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3"/>
  </p:notesMasterIdLst>
  <p:sldIdLst>
    <p:sldId id="258" r:id="rId3"/>
    <p:sldId id="320" r:id="rId4"/>
    <p:sldId id="363" r:id="rId5"/>
    <p:sldId id="346" r:id="rId6"/>
    <p:sldId id="343" r:id="rId7"/>
    <p:sldId id="348" r:id="rId8"/>
    <p:sldId id="315" r:id="rId9"/>
    <p:sldId id="364" r:id="rId10"/>
    <p:sldId id="358" r:id="rId11"/>
    <p:sldId id="356" r:id="rId12"/>
    <p:sldId id="339" r:id="rId13"/>
    <p:sldId id="351" r:id="rId14"/>
    <p:sldId id="352" r:id="rId15"/>
    <p:sldId id="322" r:id="rId16"/>
    <p:sldId id="336" r:id="rId17"/>
    <p:sldId id="326" r:id="rId18"/>
    <p:sldId id="331" r:id="rId19"/>
    <p:sldId id="342" r:id="rId20"/>
    <p:sldId id="359" r:id="rId21"/>
    <p:sldId id="26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D518ED5-7F35-4EE5-93AC-7C8667127321}">
          <p14:sldIdLst>
            <p14:sldId id="258"/>
            <p14:sldId id="320"/>
            <p14:sldId id="363"/>
            <p14:sldId id="346"/>
            <p14:sldId id="343"/>
            <p14:sldId id="348"/>
            <p14:sldId id="315"/>
            <p14:sldId id="364"/>
            <p14:sldId id="358"/>
            <p14:sldId id="356"/>
            <p14:sldId id="339"/>
            <p14:sldId id="351"/>
            <p14:sldId id="352"/>
            <p14:sldId id="322"/>
            <p14:sldId id="336"/>
            <p14:sldId id="326"/>
            <p14:sldId id="331"/>
            <p14:sldId id="342"/>
            <p14:sldId id="359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何木子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7EA3CF"/>
    <a:srgbClr val="9AD787"/>
    <a:srgbClr val="53A0FD"/>
    <a:srgbClr val="2256D8"/>
    <a:srgbClr val="111122"/>
    <a:srgbClr val="7B7B7B"/>
    <a:srgbClr val="E8A4A2"/>
    <a:srgbClr val="B4DAFF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 autoAdjust="0"/>
    <p:restoredTop sz="97606" autoAdjust="0"/>
  </p:normalViewPr>
  <p:slideViewPr>
    <p:cSldViewPr>
      <p:cViewPr varScale="1">
        <p:scale>
          <a:sx n="70" d="100"/>
          <a:sy n="70" d="100"/>
        </p:scale>
        <p:origin x="1452" y="66"/>
      </p:cViewPr>
      <p:guideLst>
        <p:guide orient="horz" pos="21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195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z_wu\Desktop\&#25925;&#38556;&#22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z_wu\Desktop\&#25925;&#38556;&#2227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z_wu\Desktop\&#25925;&#38556;&#2227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z_wu\Desktop\&#25925;&#38556;&#2227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2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2764347128321295E-2"/>
          <c:y val="0.10452458592065898"/>
          <c:w val="0.81447130574335747"/>
          <c:h val="0.7722731833508650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explosion val="10"/>
          <c:dPt>
            <c:idx val="0"/>
            <c:bubble3D val="0"/>
            <c:explosion val="13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D33-4664-874B-425678791A9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D33-4664-874B-425678791A9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D33-4664-874B-425678791A9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D33-4664-874B-425678791A9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D33-4664-874B-425678791A98}"/>
              </c:ext>
            </c:extLst>
          </c:dPt>
          <c:dLbls>
            <c:dLbl>
              <c:idx val="0"/>
              <c:layout>
                <c:manualLayout>
                  <c:x val="-1.3623083811357075E-2"/>
                  <c:y val="0.2381399712996661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D33-4664-874B-425678791A9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7488152207818177E-3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D33-4664-874B-425678791A9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083E7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aWiFi中心平台</c:v>
                </c:pt>
                <c:pt idx="1">
                  <c:v>省公司刷脸支付平台</c:v>
                </c:pt>
                <c:pt idx="2">
                  <c:v>物联网</c:v>
                </c:pt>
                <c:pt idx="3">
                  <c:v>高锦短息接口</c:v>
                </c:pt>
                <c:pt idx="4">
                  <c:v>AI系统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0D33-4664-874B-425678791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9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32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12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explosion val="15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50B-4B17-AAB4-AC7ABB63B18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50B-4B17-AAB4-AC7ABB63B18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50B-4B17-AAB4-AC7ABB63B18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50B-4B17-AAB4-AC7ABB63B18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50B-4B17-AAB4-AC7ABB63B18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950B-4B17-AAB4-AC7ABB63B187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950B-4B17-AAB4-AC7ABB63B187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950B-4B17-AAB4-AC7ABB63B187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950B-4B17-AAB4-AC7ABB63B187}"/>
              </c:ext>
            </c:extLst>
          </c:dPt>
          <c:dLbls>
            <c:dLbl>
              <c:idx val="0"/>
              <c:layout>
                <c:manualLayout>
                  <c:x val="-0.1713039071001044"/>
                  <c:y val="0.1277597690954148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F73E64B-6622-4573-B452-F2EA56F47C9B}" type="CATEGORYNAME">
                      <a:rPr lang="zh-CN" altLang="en-US" smtClean="0">
                        <a:solidFill>
                          <a:srgbClr val="FF0000"/>
                        </a:solidFill>
                      </a:rPr>
                      <a:pPr>
                        <a:defRPr sz="1200" b="1">
                          <a:solidFill>
                            <a:srgbClr val="FF0000"/>
                          </a:solidFill>
                        </a:defRPr>
                      </a:pPr>
                      <a:t>[类别名称]</a:t>
                    </a:fld>
                    <a:r>
                      <a:rPr lang="zh-CN" altLang="en-US" baseline="0" dirty="0">
                        <a:solidFill>
                          <a:srgbClr val="FF0000"/>
                        </a:solidFill>
                      </a:rPr>
                      <a:t>
</a:t>
                    </a:r>
                    <a:fld id="{C2CE1486-F1F8-41B1-A17A-541D2FFA3109}" type="PERCENTAGE">
                      <a:rPr lang="en-US" altLang="zh-CN" baseline="0">
                        <a:solidFill>
                          <a:srgbClr val="FF0000"/>
                        </a:solidFill>
                      </a:rPr>
                      <a:pPr>
                        <a:defRPr sz="1200" b="1">
                          <a:solidFill>
                            <a:srgbClr val="FF0000"/>
                          </a:solidFill>
                        </a:defRPr>
                      </a:pPr>
                      <a:t>[百分比]</a:t>
                    </a:fld>
                    <a:endParaRPr lang="zh-CN" altLang="en-US" baseline="0" dirty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"/>
                  <c:y val="-0.2190167470207112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4585948423314675E-2"/>
                  <c:y val="-7.300558234023705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50B-4B17-AAB4-AC7ABB63B18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50B-4B17-AAB4-AC7ABB63B18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12671795867678956"/>
                  <c:y val="-7.300558234023705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50B-4B17-AAB4-AC7ABB63B18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5812917508234914E-2"/>
                  <c:y val="-8.4939408240894462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950B-4B17-AAB4-AC7ABB63B18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4.9369191054207354E-2"/>
                  <c:y val="-2.661024733946401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950B-4B17-AAB4-AC7ABB63B18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17365053596448943"/>
                  <c:y val="-2.55519538190829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950B-4B17-AAB4-AC7ABB63B18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6.8052144680201612E-2"/>
                  <c:y val="-0.2117161887866875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950B-4B17-AAB4-AC7ABB63B187}"/>
                </c:ext>
                <c:ext xmlns:c15="http://schemas.microsoft.com/office/drawing/2012/chart" uri="{CE6537A1-D6FC-4f65-9D91-7224C49458BB}">
                  <c15:layout>
                    <c:manualLayout>
                      <c:w val="0.26591998291210728"/>
                      <c:h val="0.24869351624201749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Sheet2!$C$22:$C$30</c:f>
              <c:strCache>
                <c:ptCount val="9"/>
                <c:pt idx="0">
                  <c:v>功能支撑</c:v>
                </c:pt>
                <c:pt idx="1">
                  <c:v>业务咨询</c:v>
                </c:pt>
                <c:pt idx="2">
                  <c:v>线路设备</c:v>
                </c:pt>
                <c:pt idx="3">
                  <c:v>用户操作</c:v>
                </c:pt>
                <c:pt idx="4">
                  <c:v>广告投诉</c:v>
                </c:pt>
                <c:pt idx="5">
                  <c:v>公安审计</c:v>
                </c:pt>
                <c:pt idx="6">
                  <c:v>平台故障</c:v>
                </c:pt>
                <c:pt idx="7">
                  <c:v>项目问题</c:v>
                </c:pt>
                <c:pt idx="8">
                  <c:v>爱WiFi其它问题</c:v>
                </c:pt>
              </c:strCache>
            </c:strRef>
          </c:cat>
          <c:val>
            <c:numRef>
              <c:f>Sheet2!$D$22:$D$30</c:f>
              <c:numCache>
                <c:formatCode>General</c:formatCode>
                <c:ptCount val="9"/>
                <c:pt idx="0">
                  <c:v>25</c:v>
                </c:pt>
                <c:pt idx="1">
                  <c:v>3</c:v>
                </c:pt>
                <c:pt idx="2">
                  <c:v>4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2-950B-4B17-AAB4-AC7ABB63B18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32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6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explosion val="9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D32-45AD-A4DE-8CB607D6C5C2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D32-45AD-A4DE-8CB607D6C5C2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D32-45AD-A4DE-8CB607D6C5C2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D32-45AD-A4DE-8CB607D6C5C2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D32-45AD-A4DE-8CB607D6C5C2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D32-45AD-A4DE-8CB607D6C5C2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3D32-45AD-A4DE-8CB607D6C5C2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3D32-45AD-A4DE-8CB607D6C5C2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3D32-45AD-A4DE-8CB607D6C5C2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3D32-45AD-A4DE-8CB607D6C5C2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4549-4CB9-B740-FE4D211546CA}"/>
              </c:ext>
            </c:extLst>
          </c:dPt>
          <c:dLbls>
            <c:dLbl>
              <c:idx val="4"/>
              <c:layout>
                <c:manualLayout>
                  <c:x val="2.19124117766618E-3"/>
                  <c:y val="-1.2704786212203101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D32-45AD-A4DE-8CB607D6C5C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9916135851431779E-2"/>
                  <c:y val="0.1697841043554274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3D32-45AD-A4DE-8CB607D6C5C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Sheet1!$A$2:$A$12</c:f>
              <c:strCache>
                <c:ptCount val="11"/>
                <c:pt idx="0">
                  <c:v>杭州</c:v>
                </c:pt>
                <c:pt idx="1">
                  <c:v>湖州</c:v>
                </c:pt>
                <c:pt idx="2">
                  <c:v>宁波</c:v>
                </c:pt>
                <c:pt idx="3">
                  <c:v>台州</c:v>
                </c:pt>
                <c:pt idx="4">
                  <c:v>温州</c:v>
                </c:pt>
                <c:pt idx="5">
                  <c:v>嘉兴</c:v>
                </c:pt>
                <c:pt idx="6">
                  <c:v>绍兴</c:v>
                </c:pt>
                <c:pt idx="7">
                  <c:v>金华</c:v>
                </c:pt>
                <c:pt idx="8">
                  <c:v>衢州</c:v>
                </c:pt>
                <c:pt idx="9">
                  <c:v>丽水</c:v>
                </c:pt>
                <c:pt idx="10">
                  <c:v>舟山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5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A8-4623-8E58-BF8DA5D48F2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132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C8039-4C48-46CA-8F01-28B7D5B00DDE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890DD-7BB8-42C5-A838-D9E1E975D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1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890DD-7BB8-42C5-A838-D9E1E975D8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3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890DD-7BB8-42C5-A838-D9E1E975D8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0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890DD-7BB8-42C5-A838-D9E1E975D8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10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890DD-7BB8-42C5-A838-D9E1E975D8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52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890DD-7BB8-42C5-A838-D9E1E975D8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686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890DD-7BB8-42C5-A838-D9E1E975D8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6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9303A-6E8A-4F58-B9DC-E71BE312F385}" type="slidenum">
              <a:rPr lang="zh-CN" altLang="en-US" smtClean="0">
                <a:solidFill>
                  <a:prstClr val="black"/>
                </a:solidFill>
              </a:rPr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8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76" y="1920245"/>
            <a:ext cx="7773233" cy="1589728"/>
          </a:xfrm>
        </p:spPr>
        <p:txBody>
          <a:bodyPr anchor="ctr">
            <a:normAutofit/>
          </a:bodyPr>
          <a:lstStyle>
            <a:lvl1pPr algn="ctr"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124" y="3602052"/>
            <a:ext cx="6858734" cy="969965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6060" y="6356369"/>
            <a:ext cx="880205" cy="394970"/>
          </a:xfr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fld id="{EB18039D-333D-4C78-BD46-91BE442BAA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11" descr="21-02.png"/>
          <p:cNvPicPr>
            <a:picLocks noChangeAspect="1"/>
          </p:cNvPicPr>
          <p:nvPr userDrawn="1"/>
        </p:nvPicPr>
        <p:blipFill>
          <a:blip r:embed="rId2" cstate="print"/>
          <a:srcRect t="7085"/>
          <a:stretch>
            <a:fillRect/>
          </a:stretch>
        </p:blipFill>
        <p:spPr bwMode="auto">
          <a:xfrm flipH="1">
            <a:off x="5220259" y="1"/>
            <a:ext cx="3924720" cy="231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logo12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11772" y="-23495"/>
            <a:ext cx="2140814" cy="11169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47" y="7"/>
            <a:ext cx="6924196" cy="742953"/>
          </a:xfrm>
        </p:spPr>
        <p:txBody>
          <a:bodyPr>
            <a:normAutofit/>
          </a:bodyPr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697028" y="6261327"/>
            <a:ext cx="1106053" cy="365126"/>
          </a:xfr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fld id="{EB18039D-333D-4C78-BD46-91BE442BAA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3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46" y="742960"/>
            <a:ext cx="8281287" cy="48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431845" y="990603"/>
            <a:ext cx="8275886" cy="5074934"/>
          </a:xfrm>
          <a:prstGeom prst="rect">
            <a:avLst/>
          </a:prstGeom>
        </p:spPr>
        <p:txBody>
          <a:bodyPr vert="horz" lIns="91440" tIns="72000" rIns="91440" bIns="720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9" name="图片 8" descr="爱WiFi透明logo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309001" y="188596"/>
            <a:ext cx="1406041" cy="448946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2772073" y="6237630"/>
            <a:ext cx="1152014" cy="5041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75D70-F6BF-4F6A-854C-F4AEC3E1F4B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144980" cy="68580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408" y="2367104"/>
            <a:ext cx="7773703" cy="34241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76" y="1920245"/>
            <a:ext cx="7773233" cy="1589728"/>
          </a:xfrm>
        </p:spPr>
        <p:txBody>
          <a:bodyPr anchor="ctr">
            <a:normAutofit/>
          </a:bodyPr>
          <a:lstStyle>
            <a:lvl1pPr algn="ctr"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124" y="3602052"/>
            <a:ext cx="6858734" cy="969965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6060" y="6356369"/>
            <a:ext cx="880205" cy="394970"/>
          </a:xfr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fld id="{EB18039D-333D-4C78-BD46-91BE442BAA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11" descr="21-02.png"/>
          <p:cNvPicPr>
            <a:picLocks noChangeAspect="1"/>
          </p:cNvPicPr>
          <p:nvPr userDrawn="1"/>
        </p:nvPicPr>
        <p:blipFill>
          <a:blip r:embed="rId2" cstate="print"/>
          <a:srcRect t="7085"/>
          <a:stretch>
            <a:fillRect/>
          </a:stretch>
        </p:blipFill>
        <p:spPr bwMode="auto">
          <a:xfrm flipH="1">
            <a:off x="5220259" y="1"/>
            <a:ext cx="3924720" cy="231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47" y="7"/>
            <a:ext cx="6924196" cy="742953"/>
          </a:xfrm>
        </p:spPr>
        <p:txBody>
          <a:bodyPr>
            <a:normAutofit/>
          </a:bodyPr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697028" y="6261327"/>
            <a:ext cx="1106053" cy="365126"/>
          </a:xfr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fld id="{EB18039D-333D-4C78-BD46-91BE442BAA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3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46" y="742960"/>
            <a:ext cx="8281287" cy="48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431845" y="990603"/>
            <a:ext cx="8275886" cy="5074934"/>
          </a:xfrm>
          <a:prstGeom prst="rect">
            <a:avLst/>
          </a:prstGeom>
        </p:spPr>
        <p:txBody>
          <a:bodyPr vert="horz" lIns="91440" tIns="72000" rIns="91440" bIns="720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9" name="图片 8" descr="爱WiFi透明logo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309001" y="188596"/>
            <a:ext cx="1406041" cy="4489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47" y="7"/>
            <a:ext cx="6924196" cy="742953"/>
          </a:xfrm>
        </p:spPr>
        <p:txBody>
          <a:bodyPr>
            <a:normAutofit/>
          </a:bodyPr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697028" y="6261327"/>
            <a:ext cx="1106053" cy="365126"/>
          </a:xfr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fld id="{EB18039D-333D-4C78-BD46-91BE442BAA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3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46" y="742960"/>
            <a:ext cx="8281287" cy="48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431845" y="990603"/>
            <a:ext cx="8275886" cy="5074934"/>
          </a:xfrm>
          <a:prstGeom prst="rect">
            <a:avLst/>
          </a:prstGeom>
        </p:spPr>
        <p:txBody>
          <a:bodyPr vert="horz" lIns="91440" tIns="72000" rIns="91440" bIns="720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流程图: 终止 5"/>
          <p:cNvSpPr/>
          <p:nvPr userDrawn="1"/>
        </p:nvSpPr>
        <p:spPr>
          <a:xfrm>
            <a:off x="7020274" y="260651"/>
            <a:ext cx="1687459" cy="482307"/>
          </a:xfrm>
          <a:prstGeom prst="flowChartTerminator">
            <a:avLst/>
          </a:prstGeom>
          <a:gradFill>
            <a:gsLst>
              <a:gs pos="66000">
                <a:srgbClr val="B2C7E2"/>
              </a:gs>
              <a:gs pos="58125">
                <a:srgbClr val="B3C8E2"/>
              </a:gs>
              <a:gs pos="56250">
                <a:srgbClr val="B5CAE3"/>
              </a:gs>
              <a:gs pos="52500">
                <a:srgbClr val="BACDE5"/>
              </a:gs>
              <a:gs pos="45000">
                <a:srgbClr val="C4D4E9"/>
              </a:gs>
              <a:gs pos="30000">
                <a:srgbClr val="D7E2F0"/>
              </a:gs>
              <a:gs pos="0">
                <a:schemeClr val="accent1">
                  <a:lumMod val="1000"/>
                  <a:lumOff val="9900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800" b="1" dirty="0" smtClean="0"/>
              <a:t>| </a:t>
            </a:r>
            <a:r>
              <a:rPr lang="zh-CN" altLang="en-US" sz="1800" b="1" dirty="0" smtClean="0"/>
              <a:t>翼智云</a:t>
            </a:r>
            <a:endParaRPr lang="zh-CN" altLang="en-US" sz="1800" b="1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969" y="339460"/>
            <a:ext cx="1476375" cy="3333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06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47" y="7"/>
            <a:ext cx="6924196" cy="742953"/>
          </a:xfrm>
        </p:spPr>
        <p:txBody>
          <a:bodyPr>
            <a:normAutofit/>
          </a:bodyPr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3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46" y="742960"/>
            <a:ext cx="8281287" cy="48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431845" y="990603"/>
            <a:ext cx="8275886" cy="5074934"/>
          </a:xfrm>
          <a:prstGeom prst="rect">
            <a:avLst/>
          </a:prstGeom>
        </p:spPr>
        <p:txBody>
          <a:bodyPr vert="horz" lIns="91440" tIns="72000" rIns="91440" bIns="720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AutoShape 2" descr="data:image/png;base64,iVBORw0KGgoAAAANSUhEUgAAADIAAAAyCAYAAAAeP4ixAAAAAXNSR0IArs4c6QAADvxJREFUaAW9Wgl4FEUWrqrumVwEOSQEFTGfxnWJoLLgIgbIrARiBA9k8SIQgwjimgXlEkFHYTkEj5U9BNQEAotEQAG5NEuARAyQXT7RoCxqIMQQCCAgJJlMd9X+r4dhJzOT07gNne7qfvXq/fXOqh7OWuhIya6KUdIYyFlNbyHMaMbNjrowOzJmXim4vMC5+4TQ5AlNmCcZcxfZNPFpn6Rue4dzbraECPznMHloherFmCuVMTlQcOMGCMlILs4NJnAFIOteE/Lyvff5pes5LuR2AF4brrlXOx0Oo7nyNAvIsBXqLmaq5zHLd5HgJKhXeLpabWEwnUs318zToIsUTEZ4gQkCBjpvn0vtEk2XC+2t2r7r7NmzsqmAmgTkoSzVwzDZ24rJXjAXa5ZJIBJE4/IbJoxPNE3l6ML9rQo3T7wz6JofOeeKhHJuLAs/ZT/fUZPVV3Nm9AWoRMHMOxk37ATQOmkSuHmKCTlzVr8hbzcFTKOAOJUSX2WxqUyqlyGVjREISxPmKcHVWyGCZ2Y8En6sKQNb4AoLw6vOXxzMlTEF2vkNTYhXS7qQW0LtRtqU24eXN4Zvg0AeXam61BhqhVQqnhhy+ifMUl0zF7RuHfLOkiG8yWYQTLAZuVsHgO90mKrDY56kJeO0zvnoab0fXh+sj++zeoH8PkvdYEqVC+O4xtNJQfUso1Ub8cf37uM/+TJqqfuX8z56HID+zJgR6TE5Q8Jsn5h6e2pGfWPUCeShZepGU6lcxdRV0DeDSZ0WnD+5ZiRfVx/Dlng3a8+GGGZWLoNG+lomrEkFXxw36TdjltTFPygQAoE4uIMx1UkpBRz8KEA4PhjJi+ti1NLPc1WuvmdfaRZT7oetYAIwTJhPPXfrU4uDjRUAJDVXhV4oYYVSyTjyB2jiiD2EO95/hB8JxqC+Z1Pyv4msPOf6GDMbpzGzDLZfpmvya0SqDeGaymsob2SrbO1I4YVM9BtxKQgYuqb6pt+SXuA/bgCQYZnmXyD802ROeFkCbfSFJkr8Ozamnb6pKAkJcwts3sobl/IFWJsMSfAMkuGKCGHOnt4vuaIufrAI8fq/Fy9Hn8fIZzRuFLcN128dEZt+3reP8G0MW6YGw5CeBhACQaM/0lwQxFdxe64QKgs55zjSicnBElUAgEhoWrbDEOlVzPzOmbd+RnZRkZ36+B+YSMmj2o1BmP+aoy/6xZxzVQfkmMsaSVmuIiqV+h6MosieuMada1L4y/6Mm9vOVkor3LGnk5BVAzCz96HeuhslTQhphxyaCyPfFsaGTu8xPKh23vzyb90Fc+3lzI20JUmjg8d2fWGTV57LGqlibBwARJFzK84+5yFstpeoJa5UHL7q6F067y5H5hzHgAfChYiFlpbhsSQNYcbjlcvYt7BgRddg403oNv4AAEwDnWWayP4v+dJZGnlmswr5oUIVc6U6kVFpOo/PHsE/8yX8pe5n56+LlygaMdNRnjJFHo2wmb3Se6QFaGaxWmwzvz5zGCbahbRo082ktNhXtpFslkaOV7DRANrJ8g3Bd/6/QJAAM+KH5tvtqpcmWBH5AGa9i0vKddlF2QE+M5aPdUOLc8m0yCSVlC8SDzosIADwBxgUdMGZUC1jUjBRPnX73rjJObuTpuXmJc3cvj2OnnmGrf13Ws/hJULXkwHmJNVxOONL3aem1KbytNrfdEMGTLHUqkWF7LP82+k30xv+8Cp1XY1LFlsjcPHN2lH818EYNPbZhNz9bbjLmAb1j0Lsj6b4T+sUK/QKoxzV7TLROmKe8zbHWX+eCwuXxyvu2onqWID+J72VeX16bHqAiS095HRiafASVd66zqaOjJn/qnC7WZKVMSyucrM/86a0J279oq+sNv+DEDsVK8Roj/AUAj0hF+k1GuFzKrt47tAr+R/19ec9qefIfEwAcgZZhxnJKuUMfxpq221ss8e8EI6VcQ89QxBQSFo4kAAxDVut+2b8sUBIMwcLqA6eFCSrAWAH2C4Ugi2EcDvgA9UUoZgyo5ioyZmzZ1UAmDC7/UVMgMuiE3IElSr+4oyMYYV4f5IimGCqz4c/TmgjEG37k3/gf2V0e7bLv1Nj2tM+PtDWlHIttAAHpbzAdvMQW/cFAxIc8+9yTJ7rSJz8p4Qkhz1UdbfeWWCkXUq55o39H7bxHePpbmnHoLktVphVZruDh/YGgOXciaigtlByxZh61Tmjh4AO85E98UD9dVEyd/kybex9lYC5KLMDRR047O7fDryj34L+vQ/795/Ze8jhrvH39UO2342TIlRUtXF+mj8d3q0njdCJWvFe//fU1m1iNjRXAcA720TyQoGy/F5kwJvXjBRTg3Vo6BlFIqXkKEswIatRJafWtzNC70KESMWFTI9pTI7yj2ZhiuV4/AoexYygCTKl87xvU2LejHrsurcSktsvOo9xuVqbyovoWpfQaesrIkevO5ZEidOf5tltX3TFzEVbNZRSBQsGBmrCv8+U3sMOw28KyGEVM6Pf+GJpLWGv6B59HLZvWhrhlKQbPi6XKPWSGtUfcyW3uFzFSwPpzM40oBWhNFkY+D74E0QlOCyVG7BzU3b2pRrOh5vI8nBmq0i8yvddXfeNAgIXioNTgYccEIyRJQw5nnUGowh8RqZIPmX5VUBcAj1XlnlpQhUF9g58oj+2Ql3jZsZDQtNXYfFUFkhC6V+WwWbbY/AoqmJ9fQDr6VKaN5o9nD2D9Q/2DAB60uRQP03JgB2YLrZWY8rMc//g7cLqrPneL336RiFqxoZoKD6HLzdKGHd31jS5edWjEVZy8R94zIffb4Nz0m4is9n0zouSY0u9NOSokz/5rAyLJyRAs9qma91n9+8fELG89HR9dX9GLDPMA1g5hgrNLJ94y/ir6vNR376+96t/eHKnYAaioAEz5KZ2yTQGpmxTEb6E3nsu1EHPjFO+qallXpYANCMe0wpVqjqTtObt63+l5Ss3VCbGDbV4Mirl6w40/v297c2nn2mNbvEe2VUV8oiJ6GGVBDo7dzaoaehMbfAISn5Ci6LaRyut1TyYHcV0lAyyz4Fdm3bNKtgYW5uKNLEytrjw4i7FjD7kI/CDk+qKiHn+dI1pX6yq6YWNPfg4TJPLAux/yc9xDiVBcd4BJjv9GUW1vj6v4sLBM1BHO9De/ey2Lzu/PqjbZbt2Om47+/yOnAcFShS8t4NPH9MtD7yye00BwmghyhHaD+4p3W7aqbc0AboarPKGpcc8HlA8+o8frK2E2Ru+a0U9oSGUa7r43MoBNENM3hmsk9MB52ByBQYHFiNEqqpX/OnmJgzIQ27AbiGrsOhgOkgFCYq5JwHMJLonc7ImTKiTiCADsBuS58+nsW3aNyZeZJ7gVSBsUWH/Qg6oQlyn6DRo/KaTSG6Bh9BCZ2tc/UQmIZQcOfXTgnh/qlkJSXlaZPiN2I2cjx2ScjJ9y2wxGIHDfTnAzhcs9FfP3jK+2SCyT427GvwS4btY66sLert2+61lSMrq00uwBhhD6wacL7/zYGenv5DU/uOWf8/AknSWZ0lqnkSU6DU/Mb4kGC1Fs/n7VnVF5u5Mnq/bzWMTbxl1sDmO7c9/bfnjs2AZM2i5i32yvw/p8P54C0hq9pluirmwuLc+0JRr13W5dklP7vZn4MSWzfljP/0T4Q7RghZLZlFYiJnsjE8MCsa/f0u0i5TTfuhEMSpkI4oWbXZdxiW3/+AgvJ6xzOHtvoTZ7LRKBqGiWem3o4IN6oyLqwkJtw9FtDlKpoIzzm3Ifc78LQFmFqx/Szw7dLwkTdF6hkxVqO0EgvhaQKwBBPszOY7lK5y9OmHrkaDF2tx+PSpsXCWD9ig5G3YAokzT2PnSro8yZu/9qFbN1BKC+/LYCN9AtJrnkRNAmMKuveewTMvbePLDYmRw+qCJdbYuN/x1cFxAzvDSPr9rVwchK7Ezb8aTb3nW5rSyM7EoMtbr4Sonprv9OBWA3j4/97r2eOrHGOcekg97wJuHdFh9uRKpDWTjd9dyaXwFJ4okf9FscuRbSbdm1SUA+Yx56sgUTcMXJ3zPIDDkgBQMyIfw1QmluPskomKOHtllTHpssqsuXg09X3s8LRW7kxnEGznpvC40+MbKy6XS/0wLnJYMub4EWXKypTqqGqRa+ty2fYl1DUI+M6v/PbPt4bbruabeQig84/EdhEWYqUL5A1vuhDNFVR521MWnoefrykYnYZNhscUbaQImPckXBPWvpRF6QGHzmU1fbSQVWjOLLy6arga9ltg7n97Xd9BGwd49ZX2VcN8Lc+sKrXaCpq6CRooiw8IHj75pdJO/cq0tG90PIXwrZAmzTF6T6+/tsPp+fzkCgBDBxN3HwsyzFWTr/T22r85z4R6MzYRmJzH/gRvT/uD4uASuXBtgppbZYnJyW3cIS3bwzGr//kGBEBF9pDEuns1BFLv90vcNE5+enSEJv5vjJB3/godSTrGmrGwmisuZ8DnN43ey4IqoNokO/rcLwYauEwgRT8s70NaoOvcptGJ9OqYAgNIj165rI5zxA4MuwoIN0pRn2ccmXi1ZJeo6I+ESAAoc+9qG2AY62mbWWWDWC4QEcOYWh1aaR1/ThHs8MbZMTZOV0NLfw232hVNuv6e8KYLWRZt1ZEInmM4UTNZY+EKYN/IhQi0K6dhmcjJfVG/EaxCId+AXdnzyAMLfu4hobT1+Y4XYagy+1Kap9yb3evSLptZRFFiWH33uViS2NAj/BIRHie/5aQfW6mfQThsavbzBb+wkY6OBELEz/9NrmaycAyAPQyOW7VK+oNmDtsqxXN6qM2OrZuMHdSVPjOs+7hTAWf4EoUXWdwuvdImL0VyaXTVmJOEr1SAsVWmJbGmaNK5pJm0DrbSFqBn3t884RuM25mgSEC/DubvX32Dw6ukIBCmYQf0SEI/ZeX+G4QFH2zpYOVJdZHTABKBgtirsy4J7++LqBpAsu53NeaDjku+8YzX22iwgXuYL9mTHKK36MSSru7EQ/y1pycfsPJqidY53xj3gPCAAGD8Dodn/HJ8atiqbsfKRTm8f8fJu6vVnAfEd7I39GW04q0rErPbDd3QkQeyq4MdnuI+GHzH86AwLLXwfYUY5dk7KYIa7IrA0fiDmzTojkS//hu7/Cwayl2EpN/lFAAAAAElFTkSuQmCC"/>
          <p:cNvSpPr>
            <a:spLocks noChangeAspect="1" noChangeArrowheads="1"/>
          </p:cNvSpPr>
          <p:nvPr userDrawn="1"/>
        </p:nvSpPr>
        <p:spPr bwMode="auto">
          <a:xfrm>
            <a:off x="50847" y="306928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0" name="AutoShape 4" descr="data:image/png;base64,iVBORw0KGgoAAAANSUhEUgAAADIAAAAyCAYAAAAeP4ixAAAAAXNSR0IArs4c6QAADvxJREFUaAW9Wgl4FEUWrqrumVwEOSQEFTGfxnWJoLLgIgbIrARiBA9k8SIQgwjimgXlEkFHYTkEj5U9BNQEAotEQAG5NEuARAyQXT7RoCxqIMQQCCAgJJlMd9X+r4dhJzOT07gNne7qfvXq/fXOqh7OWuhIya6KUdIYyFlNbyHMaMbNjrowOzJmXim4vMC5+4TQ5AlNmCcZcxfZNPFpn6Rue4dzbraECPznMHloherFmCuVMTlQcOMGCMlILs4NJnAFIOteE/Lyvff5pes5LuR2AF4brrlXOx0Oo7nyNAvIsBXqLmaq5zHLd5HgJKhXeLpabWEwnUs318zToIsUTEZ4gQkCBjpvn0vtEk2XC+2t2r7r7NmzsqmAmgTkoSzVwzDZ24rJXjAXa5ZJIBJE4/IbJoxPNE3l6ML9rQo3T7wz6JofOeeKhHJuLAs/ZT/fUZPVV3Nm9AWoRMHMOxk37ATQOmkSuHmKCTlzVr8hbzcFTKOAOJUSX2WxqUyqlyGVjREISxPmKcHVWyGCZ2Y8En6sKQNb4AoLw6vOXxzMlTEF2vkNTYhXS7qQW0LtRtqU24eXN4Zvg0AeXam61BhqhVQqnhhy+ifMUl0zF7RuHfLOkiG8yWYQTLAZuVsHgO90mKrDY56kJeO0zvnoab0fXh+sj++zeoH8PkvdYEqVC+O4xtNJQfUso1Ub8cf37uM/+TJqqfuX8z56HID+zJgR6TE5Q8Jsn5h6e2pGfWPUCeShZepGU6lcxdRV0DeDSZ0WnD+5ZiRfVx/Dlng3a8+GGGZWLoNG+lomrEkFXxw36TdjltTFPygQAoE4uIMx1UkpBRz8KEA4PhjJi+ti1NLPc1WuvmdfaRZT7oetYAIwTJhPPXfrU4uDjRUAJDVXhV4oYYVSyTjyB2jiiD2EO95/hB8JxqC+Z1Pyv4msPOf6GDMbpzGzDLZfpmvya0SqDeGaymsob2SrbO1I4YVM9BtxKQgYuqb6pt+SXuA/bgCQYZnmXyD802ROeFkCbfSFJkr8Ozamnb6pKAkJcwts3sobl/IFWJsMSfAMkuGKCGHOnt4vuaIufrAI8fq/Fy9Hn8fIZzRuFLcN128dEZt+3reP8G0MW6YGw5CeBhACQaM/0lwQxFdxe64QKgs55zjSicnBElUAgEhoWrbDEOlVzPzOmbd+RnZRkZ36+B+YSMmj2o1BmP+aoy/6xZxzVQfkmMsaSVmuIiqV+h6MosieuMada1L4y/6Mm9vOVkor3LGnk5BVAzCz96HeuhslTQhphxyaCyPfFsaGTu8xPKh23vzyb90Fc+3lzI20JUmjg8d2fWGTV57LGqlibBwARJFzK84+5yFstpeoJa5UHL7q6F067y5H5hzHgAfChYiFlpbhsSQNYcbjlcvYt7BgRddg403oNv4AAEwDnWWayP4v+dJZGnlmswr5oUIVc6U6kVFpOo/PHsE/8yX8pe5n56+LlygaMdNRnjJFHo2wmb3Se6QFaGaxWmwzvz5zGCbahbRo082ktNhXtpFslkaOV7DRANrJ8g3Bd/6/QJAAM+KH5tvtqpcmWBH5AGa9i0vKddlF2QE+M5aPdUOLc8m0yCSVlC8SDzosIADwBxgUdMGZUC1jUjBRPnX73rjJObuTpuXmJc3cvj2OnnmGrf13Ws/hJULXkwHmJNVxOONL3aem1KbytNrfdEMGTLHUqkWF7LP82+k30xv+8Cp1XY1LFlsjcPHN2lH818EYNPbZhNz9bbjLmAb1j0Lsj6b4T+sUK/QKoxzV7TLROmKe8zbHWX+eCwuXxyvu2onqWID+J72VeX16bHqAiS095HRiafASVd66zqaOjJn/qnC7WZKVMSyucrM/86a0J279oq+sNv+DEDsVK8Roj/AUAj0hF+k1GuFzKrt47tAr+R/19ec9qefIfEwAcgZZhxnJKuUMfxpq221ss8e8EI6VcQ89QxBQSFo4kAAxDVut+2b8sUBIMwcLqA6eFCSrAWAH2C4Ugi2EcDvgA9UUoZgyo5ioyZmzZ1UAmDC7/UVMgMuiE3IElSr+4oyMYYV4f5IimGCqz4c/TmgjEG37k3/gf2V0e7bLv1Nj2tM+PtDWlHIttAAHpbzAdvMQW/cFAxIc8+9yTJ7rSJz8p4Qkhz1UdbfeWWCkXUq55o39H7bxHePpbmnHoLktVphVZruDh/YGgOXciaigtlByxZh61Tmjh4AO85E98UD9dVEyd/kybex9lYC5KLMDRR047O7fDryj34L+vQ/795/Ze8jhrvH39UO2342TIlRUtXF+mj8d3q0njdCJWvFe//fU1m1iNjRXAcA720TyQoGy/F5kwJvXjBRTg3Vo6BlFIqXkKEswIatRJafWtzNC70KESMWFTI9pTI7yj2ZhiuV4/AoexYygCTKl87xvU2LejHrsurcSktsvOo9xuVqbyovoWpfQaesrIkevO5ZEidOf5tltX3TFzEVbNZRSBQsGBmrCv8+U3sMOw28KyGEVM6Pf+GJpLWGv6B59HLZvWhrhlKQbPi6XKPWSGtUfcyW3uFzFSwPpzM40oBWhNFkY+D74E0QlOCyVG7BzU3b2pRrOh5vI8nBmq0i8yvddXfeNAgIXioNTgYccEIyRJQw5nnUGowh8RqZIPmX5VUBcAj1XlnlpQhUF9g58oj+2Ql3jZsZDQtNXYfFUFkhC6V+WwWbbY/AoqmJ9fQDr6VKaN5o9nD2D9Q/2DAB60uRQP03JgB2YLrZWY8rMc//g7cLqrPneL336RiFqxoZoKD6HLzdKGHd31jS5edWjEVZy8R94zIffb4Nz0m4is9n0zouSY0u9NOSokz/5rAyLJyRAs9qma91n9+8fELG89HR9dX9GLDPMA1g5hgrNLJ94y/ir6vNR376+96t/eHKnYAaioAEz5KZ2yTQGpmxTEb6E3nsu1EHPjFO+qallXpYANCMe0wpVqjqTtObt63+l5Ss3VCbGDbV4Mirl6w40/v297c2nn2mNbvEe2VUV8oiJ6GGVBDo7dzaoaehMbfAISn5Ci6LaRyut1TyYHcV0lAyyz4Fdm3bNKtgYW5uKNLEytrjw4i7FjD7kI/CDk+qKiHn+dI1pX6yq6YWNPfg4TJPLAux/yc9xDiVBcd4BJjv9GUW1vj6v4sLBM1BHO9De/ey2Lzu/PqjbZbt2Om47+/yOnAcFShS8t4NPH9MtD7yye00BwmghyhHaD+4p3W7aqbc0AboarPKGpcc8HlA8+o8frK2E2Ru+a0U9oSGUa7r43MoBNENM3hmsk9MB52ByBQYHFiNEqqpX/OnmJgzIQ27AbiGrsOhgOkgFCYq5JwHMJLonc7ImTKiTiCADsBuS58+nsW3aNyZeZJ7gVSBsUWH/Qg6oQlyn6DRo/KaTSG6Bh9BCZ2tc/UQmIZQcOfXTgnh/qlkJSXlaZPiN2I2cjx2ScjJ9y2wxGIHDfTnAzhcs9FfP3jK+2SCyT427GvwS4btY66sLert2+61lSMrq00uwBhhD6wacL7/zYGenv5DU/uOWf8/AknSWZ0lqnkSU6DU/Mb4kGC1Fs/n7VnVF5u5Mnq/bzWMTbxl1sDmO7c9/bfnjs2AZM2i5i32yvw/p8P54C0hq9pluirmwuLc+0JRr13W5dklP7vZn4MSWzfljP/0T4Q7RghZLZlFYiJnsjE8MCsa/f0u0i5TTfuhEMSpkI4oWbXZdxiW3/+AgvJ6xzOHtvoTZ7LRKBqGiWem3o4IN6oyLqwkJtw9FtDlKpoIzzm3Ifc78LQFmFqx/Szw7dLwkTdF6hkxVqO0EgvhaQKwBBPszOY7lK5y9OmHrkaDF2tx+PSpsXCWD9ig5G3YAokzT2PnSro8yZu/9qFbN1BKC+/LYCN9AtJrnkRNAmMKuveewTMvbePLDYmRw+qCJdbYuN/x1cFxAzvDSPr9rVwchK7Ezb8aTb3nW5rSyM7EoMtbr4Sonprv9OBWA3j4/97r2eOrHGOcekg97wJuHdFh9uRKpDWTjd9dyaXwFJ4okf9FscuRbSbdm1SUA+Yx56sgUTcMXJ3zPIDDkgBQMyIfw1QmluPskomKOHtllTHpssqsuXg09X3s8LRW7kxnEGznpvC40+MbKy6XS/0wLnJYMub4EWXKypTqqGqRa+ty2fYl1DUI+M6v/PbPt4bbruabeQig84/EdhEWYqUL5A1vuhDNFVR521MWnoefrykYnYZNhscUbaQImPckXBPWvpRF6QGHzmU1fbSQVWjOLLy6arga9ltg7n97Xd9BGwd49ZX2VcN8Lc+sKrXaCpq6CRooiw8IHj75pdJO/cq0tG90PIXwrZAmzTF6T6+/tsPp+fzkCgBDBxN3HwsyzFWTr/T22r85z4R6MzYRmJzH/gRvT/uD4uASuXBtgppbZYnJyW3cIS3bwzGr//kGBEBF9pDEuns1BFLv90vcNE5+enSEJv5vjJB3/godSTrGmrGwmisuZ8DnN43ey4IqoNokO/rcLwYauEwgRT8s70NaoOvcptGJ9OqYAgNIj165rI5zxA4MuwoIN0pRn2ccmXi1ZJeo6I+ESAAoc+9qG2AY62mbWWWDWC4QEcOYWh1aaR1/ThHs8MbZMTZOV0NLfw232hVNuv6e8KYLWRZt1ZEInmM4UTNZY+EKYN/IhQi0K6dhmcjJfVG/EaxCId+AXdnzyAMLfu4hobT1+Y4XYagy+1Kap9yb3evSLptZRFFiWH33uViS2NAj/BIRHie/5aQfW6mfQThsavbzBb+wkY6OBELEz/9NrmaycAyAPQyOW7VK+oNmDtsqxXN6qM2OrZuMHdSVPjOs+7hTAWf4EoUXWdwuvdImL0VyaXTVmJOEr1SAsVWmJbGmaNK5pJm0DrbSFqBn3t884RuM25mgSEC/DubvX32Dw6ukIBCmYQf0SEI/ZeX+G4QFH2zpYOVJdZHTABKBgtirsy4J7++LqBpAsu53NeaDjku+8YzX22iwgXuYL9mTHKK36MSSru7EQ/y1pycfsPJqidY53xj3gPCAAGD8Dodn/HJ8atiqbsfKRTm8f8fJu6vVnAfEd7I39GW04q0rErPbDd3QkQeyq4MdnuI+GHzH86AwLLXwfYUY5dk7KYIa7IrA0fiDmzTojkS//hu7/Cwayl2EpN/lFAAAAAElFTkSuQmCC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328295" y="214329"/>
            <a:ext cx="1474786" cy="476250"/>
            <a:chOff x="7117918" y="1383779"/>
            <a:chExt cx="1474786" cy="47625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918" y="1383779"/>
              <a:ext cx="476250" cy="47625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 userDrawn="1"/>
          </p:nvSpPr>
          <p:spPr>
            <a:xfrm>
              <a:off x="7558447" y="1437238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 smtClean="0">
                  <a:ln>
                    <a:solidFill>
                      <a:srgbClr val="9AD787"/>
                    </a:solidFill>
                  </a:ln>
                  <a:solidFill>
                    <a:srgbClr val="53A0FD"/>
                  </a:solidFill>
                  <a:latin typeface="+mn-ea"/>
                  <a:ea typeface="+mn-ea"/>
                </a:rPr>
                <a:t>AI</a:t>
              </a:r>
              <a:r>
                <a:rPr lang="en-US" altLang="zh-CN" sz="1800" b="1" baseline="0" dirty="0" smtClean="0">
                  <a:ln>
                    <a:solidFill>
                      <a:srgbClr val="9AD787"/>
                    </a:solidFill>
                  </a:ln>
                  <a:solidFill>
                    <a:srgbClr val="53A0FD"/>
                  </a:solidFill>
                  <a:latin typeface="+mn-ea"/>
                  <a:ea typeface="+mn-ea"/>
                </a:rPr>
                <a:t> </a:t>
              </a:r>
              <a:r>
                <a:rPr lang="zh-CN" altLang="en-US" sz="1800" b="1" dirty="0" smtClean="0">
                  <a:ln>
                    <a:solidFill>
                      <a:srgbClr val="9AD787"/>
                    </a:solidFill>
                  </a:ln>
                  <a:solidFill>
                    <a:srgbClr val="53A0FD"/>
                  </a:solidFill>
                  <a:latin typeface="+mn-ea"/>
                  <a:ea typeface="+mn-ea"/>
                </a:rPr>
                <a:t>系 统</a:t>
              </a:r>
              <a:endParaRPr lang="zh-CN" altLang="en-US" sz="1800" b="1" dirty="0">
                <a:ln>
                  <a:solidFill>
                    <a:srgbClr val="9AD787"/>
                  </a:solidFill>
                </a:ln>
                <a:solidFill>
                  <a:srgbClr val="53A0FD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25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720" y="365127"/>
            <a:ext cx="7887545" cy="132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20" y="1825637"/>
            <a:ext cx="7887545" cy="4351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20" y="6356369"/>
            <a:ext cx="205762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278" y="6356369"/>
            <a:ext cx="308643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644" y="6356369"/>
            <a:ext cx="205762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8039D-333D-4C78-BD46-91BE442BAA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720" y="365127"/>
            <a:ext cx="7887545" cy="132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20" y="1825637"/>
            <a:ext cx="7887545" cy="4351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20" y="6356369"/>
            <a:ext cx="205762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278" y="6356369"/>
            <a:ext cx="308643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644" y="6356369"/>
            <a:ext cx="205762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8039D-333D-4C78-BD46-91BE442BAA9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8" r:id="rId3"/>
    <p:sldLayoutId id="214748365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7783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7833" y="2276872"/>
            <a:ext cx="5829317" cy="158972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每周质量报告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V1.15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0" y="5445224"/>
            <a:ext cx="9144000" cy="7200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爱</a:t>
            </a:r>
            <a:r>
              <a:rPr lang="en-US" altLang="zh-CN" dirty="0" smtClean="0"/>
              <a:t>WiFi</a:t>
            </a:r>
            <a:r>
              <a:rPr lang="zh-CN" altLang="en-US" dirty="0" smtClean="0"/>
              <a:t>运营中心 综合部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355976" y="3514223"/>
            <a:ext cx="4788024" cy="573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2019.9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8.30-9.5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 noGrp="1"/>
          </p:cNvSpPr>
          <p:nvPr>
            <p:ph type="title"/>
          </p:nvPr>
        </p:nvSpPr>
        <p:spPr>
          <a:xfrm>
            <a:off x="422675" y="113206"/>
            <a:ext cx="5192607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en-US" altLang="zh-CN" sz="2800" dirty="0">
                <a:solidFill>
                  <a:srgbClr val="C00000"/>
                </a:solidFill>
              </a:rPr>
              <a:t>AWIFI-</a:t>
            </a:r>
            <a:r>
              <a:rPr lang="zh-CN" altLang="en-US" sz="2800" dirty="0">
                <a:solidFill>
                  <a:srgbClr val="C00000"/>
                </a:solidFill>
              </a:rPr>
              <a:t>支撑情况</a:t>
            </a:r>
          </a:p>
        </p:txBody>
      </p:sp>
      <p:sp>
        <p:nvSpPr>
          <p:cNvPr id="9" name="矩形 8"/>
          <p:cNvSpPr/>
          <p:nvPr/>
        </p:nvSpPr>
        <p:spPr>
          <a:xfrm>
            <a:off x="430418" y="1052745"/>
            <a:ext cx="2031325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+mn-ea"/>
              </a:rPr>
              <a:t>园区</a:t>
            </a:r>
            <a:r>
              <a:rPr lang="zh-CN" altLang="en-US" sz="2400" b="1" dirty="0">
                <a:latin typeface="+mn-ea"/>
              </a:rPr>
              <a:t>数据</a:t>
            </a:r>
            <a:r>
              <a:rPr lang="zh-CN" altLang="en-US" sz="2400" b="1" dirty="0" smtClean="0">
                <a:latin typeface="+mn-ea"/>
              </a:rPr>
              <a:t>情况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6349" y="4087981"/>
            <a:ext cx="836514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zh-CN" sz="1600" b="1" dirty="0"/>
              <a:t>说明：</a:t>
            </a:r>
            <a:endParaRPr lang="en-US" altLang="zh-CN" sz="1600" dirty="0"/>
          </a:p>
          <a:p>
            <a:pPr>
              <a:lnSpc>
                <a:spcPts val="2500"/>
              </a:lnSpc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、总涉及园区</a:t>
            </a:r>
            <a:r>
              <a:rPr lang="en-US" altLang="zh-CN" sz="1600" dirty="0" smtClean="0"/>
              <a:t>AP</a:t>
            </a:r>
            <a:r>
              <a:rPr lang="zh-CN" altLang="en-US" sz="1600" dirty="0" smtClean="0"/>
              <a:t>数量：</a:t>
            </a:r>
            <a:r>
              <a:rPr lang="en-US" altLang="zh-CN" sz="1600" dirty="0" smtClean="0"/>
              <a:t>3912</a:t>
            </a:r>
          </a:p>
          <a:p>
            <a:pPr>
              <a:lnSpc>
                <a:spcPts val="2500"/>
              </a:lnSpc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、目前日均活跃设备量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496</a:t>
            </a:r>
            <a:r>
              <a:rPr lang="zh-CN" altLang="en-US" sz="1600" dirty="0" smtClean="0"/>
              <a:t>（上周</a:t>
            </a:r>
            <a:r>
              <a:rPr lang="en-US" altLang="zh-CN" sz="1600" dirty="0"/>
              <a:t>498 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>
              <a:lnSpc>
                <a:spcPts val="2500"/>
              </a:lnSpc>
            </a:pPr>
            <a:r>
              <a:rPr lang="en-US" altLang="zh-CN" sz="1600" dirty="0" smtClean="0"/>
              <a:t>3</a:t>
            </a:r>
            <a:r>
              <a:rPr lang="zh-CN" altLang="en-US" sz="1600" dirty="0" smtClean="0"/>
              <a:t>、目前日均认证量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4364</a:t>
            </a:r>
            <a:r>
              <a:rPr lang="zh-CN" altLang="en-US" sz="1600" dirty="0" smtClean="0"/>
              <a:t>（上周</a:t>
            </a:r>
            <a:r>
              <a:rPr lang="en-US" altLang="zh-CN" sz="1600" dirty="0"/>
              <a:t>4454 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>
              <a:lnSpc>
                <a:spcPts val="2500"/>
              </a:lnSpc>
            </a:pPr>
            <a:r>
              <a:rPr lang="en-US" altLang="zh-CN" sz="1600" dirty="0" smtClean="0"/>
              <a:t>4</a:t>
            </a:r>
            <a:r>
              <a:rPr lang="zh-CN" altLang="en-US" sz="1600" dirty="0" smtClean="0"/>
              <a:t>、目前日均用户量（按手机号去重）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854</a:t>
            </a:r>
            <a:r>
              <a:rPr lang="zh-CN" altLang="en-US" sz="1600" dirty="0" smtClean="0"/>
              <a:t>（上周</a:t>
            </a:r>
            <a:r>
              <a:rPr lang="en-US" altLang="zh-CN" sz="1600" dirty="0"/>
              <a:t>858 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>
              <a:lnSpc>
                <a:spcPts val="2500"/>
              </a:lnSpc>
            </a:pPr>
            <a:r>
              <a:rPr lang="en-US" altLang="zh-CN" sz="1600" dirty="0" smtClean="0"/>
              <a:t>5</a:t>
            </a:r>
            <a:r>
              <a:rPr lang="zh-CN" altLang="en-US" sz="1600" dirty="0" smtClean="0"/>
              <a:t>、日峰时段：上午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点、晚</a:t>
            </a:r>
            <a:r>
              <a:rPr lang="en-US" altLang="zh-CN" sz="1600" dirty="0" smtClean="0"/>
              <a:t>21</a:t>
            </a:r>
            <a:r>
              <a:rPr lang="zh-CN" altLang="en-US" sz="1600" dirty="0" smtClean="0"/>
              <a:t>点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0418" y="1746679"/>
            <a:ext cx="2989454" cy="2628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/>
              <a:t>3.26 10:00</a:t>
            </a:r>
            <a:r>
              <a:rPr lang="zh-CN" altLang="en-US" sz="1600" dirty="0"/>
              <a:t>  针对“舜宇集团园区宿舍”、</a:t>
            </a:r>
            <a:r>
              <a:rPr lang="en-US" altLang="zh-CN" sz="1600" dirty="0"/>
              <a:t>”</a:t>
            </a:r>
            <a:r>
              <a:rPr lang="zh-CN" altLang="en-US" sz="1600" dirty="0"/>
              <a:t>永艺公寓 </a:t>
            </a:r>
            <a:r>
              <a:rPr lang="en-US" altLang="zh-CN" sz="1600" dirty="0" smtClean="0"/>
              <a:t>“</a:t>
            </a:r>
            <a:r>
              <a:rPr lang="zh-CN" altLang="en-US" sz="1600" dirty="0" smtClean="0"/>
              <a:t>割接至</a:t>
            </a:r>
            <a:r>
              <a:rPr lang="en-US" altLang="zh-CN" sz="1600" dirty="0" smtClean="0"/>
              <a:t>5.X</a:t>
            </a:r>
            <a:r>
              <a:rPr lang="zh-CN" altLang="en-US" sz="1600" dirty="0" smtClean="0"/>
              <a:t>（共</a:t>
            </a:r>
            <a:r>
              <a:rPr lang="en-US" altLang="zh-CN" sz="1600" dirty="0" smtClean="0"/>
              <a:t>289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/>
              <a:t>3.28 10:00  </a:t>
            </a:r>
            <a:r>
              <a:rPr lang="zh-CN" altLang="en-US" sz="1600" dirty="0" smtClean="0"/>
              <a:t>针对其它的园区割接至</a:t>
            </a:r>
            <a:r>
              <a:rPr lang="en-US" altLang="zh-CN" sz="1600" dirty="0" smtClean="0"/>
              <a:t>5.X</a:t>
            </a:r>
            <a:r>
              <a:rPr lang="zh-CN" altLang="en-US" sz="1600" dirty="0" smtClean="0"/>
              <a:t> （共</a:t>
            </a:r>
            <a:r>
              <a:rPr lang="en-US" altLang="zh-CN" sz="1600" dirty="0" smtClean="0"/>
              <a:t>3542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      </a:t>
            </a:r>
            <a:r>
              <a:rPr lang="zh-CN" altLang="en-US" sz="1600" dirty="0" smtClean="0"/>
              <a:t>截止目前，割接后业务验证运行正常，且无投诉。</a:t>
            </a:r>
            <a:endParaRPr lang="zh-CN" altLang="en-US" sz="1600" dirty="0"/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681" y="1629983"/>
            <a:ext cx="5000000" cy="26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43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 noGrp="1"/>
          </p:cNvSpPr>
          <p:nvPr>
            <p:ph type="title"/>
          </p:nvPr>
        </p:nvSpPr>
        <p:spPr>
          <a:xfrm>
            <a:off x="422675" y="113206"/>
            <a:ext cx="5192607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en-US" altLang="zh-CN" sz="2800" dirty="0">
                <a:solidFill>
                  <a:srgbClr val="C00000"/>
                </a:solidFill>
              </a:rPr>
              <a:t>AWIFI-</a:t>
            </a:r>
            <a:r>
              <a:rPr lang="zh-CN" altLang="en-US" sz="2800" dirty="0">
                <a:solidFill>
                  <a:srgbClr val="C00000"/>
                </a:solidFill>
              </a:rPr>
              <a:t>支撑情况</a:t>
            </a:r>
            <a:r>
              <a:rPr lang="en-US" altLang="zh-CN" sz="2800" dirty="0">
                <a:solidFill>
                  <a:srgbClr val="C00000"/>
                </a:solidFill>
              </a:rPr>
              <a:t>-FAQ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3531" y="867895"/>
            <a:ext cx="854182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+mn-ea"/>
              </a:rPr>
              <a:t>aWiFi-FAQ</a:t>
            </a:r>
            <a:r>
              <a:rPr lang="zh-CN" altLang="en-US" b="1" dirty="0">
                <a:latin typeface="+mn-ea"/>
              </a:rPr>
              <a:t>自动查询平台 </a:t>
            </a:r>
            <a:endParaRPr lang="en-US" altLang="zh-CN" b="1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+mn-ea"/>
              </a:rPr>
              <a:t>近一月共支撑客户完成自助查询量</a:t>
            </a:r>
            <a:r>
              <a:rPr lang="zh-CN" altLang="en-US" b="1" dirty="0">
                <a:solidFill>
                  <a:srgbClr val="2256D8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2256D8"/>
                </a:solidFill>
                <a:latin typeface="+mn-ea"/>
              </a:rPr>
              <a:t>633</a:t>
            </a:r>
            <a:r>
              <a:rPr lang="zh-CN" altLang="en-US" dirty="0" smtClean="0">
                <a:latin typeface="+mn-ea"/>
              </a:rPr>
              <a:t>次</a:t>
            </a:r>
            <a:r>
              <a:rPr lang="zh-CN" altLang="en-US" dirty="0">
                <a:latin typeface="+mn-ea"/>
              </a:rPr>
              <a:t>，具体</a:t>
            </a:r>
            <a:r>
              <a:rPr lang="en-US" altLang="zh-CN" dirty="0">
                <a:latin typeface="+mn-ea"/>
              </a:rPr>
              <a:t>FAQ</a:t>
            </a:r>
            <a:r>
              <a:rPr lang="zh-CN" altLang="en-US" dirty="0">
                <a:latin typeface="+mn-ea"/>
              </a:rPr>
              <a:t>点击量 </a:t>
            </a:r>
            <a:r>
              <a:rPr lang="en-US" altLang="zh-CN" b="1" dirty="0" smtClean="0">
                <a:solidFill>
                  <a:srgbClr val="2256D8"/>
                </a:solidFill>
                <a:latin typeface="+mn-ea"/>
              </a:rPr>
              <a:t>1755</a:t>
            </a:r>
            <a:r>
              <a:rPr lang="zh-CN" altLang="en-US" dirty="0" smtClean="0">
                <a:latin typeface="+mn-ea"/>
              </a:rPr>
              <a:t>次</a:t>
            </a:r>
            <a:r>
              <a:rPr lang="zh-CN" altLang="en-US" dirty="0">
                <a:latin typeface="+mn-ea"/>
              </a:rPr>
              <a:t>，搜索最高的</a:t>
            </a:r>
            <a:r>
              <a:rPr lang="zh-CN" altLang="en-US" dirty="0" smtClean="0">
                <a:latin typeface="+mn-ea"/>
              </a:rPr>
              <a:t>关键字“激活</a:t>
            </a:r>
            <a:r>
              <a:rPr lang="en-US" altLang="zh-CN" dirty="0" smtClean="0">
                <a:latin typeface="+mn-ea"/>
              </a:rPr>
              <a:t>”</a:t>
            </a:r>
            <a:r>
              <a:rPr lang="zh-CN" altLang="en-US" dirty="0">
                <a:latin typeface="+mn-ea"/>
              </a:rPr>
              <a:t>、 </a:t>
            </a:r>
            <a:r>
              <a:rPr lang="zh-CN" altLang="en-US" dirty="0" smtClean="0">
                <a:latin typeface="+mn-ea"/>
              </a:rPr>
              <a:t>“手册”、“绑定”</a:t>
            </a:r>
            <a:r>
              <a:rPr lang="zh-CN" altLang="en-US" dirty="0">
                <a:latin typeface="+mn-ea"/>
              </a:rPr>
              <a:t>。其中被点击排名前三的</a:t>
            </a:r>
            <a:r>
              <a:rPr lang="en-US" altLang="zh-CN" b="1" dirty="0">
                <a:latin typeface="+mn-ea"/>
              </a:rPr>
              <a:t>FAQ</a:t>
            </a:r>
            <a:r>
              <a:rPr lang="zh-CN" altLang="en-US" dirty="0">
                <a:latin typeface="+mn-ea"/>
              </a:rPr>
              <a:t>分别为：</a:t>
            </a:r>
            <a:endParaRPr lang="en-US" altLang="zh-CN" dirty="0">
              <a:latin typeface="+mn-ea"/>
            </a:endParaRPr>
          </a:p>
          <a:p>
            <a:pPr marL="342882" indent="-342882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爱</a:t>
            </a:r>
            <a:r>
              <a:rPr lang="en-US" altLang="zh-CN" dirty="0">
                <a:latin typeface="+mn-ea"/>
              </a:rPr>
              <a:t>WiFi</a:t>
            </a:r>
            <a:r>
              <a:rPr lang="zh-CN" altLang="en-US" dirty="0">
                <a:latin typeface="+mn-ea"/>
              </a:rPr>
              <a:t>激活绑定指导</a:t>
            </a:r>
            <a:r>
              <a:rPr lang="zh-CN" altLang="en-US" dirty="0" smtClean="0">
                <a:latin typeface="+mn-ea"/>
              </a:rPr>
              <a:t>手册</a:t>
            </a:r>
            <a:endParaRPr lang="en-US" altLang="zh-CN" dirty="0" smtClean="0">
              <a:latin typeface="+mn-ea"/>
            </a:endParaRPr>
          </a:p>
          <a:p>
            <a:pPr marL="342882" indent="-342882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常见设备信号开启与关闭方法（临时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marL="342882" indent="-342882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静态用户名和密码配置</a:t>
            </a:r>
            <a:r>
              <a:rPr lang="zh-CN" altLang="en-US" dirty="0" smtClean="0">
                <a:latin typeface="+mn-ea"/>
              </a:rPr>
              <a:t>手册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8" y="3356992"/>
            <a:ext cx="7314286" cy="26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83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 noGrp="1"/>
          </p:cNvSpPr>
          <p:nvPr>
            <p:ph type="title"/>
          </p:nvPr>
        </p:nvSpPr>
        <p:spPr>
          <a:xfrm>
            <a:off x="422675" y="113206"/>
            <a:ext cx="5192607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en-US" altLang="zh-CN" sz="2800" dirty="0">
                <a:solidFill>
                  <a:srgbClr val="C00000"/>
                </a:solidFill>
              </a:rPr>
              <a:t>AWIFI-</a:t>
            </a:r>
            <a:r>
              <a:rPr lang="zh-CN" altLang="en-US" sz="2800" dirty="0">
                <a:solidFill>
                  <a:srgbClr val="C00000"/>
                </a:solidFill>
              </a:rPr>
              <a:t>支撑情况</a:t>
            </a:r>
            <a:r>
              <a:rPr lang="en-US" altLang="zh-CN" sz="2800" dirty="0">
                <a:solidFill>
                  <a:srgbClr val="C00000"/>
                </a:solidFill>
              </a:rPr>
              <a:t>-FAQ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3531" y="867895"/>
            <a:ext cx="85418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+mn-ea"/>
              </a:rPr>
              <a:t>aWiFi-FAQ</a:t>
            </a:r>
            <a:r>
              <a:rPr lang="zh-CN" altLang="en-US" b="1" dirty="0">
                <a:latin typeface="+mn-ea"/>
              </a:rPr>
              <a:t>自动查询平台 </a:t>
            </a:r>
            <a:endParaRPr lang="en-US" altLang="zh-CN" b="1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+mn-ea"/>
              </a:rPr>
              <a:t>针对检索量前三的“手册”、“激活</a:t>
            </a:r>
            <a:r>
              <a:rPr lang="en-US" altLang="zh-CN" dirty="0">
                <a:latin typeface="+mn-ea"/>
              </a:rPr>
              <a:t>”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 smtClean="0">
                <a:latin typeface="+mn-ea"/>
              </a:rPr>
              <a:t>“绑定”</a:t>
            </a:r>
            <a:r>
              <a:rPr lang="zh-CN" altLang="en-US" dirty="0">
                <a:latin typeface="+mn-ea"/>
              </a:rPr>
              <a:t>关键字，相应</a:t>
            </a:r>
            <a:r>
              <a:rPr lang="en-US" altLang="zh-CN" dirty="0">
                <a:latin typeface="+mn-ea"/>
              </a:rPr>
              <a:t>FAQ</a:t>
            </a:r>
            <a:r>
              <a:rPr lang="zh-CN" altLang="en-US" dirty="0">
                <a:latin typeface="+mn-ea"/>
              </a:rPr>
              <a:t>被点击问题排名如下：</a:t>
            </a:r>
            <a:endParaRPr lang="en-US" altLang="zh-CN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39" y="2088166"/>
            <a:ext cx="8530513" cy="3717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 noGrp="1"/>
          </p:cNvSpPr>
          <p:nvPr>
            <p:ph type="title"/>
          </p:nvPr>
        </p:nvSpPr>
        <p:spPr>
          <a:xfrm>
            <a:off x="422675" y="93770"/>
            <a:ext cx="5192607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en-US" altLang="zh-CN" sz="2800" dirty="0">
                <a:solidFill>
                  <a:srgbClr val="C00000"/>
                </a:solidFill>
              </a:rPr>
              <a:t>AWIFI-</a:t>
            </a:r>
            <a:r>
              <a:rPr lang="zh-CN" altLang="en-US" sz="2800" dirty="0">
                <a:solidFill>
                  <a:srgbClr val="C00000"/>
                </a:solidFill>
              </a:rPr>
              <a:t>支撑情况</a:t>
            </a:r>
            <a:r>
              <a:rPr lang="en-US" altLang="zh-CN" sz="2800" dirty="0">
                <a:solidFill>
                  <a:srgbClr val="C00000"/>
                </a:solidFill>
              </a:rPr>
              <a:t>-</a:t>
            </a:r>
            <a:r>
              <a:rPr lang="zh-CN" altLang="en-US" sz="2800" dirty="0">
                <a:solidFill>
                  <a:srgbClr val="C00000"/>
                </a:solidFill>
              </a:rPr>
              <a:t>应急演练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34214"/>
              </p:ext>
            </p:extLst>
          </p:nvPr>
        </p:nvGraphicFramePr>
        <p:xfrm>
          <a:off x="278410" y="813637"/>
          <a:ext cx="8542855" cy="579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0"/>
                <a:gridCol w="1152128"/>
                <a:gridCol w="4752528"/>
                <a:gridCol w="23501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应急措施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适用场</a:t>
                      </a:r>
                      <a:r>
                        <a:rPr lang="zh-CN" altLang="en-US" sz="1200" baseline="0" dirty="0" smtClean="0"/>
                        <a:t>景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最后演练时间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平台侧应急</a:t>
                      </a:r>
                      <a:r>
                        <a:rPr lang="en-US" altLang="zh-CN" sz="1200" dirty="0" smtClean="0"/>
                        <a:t>-AP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认证主流程节点服务运行故障或网络故障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包含：</a:t>
                      </a:r>
                      <a:r>
                        <a:rPr lang="en-US" altLang="zh-CN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-portal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异常，</a:t>
                      </a:r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服务异常，数据服务异常</a:t>
                      </a:r>
                      <a:endParaRPr lang="en-US" altLang="zh-CN" sz="12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不包含：</a:t>
                      </a:r>
                      <a:r>
                        <a:rPr lang="en-US" altLang="zh-CN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-bus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放行异常</a:t>
                      </a:r>
                      <a:endParaRPr lang="en-US" altLang="zh-CN" sz="12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必要依赖：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云平台网络正常，入口</a:t>
                      </a:r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NGX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运行正常，</a:t>
                      </a:r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AP-bus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运行正常</a:t>
                      </a:r>
                      <a:endParaRPr lang="en-US" altLang="zh-CN" sz="12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启用操作耗时：</a:t>
                      </a:r>
                      <a:r>
                        <a:rPr lang="en-US" altLang="zh-CN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1-5</a:t>
                      </a:r>
                      <a:r>
                        <a:rPr lang="zh-CN" altLang="en-US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分钟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2019-8-8</a:t>
                      </a:r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验证正常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平台侧应急</a:t>
                      </a:r>
                      <a:r>
                        <a:rPr lang="en-US" altLang="zh-CN" sz="1200" dirty="0" smtClean="0"/>
                        <a:t>-NAS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认证主流程节点服务运行故障或网络故障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包含：</a:t>
                      </a:r>
                      <a:r>
                        <a:rPr lang="en-US" altLang="zh-CN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NAS</a:t>
                      </a:r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-portal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异常，</a:t>
                      </a:r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服务异常，数据服务异常</a:t>
                      </a:r>
                      <a:endParaRPr lang="en-US" altLang="zh-CN" sz="12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不包含：</a:t>
                      </a:r>
                      <a:r>
                        <a:rPr lang="en-US" altLang="zh-CN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NAS</a:t>
                      </a:r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-bus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放行异常</a:t>
                      </a:r>
                      <a:endParaRPr lang="en-US" altLang="zh-CN" sz="12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必要依赖：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云平台网络正常，入口</a:t>
                      </a:r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NGX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运行正常，</a:t>
                      </a:r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NAS-bus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运行正常</a:t>
                      </a:r>
                      <a:endParaRPr lang="en-US" altLang="zh-CN" sz="12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启用操作耗时：</a:t>
                      </a:r>
                      <a:r>
                        <a:rPr lang="en-US" altLang="zh-CN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1-5</a:t>
                      </a:r>
                      <a:r>
                        <a:rPr lang="zh-CN" altLang="en-US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分钟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2019-8-8</a:t>
                      </a:r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单台验证正常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AP</a:t>
                      </a:r>
                      <a:r>
                        <a:rPr lang="zh-CN" altLang="en-US" sz="1200" dirty="0" smtClean="0"/>
                        <a:t>逃生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认证主流程节点服务运行故障或网络故障，且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放行异常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包含：</a:t>
                      </a:r>
                      <a:r>
                        <a:rPr lang="en-US" altLang="zh-CN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-bus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放行异常</a:t>
                      </a:r>
                      <a:endParaRPr lang="en-US" altLang="zh-CN" sz="12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必要依赖：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云平台网络正常，入口</a:t>
                      </a:r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NGX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运行正常</a:t>
                      </a:r>
                      <a:endParaRPr lang="en-US" altLang="zh-CN" sz="12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启用操作耗时：</a:t>
                      </a:r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1-5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分钟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2019-8-8</a:t>
                      </a:r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单台验证正常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浙江省内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共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台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认证主流程节点服务运行故障或网络故障，且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放行异常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包含：</a:t>
                      </a:r>
                      <a:r>
                        <a:rPr lang="en-US" altLang="zh-CN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NAS</a:t>
                      </a:r>
                      <a:r>
                        <a:rPr lang="en-US" altLang="zh-CN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-bus</a:t>
                      </a:r>
                      <a:r>
                        <a:rPr lang="zh-CN" altLang="en-US" sz="12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放行异常</a:t>
                      </a:r>
                      <a:endParaRPr lang="en-US" altLang="zh-CN" sz="12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必要依赖：</a:t>
                      </a:r>
                      <a:r>
                        <a:rPr lang="en-US" altLang="zh-CN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telnet</a:t>
                      </a:r>
                      <a:r>
                        <a:rPr lang="zh-CN" altLang="en-US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正常</a:t>
                      </a:r>
                      <a:endParaRPr lang="en-US" altLang="zh-CN" sz="1200" b="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启用操作耗时：</a:t>
                      </a:r>
                      <a:r>
                        <a:rPr lang="en-US" altLang="zh-CN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1-5</a:t>
                      </a:r>
                      <a:r>
                        <a:rPr lang="zh-CN" altLang="en-US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分钟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CN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2019-8-8  </a:t>
                      </a:r>
                      <a:r>
                        <a:rPr lang="zh-CN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例行验证阻塞</a:t>
                      </a:r>
                      <a:endParaRPr lang="en-US" altLang="zh-CN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CN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）新</a:t>
                      </a:r>
                      <a:r>
                        <a:rPr lang="en-US" altLang="zh-CN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4A</a:t>
                      </a:r>
                      <a:r>
                        <a:rPr lang="zh-CN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启动</a:t>
                      </a:r>
                      <a:r>
                        <a:rPr lang="zh-CN" alt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自动化脚本因权限问题未能运行</a:t>
                      </a:r>
                      <a:endParaRPr lang="en-US" altLang="zh-CN" sz="1200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CN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zh-CN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ME60 </a:t>
                      </a:r>
                      <a:r>
                        <a:rPr lang="zh-CN" alt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无法放通（脚本不适用，需向厂家再确认放通脚本）</a:t>
                      </a:r>
                      <a:endParaRPr lang="en-US" altLang="zh-CN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AAA</a:t>
                      </a:r>
                      <a:r>
                        <a:rPr lang="zh-CN" altLang="en-US" sz="1200" dirty="0" smtClean="0"/>
                        <a:t>主备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主用地址</a:t>
                      </a:r>
                      <a:r>
                        <a:rPr lang="en-US" altLang="zh-CN" sz="1200" dirty="0" smtClean="0">
                          <a:effectLst/>
                        </a:rPr>
                        <a:t>122.229.30.49</a:t>
                      </a:r>
                      <a:r>
                        <a:rPr lang="zh-CN" altLang="en-US" sz="1200" dirty="0" smtClean="0">
                          <a:effectLst/>
                        </a:rPr>
                        <a:t>不通</a:t>
                      </a:r>
                      <a:endParaRPr lang="en-US" altLang="zh-CN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启用操作耗时：</a:t>
                      </a:r>
                      <a:r>
                        <a:rPr lang="en-US" altLang="zh-CN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分钟，当前实时运行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2019-8-8</a:t>
                      </a:r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altLang="en-US" sz="1200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模拟正常</a:t>
                      </a:r>
                      <a:endParaRPr lang="en-US" altLang="zh-CN" sz="12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双活（金华、绍兴）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effectLst/>
                        </a:rPr>
                        <a:t>单节点不可用</a:t>
                      </a:r>
                      <a:endParaRPr lang="en-US" altLang="zh-CN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启用操作耗时：</a:t>
                      </a:r>
                      <a:r>
                        <a:rPr lang="en-US" altLang="zh-CN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1-5</a:t>
                      </a:r>
                      <a:r>
                        <a:rPr lang="zh-CN" altLang="en-US" sz="1200" b="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分钟，当前实时运行，请求随机分发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2019-8-8 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验证正常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51520" y="6531757"/>
            <a:ext cx="8541821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accent1"/>
                </a:solidFill>
                <a:latin typeface="+mn-ea"/>
              </a:rPr>
              <a:t>说明：</a:t>
            </a:r>
            <a:r>
              <a:rPr lang="zh-CN" altLang="en-US" sz="1400" dirty="0" smtClean="0">
                <a:solidFill>
                  <a:schemeClr val="accent1"/>
                </a:solidFill>
                <a:latin typeface="+mn-ea"/>
              </a:rPr>
              <a:t>例行演练计划：每月第二周、第四周周二晚</a:t>
            </a:r>
            <a:r>
              <a:rPr lang="en-US" altLang="zh-CN" sz="1400" dirty="0" smtClean="0">
                <a:solidFill>
                  <a:schemeClr val="accent1"/>
                </a:solidFill>
                <a:latin typeface="+mn-ea"/>
              </a:rPr>
              <a:t>22:00</a:t>
            </a:r>
          </a:p>
        </p:txBody>
      </p:sp>
    </p:spTree>
    <p:extLst>
      <p:ext uri="{BB962C8B-B14F-4D97-AF65-F5344CB8AC3E}">
        <p14:creationId xmlns:p14="http://schemas.microsoft.com/office/powerpoint/2010/main" val="42299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 noGrp="1"/>
          </p:cNvSpPr>
          <p:nvPr>
            <p:ph type="title"/>
          </p:nvPr>
        </p:nvSpPr>
        <p:spPr>
          <a:xfrm>
            <a:off x="422675" y="113206"/>
            <a:ext cx="5192607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en-US" altLang="zh-CN" sz="2800" dirty="0">
                <a:solidFill>
                  <a:srgbClr val="C00000"/>
                </a:solidFill>
              </a:rPr>
              <a:t>AWIFI-</a:t>
            </a:r>
            <a:r>
              <a:rPr lang="zh-CN" altLang="en-US" sz="2800" dirty="0">
                <a:solidFill>
                  <a:srgbClr val="C00000"/>
                </a:solidFill>
              </a:rPr>
              <a:t>支撑情况</a:t>
            </a:r>
            <a:r>
              <a:rPr lang="en-US" altLang="zh-CN" sz="2800" dirty="0">
                <a:solidFill>
                  <a:srgbClr val="C00000"/>
                </a:solidFill>
              </a:rPr>
              <a:t>-</a:t>
            </a:r>
            <a:r>
              <a:rPr lang="zh-CN" altLang="en-US" sz="2800" dirty="0">
                <a:solidFill>
                  <a:srgbClr val="C00000"/>
                </a:solidFill>
              </a:rPr>
              <a:t>产品迭代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12727"/>
              </p:ext>
            </p:extLst>
          </p:nvPr>
        </p:nvGraphicFramePr>
        <p:xfrm>
          <a:off x="422675" y="1362505"/>
          <a:ext cx="8253781" cy="3839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792"/>
                <a:gridCol w="659379"/>
                <a:gridCol w="3745242"/>
                <a:gridCol w="3312368"/>
              </a:tblGrid>
              <a:tr h="466647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计划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总数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异常计划数及占比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计划编号及说明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1310641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测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试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情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况</a:t>
                      </a:r>
                      <a:endParaRPr lang="zh-CN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存在“致命、高”计划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2.“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准入不通过”计划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个，占比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3.“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多于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轮（不含）”计划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个，占比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effectLst/>
                        </a:rPr>
                        <a:t>T-N-20190057      </a:t>
                      </a:r>
                      <a:r>
                        <a:rPr lang="zh-CN" altLang="en-US" sz="1600" dirty="0" smtClean="0">
                          <a:effectLst/>
                        </a:rPr>
                        <a:t>行业站点新增区域属性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effectLst/>
                        </a:rPr>
                        <a:t>T-N-20190039      </a:t>
                      </a:r>
                      <a:r>
                        <a:rPr lang="zh-CN" altLang="en-US" sz="1600" dirty="0" smtClean="0">
                          <a:effectLst/>
                        </a:rPr>
                        <a:t>能力开放平台提测（第四轮）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 anchor="ctr"/>
                </a:tc>
              </a:tr>
              <a:tr h="882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+mj-lt"/>
                        <a:buNone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无自动化用例执行的计划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endParaRPr lang="en-US" altLang="zh-CN" sz="1200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165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上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线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情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况</a:t>
                      </a:r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无测试报告计划</a:t>
                      </a: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endParaRPr lang="en-US" altLang="zh-CN" sz="1600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上线失败计划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SSC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补丁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SDN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控制器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修复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万能钥匙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23531" y="867893"/>
            <a:ext cx="854182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+mn-ea"/>
              </a:rPr>
              <a:t>aWiFi-</a:t>
            </a:r>
            <a:r>
              <a:rPr lang="zh-CN" altLang="en-US" b="1" dirty="0">
                <a:latin typeface="+mn-ea"/>
              </a:rPr>
              <a:t>产品迭代情况</a:t>
            </a:r>
            <a:r>
              <a:rPr lang="zh-CN" altLang="en-US" dirty="0">
                <a:latin typeface="+mn-ea"/>
              </a:rPr>
              <a:t>（含测试、上线计划质量情况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30" y="5589240"/>
            <a:ext cx="8541821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accent1"/>
                </a:solidFill>
                <a:latin typeface="+mn-ea"/>
              </a:rPr>
              <a:t>其它说明：</a:t>
            </a:r>
            <a:endParaRPr lang="en-US" altLang="zh-CN" sz="1400" b="1" dirty="0" smtClean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+mn-ea"/>
              </a:rPr>
              <a:t>1</a:t>
            </a:r>
            <a:r>
              <a:rPr lang="zh-CN" altLang="en-US" sz="1400" dirty="0" smtClean="0">
                <a:solidFill>
                  <a:schemeClr val="accent1"/>
                </a:solidFill>
                <a:latin typeface="+mn-ea"/>
              </a:rPr>
              <a:t>、</a:t>
            </a:r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9</a:t>
            </a:r>
            <a:r>
              <a:rPr lang="zh-CN" altLang="en-US" sz="1400" dirty="0" smtClean="0">
                <a:solidFill>
                  <a:schemeClr val="accent1"/>
                </a:solidFill>
                <a:latin typeface="+mn-ea"/>
              </a:rPr>
              <a:t>月份上线窗口：</a:t>
            </a:r>
            <a:r>
              <a:rPr lang="en-US" altLang="zh-CN" sz="1400" dirty="0" smtClean="0">
                <a:solidFill>
                  <a:schemeClr val="accent1"/>
                </a:solidFill>
                <a:latin typeface="+mn-ea"/>
              </a:rPr>
              <a:t>9.10</a:t>
            </a:r>
            <a:r>
              <a:rPr lang="zh-CN" altLang="en-US" sz="1400" dirty="0" smtClean="0">
                <a:solidFill>
                  <a:schemeClr val="accent1"/>
                </a:solidFill>
                <a:latin typeface="+mn-ea"/>
              </a:rPr>
              <a:t>、</a:t>
            </a:r>
            <a:r>
              <a:rPr lang="en-US" altLang="zh-CN" sz="1400" dirty="0" smtClean="0">
                <a:solidFill>
                  <a:schemeClr val="accent1"/>
                </a:solidFill>
                <a:latin typeface="+mn-ea"/>
              </a:rPr>
              <a:t>9.24</a:t>
            </a:r>
            <a:r>
              <a:rPr lang="zh-CN" altLang="en-US" sz="1400" dirty="0" smtClean="0">
                <a:solidFill>
                  <a:schemeClr val="accent1"/>
                </a:solidFill>
                <a:latin typeface="+mn-ea"/>
              </a:rPr>
              <a:t>，</a:t>
            </a:r>
            <a:r>
              <a:rPr lang="en-US" altLang="zh-CN" sz="1400" dirty="0" smtClean="0">
                <a:solidFill>
                  <a:schemeClr val="accent1"/>
                </a:solidFill>
                <a:latin typeface="+mn-ea"/>
              </a:rPr>
              <a:t>9</a:t>
            </a:r>
            <a:r>
              <a:rPr lang="zh-CN" altLang="en-US" sz="1400" dirty="0" smtClean="0">
                <a:solidFill>
                  <a:schemeClr val="accent1"/>
                </a:solidFill>
                <a:latin typeface="+mn-ea"/>
              </a:rPr>
              <a:t>月封网开始时间</a:t>
            </a:r>
            <a:r>
              <a:rPr lang="en-US" altLang="zh-CN" sz="1400" dirty="0" smtClean="0">
                <a:solidFill>
                  <a:schemeClr val="accent1"/>
                </a:solidFill>
                <a:latin typeface="+mn-ea"/>
              </a:rPr>
              <a:t>9.27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+mn-ea"/>
              </a:rPr>
              <a:t>2</a:t>
            </a:r>
            <a:r>
              <a:rPr lang="zh-CN" altLang="en-US" sz="1400" dirty="0" smtClean="0">
                <a:solidFill>
                  <a:schemeClr val="accent1"/>
                </a:solidFill>
                <a:latin typeface="+mn-ea"/>
              </a:rPr>
              <a:t>、预计下周</a:t>
            </a:r>
            <a:r>
              <a:rPr lang="zh-CN" altLang="en-US" sz="1400" dirty="0" smtClean="0">
                <a:solidFill>
                  <a:schemeClr val="accent1"/>
                </a:solidFill>
                <a:latin typeface="+mn-ea"/>
              </a:rPr>
              <a:t>计划</a:t>
            </a:r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0</a:t>
            </a:r>
            <a:r>
              <a:rPr lang="zh-CN" altLang="en-US" sz="1400" dirty="0" smtClean="0">
                <a:solidFill>
                  <a:schemeClr val="accent1"/>
                </a:solidFill>
                <a:latin typeface="+mn-ea"/>
              </a:rPr>
              <a:t>个</a:t>
            </a:r>
            <a:endParaRPr lang="en-US" altLang="zh-CN" sz="1400" dirty="0" smtClean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92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 noGrp="1"/>
          </p:cNvSpPr>
          <p:nvPr>
            <p:ph type="title"/>
          </p:nvPr>
        </p:nvSpPr>
        <p:spPr>
          <a:xfrm>
            <a:off x="422675" y="113206"/>
            <a:ext cx="5192607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en-US" altLang="zh-CN" sz="2800" dirty="0">
                <a:solidFill>
                  <a:srgbClr val="C00000"/>
                </a:solidFill>
              </a:rPr>
              <a:t>AWIFI-</a:t>
            </a:r>
            <a:r>
              <a:rPr lang="zh-CN" altLang="en-US" sz="2800" dirty="0">
                <a:solidFill>
                  <a:srgbClr val="C00000"/>
                </a:solidFill>
              </a:rPr>
              <a:t>支撑情况</a:t>
            </a:r>
          </a:p>
        </p:txBody>
      </p:sp>
      <p:sp>
        <p:nvSpPr>
          <p:cNvPr id="6" name="矩形 5"/>
          <p:cNvSpPr/>
          <p:nvPr/>
        </p:nvSpPr>
        <p:spPr>
          <a:xfrm>
            <a:off x="430411" y="836718"/>
            <a:ext cx="326243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/>
              <a:t>平台其它已知质量问题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27590" y="1387368"/>
            <a:ext cx="7848873" cy="2977738"/>
            <a:chOff x="827583" y="1721843"/>
            <a:chExt cx="7848873" cy="2977738"/>
          </a:xfrm>
        </p:grpSpPr>
        <p:sp>
          <p:nvSpPr>
            <p:cNvPr id="11" name="矩形 10"/>
            <p:cNvSpPr/>
            <p:nvPr/>
          </p:nvSpPr>
          <p:spPr>
            <a:xfrm>
              <a:off x="1243299" y="1721843"/>
              <a:ext cx="7433157" cy="29777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sz="1400" dirty="0">
                  <a:latin typeface="+mn-ea"/>
                </a:rPr>
                <a:t>平台地区</a:t>
              </a: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字典例行维护</a:t>
              </a:r>
              <a:r>
                <a:rPr lang="zh-CN" altLang="en-US" sz="1400" dirty="0">
                  <a:latin typeface="+mn-ea"/>
                </a:rPr>
                <a:t>缺失，维护难点有：</a:t>
              </a:r>
              <a:endParaRPr lang="en-US" altLang="zh-CN" sz="1400" dirty="0">
                <a:latin typeface="+mn-ea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1400" dirty="0">
                  <a:latin typeface="+mn-ea"/>
                </a:rPr>
                <a:t>1</a:t>
              </a:r>
              <a:r>
                <a:rPr lang="zh-CN" altLang="en-US" sz="1400" dirty="0">
                  <a:latin typeface="+mn-ea"/>
                </a:rPr>
                <a:t>、涉及库多</a:t>
              </a:r>
              <a:endParaRPr lang="en-US" altLang="zh-CN" sz="1400" dirty="0">
                <a:latin typeface="+mn-ea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1400" dirty="0">
                  <a:latin typeface="+mn-ea"/>
                </a:rPr>
                <a:t>2</a:t>
              </a:r>
              <a:r>
                <a:rPr lang="zh-CN" altLang="en-US" sz="1400" dirty="0">
                  <a:latin typeface="+mn-ea"/>
                </a:rPr>
                <a:t>、涉及核心表多</a:t>
              </a:r>
              <a:endParaRPr lang="en-US" altLang="zh-CN" sz="1400" dirty="0">
                <a:latin typeface="+mn-ea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1400" dirty="0">
                  <a:latin typeface="+mn-ea"/>
                </a:rPr>
                <a:t>3</a:t>
              </a:r>
              <a:r>
                <a:rPr lang="zh-CN" altLang="en-US" sz="1400" dirty="0">
                  <a:latin typeface="+mn-ea"/>
                </a:rPr>
                <a:t>、涉及缓存针对性清理可能带来的平台性能问题未知</a:t>
              </a:r>
              <a:endParaRPr lang="en-US" altLang="zh-CN" sz="1400" dirty="0">
                <a:latin typeface="+mn-ea"/>
              </a:endParaRPr>
            </a:p>
            <a:p>
              <a:pPr>
                <a:lnSpc>
                  <a:spcPts val="2500"/>
                </a:lnSpc>
              </a:pPr>
              <a:r>
                <a:rPr lang="zh-CN" altLang="en-US" sz="1400" b="1" dirty="0">
                  <a:latin typeface="+mn-ea"/>
                </a:rPr>
                <a:t>问题影响：</a:t>
              </a:r>
              <a:endParaRPr lang="en-US" altLang="zh-CN" sz="1400" b="1" dirty="0">
                <a:latin typeface="+mn-ea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1400" dirty="0">
                  <a:latin typeface="+mn-ea"/>
                </a:rPr>
                <a:t>1</a:t>
              </a:r>
              <a:r>
                <a:rPr lang="zh-CN" altLang="en-US" sz="1400" dirty="0">
                  <a:latin typeface="+mn-ea"/>
                </a:rPr>
                <a:t>、溯源数据准确性</a:t>
              </a:r>
              <a:endParaRPr lang="en-US" altLang="zh-CN" sz="1400" dirty="0">
                <a:latin typeface="+mn-ea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1400" dirty="0">
                  <a:latin typeface="+mn-ea"/>
                </a:rPr>
                <a:t>2</a:t>
              </a:r>
              <a:r>
                <a:rPr lang="zh-CN" altLang="en-US" sz="1400" dirty="0">
                  <a:latin typeface="+mn-ea"/>
                </a:rPr>
                <a:t>、大屏统计数据准确性</a:t>
              </a:r>
              <a:endParaRPr lang="en-US" altLang="zh-CN" sz="1400" dirty="0">
                <a:latin typeface="+mn-ea"/>
              </a:endParaRPr>
            </a:p>
            <a:p>
              <a:pPr>
                <a:lnSpc>
                  <a:spcPts val="2500"/>
                </a:lnSpc>
              </a:pPr>
              <a:r>
                <a:rPr lang="zh-CN" altLang="en-US" sz="1400" b="1" dirty="0">
                  <a:latin typeface="+mn-ea"/>
                </a:rPr>
                <a:t>解决方案建议：</a:t>
              </a:r>
              <a:endParaRPr lang="en-US" altLang="zh-CN" sz="1400" b="1" dirty="0">
                <a:latin typeface="+mn-ea"/>
              </a:endParaRPr>
            </a:p>
            <a:p>
              <a:pPr>
                <a:lnSpc>
                  <a:spcPts val="2500"/>
                </a:lnSpc>
              </a:pPr>
              <a:r>
                <a:rPr lang="zh-CN" altLang="en-US" sz="1400" dirty="0">
                  <a:latin typeface="+mn-ea"/>
                </a:rPr>
                <a:t>由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研发部</a:t>
              </a:r>
              <a:r>
                <a:rPr lang="zh-CN" altLang="en-US" sz="1400" dirty="0">
                  <a:latin typeface="+mn-ea"/>
                </a:rPr>
                <a:t>输出字典维护方案，可由技术保障部进行例行维护</a:t>
              </a:r>
            </a:p>
          </p:txBody>
        </p:sp>
        <p:sp>
          <p:nvSpPr>
            <p:cNvPr id="12" name="Rectangle 178"/>
            <p:cNvSpPr>
              <a:spLocks noChangeArrowheads="1"/>
            </p:cNvSpPr>
            <p:nvPr/>
          </p:nvSpPr>
          <p:spPr bwMode="auto">
            <a:xfrm>
              <a:off x="827583" y="1772181"/>
              <a:ext cx="258763" cy="279400"/>
            </a:xfrm>
            <a:prstGeom prst="rect">
              <a:avLst/>
            </a:prstGeom>
            <a:solidFill>
              <a:srgbClr val="083E7C"/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3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27590" y="4430567"/>
            <a:ext cx="7848873" cy="387735"/>
            <a:chOff x="827583" y="1721843"/>
            <a:chExt cx="7848873" cy="387735"/>
          </a:xfrm>
        </p:grpSpPr>
        <p:sp>
          <p:nvSpPr>
            <p:cNvPr id="18" name="矩形 17"/>
            <p:cNvSpPr/>
            <p:nvPr/>
          </p:nvSpPr>
          <p:spPr>
            <a:xfrm>
              <a:off x="1243299" y="1721843"/>
              <a:ext cx="7433157" cy="3877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sz="1400" dirty="0">
                  <a:latin typeface="+mn-ea"/>
                </a:rPr>
                <a:t>设备</a:t>
              </a:r>
              <a:r>
                <a:rPr lang="zh-CN" altLang="en-US" b="1" dirty="0">
                  <a:solidFill>
                    <a:srgbClr val="4F81BD"/>
                  </a:solidFill>
                  <a:latin typeface="+mn-ea"/>
                </a:rPr>
                <a:t>开关状态不可见、闲时下线时长不</a:t>
              </a:r>
              <a:r>
                <a:rPr lang="zh-CN" altLang="en-US" b="1" dirty="0" smtClean="0">
                  <a:solidFill>
                    <a:srgbClr val="4F81BD"/>
                  </a:solidFill>
                  <a:latin typeface="+mn-ea"/>
                </a:rPr>
                <a:t>可见   </a:t>
              </a:r>
              <a:r>
                <a:rPr lang="en-US" altLang="zh-CN" sz="1400" dirty="0" smtClean="0">
                  <a:solidFill>
                    <a:srgbClr val="4F81BD"/>
                  </a:solidFill>
                  <a:latin typeface="+mn-ea"/>
                </a:rPr>
                <a:t>2019-8-26</a:t>
              </a:r>
              <a:r>
                <a:rPr lang="zh-CN" altLang="en-US" sz="1400" dirty="0" smtClean="0">
                  <a:solidFill>
                    <a:srgbClr val="4F81BD"/>
                  </a:solidFill>
                  <a:latin typeface="+mn-ea"/>
                </a:rPr>
                <a:t>已上线</a:t>
              </a:r>
              <a:endParaRPr lang="zh-CN" altLang="en-US" sz="1600" b="1" dirty="0">
                <a:solidFill>
                  <a:srgbClr val="4F81BD"/>
                </a:solidFill>
                <a:latin typeface="+mn-ea"/>
              </a:endParaRPr>
            </a:p>
          </p:txBody>
        </p:sp>
        <p:sp>
          <p:nvSpPr>
            <p:cNvPr id="19" name="Rectangle 178"/>
            <p:cNvSpPr>
              <a:spLocks noChangeArrowheads="1"/>
            </p:cNvSpPr>
            <p:nvPr/>
          </p:nvSpPr>
          <p:spPr bwMode="auto">
            <a:xfrm>
              <a:off x="827583" y="1772181"/>
              <a:ext cx="258763" cy="279400"/>
            </a:xfrm>
            <a:prstGeom prst="rect">
              <a:avLst/>
            </a:prstGeom>
            <a:solidFill>
              <a:srgbClr val="083E7C"/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300" b="1" dirty="0">
                  <a:solidFill>
                    <a:srgbClr val="FFFFFF"/>
                  </a:solidFill>
                </a:rPr>
                <a:t>2</a:t>
              </a:r>
              <a:endParaRPr lang="zh-CN" altLang="en-US" sz="13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6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 noGrp="1"/>
          </p:cNvSpPr>
          <p:nvPr>
            <p:ph type="title"/>
          </p:nvPr>
        </p:nvSpPr>
        <p:spPr>
          <a:xfrm>
            <a:off x="422675" y="113206"/>
            <a:ext cx="5192607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en-US" altLang="zh-CN" sz="2800" dirty="0">
                <a:solidFill>
                  <a:srgbClr val="C00000"/>
                </a:solidFill>
              </a:rPr>
              <a:t>AWIFI-</a:t>
            </a:r>
            <a:r>
              <a:rPr lang="zh-CN" altLang="en-US" sz="2800" dirty="0">
                <a:solidFill>
                  <a:srgbClr val="C00000"/>
                </a:solidFill>
              </a:rPr>
              <a:t>支撑情况</a:t>
            </a:r>
          </a:p>
        </p:txBody>
      </p:sp>
      <p:sp>
        <p:nvSpPr>
          <p:cNvPr id="6" name="矩形 5"/>
          <p:cNvSpPr/>
          <p:nvPr/>
        </p:nvSpPr>
        <p:spPr>
          <a:xfrm>
            <a:off x="430411" y="836715"/>
            <a:ext cx="326243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/>
              <a:t>平台其它已知质量问题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39555" y="1484787"/>
            <a:ext cx="7848873" cy="2987997"/>
            <a:chOff x="827583" y="1721843"/>
            <a:chExt cx="7848873" cy="2987997"/>
          </a:xfrm>
        </p:grpSpPr>
        <p:sp>
          <p:nvSpPr>
            <p:cNvPr id="11" name="矩形 10"/>
            <p:cNvSpPr/>
            <p:nvPr/>
          </p:nvSpPr>
          <p:spPr>
            <a:xfrm>
              <a:off x="1243299" y="1721843"/>
              <a:ext cx="7433157" cy="2987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sz="1400" dirty="0">
                  <a:latin typeface="+mn-ea"/>
                </a:rPr>
                <a:t>AP</a:t>
              </a:r>
              <a:r>
                <a:rPr lang="zh-CN" altLang="en-US" sz="1400" dirty="0">
                  <a:latin typeface="+mn-ea"/>
                </a:rPr>
                <a:t>类激活</a:t>
              </a:r>
              <a:r>
                <a:rPr lang="zh-CN" altLang="en-US" sz="1600" b="1" dirty="0" smtClean="0">
                  <a:solidFill>
                    <a:srgbClr val="4F81BD"/>
                  </a:solidFill>
                  <a:latin typeface="+mn-ea"/>
                </a:rPr>
                <a:t>黑名单</a:t>
              </a:r>
              <a:endParaRPr lang="en-US" altLang="zh-CN" sz="1600" b="1" dirty="0">
                <a:solidFill>
                  <a:srgbClr val="4F81BD"/>
                </a:solidFill>
                <a:latin typeface="+mn-ea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1400" dirty="0">
                  <a:latin typeface="+mn-ea"/>
                </a:rPr>
                <a:t>1</a:t>
              </a:r>
              <a:r>
                <a:rPr lang="zh-CN" altLang="en-US" sz="1400" dirty="0">
                  <a:latin typeface="+mn-ea"/>
                </a:rPr>
                <a:t>、黑名单原因：因设备未入库或设备不合法，导致经</a:t>
              </a:r>
              <a:r>
                <a:rPr lang="en-US" altLang="zh-CN" sz="1400" dirty="0">
                  <a:latin typeface="+mn-ea"/>
                </a:rPr>
                <a:t>10</a:t>
              </a:r>
              <a:r>
                <a:rPr lang="zh-CN" altLang="en-US" sz="1400" dirty="0">
                  <a:latin typeface="+mn-ea"/>
                </a:rPr>
                <a:t>次激活，仍激活失败的，会进入黑名单，不再给这类设备生成激活任务。未激活的</a:t>
              </a:r>
              <a:r>
                <a:rPr lang="en-US" altLang="zh-CN" sz="1400" dirty="0">
                  <a:latin typeface="+mn-ea"/>
                </a:rPr>
                <a:t>AP</a:t>
              </a:r>
              <a:r>
                <a:rPr lang="zh-CN" altLang="en-US" sz="1400" dirty="0">
                  <a:latin typeface="+mn-ea"/>
                </a:rPr>
                <a:t>设备，弹</a:t>
              </a:r>
              <a:r>
                <a:rPr lang="en-US" altLang="zh-CN" sz="1400" dirty="0">
                  <a:latin typeface="+mn-ea"/>
                </a:rPr>
                <a:t>portal</a:t>
              </a:r>
              <a:r>
                <a:rPr lang="zh-CN" altLang="en-US" sz="1400" dirty="0">
                  <a:latin typeface="+mn-ea"/>
                </a:rPr>
                <a:t>报“设备信息不存在”异常</a:t>
              </a:r>
              <a:endParaRPr lang="en-US" altLang="zh-CN" sz="1400" dirty="0">
                <a:latin typeface="+mn-ea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1400" dirty="0">
                  <a:latin typeface="+mn-ea"/>
                </a:rPr>
                <a:t>2</a:t>
              </a:r>
              <a:r>
                <a:rPr lang="zh-CN" altLang="en-US" sz="1400" dirty="0">
                  <a:latin typeface="+mn-ea"/>
                </a:rPr>
                <a:t>、目前平台</a:t>
              </a:r>
              <a:r>
                <a:rPr lang="en-US" altLang="zh-CN" sz="1400" dirty="0">
                  <a:latin typeface="+mn-ea"/>
                </a:rPr>
                <a:t>AP</a:t>
              </a:r>
              <a:r>
                <a:rPr lang="zh-CN" altLang="en-US" sz="1400" dirty="0">
                  <a:latin typeface="+mn-ea"/>
                </a:rPr>
                <a:t>类黑名单</a:t>
              </a:r>
              <a:r>
                <a:rPr lang="zh-CN" altLang="en-US" sz="1400" dirty="0" smtClean="0">
                  <a:latin typeface="+mn-ea"/>
                </a:rPr>
                <a:t>量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+mn-ea"/>
                </a:rPr>
                <a:t>5.7W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+mn-ea"/>
                </a:rPr>
                <a:t>+</a:t>
              </a:r>
              <a:r>
                <a:rPr lang="zh-CN" altLang="en-US" sz="1400" dirty="0" smtClean="0">
                  <a:solidFill>
                    <a:schemeClr val="accent1"/>
                  </a:solidFill>
                  <a:latin typeface="+mn-ea"/>
                </a:rPr>
                <a:t>（数据源：</a:t>
              </a:r>
              <a:r>
                <a:rPr lang="en-US" altLang="zh-CN" sz="1400" dirty="0" smtClean="0">
                  <a:solidFill>
                    <a:schemeClr val="accent1"/>
                  </a:solidFill>
                  <a:latin typeface="+mn-ea"/>
                </a:rPr>
                <a:t>REDIS</a:t>
              </a:r>
              <a:r>
                <a:rPr lang="zh-CN" altLang="en-US" sz="1400" dirty="0" smtClean="0">
                  <a:solidFill>
                    <a:schemeClr val="accent1"/>
                  </a:solidFill>
                  <a:latin typeface="+mn-ea"/>
                </a:rPr>
                <a:t>，获取时间点：</a:t>
              </a:r>
              <a:r>
                <a:rPr lang="en-US" altLang="zh-CN" sz="1400" dirty="0" smtClean="0">
                  <a:solidFill>
                    <a:schemeClr val="accent1"/>
                  </a:solidFill>
                  <a:latin typeface="+mn-ea"/>
                </a:rPr>
                <a:t>2019.9.6 14:00</a:t>
              </a:r>
              <a:r>
                <a:rPr lang="zh-CN" altLang="en-US" sz="1400" dirty="0" smtClean="0">
                  <a:solidFill>
                    <a:schemeClr val="accent1"/>
                  </a:solidFill>
                  <a:latin typeface="+mn-ea"/>
                </a:rPr>
                <a:t>）</a:t>
              </a:r>
              <a:endParaRPr lang="en-US" altLang="zh-CN" sz="1400" dirty="0">
                <a:solidFill>
                  <a:schemeClr val="accent1"/>
                </a:solidFill>
                <a:latin typeface="+mn-ea"/>
              </a:endParaRPr>
            </a:p>
            <a:p>
              <a:pPr>
                <a:lnSpc>
                  <a:spcPts val="2500"/>
                </a:lnSpc>
              </a:pPr>
              <a:r>
                <a:rPr lang="zh-CN" altLang="en-US" sz="1400" dirty="0" smtClean="0">
                  <a:latin typeface="+mn-ea"/>
                </a:rPr>
                <a:t>该问题已制定后续处理方案，协同处理部门：技术保障部、拓展部</a:t>
              </a:r>
              <a:endParaRPr lang="en-US" altLang="zh-CN" sz="14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+mn-ea"/>
                </a:rPr>
                <a:t>约定内容：</a:t>
              </a:r>
              <a:endParaRPr lang="en-US" altLang="zh-CN" sz="1400" b="1" dirty="0" smtClean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400" dirty="0" smtClean="0"/>
                <a:t>超过</a:t>
              </a:r>
              <a:r>
                <a:rPr lang="en-US" altLang="zh-CN" sz="1400" dirty="0"/>
                <a:t>5W</a:t>
              </a:r>
              <a:r>
                <a:rPr lang="zh-CN" altLang="en-US" sz="1400" dirty="0"/>
                <a:t>的黑名单量，每周处理一次（每周一发</a:t>
              </a:r>
              <a:r>
                <a:rPr lang="zh-CN" altLang="en-US" sz="1400" dirty="0" smtClean="0"/>
                <a:t>清单，含</a:t>
              </a:r>
              <a:r>
                <a:rPr lang="en-US" altLang="zh-CN" sz="1400" dirty="0" smtClean="0"/>
                <a:t>MAC</a:t>
              </a:r>
              <a:r>
                <a:rPr lang="zh-CN" altLang="en-US" sz="1400" dirty="0" smtClean="0"/>
                <a:t>、厂商），</a:t>
              </a:r>
              <a:r>
                <a:rPr lang="zh-CN" altLang="en-US" sz="1400" dirty="0"/>
                <a:t>后续稳定在</a:t>
              </a:r>
              <a:r>
                <a:rPr lang="en-US" altLang="zh-CN" sz="1400" dirty="0"/>
                <a:t>5W</a:t>
              </a:r>
              <a:r>
                <a:rPr lang="zh-CN" altLang="en-US" sz="1400" dirty="0"/>
                <a:t>以下后，每月处理一次（每月的第一周）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400" dirty="0" smtClean="0"/>
                <a:t>虚拟地址直接用</a:t>
              </a:r>
              <a:r>
                <a:rPr lang="en-US" altLang="zh-CN" sz="1400" dirty="0" smtClean="0"/>
                <a:t>WIFI</a:t>
              </a:r>
              <a:r>
                <a:rPr lang="zh-CN" altLang="en-US" sz="1400" dirty="0" smtClean="0"/>
                <a:t>中心</a:t>
              </a:r>
              <a:r>
                <a:rPr lang="zh-CN" altLang="en-US" sz="1400" dirty="0"/>
                <a:t>的</a:t>
              </a:r>
              <a:r>
                <a:rPr lang="zh-CN" altLang="en-US" sz="1400" dirty="0" smtClean="0"/>
                <a:t>地址</a:t>
              </a:r>
              <a:endParaRPr lang="zh-CN" altLang="en-US" sz="1400" dirty="0"/>
            </a:p>
          </p:txBody>
        </p:sp>
        <p:sp>
          <p:nvSpPr>
            <p:cNvPr id="12" name="Rectangle 178"/>
            <p:cNvSpPr>
              <a:spLocks noChangeArrowheads="1"/>
            </p:cNvSpPr>
            <p:nvPr/>
          </p:nvSpPr>
          <p:spPr bwMode="auto">
            <a:xfrm>
              <a:off x="827583" y="1772181"/>
              <a:ext cx="258763" cy="279400"/>
            </a:xfrm>
            <a:prstGeom prst="rect">
              <a:avLst/>
            </a:prstGeom>
            <a:solidFill>
              <a:srgbClr val="083E7C"/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300" b="1" dirty="0">
                  <a:solidFill>
                    <a:srgbClr val="FFFFFF"/>
                  </a:solidFill>
                </a:rPr>
                <a:t>3</a:t>
              </a:r>
              <a:endParaRPr lang="zh-CN" altLang="en-US" sz="13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9555" y="4607113"/>
            <a:ext cx="7848873" cy="1374735"/>
            <a:chOff x="827583" y="1721843"/>
            <a:chExt cx="7848873" cy="1374734"/>
          </a:xfrm>
        </p:grpSpPr>
        <p:sp>
          <p:nvSpPr>
            <p:cNvPr id="15" name="矩形 14"/>
            <p:cNvSpPr/>
            <p:nvPr/>
          </p:nvSpPr>
          <p:spPr>
            <a:xfrm>
              <a:off x="1243299" y="1721843"/>
              <a:ext cx="7433157" cy="1374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sz="1600" b="1" dirty="0">
                  <a:solidFill>
                    <a:srgbClr val="4F81BD"/>
                  </a:solidFill>
                  <a:latin typeface="+mn-ea"/>
                </a:rPr>
                <a:t>IOS</a:t>
              </a:r>
              <a:r>
                <a:rPr lang="zh-CN" altLang="en-US" sz="1400" dirty="0">
                  <a:latin typeface="+mn-ea"/>
                </a:rPr>
                <a:t>类使用问题</a:t>
              </a:r>
              <a:endParaRPr lang="en-US" altLang="zh-CN" sz="1400" dirty="0">
                <a:latin typeface="+mn-ea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1400" dirty="0">
                  <a:latin typeface="+mn-ea"/>
                </a:rPr>
                <a:t>1</a:t>
              </a:r>
              <a:r>
                <a:rPr lang="zh-CN" altLang="en-US" sz="1400" dirty="0">
                  <a:latin typeface="+mn-ea"/>
                </a:rPr>
                <a:t>、苹果手机打开</a:t>
              </a:r>
              <a:r>
                <a:rPr lang="en-US" altLang="zh-CN" sz="1400" dirty="0">
                  <a:latin typeface="+mn-ea"/>
                </a:rPr>
                <a:t>WLAN</a:t>
              </a:r>
              <a:r>
                <a:rPr lang="zh-CN" altLang="en-US" sz="1400" dirty="0">
                  <a:latin typeface="+mn-ea"/>
                </a:rPr>
                <a:t>后，显示</a:t>
              </a:r>
              <a:r>
                <a:rPr lang="zh-CN" altLang="en-US" sz="1400" dirty="0" smtClean="0">
                  <a:latin typeface="+mn-ea"/>
                </a:rPr>
                <a:t>的</a:t>
              </a:r>
              <a:r>
                <a:rPr lang="en-US" altLang="zh-CN" sz="1400" dirty="0" smtClean="0">
                  <a:latin typeface="+mn-ea"/>
                </a:rPr>
                <a:t>AWIFI</a:t>
              </a:r>
              <a:r>
                <a:rPr lang="zh-CN" altLang="en-US" sz="1400" dirty="0" smtClean="0">
                  <a:latin typeface="+mn-ea"/>
                </a:rPr>
                <a:t>的</a:t>
              </a:r>
              <a:r>
                <a:rPr lang="zh-CN" altLang="en-US" sz="1400" dirty="0">
                  <a:latin typeface="+mn-ea"/>
                </a:rPr>
                <a:t>热点下方会显示“不安全的网络</a:t>
              </a:r>
              <a:r>
                <a:rPr lang="zh-CN" altLang="en-US" sz="1400" dirty="0" smtClean="0">
                  <a:latin typeface="+mn-ea"/>
                </a:rPr>
                <a:t>”</a:t>
              </a:r>
              <a:endParaRPr lang="en-US" altLang="zh-CN" sz="1400" dirty="0" smtClean="0">
                <a:latin typeface="+mn-ea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1400" dirty="0">
                  <a:latin typeface="+mn-ea"/>
                </a:rPr>
                <a:t> </a:t>
              </a:r>
              <a:r>
                <a:rPr lang="en-US" altLang="zh-CN" sz="1400" dirty="0" smtClean="0">
                  <a:latin typeface="+mn-ea"/>
                </a:rPr>
                <a:t>    (</a:t>
              </a:r>
              <a:r>
                <a:rPr lang="zh-CN" altLang="en-US" sz="1400" dirty="0" smtClean="0">
                  <a:latin typeface="+mn-ea"/>
                </a:rPr>
                <a:t>与</a:t>
              </a:r>
              <a:r>
                <a:rPr lang="en-US" altLang="zh-CN" sz="1400" dirty="0" smtClean="0">
                  <a:latin typeface="+mn-ea"/>
                </a:rPr>
                <a:t>【</a:t>
              </a:r>
              <a:r>
                <a:rPr lang="zh-CN" altLang="en-US" sz="1400" dirty="0" smtClean="0">
                  <a:latin typeface="+mn-ea"/>
                </a:rPr>
                <a:t>万能钥匙</a:t>
              </a:r>
              <a:r>
                <a:rPr lang="en-US" altLang="zh-CN" sz="1400" dirty="0" smtClean="0">
                  <a:latin typeface="+mn-ea"/>
                </a:rPr>
                <a:t>】</a:t>
              </a:r>
              <a:r>
                <a:rPr lang="zh-CN" altLang="en-US" sz="1400" dirty="0" smtClean="0">
                  <a:latin typeface="+mn-ea"/>
                </a:rPr>
                <a:t>合作后，部分热点显示“打开万能钥匙，发现更多免费</a:t>
              </a:r>
              <a:r>
                <a:rPr lang="en-US" altLang="zh-CN" sz="1400" dirty="0" smtClean="0">
                  <a:latin typeface="+mn-ea"/>
                </a:rPr>
                <a:t>WiFi</a:t>
              </a:r>
              <a:r>
                <a:rPr lang="zh-CN" altLang="en-US" sz="1400" dirty="0" smtClean="0">
                  <a:latin typeface="+mn-ea"/>
                </a:rPr>
                <a:t>”</a:t>
              </a:r>
              <a:r>
                <a:rPr lang="en-US" altLang="zh-CN" sz="1400" dirty="0" smtClean="0">
                  <a:latin typeface="+mn-ea"/>
                </a:rPr>
                <a:t>)</a:t>
              </a:r>
              <a:endParaRPr lang="en-US" altLang="zh-CN" sz="1400" dirty="0">
                <a:latin typeface="+mn-ea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1400" dirty="0">
                  <a:latin typeface="+mn-ea"/>
                </a:rPr>
                <a:t>2</a:t>
              </a:r>
              <a:r>
                <a:rPr lang="zh-CN" altLang="en-US" sz="1400" dirty="0" smtClean="0">
                  <a:latin typeface="+mn-ea"/>
                </a:rPr>
                <a:t>、</a:t>
              </a:r>
              <a:r>
                <a:rPr lang="en-US" altLang="zh-CN" sz="1400" dirty="0" smtClean="0">
                  <a:latin typeface="+mn-ea"/>
                </a:rPr>
                <a:t>IOS</a:t>
              </a:r>
              <a:r>
                <a:rPr lang="zh-CN" altLang="en-US" sz="1400" dirty="0" smtClean="0">
                  <a:latin typeface="+mn-ea"/>
                </a:rPr>
                <a:t>呼起</a:t>
              </a:r>
              <a:r>
                <a:rPr lang="en-US" altLang="zh-CN" sz="1400" dirty="0">
                  <a:latin typeface="+mn-ea"/>
                </a:rPr>
                <a:t>portal</a:t>
              </a:r>
              <a:r>
                <a:rPr lang="zh-CN" altLang="en-US" sz="1400" dirty="0">
                  <a:latin typeface="+mn-ea"/>
                </a:rPr>
                <a:t>过程慢（超过</a:t>
              </a:r>
              <a:r>
                <a:rPr lang="en-US" altLang="zh-CN" sz="1400" dirty="0">
                  <a:latin typeface="+mn-ea"/>
                </a:rPr>
                <a:t>10s</a:t>
              </a:r>
              <a:r>
                <a:rPr lang="zh-CN" altLang="en-US" sz="1400" dirty="0">
                  <a:latin typeface="+mn-ea"/>
                </a:rPr>
                <a:t>）</a:t>
              </a:r>
              <a:endParaRPr lang="en-US" altLang="zh-CN" sz="1400" dirty="0">
                <a:latin typeface="+mn-ea"/>
              </a:endParaRPr>
            </a:p>
          </p:txBody>
        </p:sp>
        <p:sp>
          <p:nvSpPr>
            <p:cNvPr id="16" name="Rectangle 178"/>
            <p:cNvSpPr>
              <a:spLocks noChangeArrowheads="1"/>
            </p:cNvSpPr>
            <p:nvPr/>
          </p:nvSpPr>
          <p:spPr bwMode="auto">
            <a:xfrm>
              <a:off x="827583" y="1772181"/>
              <a:ext cx="258763" cy="279400"/>
            </a:xfrm>
            <a:prstGeom prst="rect">
              <a:avLst/>
            </a:prstGeom>
            <a:solidFill>
              <a:srgbClr val="083E7C"/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300" b="1" dirty="0">
                  <a:solidFill>
                    <a:srgbClr val="FFFFFF"/>
                  </a:solidFill>
                </a:rPr>
                <a:t>4</a:t>
              </a:r>
              <a:endParaRPr lang="zh-CN" altLang="en-US" sz="13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5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zh-CN" altLang="en-US" sz="2800" dirty="0">
                <a:solidFill>
                  <a:srgbClr val="C00000"/>
                </a:solidFill>
              </a:rPr>
              <a:t>物联网</a:t>
            </a:r>
            <a:r>
              <a:rPr lang="en-US" altLang="zh-CN" sz="2800" dirty="0">
                <a:solidFill>
                  <a:srgbClr val="C00000"/>
                </a:solidFill>
              </a:rPr>
              <a:t>-</a:t>
            </a:r>
            <a:r>
              <a:rPr lang="zh-CN" altLang="en-US" sz="2800" dirty="0">
                <a:solidFill>
                  <a:srgbClr val="C00000"/>
                </a:solidFill>
              </a:rPr>
              <a:t>产品质量情况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435619"/>
              </p:ext>
            </p:extLst>
          </p:nvPr>
        </p:nvGraphicFramePr>
        <p:xfrm>
          <a:off x="179512" y="908720"/>
          <a:ext cx="8784976" cy="41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152128"/>
                <a:gridCol w="70567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/>
                        <a:t>序号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/>
                        <a:t>质量项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 smtClean="0"/>
                        <a:t>表现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1789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1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aseline="0" dirty="0" smtClean="0"/>
                        <a:t>产品</a:t>
                      </a:r>
                      <a:r>
                        <a:rPr lang="zh-CN" altLang="en-US" sz="1600" dirty="0" smtClean="0"/>
                        <a:t>报告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CN" sz="1800" dirty="0" smtClean="0">
                          <a:latin typeface="+mn-ea"/>
                        </a:rPr>
                        <a:t>1</a:t>
                      </a:r>
                      <a:r>
                        <a:rPr lang="zh-CN" altLang="en-US" sz="1800" dirty="0" smtClean="0">
                          <a:latin typeface="+mn-ea"/>
                        </a:rPr>
                        <a:t>）翼智云改造需求</a:t>
                      </a:r>
                      <a:r>
                        <a:rPr lang="en-US" altLang="zh-CN" sz="1800" dirty="0" smtClean="0">
                          <a:latin typeface="+mn-ea"/>
                        </a:rPr>
                        <a:t>-</a:t>
                      </a:r>
                      <a:r>
                        <a:rPr lang="zh-CN" altLang="en-US" sz="1800" dirty="0" smtClean="0">
                          <a:latin typeface="+mn-ea"/>
                        </a:rPr>
                        <a:t>注册登录、客户管理 </a:t>
                      </a:r>
                      <a:endParaRPr lang="en-US" altLang="zh-CN" sz="1800" dirty="0" smtClean="0">
                        <a:latin typeface="+mn-ea"/>
                      </a:endParaRP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zh-CN" altLang="en-US" sz="1800" baseline="0" dirty="0" smtClean="0">
                          <a:latin typeface="+mn-ea"/>
                        </a:rPr>
                        <a:t>    用例数：</a:t>
                      </a:r>
                      <a:r>
                        <a:rPr lang="en-US" altLang="zh-CN" sz="1800" baseline="0" dirty="0" smtClean="0">
                          <a:latin typeface="+mn-ea"/>
                        </a:rPr>
                        <a:t>24 </a:t>
                      </a:r>
                      <a:r>
                        <a:rPr lang="zh-CN" altLang="en-US" sz="1800" baseline="0" dirty="0" smtClean="0">
                          <a:latin typeface="+mn-ea"/>
                        </a:rPr>
                        <a:t>个，遗留</a:t>
                      </a:r>
                      <a:r>
                        <a:rPr lang="zh-CN" altLang="en-US" sz="1800" dirty="0" smtClean="0">
                          <a:latin typeface="+mn-ea"/>
                        </a:rPr>
                        <a:t>缺陷数 </a:t>
                      </a:r>
                      <a:r>
                        <a:rPr lang="en-US" altLang="zh-CN" sz="1800" dirty="0" smtClean="0">
                          <a:latin typeface="+mn-ea"/>
                        </a:rPr>
                        <a:t>2</a:t>
                      </a:r>
                      <a:r>
                        <a:rPr lang="zh-CN" altLang="en-US" sz="1800" dirty="0" smtClean="0">
                          <a:latin typeface="+mn-ea"/>
                        </a:rPr>
                        <a:t>个，其中“致命或高</a:t>
                      </a:r>
                      <a:r>
                        <a:rPr lang="en-US" altLang="zh-CN" sz="1800" dirty="0" smtClean="0">
                          <a:latin typeface="+mn-ea"/>
                        </a:rPr>
                        <a:t>”</a:t>
                      </a:r>
                      <a:r>
                        <a:rPr lang="zh-CN" altLang="en-US" sz="1800" dirty="0" smtClean="0">
                          <a:latin typeface="+mn-ea"/>
                        </a:rPr>
                        <a:t>缺陷 </a:t>
                      </a:r>
                      <a:r>
                        <a:rPr lang="en-US" altLang="zh-CN" sz="1800" dirty="0" smtClean="0">
                          <a:latin typeface="+mn-ea"/>
                        </a:rPr>
                        <a:t>0 </a:t>
                      </a:r>
                      <a:r>
                        <a:rPr lang="zh-CN" altLang="en-US" sz="1800" dirty="0" smtClean="0">
                          <a:latin typeface="+mn-ea"/>
                        </a:rPr>
                        <a:t>个</a:t>
                      </a:r>
                      <a:endParaRPr lang="en-US" altLang="zh-CN" sz="1800" dirty="0" smtClean="0">
                        <a:latin typeface="+mn-ea"/>
                      </a:endParaRP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CN" sz="1800" dirty="0" smtClean="0">
                          <a:latin typeface="+mn-ea"/>
                        </a:rPr>
                        <a:t>2</a:t>
                      </a:r>
                      <a:r>
                        <a:rPr lang="zh-CN" altLang="en-US" sz="1800" dirty="0" smtClean="0">
                          <a:latin typeface="+mn-ea"/>
                        </a:rPr>
                        <a:t>）翼智云改造需求二期以及三期（运营商部分）测试</a:t>
                      </a:r>
                      <a:r>
                        <a:rPr lang="en-US" altLang="zh-CN" sz="1800" dirty="0" smtClean="0">
                          <a:latin typeface="+mn-ea"/>
                        </a:rPr>
                        <a:t>(</a:t>
                      </a:r>
                      <a:r>
                        <a:rPr lang="zh-CN" altLang="en-US" sz="1800" dirty="0" smtClean="0">
                          <a:latin typeface="+mn-ea"/>
                        </a:rPr>
                        <a:t>第三轮</a:t>
                      </a:r>
                      <a:r>
                        <a:rPr lang="en-US" altLang="zh-CN" sz="1800" dirty="0" smtClean="0">
                          <a:latin typeface="+mn-ea"/>
                        </a:rPr>
                        <a:t>) </a:t>
                      </a: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zh-CN" altLang="en-US" sz="1800" baseline="0" dirty="0" smtClean="0">
                          <a:latin typeface="+mn-ea"/>
                        </a:rPr>
                        <a:t>    用例数：</a:t>
                      </a:r>
                      <a:r>
                        <a:rPr lang="en-US" altLang="zh-CN" sz="1800" baseline="0" dirty="0" smtClean="0">
                          <a:latin typeface="+mn-ea"/>
                        </a:rPr>
                        <a:t>78 </a:t>
                      </a:r>
                      <a:r>
                        <a:rPr lang="zh-CN" altLang="en-US" sz="1800" baseline="0" dirty="0" smtClean="0">
                          <a:latin typeface="+mn-ea"/>
                        </a:rPr>
                        <a:t>个，遗留</a:t>
                      </a:r>
                      <a:r>
                        <a:rPr lang="zh-CN" altLang="en-US" sz="1800" dirty="0" smtClean="0">
                          <a:latin typeface="+mn-ea"/>
                        </a:rPr>
                        <a:t>缺陷数 </a:t>
                      </a:r>
                      <a:r>
                        <a:rPr lang="en-US" altLang="zh-CN" sz="1800" dirty="0" smtClean="0">
                          <a:latin typeface="+mn-ea"/>
                        </a:rPr>
                        <a:t>16 </a:t>
                      </a:r>
                      <a:r>
                        <a:rPr lang="zh-CN" altLang="en-US" sz="1800" dirty="0" smtClean="0">
                          <a:latin typeface="+mn-ea"/>
                        </a:rPr>
                        <a:t>个，其中“致命或高</a:t>
                      </a:r>
                      <a:r>
                        <a:rPr lang="en-US" altLang="zh-CN" sz="1800" dirty="0" smtClean="0">
                          <a:latin typeface="+mn-ea"/>
                        </a:rPr>
                        <a:t>”</a:t>
                      </a:r>
                      <a:r>
                        <a:rPr lang="zh-CN" altLang="en-US" sz="1800" dirty="0" smtClean="0">
                          <a:latin typeface="+mn-ea"/>
                        </a:rPr>
                        <a:t>缺陷 </a:t>
                      </a:r>
                      <a:r>
                        <a:rPr lang="en-US" altLang="zh-CN" sz="1800" dirty="0" smtClean="0">
                          <a:latin typeface="+mn-ea"/>
                        </a:rPr>
                        <a:t>3 </a:t>
                      </a:r>
                      <a:r>
                        <a:rPr lang="zh-CN" altLang="en-US" sz="1800" dirty="0" smtClean="0">
                          <a:latin typeface="+mn-ea"/>
                        </a:rPr>
                        <a:t>个</a:t>
                      </a:r>
                      <a:endParaRPr lang="en-US" altLang="zh-CN" sz="1800" dirty="0" smtClean="0">
                        <a:latin typeface="+mn-ea"/>
                      </a:endParaRP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CN" sz="1800" dirty="0" smtClean="0">
                          <a:latin typeface="+mn-ea"/>
                        </a:rPr>
                        <a:t>3</a:t>
                      </a:r>
                      <a:r>
                        <a:rPr lang="zh-CN" altLang="en-US" sz="1800" dirty="0" smtClean="0">
                          <a:latin typeface="+mn-ea"/>
                        </a:rPr>
                        <a:t>）翼智云改造四期（第二轮） </a:t>
                      </a:r>
                      <a:endParaRPr lang="en-US" altLang="zh-CN" sz="1800" dirty="0" smtClean="0">
                        <a:latin typeface="+mn-ea"/>
                      </a:endParaRP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en-US" altLang="zh-CN" sz="1800" baseline="0" dirty="0" smtClean="0">
                          <a:latin typeface="+mn-ea"/>
                        </a:rPr>
                        <a:t>    </a:t>
                      </a:r>
                      <a:r>
                        <a:rPr lang="zh-CN" altLang="en-US" sz="1800" baseline="0" dirty="0" smtClean="0">
                          <a:latin typeface="+mn-ea"/>
                        </a:rPr>
                        <a:t>用例数：</a:t>
                      </a:r>
                      <a:r>
                        <a:rPr lang="en-US" altLang="zh-CN" sz="1800" baseline="0" dirty="0" smtClean="0">
                          <a:latin typeface="+mn-ea"/>
                        </a:rPr>
                        <a:t>85 </a:t>
                      </a:r>
                      <a:r>
                        <a:rPr lang="zh-CN" altLang="en-US" sz="1800" baseline="0" dirty="0" smtClean="0">
                          <a:latin typeface="+mn-ea"/>
                        </a:rPr>
                        <a:t>个，遗留</a:t>
                      </a:r>
                      <a:r>
                        <a:rPr lang="zh-CN" altLang="en-US" sz="1800" dirty="0" smtClean="0">
                          <a:latin typeface="+mn-ea"/>
                        </a:rPr>
                        <a:t>缺陷数 </a:t>
                      </a:r>
                      <a:r>
                        <a:rPr lang="en-US" altLang="zh-CN" sz="1800" dirty="0" smtClean="0">
                          <a:latin typeface="+mn-ea"/>
                        </a:rPr>
                        <a:t>20 </a:t>
                      </a:r>
                      <a:r>
                        <a:rPr lang="zh-CN" altLang="en-US" sz="1800" dirty="0" smtClean="0">
                          <a:latin typeface="+mn-ea"/>
                        </a:rPr>
                        <a:t>个，其中“致命或高</a:t>
                      </a:r>
                      <a:r>
                        <a:rPr lang="en-US" altLang="zh-CN" sz="1800" dirty="0" smtClean="0">
                          <a:latin typeface="+mn-ea"/>
                        </a:rPr>
                        <a:t>”</a:t>
                      </a:r>
                      <a:r>
                        <a:rPr lang="zh-CN" altLang="en-US" sz="1800" dirty="0" smtClean="0">
                          <a:latin typeface="+mn-ea"/>
                        </a:rPr>
                        <a:t>缺陷 </a:t>
                      </a:r>
                      <a:r>
                        <a:rPr lang="en-US" altLang="zh-CN" sz="1800" dirty="0" smtClean="0">
                          <a:latin typeface="+mn-ea"/>
                        </a:rPr>
                        <a:t>5 </a:t>
                      </a:r>
                      <a:r>
                        <a:rPr lang="zh-CN" altLang="en-US" sz="1800" dirty="0" smtClean="0">
                          <a:latin typeface="+mn-ea"/>
                        </a:rPr>
                        <a:t>个</a:t>
                      </a:r>
                      <a:endParaRPr lang="en-US" altLang="zh-CN" sz="1800" dirty="0" smtClean="0">
                        <a:latin typeface="+mn-ea"/>
                      </a:endParaRPr>
                    </a:p>
                    <a:p>
                      <a:pPr>
                        <a:lnSpc>
                          <a:spcPts val="25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accent1"/>
                          </a:solidFill>
                          <a:latin typeface="+mn-ea"/>
                        </a:rPr>
                        <a:t>说明：</a:t>
                      </a:r>
                      <a:r>
                        <a:rPr lang="zh-CN" altLang="en-US" sz="1400" dirty="0" smtClean="0">
                          <a:solidFill>
                            <a:schemeClr val="accent1"/>
                          </a:solidFill>
                          <a:latin typeface="+mn-ea"/>
                        </a:rPr>
                        <a:t>数据来源于测试团队最新测试报告（</a:t>
                      </a:r>
                      <a:r>
                        <a:rPr lang="en-US" altLang="zh-CN" sz="1400" dirty="0" smtClean="0">
                          <a:solidFill>
                            <a:schemeClr val="accent1"/>
                          </a:solidFill>
                          <a:latin typeface="+mn-ea"/>
                        </a:rPr>
                        <a:t>2019.4.19</a:t>
                      </a:r>
                      <a:r>
                        <a:rPr lang="zh-CN" altLang="en-US" sz="1400" dirty="0" smtClean="0">
                          <a:solidFill>
                            <a:schemeClr val="accent1"/>
                          </a:solidFill>
                          <a:latin typeface="+mn-ea"/>
                        </a:rPr>
                        <a:t>）</a:t>
                      </a:r>
                      <a:endParaRPr lang="en-US" altLang="zh-CN" sz="1400" dirty="0">
                        <a:solidFill>
                          <a:schemeClr val="accent1"/>
                        </a:solidFill>
                        <a:latin typeface="+mn-ea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2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900" dirty="0" smtClean="0"/>
                        <a:t>监控情况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 smtClean="0"/>
                        <a:t>本周网站运行异常</a:t>
                      </a:r>
                      <a:r>
                        <a:rPr lang="en-US" altLang="zh-CN" sz="2400" b="1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r>
                        <a:rPr lang="zh-CN" altLang="en-US" sz="1900" dirty="0" smtClean="0"/>
                        <a:t>次  </a:t>
                      </a:r>
                      <a:r>
                        <a:rPr lang="en-US" altLang="zh-CN" sz="1600" dirty="0" smtClean="0">
                          <a:solidFill>
                            <a:srgbClr val="4F81BD"/>
                          </a:solidFill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4F81BD"/>
                          </a:solidFill>
                        </a:rPr>
                        <a:t>针对核心功能</a:t>
                      </a:r>
                      <a:r>
                        <a:rPr lang="en-US" altLang="zh-CN" sz="1600" dirty="0" smtClean="0">
                          <a:solidFill>
                            <a:srgbClr val="4F81BD"/>
                          </a:solidFill>
                        </a:rPr>
                        <a:t>【</a:t>
                      </a:r>
                      <a:r>
                        <a:rPr lang="zh-CN" altLang="en-US" sz="1600" dirty="0" smtClean="0">
                          <a:solidFill>
                            <a:srgbClr val="4F81BD"/>
                          </a:solidFill>
                        </a:rPr>
                        <a:t>数据上报</a:t>
                      </a:r>
                      <a:r>
                        <a:rPr lang="en-US" altLang="zh-CN" sz="1600" dirty="0" smtClean="0">
                          <a:solidFill>
                            <a:srgbClr val="4F81BD"/>
                          </a:solidFill>
                        </a:rPr>
                        <a:t>】</a:t>
                      </a:r>
                      <a:r>
                        <a:rPr lang="zh-CN" altLang="en-US" sz="1600" dirty="0" smtClean="0">
                          <a:solidFill>
                            <a:srgbClr val="4F81BD"/>
                          </a:solidFill>
                        </a:rPr>
                        <a:t>、</a:t>
                      </a:r>
                      <a:r>
                        <a:rPr lang="en-US" altLang="zh-CN" sz="1600" dirty="0" smtClean="0">
                          <a:solidFill>
                            <a:srgbClr val="4F81BD"/>
                          </a:solidFill>
                        </a:rPr>
                        <a:t>【</a:t>
                      </a:r>
                      <a:r>
                        <a:rPr lang="zh-CN" altLang="en-US" sz="1600" dirty="0" smtClean="0">
                          <a:solidFill>
                            <a:srgbClr val="4F81BD"/>
                          </a:solidFill>
                        </a:rPr>
                        <a:t>抄表采集</a:t>
                      </a:r>
                      <a:r>
                        <a:rPr lang="en-US" altLang="zh-CN" sz="1600" dirty="0" smtClean="0">
                          <a:solidFill>
                            <a:srgbClr val="4F81BD"/>
                          </a:solidFill>
                        </a:rPr>
                        <a:t>】</a:t>
                      </a:r>
                      <a:r>
                        <a:rPr lang="zh-CN" altLang="en-US" sz="1600" dirty="0" smtClean="0">
                          <a:solidFill>
                            <a:srgbClr val="4F81BD"/>
                          </a:solidFill>
                        </a:rPr>
                        <a:t>应用加入监控</a:t>
                      </a:r>
                      <a:r>
                        <a:rPr lang="en-US" altLang="zh-CN" sz="1600" dirty="0" smtClean="0">
                          <a:solidFill>
                            <a:srgbClr val="4F81BD"/>
                          </a:solidFill>
                        </a:rPr>
                        <a:t>)</a:t>
                      </a:r>
                      <a:endParaRPr lang="zh-CN" altLang="en-US" sz="1600" dirty="0" smtClean="0">
                        <a:solidFill>
                          <a:srgbClr val="4F81BD"/>
                        </a:solidFill>
                      </a:endParaRPr>
                    </a:p>
                  </a:txBody>
                  <a:tcPr anchor="ctr"/>
                </a:tc>
              </a:tr>
              <a:tr h="734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/>
                        <a:t>3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900" dirty="0" smtClean="0"/>
                        <a:t>支撑情况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 smtClean="0"/>
                        <a:t>本周用户</a:t>
                      </a:r>
                      <a:r>
                        <a:rPr lang="en-US" altLang="zh-CN" sz="2800" b="1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r>
                        <a:rPr lang="zh-CN" altLang="en-US" sz="1900" dirty="0" smtClean="0"/>
                        <a:t>报障</a:t>
                      </a:r>
                      <a:endParaRPr lang="en-US" altLang="zh-CN" sz="19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7504" y="5445224"/>
            <a:ext cx="8856984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+mn-ea"/>
              </a:rPr>
              <a:t>已知问题：</a:t>
            </a:r>
            <a:endParaRPr lang="en-US" altLang="zh-CN" sz="1600" b="1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latin typeface="+mn-ea"/>
              </a:rPr>
              <a:t>     1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b="1" dirty="0" smtClean="0">
                <a:latin typeface="+mn-ea"/>
              </a:rPr>
              <a:t>athena-industry-data</a:t>
            </a:r>
            <a:r>
              <a:rPr lang="zh-CN" altLang="en-US" sz="1600" dirty="0" smtClean="0">
                <a:latin typeface="+mn-ea"/>
              </a:rPr>
              <a:t>报接口异常，已反馈研发确认，待后续修复。</a:t>
            </a:r>
            <a:endParaRPr lang="en-US" altLang="zh-CN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53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Grp="1"/>
          </p:cNvSpPr>
          <p:nvPr>
            <p:ph type="title"/>
          </p:nvPr>
        </p:nvSpPr>
        <p:spPr>
          <a:xfrm>
            <a:off x="431847" y="10"/>
            <a:ext cx="6924196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en-US" altLang="zh-CN" sz="2800" dirty="0">
                <a:solidFill>
                  <a:srgbClr val="C00000"/>
                </a:solidFill>
              </a:rPr>
              <a:t>AI</a:t>
            </a:r>
            <a:r>
              <a:rPr lang="zh-CN" altLang="en-US" sz="2800" dirty="0">
                <a:solidFill>
                  <a:srgbClr val="C00000"/>
                </a:solidFill>
              </a:rPr>
              <a:t>系统</a:t>
            </a:r>
            <a:r>
              <a:rPr lang="en-US" altLang="zh-CN" sz="2800" dirty="0">
                <a:solidFill>
                  <a:srgbClr val="C00000"/>
                </a:solidFill>
              </a:rPr>
              <a:t>-</a:t>
            </a:r>
            <a:r>
              <a:rPr lang="zh-CN" altLang="en-US" sz="2800" dirty="0">
                <a:solidFill>
                  <a:srgbClr val="C00000"/>
                </a:solidFill>
              </a:rPr>
              <a:t>产品质量情况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95539" y="764704"/>
            <a:ext cx="8026845" cy="4223467"/>
            <a:chOff x="214772" y="844348"/>
            <a:chExt cx="5803253" cy="4223467"/>
          </a:xfrm>
        </p:grpSpPr>
        <p:sp>
          <p:nvSpPr>
            <p:cNvPr id="8" name="文本框 7"/>
            <p:cNvSpPr txBox="1"/>
            <p:nvPr/>
          </p:nvSpPr>
          <p:spPr>
            <a:xfrm>
              <a:off x="214772" y="844348"/>
              <a:ext cx="346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4" indent="-285744">
                <a:buFont typeface="Wingdings" panose="05000000000000000000" pitchFamily="2" charset="2"/>
                <a:buChar char="u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平台交接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4772" y="1132379"/>
              <a:ext cx="5803253" cy="3935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+mn-ea"/>
                </a:rPr>
                <a:t>上线时间：</a:t>
              </a:r>
              <a:r>
                <a:rPr lang="en-US" altLang="zh-CN" sz="1600" dirty="0">
                  <a:latin typeface="+mn-ea"/>
                </a:rPr>
                <a:t>2018.3.6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+mn-ea"/>
                </a:rPr>
                <a:t>平台能力：</a:t>
              </a:r>
              <a:r>
                <a:rPr lang="zh-CN" altLang="en-US" sz="1600" dirty="0">
                  <a:latin typeface="+mn-ea"/>
                </a:rPr>
                <a:t>人脸识别、物料点检（第三方：全球眼、企信</a:t>
              </a:r>
              <a:r>
                <a:rPr lang="zh-CN" altLang="en-US" sz="1600" dirty="0" smtClean="0">
                  <a:latin typeface="+mn-ea"/>
                </a:rPr>
                <a:t>）</a:t>
              </a:r>
              <a:endParaRPr lang="en-US" altLang="zh-CN" sz="1600" dirty="0" smtClean="0">
                <a:latin typeface="+mn-ea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600" b="1" dirty="0" smtClean="0">
                  <a:latin typeface="+mn-ea"/>
                </a:rPr>
                <a:t>本周数据情况：</a:t>
              </a:r>
              <a:endParaRPr lang="en-US" altLang="zh-CN" sz="1600" b="1" dirty="0" smtClean="0">
                <a:latin typeface="+mn-ea"/>
              </a:endParaRPr>
            </a:p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latin typeface="+mn-ea"/>
                </a:rPr>
                <a:t>人脸识别：</a:t>
              </a:r>
              <a:r>
                <a:rPr lang="zh-CN" altLang="en-US" sz="1600" dirty="0" smtClean="0">
                  <a:latin typeface="+mn-ea"/>
                </a:rPr>
                <a:t>以</a:t>
              </a:r>
              <a:r>
                <a:rPr lang="en-US" altLang="zh-CN" sz="1600" dirty="0" smtClean="0">
                  <a:latin typeface="+mn-ea"/>
                </a:rPr>
                <a:t>9.5</a:t>
              </a:r>
              <a:r>
                <a:rPr lang="zh-CN" altLang="en-US" sz="1600" dirty="0" smtClean="0">
                  <a:latin typeface="+mn-ea"/>
                </a:rPr>
                <a:t>日志</a:t>
              </a:r>
              <a:r>
                <a:rPr lang="zh-CN" altLang="en-US" sz="1600" dirty="0" smtClean="0">
                  <a:latin typeface="+mn-ea"/>
                </a:rPr>
                <a:t>分析数据为例，平台侧处理的全球眼请求</a:t>
              </a:r>
              <a:r>
                <a:rPr lang="zh-CN" altLang="en-US" sz="1600" dirty="0">
                  <a:latin typeface="+mn-ea"/>
                </a:rPr>
                <a:t>量： </a:t>
              </a:r>
              <a:r>
                <a:rPr lang="en-US" altLang="zh-CN" sz="1600" b="1" dirty="0">
                  <a:solidFill>
                    <a:schemeClr val="accent1"/>
                  </a:solidFill>
                  <a:latin typeface="+mn-ea"/>
                </a:rPr>
                <a:t>72024 </a:t>
              </a:r>
              <a:r>
                <a:rPr lang="zh-CN" altLang="en-US" sz="1600" dirty="0" smtClean="0">
                  <a:latin typeface="+mn-ea"/>
                </a:rPr>
                <a:t>，</a:t>
              </a:r>
              <a:r>
                <a:rPr lang="zh-CN" altLang="en-US" sz="1600" dirty="0" smtClean="0">
                  <a:latin typeface="+mn-ea"/>
                </a:rPr>
                <a:t>识别并发送企信数据</a:t>
              </a:r>
              <a:r>
                <a:rPr lang="zh-CN" altLang="en-US" sz="1600" dirty="0" smtClean="0">
                  <a:latin typeface="+mn-ea"/>
                </a:rPr>
                <a:t>量</a:t>
              </a:r>
              <a:r>
                <a:rPr lang="en-US" altLang="zh-CN" sz="1600" dirty="0" smtClean="0">
                  <a:latin typeface="+mn-ea"/>
                </a:rPr>
                <a:t>39719</a:t>
              </a:r>
              <a:r>
                <a:rPr lang="zh-CN" altLang="en-US" sz="1600" dirty="0" smtClean="0">
                  <a:latin typeface="+mn-ea"/>
                </a:rPr>
                <a:t>，</a:t>
              </a:r>
              <a:r>
                <a:rPr lang="zh-CN" altLang="en-US" sz="1600" dirty="0" smtClean="0">
                  <a:latin typeface="+mn-ea"/>
                </a:rPr>
                <a:t>异常识别数据</a:t>
              </a:r>
              <a:r>
                <a:rPr lang="zh-CN" altLang="en-US" sz="1600" dirty="0" smtClean="0">
                  <a:latin typeface="+mn-ea"/>
                </a:rPr>
                <a:t>量</a:t>
              </a:r>
              <a:r>
                <a:rPr lang="en-US" altLang="zh-CN" sz="1600" b="1" dirty="0">
                  <a:solidFill>
                    <a:schemeClr val="accent1"/>
                  </a:solidFill>
                  <a:latin typeface="+mn-ea"/>
                </a:rPr>
                <a:t>31310 </a:t>
              </a:r>
              <a:r>
                <a:rPr lang="zh-CN" altLang="en-US" sz="1600" dirty="0" smtClean="0">
                  <a:latin typeface="+mn-ea"/>
                </a:rPr>
                <a:t>，</a:t>
              </a:r>
              <a:r>
                <a:rPr lang="zh-CN" altLang="en-US" sz="1600" dirty="0" smtClean="0">
                  <a:latin typeface="+mn-ea"/>
                </a:rPr>
                <a:t>异常占</a:t>
              </a:r>
              <a:r>
                <a:rPr lang="zh-CN" altLang="en-US" sz="1600" dirty="0" smtClean="0">
                  <a:latin typeface="+mn-ea"/>
                </a:rPr>
                <a:t>比</a:t>
              </a:r>
              <a:r>
                <a:rPr lang="en-US" altLang="zh-CN" sz="1600" b="1" dirty="0" smtClean="0">
                  <a:solidFill>
                    <a:schemeClr val="accent1"/>
                  </a:solidFill>
                  <a:latin typeface="+mn-ea"/>
                </a:rPr>
                <a:t>43.5%</a:t>
              </a:r>
              <a:r>
                <a:rPr lang="zh-CN" altLang="en-US" sz="1600" dirty="0" smtClean="0">
                  <a:latin typeface="+mn-ea"/>
                </a:rPr>
                <a:t>，主要异常原因：获取图片特征失败或图片</a:t>
              </a:r>
              <a:r>
                <a:rPr lang="en-US" altLang="zh-CN" sz="1600" dirty="0" smtClean="0">
                  <a:latin typeface="+mn-ea"/>
                </a:rPr>
                <a:t>404</a:t>
              </a:r>
              <a:r>
                <a:rPr lang="zh-CN" altLang="en-US" sz="1600" dirty="0" smtClean="0">
                  <a:latin typeface="+mn-ea"/>
                </a:rPr>
                <a:t>。</a:t>
              </a:r>
              <a:endParaRPr lang="en-US" altLang="zh-CN" sz="1600" dirty="0" smtClean="0">
                <a:latin typeface="+mn-ea"/>
              </a:endParaRPr>
            </a:p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latin typeface="+mn-ea"/>
                </a:rPr>
                <a:t>点检数据：门户发起点检任务量</a:t>
              </a:r>
              <a:r>
                <a:rPr lang="en-US" altLang="zh-CN" sz="1600" b="1" dirty="0">
                  <a:solidFill>
                    <a:schemeClr val="accent1"/>
                  </a:solidFill>
                  <a:latin typeface="+mn-ea"/>
                </a:rPr>
                <a:t>0</a:t>
              </a:r>
              <a:r>
                <a:rPr lang="zh-CN" altLang="en-US" sz="1600" dirty="0" smtClean="0">
                  <a:latin typeface="+mn-ea"/>
                </a:rPr>
                <a:t>个，涉及点检营业厅数</a:t>
              </a:r>
              <a:r>
                <a:rPr lang="en-US" altLang="zh-CN" sz="1600" b="1" dirty="0" smtClean="0">
                  <a:solidFill>
                    <a:schemeClr val="accent1"/>
                  </a:solidFill>
                  <a:latin typeface="+mn-ea"/>
                </a:rPr>
                <a:t>0</a:t>
              </a:r>
              <a:r>
                <a:rPr lang="zh-CN" altLang="en-US" sz="1600" dirty="0" smtClean="0">
                  <a:latin typeface="+mn-ea"/>
                </a:rPr>
                <a:t>。</a:t>
              </a:r>
              <a:endParaRPr lang="en-US" altLang="zh-CN" sz="1600" dirty="0" smtClean="0">
                <a:latin typeface="+mn-ea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600" b="1" dirty="0" smtClean="0">
                  <a:latin typeface="+mn-ea"/>
                </a:rPr>
                <a:t>已知问题：</a:t>
              </a:r>
              <a:endParaRPr lang="en-US" altLang="zh-CN" sz="1600" b="1" dirty="0" smtClean="0">
                <a:latin typeface="+mn-ea"/>
              </a:endParaRP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人脸识别：与企信大数据间</a:t>
              </a:r>
              <a:r>
                <a:rPr lang="en-US" altLang="zh-CN" sz="1600" dirty="0"/>
                <a:t>DUBBO</a:t>
              </a:r>
              <a:r>
                <a:rPr lang="zh-CN" altLang="en-US" sz="1600" dirty="0"/>
                <a:t>经常断掉</a:t>
              </a:r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物料点检：全球眼找不到图片</a:t>
              </a:r>
              <a:endParaRPr lang="en-US" altLang="zh-CN" sz="1600" dirty="0"/>
            </a:p>
            <a:p>
              <a:pPr marL="285750" indent="-285750">
                <a:lnSpc>
                  <a:spcPts val="25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物料点检：图片查询没有</a:t>
              </a:r>
              <a:r>
                <a:rPr lang="zh-CN" altLang="en-US" sz="1600" dirty="0" smtClean="0"/>
                <a:t>结果</a:t>
              </a:r>
              <a:endParaRPr lang="en-US" altLang="zh-CN" sz="1600" dirty="0" smtClean="0"/>
            </a:p>
            <a:p>
              <a:pPr>
                <a:lnSpc>
                  <a:spcPts val="2500"/>
                </a:lnSpc>
              </a:pPr>
              <a:r>
                <a:rPr lang="zh-CN" altLang="en-US" sz="1600" b="1" dirty="0" smtClean="0">
                  <a:latin typeface="+mn-ea"/>
                </a:rPr>
                <a:t>本周报障</a:t>
              </a:r>
              <a:r>
                <a:rPr lang="zh-CN" altLang="en-US" sz="1600" b="1" dirty="0" smtClean="0">
                  <a:latin typeface="+mn-ea"/>
                </a:rPr>
                <a:t>情况：</a:t>
              </a:r>
              <a:r>
                <a:rPr lang="en-US" altLang="zh-CN" sz="1600" b="1" dirty="0">
                  <a:solidFill>
                    <a:srgbClr val="4F81BD"/>
                  </a:solidFill>
                  <a:latin typeface="+mn-ea"/>
                </a:rPr>
                <a:t>0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zh-CN" altLang="en-US" sz="1600" b="1" dirty="0" smtClean="0">
                  <a:latin typeface="+mn-ea"/>
                </a:rPr>
                <a:t>例</a:t>
              </a:r>
              <a:endParaRPr lang="en-US" altLang="zh-CN" sz="1600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7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Grp="1"/>
          </p:cNvSpPr>
          <p:nvPr>
            <p:ph type="title"/>
          </p:nvPr>
        </p:nvSpPr>
        <p:spPr>
          <a:xfrm>
            <a:off x="431847" y="10"/>
            <a:ext cx="6924196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zh-CN" altLang="en-US" sz="2800" dirty="0" smtClean="0">
                <a:solidFill>
                  <a:srgbClr val="C00000"/>
                </a:solidFill>
              </a:rPr>
              <a:t>智慧食堂</a:t>
            </a:r>
            <a:r>
              <a:rPr lang="en-US" altLang="zh-CN" sz="2800" dirty="0" smtClean="0">
                <a:solidFill>
                  <a:srgbClr val="C00000"/>
                </a:solidFill>
              </a:rPr>
              <a:t>-</a:t>
            </a:r>
            <a:r>
              <a:rPr lang="zh-CN" altLang="en-US" sz="2800" dirty="0">
                <a:solidFill>
                  <a:srgbClr val="C00000"/>
                </a:solidFill>
              </a:rPr>
              <a:t>产品质量情况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23528" y="742959"/>
            <a:ext cx="8026845" cy="1042285"/>
            <a:chOff x="214772" y="844348"/>
            <a:chExt cx="5803253" cy="1042285"/>
          </a:xfrm>
        </p:grpSpPr>
        <p:sp>
          <p:nvSpPr>
            <p:cNvPr id="8" name="文本框 7"/>
            <p:cNvSpPr txBox="1"/>
            <p:nvPr/>
          </p:nvSpPr>
          <p:spPr>
            <a:xfrm>
              <a:off x="214772" y="844348"/>
              <a:ext cx="346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4" indent="-285744">
                <a:buFont typeface="Wingdings" panose="05000000000000000000" pitchFamily="2" charset="2"/>
                <a:buChar char="u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平台交接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4772" y="1154125"/>
              <a:ext cx="5803253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+mn-ea"/>
                </a:rPr>
                <a:t>上线时间：</a:t>
              </a:r>
              <a:r>
                <a:rPr lang="en-US" altLang="zh-CN" sz="1600" dirty="0" smtClean="0">
                  <a:latin typeface="+mn-ea"/>
                </a:rPr>
                <a:t>2019.1.10</a:t>
              </a:r>
              <a:endParaRPr lang="en-US" altLang="zh-CN" sz="16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+mn-ea"/>
                </a:rPr>
                <a:t>平台能力</a:t>
              </a:r>
              <a:r>
                <a:rPr lang="zh-CN" altLang="en-US" sz="1600" b="1" dirty="0" smtClean="0">
                  <a:latin typeface="+mn-ea"/>
                </a:rPr>
                <a:t>：</a:t>
              </a:r>
              <a:r>
                <a:rPr lang="zh-CN" altLang="en-US" sz="1600" dirty="0" smtClean="0">
                  <a:latin typeface="+mn-ea"/>
                </a:rPr>
                <a:t>人脸数据</a:t>
              </a:r>
              <a:r>
                <a:rPr lang="en-US" altLang="zh-CN" sz="1600" dirty="0" smtClean="0">
                  <a:latin typeface="+mn-ea"/>
                </a:rPr>
                <a:t>(</a:t>
              </a:r>
              <a:r>
                <a:rPr lang="zh-CN" altLang="en-US" sz="1600" dirty="0" smtClean="0">
                  <a:latin typeface="+mn-ea"/>
                </a:rPr>
                <a:t>云</a:t>
              </a:r>
              <a:r>
                <a:rPr lang="en-US" altLang="zh-CN" sz="1600" dirty="0" smtClean="0">
                  <a:latin typeface="+mn-ea"/>
                </a:rPr>
                <a:t>)</a:t>
              </a:r>
              <a:r>
                <a:rPr lang="zh-CN" altLang="en-US" sz="1600" dirty="0" smtClean="0">
                  <a:latin typeface="+mn-ea"/>
                </a:rPr>
                <a:t>、审核、删除及人脸识别能力</a:t>
              </a: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48778"/>
              </p:ext>
            </p:extLst>
          </p:nvPr>
        </p:nvGraphicFramePr>
        <p:xfrm>
          <a:off x="179512" y="1739711"/>
          <a:ext cx="882067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27"/>
                <a:gridCol w="1124981"/>
                <a:gridCol w="1800200"/>
                <a:gridCol w="5148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质量项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本周质量表现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备注说明</a:t>
                      </a:r>
                      <a:endParaRPr lang="zh-CN" altLang="en-US" sz="1400" dirty="0"/>
                    </a:p>
                  </a:txBody>
                  <a:tcPr anchor="ctr"/>
                </a:tc>
              </a:tr>
              <a:tr h="637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测试报告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主要能力：人脸采集、人脸数据推送、人脸审核短信提醒、人脸数据识别、人脸管理（增删查）、支付日志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运行情况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正常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截止目前现场主备两台，分别是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DELL9020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DELL3020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，例行验证仍有偶现启动不了的情况，尝试再次重启可以解决；同时优化了启动耗时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5-30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分钟不等的问题，优化后启动时间在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分钟以内。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数据情况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无压力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截止目前，有人脸照片人数 </a:t>
                      </a:r>
                      <a:r>
                        <a:rPr lang="en-US" altLang="zh-CN" sz="180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204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</a:t>
                      </a:r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（删除 </a:t>
                      </a:r>
                      <a:r>
                        <a:rPr lang="en-US" altLang="zh-CN" sz="2000" b="1" kern="1200" baseline="0" dirty="0" smtClean="0">
                          <a:solidFill>
                            <a:srgbClr val="4F81BD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人），近一周刷脸支付人数 </a:t>
                      </a:r>
                      <a:r>
                        <a:rPr lang="en-US" altLang="zh-CN" sz="1800" b="1" kern="1200" baseline="0" dirty="0" smtClean="0">
                          <a:solidFill>
                            <a:srgbClr val="4F81BD"/>
                          </a:solidFill>
                          <a:latin typeface="+mn-lt"/>
                          <a:ea typeface="+mn-ea"/>
                          <a:cs typeface="+mn-cs"/>
                        </a:rPr>
                        <a:t>118 </a:t>
                      </a:r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</a:t>
                      </a:r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，本周一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周四日均 </a:t>
                      </a:r>
                      <a:r>
                        <a:rPr lang="en-US" altLang="zh-CN" sz="180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r>
                        <a:rPr lang="en-US" altLang="zh-CN" sz="140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人刷脸就餐。</a:t>
                      </a: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监控情况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4F81BD"/>
                          </a:solidFill>
                        </a:rPr>
                        <a:t>正常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人工检查，同时增加自动化监控</a:t>
                      </a:r>
                      <a:endParaRPr lang="en-US" altLang="zh-C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4F81BD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rgbClr val="4F81BD"/>
                          </a:solidFill>
                        </a:rPr>
                        <a:t>、增加日志关键字</a:t>
                      </a:r>
                      <a:r>
                        <a:rPr lang="en-US" altLang="zh-CN" sz="1400" dirty="0" smtClean="0">
                          <a:solidFill>
                            <a:srgbClr val="4F81BD"/>
                          </a:solidFill>
                        </a:rPr>
                        <a:t>”</a:t>
                      </a:r>
                      <a:r>
                        <a:rPr lang="zh-CN" altLang="en-US" sz="1400" dirty="0" smtClean="0">
                          <a:solidFill>
                            <a:srgbClr val="4F81BD"/>
                          </a:solidFill>
                        </a:rPr>
                        <a:t>接口失败</a:t>
                      </a:r>
                      <a:r>
                        <a:rPr lang="en-US" altLang="zh-CN" sz="1400" dirty="0" smtClean="0">
                          <a:solidFill>
                            <a:srgbClr val="4F81BD"/>
                          </a:solidFill>
                        </a:rPr>
                        <a:t>”</a:t>
                      </a:r>
                      <a:r>
                        <a:rPr lang="zh-CN" altLang="en-US" sz="1400" dirty="0" smtClean="0">
                          <a:solidFill>
                            <a:srgbClr val="4F81BD"/>
                          </a:solidFill>
                        </a:rPr>
                        <a:t>监控</a:t>
                      </a:r>
                      <a:endParaRPr lang="en-US" altLang="zh-CN" sz="1400" dirty="0" smtClean="0">
                        <a:solidFill>
                          <a:srgbClr val="4F81BD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4F81BD"/>
                          </a:solidFill>
                        </a:rPr>
                        <a:t>2</a:t>
                      </a:r>
                      <a:r>
                        <a:rPr lang="zh-CN" altLang="en-US" sz="1400" dirty="0" smtClean="0">
                          <a:solidFill>
                            <a:srgbClr val="4F81BD"/>
                          </a:solidFill>
                        </a:rPr>
                        <a:t>、增加“接口无返回值”监控</a:t>
                      </a:r>
                      <a:endParaRPr lang="en-US" altLang="zh-CN" sz="1400" dirty="0" smtClean="0">
                        <a:solidFill>
                          <a:srgbClr val="4F81BD"/>
                        </a:solidFill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报障情况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用户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4F81BD"/>
                          </a:solidFill>
                        </a:rPr>
                        <a:t>0</a:t>
                      </a:r>
                      <a:r>
                        <a:rPr lang="en-US" altLang="zh-CN" sz="2000" b="1" baseline="0" dirty="0" smtClean="0">
                          <a:solidFill>
                            <a:srgbClr val="4F81BD"/>
                          </a:solidFill>
                        </a:rPr>
                        <a:t> </a:t>
                      </a:r>
                      <a:r>
                        <a:rPr lang="zh-CN" altLang="en-US" sz="1400" dirty="0" smtClean="0"/>
                        <a:t>报障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400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5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 noGrp="1"/>
          </p:cNvSpPr>
          <p:nvPr>
            <p:ph type="title"/>
          </p:nvPr>
        </p:nvSpPr>
        <p:spPr>
          <a:xfrm>
            <a:off x="422675" y="93770"/>
            <a:ext cx="5192607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en-US" altLang="zh-CN" sz="2800" dirty="0">
                <a:solidFill>
                  <a:srgbClr val="C00000"/>
                </a:solidFill>
              </a:rPr>
              <a:t>AWIFI-</a:t>
            </a:r>
            <a:r>
              <a:rPr lang="zh-CN" altLang="en-US" sz="2800" dirty="0">
                <a:solidFill>
                  <a:srgbClr val="C00000"/>
                </a:solidFill>
              </a:rPr>
              <a:t>平台故障情况</a:t>
            </a:r>
          </a:p>
        </p:txBody>
      </p:sp>
      <p:sp>
        <p:nvSpPr>
          <p:cNvPr id="8" name="矩形 7"/>
          <p:cNvSpPr/>
          <p:nvPr/>
        </p:nvSpPr>
        <p:spPr>
          <a:xfrm>
            <a:off x="251520" y="4048033"/>
            <a:ext cx="83651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zh-CN" sz="1100" b="1" dirty="0"/>
              <a:t>说明</a:t>
            </a:r>
            <a:r>
              <a:rPr lang="zh-CN" altLang="zh-CN" sz="1100" b="1" dirty="0" smtClean="0"/>
              <a:t>：</a:t>
            </a:r>
            <a:r>
              <a:rPr lang="zh-CN" altLang="en-US" sz="1100" dirty="0" smtClean="0"/>
              <a:t>共计</a:t>
            </a:r>
            <a:r>
              <a:rPr lang="zh-CN" altLang="en-US" sz="1100" dirty="0"/>
              <a:t>功能性故障</a:t>
            </a:r>
            <a:r>
              <a:rPr lang="en-US" altLang="zh-CN" sz="1100" dirty="0"/>
              <a:t>2</a:t>
            </a:r>
            <a:r>
              <a:rPr lang="zh-CN" altLang="en-US" sz="1100" dirty="0" smtClean="0"/>
              <a:t>例</a:t>
            </a:r>
            <a:endParaRPr lang="en-US" altLang="zh-CN" sz="1100" dirty="0"/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/>
              <a:t>中心</a:t>
            </a:r>
            <a:r>
              <a:rPr lang="zh-CN" altLang="en-US" sz="1200" b="1" dirty="0"/>
              <a:t>平台故障</a:t>
            </a:r>
            <a:r>
              <a:rPr lang="en-US" altLang="zh-CN" sz="1200" b="1" dirty="0"/>
              <a:t>1</a:t>
            </a:r>
            <a:r>
              <a:rPr lang="zh-CN" altLang="en-US" sz="1200" b="1" dirty="0" smtClean="0"/>
              <a:t>例</a:t>
            </a:r>
            <a:endParaRPr lang="en-US" altLang="zh-CN" sz="1200" b="1" dirty="0"/>
          </a:p>
          <a:p>
            <a:pPr>
              <a:lnSpc>
                <a:spcPts val="1800"/>
              </a:lnSpc>
            </a:pPr>
            <a:r>
              <a:rPr lang="en-US" altLang="zh-CN" sz="1200" dirty="0"/>
              <a:t>      </a:t>
            </a:r>
            <a:r>
              <a:rPr lang="zh-CN" altLang="en-US" sz="1200" dirty="0"/>
              <a:t>上周溯源</a:t>
            </a:r>
            <a:r>
              <a:rPr lang="zh-CN" altLang="en-US" sz="1200" dirty="0" smtClean="0"/>
              <a:t>问题</a:t>
            </a:r>
            <a:r>
              <a:rPr lang="zh-CN" altLang="en-US" sz="1200" dirty="0"/>
              <a:t>，</a:t>
            </a:r>
            <a:r>
              <a:rPr lang="zh-CN" altLang="en-US" sz="1200" dirty="0" smtClean="0"/>
              <a:t>本周观察已恢复正常，主要原因为配置错误导致。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r>
              <a:rPr lang="en-US" altLang="zh-CN" sz="1200" dirty="0"/>
              <a:t>       </a:t>
            </a:r>
            <a:r>
              <a:rPr lang="zh-CN" altLang="en-US" sz="1200" dirty="0"/>
              <a:t>本周中心平台故障</a:t>
            </a:r>
            <a:r>
              <a:rPr lang="en-US" altLang="zh-CN" sz="1200" dirty="0"/>
              <a:t>1</a:t>
            </a:r>
            <a:r>
              <a:rPr lang="zh-CN" altLang="en-US" sz="1200" dirty="0"/>
              <a:t>例 ，无感知页面拉取异常，出现</a:t>
            </a:r>
            <a:r>
              <a:rPr lang="en-US" altLang="zh-CN" sz="1200" dirty="0"/>
              <a:t>404</a:t>
            </a:r>
            <a:r>
              <a:rPr lang="zh-CN" altLang="en-US" sz="1200" dirty="0"/>
              <a:t>，运维组已修复。</a:t>
            </a:r>
            <a:endParaRPr lang="en-US" altLang="zh-CN" sz="1200" dirty="0"/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/>
              <a:t>高</a:t>
            </a:r>
            <a:r>
              <a:rPr lang="zh-CN" altLang="en-US" sz="1200" b="1" dirty="0"/>
              <a:t>锦短息短信接口异常</a:t>
            </a:r>
            <a:r>
              <a:rPr lang="en-US" altLang="zh-CN" sz="1200" b="1" dirty="0"/>
              <a:t>1</a:t>
            </a:r>
            <a:r>
              <a:rPr lang="zh-CN" altLang="en-US" sz="1200" b="1" dirty="0" smtClean="0"/>
              <a:t>例</a:t>
            </a:r>
            <a:endParaRPr lang="en-US" altLang="zh-CN" sz="1200" b="1" dirty="0"/>
          </a:p>
          <a:p>
            <a:pPr>
              <a:lnSpc>
                <a:spcPts val="1800"/>
              </a:lnSpc>
            </a:pPr>
            <a:r>
              <a:rPr lang="en-US" altLang="zh-CN" sz="1200" b="1" dirty="0"/>
              <a:t>     </a:t>
            </a:r>
            <a:r>
              <a:rPr lang="en-US" altLang="zh-CN" sz="1200" dirty="0"/>
              <a:t>9</a:t>
            </a:r>
            <a:r>
              <a:rPr lang="zh-CN" altLang="en-US" sz="1200" dirty="0"/>
              <a:t>月</a:t>
            </a:r>
            <a:r>
              <a:rPr lang="en-US" altLang="zh-CN" sz="1200" dirty="0"/>
              <a:t>3</a:t>
            </a:r>
            <a:r>
              <a:rPr lang="zh-CN" altLang="en-US" sz="1200" dirty="0"/>
              <a:t>日上午</a:t>
            </a:r>
            <a:r>
              <a:rPr lang="en-US" altLang="zh-CN" sz="1200" dirty="0"/>
              <a:t>9</a:t>
            </a:r>
            <a:r>
              <a:rPr lang="zh-CN" altLang="en-US" sz="1200" dirty="0"/>
              <a:t>点至</a:t>
            </a:r>
            <a:r>
              <a:rPr lang="en-US" altLang="zh-CN" sz="1200" dirty="0"/>
              <a:t>11</a:t>
            </a:r>
            <a:r>
              <a:rPr lang="zh-CN" altLang="en-US" sz="1200" dirty="0"/>
              <a:t>点，亿美通道出现短信延时，亿美故障报告内容为网络异常导致。</a:t>
            </a:r>
            <a:endParaRPr lang="en-US" altLang="zh-CN" sz="1200" dirty="0"/>
          </a:p>
          <a:p>
            <a:pPr>
              <a:lnSpc>
                <a:spcPts val="1800"/>
              </a:lnSpc>
            </a:pPr>
            <a:endParaRPr lang="en-US" altLang="zh-CN" sz="1200" b="1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9571C7D1-EA8C-40A0-831D-D158F937F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74387"/>
              </p:ext>
            </p:extLst>
          </p:nvPr>
        </p:nvGraphicFramePr>
        <p:xfrm>
          <a:off x="5868144" y="1357243"/>
          <a:ext cx="2016224" cy="207175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65262">
                  <a:extLst>
                    <a:ext uri="{9D8B030D-6E8A-4147-A177-3AD203B41FA5}">
                      <a16:colId xmlns:a16="http://schemas.microsoft.com/office/drawing/2014/main" xmlns="" val="776789689"/>
                    </a:ext>
                  </a:extLst>
                </a:gridCol>
                <a:gridCol w="550962">
                  <a:extLst>
                    <a:ext uri="{9D8B030D-6E8A-4147-A177-3AD203B41FA5}">
                      <a16:colId xmlns:a16="http://schemas.microsoft.com/office/drawing/2014/main" xmlns="" val="3978485054"/>
                    </a:ext>
                  </a:extLst>
                </a:gridCol>
              </a:tblGrid>
              <a:tr h="2959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故障处理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89914290"/>
                  </a:ext>
                </a:extLst>
              </a:tr>
              <a:tr h="295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aWiFi</a:t>
                      </a:r>
                      <a:r>
                        <a:rPr lang="zh-CN" altLang="en-US" sz="1100" u="none" strike="noStrike" dirty="0">
                          <a:effectLst/>
                        </a:rPr>
                        <a:t>中心平台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57990451"/>
                  </a:ext>
                </a:extLst>
              </a:tr>
              <a:tr h="2959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省公司刷脸支付平台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07671472"/>
                  </a:ext>
                </a:extLst>
              </a:tr>
              <a:tr h="2959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物联网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0391009"/>
                  </a:ext>
                </a:extLst>
              </a:tr>
              <a:tr h="2959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高锦短息接口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15552931"/>
                  </a:ext>
                </a:extLst>
              </a:tr>
              <a:tr h="295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AI</a:t>
                      </a:r>
                      <a:r>
                        <a:rPr lang="zh-CN" altLang="en-US" sz="1100" u="none" strike="noStrike" dirty="0">
                          <a:effectLst/>
                        </a:rPr>
                        <a:t>系统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07104980"/>
                  </a:ext>
                </a:extLst>
              </a:tr>
              <a:tr h="2959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</a:rPr>
                        <a:t>总计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1715585"/>
                  </a:ext>
                </a:extLst>
              </a:tr>
            </a:tbl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xmlns="" id="{0CC7F4E4-22BC-44DF-BC37-AA764F7B3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9988905"/>
              </p:ext>
            </p:extLst>
          </p:nvPr>
        </p:nvGraphicFramePr>
        <p:xfrm>
          <a:off x="539552" y="1124744"/>
          <a:ext cx="4615976" cy="2719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94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75" y="2621602"/>
            <a:ext cx="6858020" cy="1448807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 noGrp="1"/>
          </p:cNvSpPr>
          <p:nvPr>
            <p:ph type="title"/>
          </p:nvPr>
        </p:nvSpPr>
        <p:spPr>
          <a:xfrm>
            <a:off x="422675" y="93770"/>
            <a:ext cx="5192607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en-US" altLang="zh-CN" sz="2800" dirty="0">
                <a:solidFill>
                  <a:srgbClr val="C00000"/>
                </a:solidFill>
              </a:rPr>
              <a:t>AWIFI-</a:t>
            </a:r>
            <a:r>
              <a:rPr lang="zh-CN" altLang="en-US" sz="2800" dirty="0">
                <a:solidFill>
                  <a:srgbClr val="C00000"/>
                </a:solidFill>
              </a:rPr>
              <a:t>平台监控</a:t>
            </a:r>
            <a:r>
              <a:rPr lang="en-US" altLang="zh-CN" sz="2800" dirty="0">
                <a:solidFill>
                  <a:srgbClr val="C00000"/>
                </a:solidFill>
              </a:rPr>
              <a:t>-</a:t>
            </a:r>
            <a:r>
              <a:rPr lang="zh-CN" altLang="en-US" sz="2800" dirty="0">
                <a:solidFill>
                  <a:srgbClr val="C00000"/>
                </a:solidFill>
              </a:rPr>
              <a:t>数据指标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9462" y="3933056"/>
            <a:ext cx="8746927" cy="716883"/>
            <a:chOff x="214770" y="764443"/>
            <a:chExt cx="4120861" cy="716883"/>
          </a:xfrm>
        </p:grpSpPr>
        <p:sp>
          <p:nvSpPr>
            <p:cNvPr id="7" name="文本框 6"/>
            <p:cNvSpPr txBox="1"/>
            <p:nvPr/>
          </p:nvSpPr>
          <p:spPr>
            <a:xfrm>
              <a:off x="214772" y="764443"/>
              <a:ext cx="4120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37" indent="-285737">
                <a:buFont typeface="Wingdings" panose="05000000000000000000" pitchFamily="2" charset="2"/>
                <a:buChar char="u"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认证成功率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14770" y="1028894"/>
              <a:ext cx="4120860" cy="45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latin typeface="+mn-ea"/>
                </a:rPr>
                <a:t>如上图绿线所示，平台成功率 </a:t>
              </a:r>
              <a:r>
                <a:rPr lang="zh-CN" altLang="en-US" b="1" dirty="0" smtClean="0">
                  <a:solidFill>
                    <a:srgbClr val="4F81BD"/>
                  </a:solidFill>
                  <a:latin typeface="+mn-ea"/>
                </a:rPr>
                <a:t>稳定</a:t>
              </a:r>
              <a:r>
                <a:rPr lang="zh-CN" altLang="en-US" sz="1400" dirty="0" smtClean="0">
                  <a:latin typeface="+mn-ea"/>
                </a:rPr>
                <a:t>，</a:t>
              </a:r>
              <a:r>
                <a:rPr lang="zh-CN" altLang="en-US" sz="1400" dirty="0">
                  <a:latin typeface="+mn-ea"/>
                </a:rPr>
                <a:t>日均成功率 </a:t>
              </a:r>
              <a:r>
                <a:rPr lang="en-US" altLang="zh-CN" sz="1600" b="1" dirty="0" smtClean="0">
                  <a:solidFill>
                    <a:schemeClr val="accent1"/>
                  </a:solidFill>
                  <a:latin typeface="+mn-ea"/>
                </a:rPr>
                <a:t>98.7%</a:t>
              </a:r>
              <a:r>
                <a:rPr lang="zh-CN" altLang="en-US" sz="1400" dirty="0">
                  <a:latin typeface="+mn-ea"/>
                </a:rPr>
                <a:t>，较</a:t>
              </a:r>
              <a:r>
                <a:rPr lang="zh-CN" altLang="en-US" sz="1400" dirty="0" smtClean="0">
                  <a:latin typeface="+mn-ea"/>
                </a:rPr>
                <a:t>上周</a:t>
              </a:r>
              <a:r>
                <a:rPr lang="en-US" altLang="zh-CN" sz="1400" dirty="0" smtClean="0">
                  <a:latin typeface="+mn-ea"/>
                </a:rPr>
                <a:t>98.8% </a:t>
              </a:r>
              <a:r>
                <a:rPr lang="zh-CN" altLang="en-US" sz="1600" b="1" dirty="0" smtClean="0">
                  <a:solidFill>
                    <a:schemeClr val="accent1"/>
                  </a:solidFill>
                  <a:latin typeface="+mn-ea"/>
                </a:rPr>
                <a:t>下滑</a:t>
              </a:r>
              <a:r>
                <a:rPr lang="en-US" altLang="zh-CN" sz="1600" b="1" dirty="0" smtClean="0">
                  <a:solidFill>
                    <a:schemeClr val="accent1"/>
                  </a:solidFill>
                  <a:latin typeface="+mn-ea"/>
                </a:rPr>
                <a:t>0.1%</a:t>
              </a:r>
              <a:r>
                <a:rPr lang="zh-CN" altLang="en-US" sz="1400" dirty="0" smtClean="0">
                  <a:latin typeface="+mn-ea"/>
                </a:rPr>
                <a:t>。</a:t>
              </a:r>
              <a:endParaRPr lang="en-US" altLang="zh-CN" sz="1400" dirty="0" smtClean="0"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9462" y="4581128"/>
            <a:ext cx="8854432" cy="655589"/>
            <a:chOff x="289573" y="5733256"/>
            <a:chExt cx="3168775" cy="655588"/>
          </a:xfrm>
        </p:grpSpPr>
        <p:sp>
          <p:nvSpPr>
            <p:cNvPr id="15" name="文本框 14"/>
            <p:cNvSpPr txBox="1"/>
            <p:nvPr/>
          </p:nvSpPr>
          <p:spPr>
            <a:xfrm>
              <a:off x="289573" y="5733256"/>
              <a:ext cx="3130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37" indent="-285737">
                <a:buFont typeface="Wingdings" panose="05000000000000000000" pitchFamily="2" charset="2"/>
                <a:buChar char="u"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日认证量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89573" y="5975911"/>
              <a:ext cx="3168775" cy="412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sz="1400" dirty="0" smtClean="0">
                  <a:latin typeface="+mn-ea"/>
                </a:rPr>
                <a:t>如上图黄线所示，本周日均值 </a:t>
              </a:r>
              <a:r>
                <a:rPr lang="en-US" altLang="zh-CN" sz="1400" b="1" dirty="0" smtClean="0">
                  <a:solidFill>
                    <a:schemeClr val="accent1"/>
                  </a:solidFill>
                  <a:latin typeface="+mn-ea"/>
                </a:rPr>
                <a:t>129.9W </a:t>
              </a:r>
              <a:r>
                <a:rPr lang="en-US" altLang="zh-CN" sz="1400" dirty="0" smtClean="0">
                  <a:latin typeface="+mn-ea"/>
                </a:rPr>
                <a:t>(</a:t>
              </a:r>
              <a:r>
                <a:rPr lang="zh-CN" altLang="en-US" sz="1400" dirty="0" smtClean="0">
                  <a:latin typeface="+mn-ea"/>
                </a:rPr>
                <a:t>不含</a:t>
              </a:r>
              <a:r>
                <a:rPr lang="en-US" altLang="zh-CN" sz="1400" dirty="0" smtClean="0">
                  <a:latin typeface="+mn-ea"/>
                </a:rPr>
                <a:t>mac</a:t>
              </a:r>
              <a:r>
                <a:rPr lang="zh-CN" altLang="en-US" sz="1400" dirty="0" smtClean="0">
                  <a:latin typeface="+mn-ea"/>
                </a:rPr>
                <a:t>认证</a:t>
              </a:r>
              <a:r>
                <a:rPr lang="en-US" altLang="zh-CN" sz="1400" dirty="0" smtClean="0">
                  <a:latin typeface="+mn-ea"/>
                </a:rPr>
                <a:t>)</a:t>
              </a:r>
              <a:r>
                <a:rPr lang="zh-CN" altLang="en-US" sz="1400" dirty="0" smtClean="0">
                  <a:latin typeface="+mn-ea"/>
                </a:rPr>
                <a:t>，较上周平均</a:t>
              </a:r>
              <a:r>
                <a:rPr lang="en-US" altLang="zh-CN" sz="1400" dirty="0" smtClean="0">
                  <a:latin typeface="+mn-ea"/>
                </a:rPr>
                <a:t>145.9W 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+mn-ea"/>
                </a:rPr>
                <a:t>回落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+mn-ea"/>
                </a:rPr>
                <a:t>11.0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+mn-ea"/>
                </a:rPr>
                <a:t>%</a:t>
              </a:r>
              <a:r>
                <a:rPr lang="zh-CN" altLang="en-US" sz="1600" b="1" dirty="0">
                  <a:solidFill>
                    <a:schemeClr val="accent1"/>
                  </a:solidFill>
                  <a:latin typeface="+mn-ea"/>
                </a:rPr>
                <a:t>。</a:t>
              </a:r>
              <a:endParaRPr lang="en-US" altLang="zh-CN" sz="16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5705" y="5162338"/>
            <a:ext cx="8854432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异常点说明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】</a:t>
            </a:r>
            <a:endParaRPr lang="en-US" altLang="zh-CN" sz="16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、本周认证量回落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11.0% 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（运营部广告及万能钥匙的量也有相应下滑反馈）</a:t>
            </a:r>
            <a:endParaRPr lang="en-US" altLang="zh-CN" sz="16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     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目前平台总体运行稳定，但日认证总量已连续两周曾下滑趋势。近两周有出现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DB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节点故障，也做过金华、绍兴节点切换，曾怀疑和故障有关，但通过两周每日密集例行验证并未复现认证异常，也没有用户报障。经两周关注，目前主要怀疑可能和暑期有关，还在进一步分析。</a:t>
            </a:r>
            <a:endParaRPr lang="en-US" altLang="zh-CN" sz="16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75" y="903883"/>
            <a:ext cx="8323200" cy="29281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692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 noGrp="1"/>
          </p:cNvSpPr>
          <p:nvPr>
            <p:ph type="title"/>
          </p:nvPr>
        </p:nvSpPr>
        <p:spPr>
          <a:xfrm>
            <a:off x="422675" y="93770"/>
            <a:ext cx="5192607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en-US" altLang="zh-CN" sz="2800" dirty="0">
                <a:solidFill>
                  <a:srgbClr val="C00000"/>
                </a:solidFill>
              </a:rPr>
              <a:t>AWIFI-</a:t>
            </a:r>
            <a:r>
              <a:rPr lang="zh-CN" altLang="en-US" sz="2800" dirty="0">
                <a:solidFill>
                  <a:srgbClr val="C00000"/>
                </a:solidFill>
              </a:rPr>
              <a:t>平台监控</a:t>
            </a:r>
            <a:r>
              <a:rPr lang="en-US" altLang="zh-CN" sz="2800" dirty="0">
                <a:solidFill>
                  <a:srgbClr val="C00000"/>
                </a:solidFill>
              </a:rPr>
              <a:t>-</a:t>
            </a:r>
            <a:r>
              <a:rPr lang="zh-CN" altLang="en-US" sz="2800" dirty="0">
                <a:solidFill>
                  <a:srgbClr val="C00000"/>
                </a:solidFill>
              </a:rPr>
              <a:t>数据指标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39361" y="3368336"/>
            <a:ext cx="8712954" cy="3603541"/>
            <a:chOff x="289570" y="836712"/>
            <a:chExt cx="1136456" cy="3298506"/>
          </a:xfrm>
        </p:grpSpPr>
        <p:sp>
          <p:nvSpPr>
            <p:cNvPr id="16" name="文本框 15"/>
            <p:cNvSpPr txBox="1"/>
            <p:nvPr/>
          </p:nvSpPr>
          <p:spPr>
            <a:xfrm>
              <a:off x="289570" y="836712"/>
              <a:ext cx="1117673" cy="309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37" indent="-285737">
                <a:buFont typeface="Wingdings" panose="05000000000000000000" pitchFamily="2" charset="2"/>
                <a:buChar char="u"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本周短信量  </a:t>
              </a:r>
              <a:endPara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89570" y="1072882"/>
              <a:ext cx="1136456" cy="306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latin typeface="+mn-ea"/>
                </a:rPr>
                <a:t>近一月短信总体走势如上图所示</a:t>
              </a:r>
              <a:r>
                <a:rPr lang="zh-CN" altLang="en-US" sz="1200" dirty="0" smtClean="0">
                  <a:latin typeface="+mn-ea"/>
                </a:rPr>
                <a:t>，本周</a:t>
              </a:r>
              <a:r>
                <a:rPr lang="zh-CN" altLang="en-US" sz="1200" dirty="0">
                  <a:latin typeface="+mn-ea"/>
                </a:rPr>
                <a:t>日均短信</a:t>
              </a:r>
              <a:r>
                <a:rPr lang="zh-CN" altLang="en-US" sz="1200" dirty="0" smtClean="0">
                  <a:latin typeface="+mn-ea"/>
                </a:rPr>
                <a:t>量</a:t>
              </a:r>
              <a:r>
                <a:rPr lang="en-US" altLang="zh-CN" sz="1400" b="1" dirty="0" smtClean="0">
                  <a:solidFill>
                    <a:srgbClr val="4F81BD"/>
                  </a:solidFill>
                  <a:latin typeface="+mn-ea"/>
                </a:rPr>
                <a:t>5.4</a:t>
              </a:r>
              <a:r>
                <a:rPr lang="en-US" altLang="zh-CN" sz="1400" b="1" dirty="0" smtClean="0">
                  <a:solidFill>
                    <a:srgbClr val="4F81BD"/>
                  </a:solidFill>
                  <a:latin typeface="+mn-ea"/>
                </a:rPr>
                <a:t>W</a:t>
              </a:r>
              <a:r>
                <a:rPr lang="zh-CN" altLang="en-US" sz="1200" dirty="0">
                  <a:latin typeface="+mn-ea"/>
                </a:rPr>
                <a:t>，较</a:t>
              </a:r>
              <a:r>
                <a:rPr lang="zh-CN" altLang="en-US" sz="1200" dirty="0" smtClean="0">
                  <a:latin typeface="+mn-ea"/>
                </a:rPr>
                <a:t>上周</a:t>
              </a:r>
              <a:r>
                <a:rPr lang="en-US" altLang="zh-CN" sz="1200" dirty="0" smtClean="0">
                  <a:latin typeface="+mn-ea"/>
                </a:rPr>
                <a:t>6.7</a:t>
              </a:r>
              <a:r>
                <a:rPr lang="en-US" altLang="zh-CN" sz="1200" dirty="0" smtClean="0">
                  <a:latin typeface="+mn-ea"/>
                </a:rPr>
                <a:t>W </a:t>
              </a:r>
              <a:r>
                <a:rPr lang="zh-CN" altLang="en-US" sz="1400" b="1" dirty="0" smtClean="0">
                  <a:solidFill>
                    <a:schemeClr val="accent1"/>
                  </a:solidFill>
                  <a:latin typeface="+mn-ea"/>
                </a:rPr>
                <a:t>回落</a:t>
              </a:r>
              <a:r>
                <a:rPr lang="en-US" altLang="zh-CN" sz="1400" b="1" dirty="0" smtClean="0">
                  <a:solidFill>
                    <a:schemeClr val="accent1"/>
                  </a:solidFill>
                  <a:latin typeface="+mn-ea"/>
                </a:rPr>
                <a:t>19.7</a:t>
              </a:r>
              <a:r>
                <a:rPr lang="en-US" altLang="zh-CN" sz="1400" b="1" dirty="0" smtClean="0">
                  <a:solidFill>
                    <a:schemeClr val="accent1"/>
                  </a:solidFill>
                  <a:latin typeface="+mn-ea"/>
                </a:rPr>
                <a:t>%</a:t>
              </a:r>
              <a:r>
                <a:rPr lang="zh-CN" altLang="en-US" sz="1200" dirty="0" smtClean="0">
                  <a:latin typeface="+mn-ea"/>
                </a:rPr>
                <a:t>。本周短信降低的量，主要</a:t>
              </a:r>
              <a:r>
                <a:rPr lang="en-US" altLang="zh-CN" sz="1200" dirty="0" smtClean="0">
                  <a:latin typeface="+mn-ea"/>
                </a:rPr>
                <a:t>WiFi</a:t>
              </a:r>
              <a:r>
                <a:rPr lang="zh-CN" altLang="en-US" sz="1200" dirty="0" smtClean="0">
                  <a:latin typeface="+mn-ea"/>
                </a:rPr>
                <a:t>认证量降低。</a:t>
              </a:r>
              <a:endParaRPr lang="en-US" altLang="zh-CN" sz="1200" dirty="0" smtClean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b="1" dirty="0" smtClean="0">
                  <a:latin typeface="+mn-ea"/>
                </a:rPr>
                <a:t>短信情况说明</a:t>
              </a:r>
              <a:r>
                <a:rPr lang="zh-CN" altLang="en-US" sz="1200" b="1" dirty="0">
                  <a:latin typeface="+mn-ea"/>
                </a:rPr>
                <a:t>：</a:t>
              </a:r>
              <a:endParaRPr lang="en-US" altLang="zh-CN" sz="12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+mn-ea"/>
                </a:rPr>
                <a:t>1</a:t>
              </a:r>
              <a:r>
                <a:rPr lang="zh-CN" altLang="en-US" sz="1200" dirty="0" smtClean="0">
                  <a:latin typeface="+mn-ea"/>
                </a:rPr>
                <a:t>、中心短信网关目前支撑的</a:t>
              </a:r>
              <a:r>
                <a:rPr lang="zh-CN" altLang="en-US" sz="1200" dirty="0">
                  <a:latin typeface="+mn-ea"/>
                </a:rPr>
                <a:t>项目</a:t>
              </a:r>
              <a:r>
                <a:rPr lang="zh-CN" altLang="en-US" sz="1200" dirty="0" smtClean="0">
                  <a:latin typeface="+mn-ea"/>
                </a:rPr>
                <a:t>：</a:t>
              </a:r>
              <a:r>
                <a:rPr lang="en-US" altLang="zh-CN" sz="1200" dirty="0">
                  <a:latin typeface="+mn-ea"/>
                </a:rPr>
                <a:t> WiFi</a:t>
              </a:r>
              <a:r>
                <a:rPr lang="zh-CN" altLang="en-US" sz="1200" dirty="0">
                  <a:latin typeface="+mn-ea"/>
                </a:rPr>
                <a:t>平台、高锦</a:t>
              </a:r>
              <a:r>
                <a:rPr lang="zh-CN" altLang="en-US" sz="1200" dirty="0" smtClean="0">
                  <a:latin typeface="+mn-ea"/>
                </a:rPr>
                <a:t>（第三方合作商）、</a:t>
              </a:r>
              <a:r>
                <a:rPr lang="en-US" altLang="zh-CN" sz="1200" dirty="0" smtClean="0">
                  <a:latin typeface="+mn-ea"/>
                </a:rPr>
                <a:t>CPE(</a:t>
              </a:r>
              <a:r>
                <a:rPr lang="zh-CN" altLang="en-US" sz="1200" dirty="0" smtClean="0">
                  <a:latin typeface="+mn-ea"/>
                </a:rPr>
                <a:t>云网</a:t>
              </a:r>
              <a:r>
                <a:rPr lang="en-US" altLang="zh-CN" sz="1200" dirty="0" smtClean="0">
                  <a:latin typeface="+mn-ea"/>
                </a:rPr>
                <a:t>)</a:t>
              </a:r>
              <a:r>
                <a:rPr lang="zh-CN" altLang="en-US" sz="1200" dirty="0" smtClean="0">
                  <a:latin typeface="+mn-ea"/>
                </a:rPr>
                <a:t>、集团</a:t>
              </a:r>
              <a:r>
                <a:rPr lang="en-US" altLang="zh-CN" sz="1200" dirty="0" smtClean="0">
                  <a:latin typeface="+mn-ea"/>
                </a:rPr>
                <a:t>AEP</a:t>
              </a:r>
              <a:r>
                <a:rPr lang="zh-CN" altLang="en-US" sz="1200" dirty="0" smtClean="0">
                  <a:latin typeface="+mn-ea"/>
                </a:rPr>
                <a:t>对接、运维平台、物联网、餐台支付及未知来源</a:t>
              </a:r>
              <a:endParaRPr lang="en-US" altLang="zh-CN" sz="12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+mn-ea"/>
                </a:rPr>
                <a:t>已知</a:t>
              </a:r>
              <a:r>
                <a:rPr lang="zh-CN" altLang="en-US" sz="1200" b="1" dirty="0">
                  <a:latin typeface="+mn-ea"/>
                </a:rPr>
                <a:t>质量问题说明：</a:t>
              </a:r>
              <a:endParaRPr lang="en-US" altLang="zh-CN" sz="12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+mn-ea"/>
                </a:rPr>
                <a:t>1</a:t>
              </a:r>
              <a:r>
                <a:rPr lang="zh-CN" altLang="en-US" sz="1200" dirty="0">
                  <a:latin typeface="+mn-ea"/>
                </a:rPr>
                <a:t>、来源应用名称为口头约束，不是由平台分配，可能存在乱用风险，导致按来源统计时的统计结果偏差。</a:t>
              </a:r>
              <a:endParaRPr lang="en-US" altLang="zh-CN" sz="12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+mn-ea"/>
                </a:rPr>
                <a:t>2</a:t>
              </a:r>
              <a:r>
                <a:rPr lang="zh-CN" altLang="en-US" sz="1200" dirty="0">
                  <a:latin typeface="+mn-ea"/>
                </a:rPr>
                <a:t>、短信发送异常查询、统计、通道切换等基本支撑事务，需连接数据库手工</a:t>
              </a:r>
              <a:r>
                <a:rPr lang="en-US" altLang="zh-CN" sz="1200" dirty="0">
                  <a:latin typeface="+mn-ea"/>
                </a:rPr>
                <a:t>SQL</a:t>
              </a:r>
              <a:r>
                <a:rPr lang="zh-CN" altLang="en-US" sz="1200" dirty="0">
                  <a:latin typeface="+mn-ea"/>
                </a:rPr>
                <a:t>操作，对支撑人员需要有额外</a:t>
              </a:r>
              <a:r>
                <a:rPr lang="en-US" altLang="zh-CN" sz="1200" dirty="0">
                  <a:latin typeface="+mn-ea"/>
                </a:rPr>
                <a:t>SQL</a:t>
              </a:r>
              <a:r>
                <a:rPr lang="zh-CN" altLang="en-US" sz="1200" dirty="0">
                  <a:latin typeface="+mn-ea"/>
                </a:rPr>
                <a:t>技能，如果改由运维操作，则增加支撑流程耗时，同时也增加了平台数据库安全风险，需要优化完善。</a:t>
              </a:r>
              <a:endParaRPr lang="en-US" altLang="zh-CN" sz="12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+mn-ea"/>
                </a:rPr>
                <a:t>3</a:t>
              </a:r>
              <a:r>
                <a:rPr lang="zh-CN" altLang="en-US" sz="1200" dirty="0">
                  <a:latin typeface="+mn-ea"/>
                </a:rPr>
                <a:t>、同对接的短信渠道对接发现，存在我们无记录，他们有记录的不平账现象，原因是我们平台存在偶发写库失败，目前讨论决定低于</a:t>
              </a:r>
              <a:r>
                <a:rPr lang="en-US" altLang="zh-CN" sz="1200" dirty="0">
                  <a:latin typeface="+mn-ea"/>
                </a:rPr>
                <a:t>5%</a:t>
              </a:r>
              <a:r>
                <a:rPr lang="zh-CN" altLang="en-US" sz="1200" dirty="0">
                  <a:latin typeface="+mn-ea"/>
                </a:rPr>
                <a:t>不做进一步排查处理</a:t>
              </a:r>
              <a:r>
                <a:rPr lang="zh-CN" altLang="en-US" sz="1200" dirty="0" smtClean="0">
                  <a:latin typeface="+mn-ea"/>
                </a:rPr>
                <a:t>。</a:t>
              </a:r>
              <a:endParaRPr lang="en-US" altLang="zh-CN" sz="12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latin typeface="+mn-ea"/>
                </a:rPr>
                <a:t>4</a:t>
              </a:r>
              <a:r>
                <a:rPr lang="zh-CN" altLang="en-US" sz="1200" dirty="0" smtClean="0">
                  <a:latin typeface="+mn-ea"/>
                </a:rPr>
                <a:t>、短信同上游通道间存在网络异常导致的请求发送失败，目前占比低于</a:t>
              </a:r>
              <a:r>
                <a:rPr lang="en-US" altLang="zh-CN" sz="1200" dirty="0" smtClean="0">
                  <a:latin typeface="+mn-ea"/>
                </a:rPr>
                <a:t>1%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1" y="829807"/>
            <a:ext cx="8712954" cy="24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50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 noGrp="1"/>
          </p:cNvSpPr>
          <p:nvPr>
            <p:ph type="title"/>
          </p:nvPr>
        </p:nvSpPr>
        <p:spPr>
          <a:xfrm>
            <a:off x="422675" y="93770"/>
            <a:ext cx="5192607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en-US" altLang="zh-CN" sz="2800" dirty="0">
                <a:solidFill>
                  <a:srgbClr val="C00000"/>
                </a:solidFill>
              </a:rPr>
              <a:t>AWIFI-</a:t>
            </a:r>
            <a:r>
              <a:rPr lang="zh-CN" altLang="en-US" sz="2800" dirty="0">
                <a:solidFill>
                  <a:srgbClr val="C00000"/>
                </a:solidFill>
              </a:rPr>
              <a:t>平台监控</a:t>
            </a:r>
            <a:r>
              <a:rPr lang="en-US" altLang="zh-CN" sz="2800" dirty="0">
                <a:solidFill>
                  <a:srgbClr val="C00000"/>
                </a:solidFill>
              </a:rPr>
              <a:t>-</a:t>
            </a:r>
            <a:r>
              <a:rPr lang="zh-CN" altLang="en-US" sz="2800" dirty="0">
                <a:solidFill>
                  <a:srgbClr val="C00000"/>
                </a:solidFill>
              </a:rPr>
              <a:t>平台告警情况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62" y="850531"/>
            <a:ext cx="823090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smtClean="0">
                <a:latin typeface="+mn-ea"/>
              </a:rPr>
              <a:t>aWiFi</a:t>
            </a:r>
            <a:r>
              <a:rPr lang="zh-CN" altLang="en-US" sz="1600" b="1" dirty="0" smtClean="0">
                <a:latin typeface="+mn-ea"/>
              </a:rPr>
              <a:t>告警情况</a:t>
            </a:r>
            <a:endParaRPr lang="en-US" altLang="zh-CN" sz="1600" b="1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本周</a:t>
            </a:r>
            <a:r>
              <a:rPr lang="en-US" altLang="zh-CN" sz="1600" dirty="0" smtClean="0">
                <a:latin typeface="+mn-ea"/>
              </a:rPr>
              <a:t>ZABBIX</a:t>
            </a:r>
            <a:r>
              <a:rPr lang="zh-CN" altLang="en-US" sz="1600" dirty="0" smtClean="0">
                <a:latin typeface="+mn-ea"/>
              </a:rPr>
              <a:t>告警数：</a:t>
            </a:r>
            <a:r>
              <a:rPr lang="en-US" altLang="zh-CN" sz="1600" b="1" dirty="0" smtClean="0">
                <a:solidFill>
                  <a:schemeClr val="accent1"/>
                </a:solidFill>
                <a:latin typeface="+mn-ea"/>
              </a:rPr>
              <a:t>1000+</a:t>
            </a:r>
            <a:r>
              <a:rPr lang="zh-CN" altLang="en-US" sz="1600" dirty="0" smtClean="0">
                <a:latin typeface="+mn-ea"/>
              </a:rPr>
              <a:t>； </a:t>
            </a:r>
            <a:r>
              <a:rPr lang="zh-CN" altLang="en-US" sz="1600" b="1" dirty="0" smtClean="0">
                <a:latin typeface="+mn-ea"/>
              </a:rPr>
              <a:t>严重级别</a:t>
            </a:r>
            <a:r>
              <a:rPr lang="zh-CN" altLang="en-US" sz="1600" dirty="0" smtClean="0">
                <a:latin typeface="+mn-ea"/>
              </a:rPr>
              <a:t>以上告警：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161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zh-CN" altLang="en-US" sz="1600" dirty="0" smtClean="0">
                <a:latin typeface="+mn-ea"/>
              </a:rPr>
              <a:t>较上周</a:t>
            </a:r>
            <a:r>
              <a:rPr lang="en-US" altLang="zh-CN" sz="1600" dirty="0" smtClean="0">
                <a:latin typeface="+mn-ea"/>
              </a:rPr>
              <a:t>183</a:t>
            </a:r>
            <a:r>
              <a:rPr lang="zh-CN" altLang="en-US" sz="1600" dirty="0" smtClean="0">
                <a:latin typeface="+mn-ea"/>
              </a:rPr>
              <a:t>下降</a:t>
            </a:r>
            <a:r>
              <a:rPr lang="zh-CN" altLang="en-US" sz="1600" dirty="0" smtClean="0">
                <a:latin typeface="+mn-ea"/>
              </a:rPr>
              <a:t>，其中</a:t>
            </a:r>
            <a:r>
              <a:rPr lang="en-US" altLang="zh-CN" sz="1600" dirty="0" smtClean="0">
                <a:latin typeface="+mn-ea"/>
              </a:rPr>
              <a:t>CPU</a:t>
            </a:r>
            <a:r>
              <a:rPr lang="zh-CN" altLang="en-US" sz="1600" dirty="0" smtClean="0">
                <a:latin typeface="+mn-ea"/>
              </a:rPr>
              <a:t>类占</a:t>
            </a:r>
            <a:r>
              <a:rPr lang="zh-CN" altLang="en-US" sz="1600" dirty="0" smtClean="0">
                <a:latin typeface="+mn-ea"/>
              </a:rPr>
              <a:t>比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43%</a:t>
            </a:r>
            <a:r>
              <a:rPr lang="zh-CN" altLang="en-US" sz="1600" dirty="0" smtClean="0">
                <a:latin typeface="+mn-ea"/>
              </a:rPr>
              <a:t>，磁盘空间类</a:t>
            </a:r>
            <a:r>
              <a:rPr lang="zh-CN" altLang="en-US" sz="1600" dirty="0" smtClean="0">
                <a:latin typeface="+mn-ea"/>
              </a:rPr>
              <a:t>占</a:t>
            </a:r>
            <a:r>
              <a:rPr lang="zh-CN" altLang="en-US" sz="1600" dirty="0" smtClean="0">
                <a:latin typeface="+mn-ea"/>
              </a:rPr>
              <a:t>比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30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%</a:t>
            </a:r>
            <a:r>
              <a:rPr lang="zh-CN" altLang="en-US" sz="1600" dirty="0" smtClean="0">
                <a:latin typeface="+mn-ea"/>
              </a:rPr>
              <a:t>。</a:t>
            </a:r>
            <a:r>
              <a:rPr lang="en-US" altLang="zh-CN" sz="1600" dirty="0" smtClean="0">
                <a:latin typeface="+mn-ea"/>
              </a:rPr>
              <a:t> (</a:t>
            </a:r>
            <a:r>
              <a:rPr lang="zh-CN" altLang="en-US" sz="1600" dirty="0" smtClean="0">
                <a:latin typeface="+mn-ea"/>
              </a:rPr>
              <a:t>数据来源：</a:t>
            </a:r>
            <a:r>
              <a:rPr lang="en-US" altLang="zh-CN" sz="1600" dirty="0" smtClean="0">
                <a:latin typeface="+mn-ea"/>
              </a:rPr>
              <a:t>ZABBIX)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5535" y="1916935"/>
            <a:ext cx="3672409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latin typeface="+mn-ea"/>
              </a:rPr>
              <a:t>平台</a:t>
            </a:r>
            <a:r>
              <a:rPr lang="zh-CN" altLang="en-US" sz="1600" b="1" dirty="0">
                <a:latin typeface="+mn-ea"/>
              </a:rPr>
              <a:t>优化建议及问题说明</a:t>
            </a:r>
            <a:r>
              <a:rPr lang="zh-CN" altLang="en-US" sz="1600" b="1" dirty="0" smtClean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CPU</a:t>
            </a:r>
            <a:r>
              <a:rPr lang="zh-CN" altLang="en-US" sz="1600" dirty="0">
                <a:latin typeface="+mn-ea"/>
              </a:rPr>
              <a:t>告警</a:t>
            </a:r>
            <a:r>
              <a:rPr lang="zh-CN" altLang="en-US" sz="1600" dirty="0" smtClean="0">
                <a:latin typeface="+mn-ea"/>
              </a:rPr>
              <a:t>量高</a:t>
            </a:r>
            <a:r>
              <a:rPr lang="zh-CN" altLang="en-US" sz="1600" dirty="0">
                <a:latin typeface="+mn-ea"/>
              </a:rPr>
              <a:t>，建议针对服务器部署情况做优化或扩容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latin typeface="+mn-ea"/>
              </a:rPr>
              <a:t>2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zh-CN" altLang="en-US" sz="1600" dirty="0" smtClean="0">
                <a:latin typeface="+mn-ea"/>
              </a:rPr>
              <a:t>本周无其它重大运行异常告警。</a:t>
            </a:r>
            <a:endParaRPr lang="en-US" altLang="zh-CN" sz="1600" dirty="0" smtClean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286197"/>
            <a:ext cx="4819048" cy="2723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5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 noGrp="1"/>
          </p:cNvSpPr>
          <p:nvPr>
            <p:ph type="title"/>
          </p:nvPr>
        </p:nvSpPr>
        <p:spPr>
          <a:xfrm>
            <a:off x="422675" y="93770"/>
            <a:ext cx="5192607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en-US" altLang="zh-CN" sz="2800" dirty="0">
                <a:solidFill>
                  <a:srgbClr val="C00000"/>
                </a:solidFill>
              </a:rPr>
              <a:t>AWIFI-</a:t>
            </a:r>
            <a:r>
              <a:rPr lang="zh-CN" altLang="en-US" sz="2800" dirty="0">
                <a:solidFill>
                  <a:srgbClr val="C00000"/>
                </a:solidFill>
              </a:rPr>
              <a:t>平台监控</a:t>
            </a:r>
            <a:r>
              <a:rPr lang="en-US" altLang="zh-CN" sz="2800" dirty="0">
                <a:solidFill>
                  <a:srgbClr val="C00000"/>
                </a:solidFill>
              </a:rPr>
              <a:t>-</a:t>
            </a:r>
            <a:r>
              <a:rPr lang="zh-CN" altLang="en-US" sz="2800" dirty="0">
                <a:solidFill>
                  <a:srgbClr val="C00000"/>
                </a:solidFill>
              </a:rPr>
              <a:t>万能钥匙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12429" y="908722"/>
            <a:ext cx="8408045" cy="4701312"/>
            <a:chOff x="412427" y="908720"/>
            <a:chExt cx="8408045" cy="4701312"/>
          </a:xfrm>
        </p:grpSpPr>
        <p:sp>
          <p:nvSpPr>
            <p:cNvPr id="9" name="文本框 8"/>
            <p:cNvSpPr txBox="1"/>
            <p:nvPr/>
          </p:nvSpPr>
          <p:spPr>
            <a:xfrm>
              <a:off x="412427" y="908720"/>
              <a:ext cx="8408045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+mn-ea"/>
                </a:rPr>
                <a:t>上线时间：</a:t>
              </a:r>
              <a:r>
                <a:rPr lang="en-US" altLang="zh-CN" sz="1600" dirty="0">
                  <a:latin typeface="+mn-ea"/>
                </a:rPr>
                <a:t>2018.11.28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+mn-ea"/>
                </a:rPr>
                <a:t>平台能力：</a:t>
              </a:r>
              <a:r>
                <a:rPr lang="zh-CN" altLang="en-US" sz="1600" dirty="0">
                  <a:latin typeface="+mn-ea"/>
                </a:rPr>
                <a:t>认证对接</a:t>
              </a:r>
              <a:endParaRPr lang="en-US" altLang="zh-CN" sz="16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+mn-ea"/>
                </a:rPr>
                <a:t>测试报告：</a:t>
              </a:r>
              <a:r>
                <a:rPr lang="zh-CN" altLang="en-US" sz="1600" dirty="0">
                  <a:latin typeface="+mn-ea"/>
                </a:rPr>
                <a:t>遗留“高等级”缺陷 </a:t>
              </a:r>
              <a:r>
                <a:rPr lang="en-US" altLang="zh-CN" sz="1600" dirty="0">
                  <a:solidFill>
                    <a:srgbClr val="FF0000"/>
                  </a:solidFill>
                  <a:latin typeface="+mn-ea"/>
                </a:rPr>
                <a:t>4 </a:t>
              </a:r>
              <a:r>
                <a:rPr lang="zh-CN" altLang="en-US" sz="1600" dirty="0">
                  <a:latin typeface="+mn-ea"/>
                </a:rPr>
                <a:t>个（用例数 </a:t>
              </a:r>
              <a:r>
                <a:rPr lang="en-US" altLang="zh-CN" sz="1600" dirty="0">
                  <a:latin typeface="+mn-ea"/>
                </a:rPr>
                <a:t>36 </a:t>
              </a:r>
              <a:r>
                <a:rPr lang="zh-CN" altLang="en-US" sz="1600" dirty="0">
                  <a:latin typeface="+mn-ea"/>
                </a:rPr>
                <a:t>个）</a:t>
              </a:r>
              <a:endParaRPr lang="en-US" altLang="zh-CN" sz="16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b="1" dirty="0" smtClean="0">
                  <a:latin typeface="+mn-ea"/>
                </a:rPr>
                <a:t>已推广范围：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+mn-ea"/>
                </a:rPr>
                <a:t>全国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+mn-ea"/>
                </a:rPr>
                <a:t>. 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+mn-ea"/>
                </a:rPr>
                <a:t>（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+mn-ea"/>
                </a:rPr>
                <a:t>2019.4.2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+mn-ea"/>
                </a:rPr>
                <a:t>）</a:t>
              </a:r>
              <a:endParaRPr lang="en-US" altLang="zh-CN" sz="1600" dirty="0">
                <a:solidFill>
                  <a:srgbClr val="FF0000"/>
                </a:solidFill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+mn-ea"/>
                </a:rPr>
                <a:t>数据情况</a:t>
              </a:r>
              <a:r>
                <a:rPr lang="zh-CN" altLang="en-US" sz="1600" b="1" dirty="0" smtClean="0">
                  <a:latin typeface="+mn-ea"/>
                </a:rPr>
                <a:t>：</a:t>
              </a:r>
              <a:r>
                <a:rPr lang="en-US" altLang="zh-CN" sz="1600" dirty="0" smtClean="0">
                  <a:latin typeface="+mn-ea"/>
                </a:rPr>
                <a:t>4.2</a:t>
              </a:r>
              <a:r>
                <a:rPr lang="zh-CN" altLang="en-US" sz="1600" dirty="0" smtClean="0">
                  <a:latin typeface="+mn-ea"/>
                </a:rPr>
                <a:t>开始陆续全国推广，目前日均认证</a:t>
              </a:r>
              <a:r>
                <a:rPr lang="zh-CN" altLang="en-US" sz="1600" dirty="0" smtClean="0">
                  <a:latin typeface="+mn-ea"/>
                </a:rPr>
                <a:t>量</a:t>
              </a:r>
              <a:r>
                <a:rPr lang="en-US" altLang="zh-CN" sz="1600" dirty="0" smtClean="0">
                  <a:latin typeface="+mn-ea"/>
                </a:rPr>
                <a:t>37</a:t>
              </a:r>
              <a:r>
                <a:rPr lang="en-US" altLang="zh-CN" sz="1600" dirty="0" smtClean="0">
                  <a:latin typeface="+mn-ea"/>
                </a:rPr>
                <a:t>.8W</a:t>
              </a:r>
              <a:r>
                <a:rPr lang="zh-CN" altLang="en-US" sz="1600" dirty="0" smtClean="0">
                  <a:latin typeface="+mn-ea"/>
                </a:rPr>
                <a:t>；日</a:t>
              </a:r>
              <a:r>
                <a:rPr lang="zh-CN" altLang="en-US" sz="1600" dirty="0">
                  <a:latin typeface="+mn-ea"/>
                </a:rPr>
                <a:t>引导下载</a:t>
              </a:r>
              <a:r>
                <a:rPr lang="zh-CN" altLang="en-US" sz="1600" dirty="0" smtClean="0">
                  <a:latin typeface="+mn-ea"/>
                </a:rPr>
                <a:t>点击</a:t>
              </a:r>
              <a:r>
                <a:rPr lang="en-US" altLang="zh-CN" sz="1600" dirty="0" smtClean="0">
                  <a:latin typeface="+mn-ea"/>
                </a:rPr>
                <a:t>9.2</a:t>
              </a:r>
              <a:r>
                <a:rPr lang="en-US" altLang="zh-CN" sz="1600" dirty="0" smtClean="0">
                  <a:latin typeface="+mn-ea"/>
                </a:rPr>
                <a:t>W</a:t>
              </a:r>
              <a:endParaRPr lang="en-US" altLang="zh-CN" sz="1600" dirty="0" smtClean="0">
                <a:latin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2427" y="2636910"/>
              <a:ext cx="3151461" cy="2973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+mn-ea"/>
                </a:rPr>
                <a:t>已知主要问题：</a:t>
              </a:r>
              <a:endParaRPr lang="en-US" altLang="zh-CN" sz="1600" b="1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 smtClean="0">
                  <a:latin typeface="+mn-ea"/>
                </a:rPr>
                <a:t>1</a:t>
              </a:r>
              <a:r>
                <a:rPr lang="zh-CN" altLang="en-US" sz="1600" dirty="0" smtClean="0">
                  <a:latin typeface="+mn-ea"/>
                </a:rPr>
                <a:t>、</a:t>
              </a:r>
              <a:r>
                <a:rPr lang="zh-CN" altLang="en-US" sz="1600" dirty="0">
                  <a:latin typeface="+mn-ea"/>
                </a:rPr>
                <a:t>万能</a:t>
              </a:r>
              <a:r>
                <a:rPr lang="zh-CN" altLang="en-US" sz="1600" dirty="0" smtClean="0">
                  <a:latin typeface="+mn-ea"/>
                </a:rPr>
                <a:t>钥匙认证方式标签缺失</a:t>
              </a:r>
              <a:endParaRPr lang="en-US" altLang="zh-CN" sz="1600" dirty="0" smtClean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 smtClean="0">
                  <a:latin typeface="+mn-ea"/>
                </a:rPr>
                <a:t>2</a:t>
              </a:r>
              <a:r>
                <a:rPr lang="zh-CN" altLang="en-US" sz="1600" dirty="0" smtClean="0">
                  <a:latin typeface="+mn-ea"/>
                </a:rPr>
                <a:t>、</a:t>
              </a:r>
              <a:r>
                <a:rPr lang="zh-CN" altLang="en-US" sz="1600" dirty="0">
                  <a:latin typeface="+mn-ea"/>
                </a:rPr>
                <a:t>三星部分手机，下载</a:t>
              </a:r>
              <a:r>
                <a:rPr lang="en-US" altLang="zh-CN" sz="1600" dirty="0">
                  <a:latin typeface="+mn-ea"/>
                </a:rPr>
                <a:t>app</a:t>
              </a:r>
              <a:r>
                <a:rPr lang="zh-CN" altLang="en-US" sz="1600" dirty="0">
                  <a:latin typeface="+mn-ea"/>
                </a:rPr>
                <a:t>后不能识别，仍需要下载</a:t>
              </a:r>
              <a:endParaRPr lang="en-US" altLang="zh-CN" sz="16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+mn-ea"/>
                </a:rPr>
                <a:t>3</a:t>
              </a:r>
              <a:r>
                <a:rPr lang="zh-CN" altLang="en-US" sz="1600" dirty="0" smtClean="0">
                  <a:latin typeface="+mn-ea"/>
                </a:rPr>
                <a:t>、</a:t>
              </a:r>
              <a:r>
                <a:rPr lang="zh-CN" altLang="en-US" sz="1600" dirty="0">
                  <a:latin typeface="+mn-ea"/>
                </a:rPr>
                <a:t>魅族部分手机，点击后，不会下载</a:t>
              </a:r>
              <a:r>
                <a:rPr lang="en-US" altLang="zh-CN" sz="1600" dirty="0">
                  <a:latin typeface="+mn-ea"/>
                </a:rPr>
                <a:t>app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+mn-ea"/>
                </a:rPr>
                <a:t>4</a:t>
              </a:r>
              <a:r>
                <a:rPr lang="zh-CN" altLang="en-US" sz="1600" dirty="0">
                  <a:latin typeface="+mn-ea"/>
                </a:rPr>
                <a:t>、目前</a:t>
              </a:r>
              <a:r>
                <a:rPr lang="en-US" altLang="zh-CN" sz="1600" dirty="0">
                  <a:latin typeface="+mn-ea"/>
                </a:rPr>
                <a:t>IOS12</a:t>
              </a:r>
              <a:r>
                <a:rPr lang="zh-CN" altLang="en-US" sz="1600" dirty="0">
                  <a:latin typeface="+mn-ea"/>
                </a:rPr>
                <a:t>以上的版本，还存在不稳定</a:t>
              </a:r>
              <a:r>
                <a:rPr lang="zh-CN" altLang="en-US" sz="1600" dirty="0" smtClean="0">
                  <a:latin typeface="+mn-ea"/>
                </a:rPr>
                <a:t>。可针对部分版本做组件屏蔽处理</a:t>
              </a:r>
              <a:r>
                <a:rPr lang="zh-CN" altLang="en-US" sz="1600" dirty="0" smtClean="0">
                  <a:solidFill>
                    <a:schemeClr val="accent1"/>
                  </a:solidFill>
                  <a:latin typeface="+mn-ea"/>
                </a:rPr>
                <a:t>（转为日常支撑工作）</a:t>
              </a:r>
              <a:endParaRPr lang="en-US" altLang="zh-CN" sz="160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80722" y="5805264"/>
            <a:ext cx="8392306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n-ea"/>
              </a:rPr>
              <a:t>本周推进内容：</a:t>
            </a:r>
            <a:endParaRPr lang="en-US" altLang="zh-CN" sz="1600" b="1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、持续关注认证量、</a:t>
            </a:r>
            <a:r>
              <a:rPr lang="zh-CN" altLang="en-US" sz="1600" dirty="0" smtClean="0">
                <a:latin typeface="+mn-ea"/>
              </a:rPr>
              <a:t>引导下载</a:t>
            </a:r>
            <a:r>
              <a:rPr lang="zh-CN" altLang="en-US" sz="1600" dirty="0">
                <a:latin typeface="+mn-ea"/>
              </a:rPr>
              <a:t>量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90" y="2860521"/>
            <a:ext cx="5256584" cy="2685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 noGrp="1"/>
          </p:cNvSpPr>
          <p:nvPr>
            <p:ph type="title"/>
          </p:nvPr>
        </p:nvSpPr>
        <p:spPr>
          <a:xfrm>
            <a:off x="422675" y="113206"/>
            <a:ext cx="5192607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en-US" altLang="zh-CN" sz="2800" dirty="0">
                <a:solidFill>
                  <a:srgbClr val="C00000"/>
                </a:solidFill>
              </a:rPr>
              <a:t>AWIFI-</a:t>
            </a:r>
            <a:r>
              <a:rPr lang="zh-CN" altLang="en-US" sz="2800" dirty="0">
                <a:solidFill>
                  <a:srgbClr val="C00000"/>
                </a:solidFill>
              </a:rPr>
              <a:t>支撑情况</a:t>
            </a:r>
          </a:p>
        </p:txBody>
      </p:sp>
      <p:sp>
        <p:nvSpPr>
          <p:cNvPr id="9" name="矩形 8"/>
          <p:cNvSpPr/>
          <p:nvPr/>
        </p:nvSpPr>
        <p:spPr>
          <a:xfrm>
            <a:off x="430418" y="1052745"/>
            <a:ext cx="296908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latin typeface="+mn-ea"/>
              </a:rPr>
              <a:t>日常支撑与服务工作</a:t>
            </a:r>
            <a:endParaRPr lang="en-US" altLang="zh-CN" sz="2400" b="1" dirty="0">
              <a:latin typeface="+mn-ea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="" xmlns:a16="http://schemas.microsoft.com/office/drawing/2014/main" id="{8DF9A5E6-EFA1-4838-B7FB-13C33F352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465498"/>
              </p:ext>
            </p:extLst>
          </p:nvPr>
        </p:nvGraphicFramePr>
        <p:xfrm>
          <a:off x="168742" y="1268760"/>
          <a:ext cx="5461368" cy="3208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88613F8-0F66-4FD6-9673-B0021637EB72}"/>
              </a:ext>
            </a:extLst>
          </p:cNvPr>
          <p:cNvSpPr/>
          <p:nvPr/>
        </p:nvSpPr>
        <p:spPr>
          <a:xfrm>
            <a:off x="251520" y="4797152"/>
            <a:ext cx="8527926" cy="1695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400" b="1" dirty="0">
                <a:latin typeface="+mn-ea"/>
              </a:rPr>
              <a:t>说明：</a:t>
            </a:r>
            <a:endParaRPr lang="en-US" altLang="zh-CN" sz="1400" b="1" dirty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1400" b="1" dirty="0">
                <a:latin typeface="+mn-ea"/>
              </a:rPr>
              <a:t>        </a:t>
            </a:r>
            <a:r>
              <a:rPr lang="zh-CN" altLang="en-US" sz="1400" dirty="0"/>
              <a:t>本周支撑类工作合计</a:t>
            </a:r>
            <a:r>
              <a:rPr lang="en-US" altLang="zh-CN" sz="1400" dirty="0"/>
              <a:t>36</a:t>
            </a:r>
            <a:r>
              <a:rPr lang="zh-CN" altLang="en-US" sz="1400" dirty="0"/>
              <a:t>例，基本以功能支撑类为主，主要集中在完美酒店。</a:t>
            </a:r>
            <a:endParaRPr lang="en-US" altLang="zh-CN" sz="1400" dirty="0"/>
          </a:p>
          <a:p>
            <a:pPr>
              <a:lnSpc>
                <a:spcPts val="2500"/>
              </a:lnSpc>
            </a:pPr>
            <a:r>
              <a:rPr lang="en-US" altLang="zh-CN" sz="1400" dirty="0"/>
              <a:t>           </a:t>
            </a:r>
            <a:r>
              <a:rPr lang="zh-CN" altLang="en-US" sz="1400" dirty="0"/>
              <a:t>本周易问单</a:t>
            </a:r>
            <a:r>
              <a:rPr lang="en-US" altLang="zh-CN" sz="1400" dirty="0"/>
              <a:t>1</a:t>
            </a:r>
            <a:r>
              <a:rPr lang="zh-CN" altLang="en-US" sz="1400" dirty="0"/>
              <a:t>例，酒店名称与实际不符，初步判断为扫码绑定错误导致，已手工调整。</a:t>
            </a:r>
            <a:endParaRPr lang="en-US" altLang="zh-CN" sz="1400" dirty="0"/>
          </a:p>
          <a:p>
            <a:pPr>
              <a:lnSpc>
                <a:spcPts val="2500"/>
              </a:lnSpc>
            </a:pPr>
            <a:r>
              <a:rPr lang="zh-CN" altLang="en-US" sz="1400" dirty="0"/>
              <a:t>          </a:t>
            </a:r>
            <a:endParaRPr lang="en-US" altLang="zh-CN" sz="1400" dirty="0"/>
          </a:p>
          <a:p>
            <a:pPr>
              <a:lnSpc>
                <a:spcPts val="2500"/>
              </a:lnSpc>
            </a:pPr>
            <a:r>
              <a:rPr lang="en-US" altLang="zh-CN" sz="1400" dirty="0"/>
              <a:t>          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xmlns="" id="{23CF8A82-578A-4AC7-8B14-0F2A5B2BA5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501480"/>
              </p:ext>
            </p:extLst>
          </p:nvPr>
        </p:nvGraphicFramePr>
        <p:xfrm>
          <a:off x="0" y="1340768"/>
          <a:ext cx="5412019" cy="3479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5C168570-987C-46C2-9E20-197EF2A71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09912"/>
              </p:ext>
            </p:extLst>
          </p:nvPr>
        </p:nvGraphicFramePr>
        <p:xfrm>
          <a:off x="5481616" y="1196752"/>
          <a:ext cx="2546768" cy="3096346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714450">
                  <a:extLst>
                    <a:ext uri="{9D8B030D-6E8A-4147-A177-3AD203B41FA5}">
                      <a16:colId xmlns:a16="http://schemas.microsoft.com/office/drawing/2014/main" xmlns="" val="2516295161"/>
                    </a:ext>
                  </a:extLst>
                </a:gridCol>
                <a:gridCol w="832318">
                  <a:extLst>
                    <a:ext uri="{9D8B030D-6E8A-4147-A177-3AD203B41FA5}">
                      <a16:colId xmlns:a16="http://schemas.microsoft.com/office/drawing/2014/main" xmlns="" val="2966512513"/>
                    </a:ext>
                  </a:extLst>
                </a:gridCol>
              </a:tblGrid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</a:rPr>
                        <a:t>支撑与服务类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43833711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功能支撑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184711703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业务咨询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443745822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线路设备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86408861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用户操作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520910628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广告投诉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45887920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公安审计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696563847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平台故障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13991940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项目问题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961595781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爱</a:t>
                      </a:r>
                      <a:r>
                        <a:rPr lang="en-US" sz="1100" u="none" strike="noStrike">
                          <a:effectLst/>
                        </a:rPr>
                        <a:t>WiFi</a:t>
                      </a:r>
                      <a:r>
                        <a:rPr lang="zh-CN" altLang="en-US" sz="1100" u="none" strike="noStrike">
                          <a:effectLst/>
                        </a:rPr>
                        <a:t>其它问题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271751006"/>
                  </a:ext>
                </a:extLst>
              </a:tr>
              <a:tr h="2814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1" u="none" strike="noStrike" dirty="0">
                          <a:effectLst/>
                        </a:rPr>
                        <a:t>总 计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123992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6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 noGrp="1"/>
          </p:cNvSpPr>
          <p:nvPr>
            <p:ph type="title"/>
          </p:nvPr>
        </p:nvSpPr>
        <p:spPr>
          <a:xfrm>
            <a:off x="422675" y="113206"/>
            <a:ext cx="5192607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en-US" altLang="zh-CN" sz="2800" dirty="0">
                <a:solidFill>
                  <a:srgbClr val="C00000"/>
                </a:solidFill>
              </a:rPr>
              <a:t>AWIFI-</a:t>
            </a:r>
            <a:r>
              <a:rPr lang="zh-CN" altLang="en-US" sz="2800" dirty="0">
                <a:solidFill>
                  <a:srgbClr val="C00000"/>
                </a:solidFill>
              </a:rPr>
              <a:t>支撑情况</a:t>
            </a:r>
          </a:p>
        </p:txBody>
      </p:sp>
      <p:sp>
        <p:nvSpPr>
          <p:cNvPr id="9" name="矩形 8"/>
          <p:cNvSpPr/>
          <p:nvPr/>
        </p:nvSpPr>
        <p:spPr>
          <a:xfrm>
            <a:off x="430418" y="1052745"/>
            <a:ext cx="493596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latin typeface="+mn-ea"/>
              </a:rPr>
              <a:t>日常支撑与服务</a:t>
            </a:r>
            <a:r>
              <a:rPr lang="zh-CN" altLang="en-US" sz="2400" b="1" dirty="0" smtClean="0">
                <a:latin typeface="+mn-ea"/>
              </a:rPr>
              <a:t>工作</a:t>
            </a:r>
            <a:r>
              <a:rPr lang="en-US" altLang="zh-CN" sz="2400" b="1" dirty="0" smtClean="0">
                <a:latin typeface="+mn-ea"/>
              </a:rPr>
              <a:t>-</a:t>
            </a:r>
            <a:r>
              <a:rPr lang="zh-CN" altLang="en-US" sz="2400" b="1" dirty="0" smtClean="0">
                <a:latin typeface="+mn-ea"/>
              </a:rPr>
              <a:t>完美酒店开通</a:t>
            </a:r>
            <a:endParaRPr lang="en-US" altLang="zh-CN" sz="2400" b="1" dirty="0">
              <a:latin typeface="+mn-ea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="" xmlns:a16="http://schemas.microsoft.com/office/drawing/2014/main" id="{8DF9A5E6-EFA1-4838-B7FB-13C33F352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678374"/>
              </p:ext>
            </p:extLst>
          </p:nvPr>
        </p:nvGraphicFramePr>
        <p:xfrm>
          <a:off x="168742" y="1628800"/>
          <a:ext cx="5339362" cy="2848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88613F8-0F66-4FD6-9673-B0021637EB72}"/>
              </a:ext>
            </a:extLst>
          </p:cNvPr>
          <p:cNvSpPr/>
          <p:nvPr/>
        </p:nvSpPr>
        <p:spPr>
          <a:xfrm>
            <a:off x="400050" y="5106344"/>
            <a:ext cx="8743950" cy="69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400" b="1" dirty="0">
                <a:latin typeface="+mn-ea"/>
              </a:rPr>
              <a:t>说明：</a:t>
            </a:r>
            <a:endParaRPr lang="en-US" altLang="zh-CN" sz="1400" b="1" dirty="0">
              <a:latin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1400" b="1" dirty="0">
                <a:latin typeface="+mn-ea"/>
              </a:rPr>
              <a:t>        </a:t>
            </a:r>
            <a:r>
              <a:rPr lang="zh-CN" altLang="en-US" sz="1400" dirty="0"/>
              <a:t>本周邮件数量共计</a:t>
            </a:r>
            <a:r>
              <a:rPr lang="en-US" altLang="zh-CN" sz="1400" dirty="0"/>
              <a:t>27</a:t>
            </a:r>
            <a:r>
              <a:rPr lang="zh-CN" altLang="en-US" sz="1400" dirty="0"/>
              <a:t>封，开通设备</a:t>
            </a:r>
            <a:r>
              <a:rPr lang="en-US" altLang="zh-CN" sz="1400" dirty="0"/>
              <a:t>2046</a:t>
            </a:r>
            <a:r>
              <a:rPr lang="zh-CN" altLang="en-US" sz="1400" dirty="0"/>
              <a:t>台。</a:t>
            </a:r>
            <a:endParaRPr lang="en-US" altLang="zh-CN" sz="14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AE024EF4-6337-4A83-95BD-CA1DDFAFE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14327"/>
              </p:ext>
            </p:extLst>
          </p:nvPr>
        </p:nvGraphicFramePr>
        <p:xfrm>
          <a:off x="5796136" y="1414337"/>
          <a:ext cx="1866900" cy="3238799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xmlns="" val="406059783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xmlns="" val="151062115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xmlns="" val="197783228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地区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98615083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杭州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583453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湖州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80711496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宁波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4928393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台州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49350944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温州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93809038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嘉兴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5017892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绍兴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401188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金华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407729295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衢州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3361257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丽水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56743345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舟山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99424104"/>
                  </a:ext>
                </a:extLst>
              </a:tr>
              <a:tr h="1755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邮件数量总计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440576233"/>
                  </a:ext>
                </a:extLst>
              </a:tr>
            </a:tbl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xmlns="" id="{377CDFB1-CE11-422A-B015-EF4832667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41950"/>
              </p:ext>
            </p:extLst>
          </p:nvPr>
        </p:nvGraphicFramePr>
        <p:xfrm>
          <a:off x="179512" y="1451927"/>
          <a:ext cx="5795802" cy="3665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484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 noGrp="1"/>
          </p:cNvSpPr>
          <p:nvPr>
            <p:ph type="title"/>
          </p:nvPr>
        </p:nvSpPr>
        <p:spPr>
          <a:xfrm>
            <a:off x="422675" y="113206"/>
            <a:ext cx="5192607" cy="74295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>
            <a:lvl1pPr defTabSz="685165" eaLnBrk="1" latinLnBrk="0" hangingPunct="1">
              <a:lnSpc>
                <a:spcPct val="90000"/>
              </a:lnSpc>
              <a:buNone/>
              <a:defRPr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332"/>
            <a:r>
              <a:rPr lang="en-US" altLang="zh-CN" sz="2800" dirty="0">
                <a:solidFill>
                  <a:srgbClr val="C00000"/>
                </a:solidFill>
              </a:rPr>
              <a:t>AWIFI-</a:t>
            </a:r>
            <a:r>
              <a:rPr lang="zh-CN" altLang="en-US" sz="2800" dirty="0">
                <a:solidFill>
                  <a:srgbClr val="C00000"/>
                </a:solidFill>
              </a:rPr>
              <a:t>支撑情况</a:t>
            </a:r>
          </a:p>
        </p:txBody>
      </p:sp>
      <p:sp>
        <p:nvSpPr>
          <p:cNvPr id="9" name="矩形 8"/>
          <p:cNvSpPr/>
          <p:nvPr/>
        </p:nvSpPr>
        <p:spPr>
          <a:xfrm>
            <a:off x="422675" y="885313"/>
            <a:ext cx="273825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+mn-ea"/>
              </a:rPr>
              <a:t>专项支撑 已知情况</a:t>
            </a:r>
            <a:endParaRPr lang="en-US" altLang="zh-CN" sz="2400" b="1" dirty="0">
              <a:latin typeface="+mn-ea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="" xmlns:a16="http://schemas.microsoft.com/office/drawing/2014/main" id="{8DF9A5E6-EFA1-4838-B7FB-13C33F352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423079"/>
              </p:ext>
            </p:extLst>
          </p:nvPr>
        </p:nvGraphicFramePr>
        <p:xfrm>
          <a:off x="242500" y="1588278"/>
          <a:ext cx="5461368" cy="3208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22675" y="1347926"/>
            <a:ext cx="8365142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n"/>
            </a:pPr>
            <a:r>
              <a:rPr lang="zh-CN" altLang="en-US" sz="1400" b="1" dirty="0" smtClean="0"/>
              <a:t>温州完美酒店</a:t>
            </a:r>
            <a:endParaRPr lang="en-US" altLang="zh-CN" sz="1400" b="1" dirty="0" smtClean="0"/>
          </a:p>
          <a:p>
            <a:pPr>
              <a:lnSpc>
                <a:spcPts val="2500"/>
              </a:lnSpc>
            </a:pPr>
            <a:r>
              <a:rPr lang="zh-CN" altLang="en-US" sz="1400" b="1" dirty="0" smtClean="0"/>
              <a:t>已知</a:t>
            </a:r>
            <a:r>
              <a:rPr lang="zh-CN" altLang="en-US" sz="1400" b="1" dirty="0"/>
              <a:t>问题（会对用户使用产生</a:t>
            </a:r>
            <a:r>
              <a:rPr lang="zh-CN" altLang="en-US" sz="1400" b="1" dirty="0" smtClean="0"/>
              <a:t>影响，非</a:t>
            </a:r>
            <a:r>
              <a:rPr lang="en-US" altLang="zh-CN" sz="1400" b="1" dirty="0" smtClean="0"/>
              <a:t>aWiFi</a:t>
            </a:r>
            <a:r>
              <a:rPr lang="zh-CN" altLang="en-US" sz="1400" b="1" dirty="0" smtClean="0"/>
              <a:t>平台侧问题），本周无新增反馈</a:t>
            </a:r>
            <a:endParaRPr lang="zh-CN" altLang="en-US" sz="1400" b="1" dirty="0"/>
          </a:p>
          <a:p>
            <a:pPr>
              <a:lnSpc>
                <a:spcPts val="2500"/>
              </a:lnSpc>
            </a:pPr>
            <a:r>
              <a:rPr lang="en-US" altLang="zh-CN" sz="1400" dirty="0"/>
              <a:t>1</a:t>
            </a:r>
            <a:r>
              <a:rPr lang="zh-CN" altLang="en-US" sz="1400" dirty="0"/>
              <a:t>、入住时间和推送时间相差较大，会导致入住后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 WIFI</a:t>
            </a:r>
            <a:r>
              <a:rPr lang="zh-CN" altLang="en-US" sz="1400" dirty="0" smtClean="0"/>
              <a:t>账号</a:t>
            </a:r>
            <a:r>
              <a:rPr lang="zh-CN" altLang="en-US" sz="1400" dirty="0"/>
              <a:t>不能立即</a:t>
            </a:r>
            <a:r>
              <a:rPr lang="zh-CN" altLang="en-US" sz="1400" dirty="0" smtClean="0"/>
              <a:t>使用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9</a:t>
            </a:r>
            <a:r>
              <a:rPr lang="zh-CN" altLang="en-US" sz="1400" dirty="0" smtClean="0"/>
              <a:t>月份</a:t>
            </a:r>
            <a:r>
              <a:rPr lang="zh-CN" altLang="en-US" sz="1400" dirty="0" smtClean="0"/>
              <a:t>推</a:t>
            </a:r>
            <a:r>
              <a:rPr lang="zh-CN" altLang="en-US" sz="1400" dirty="0"/>
              <a:t>送延迟超过</a:t>
            </a:r>
            <a:r>
              <a:rPr lang="en-US" altLang="zh-CN" sz="1400" dirty="0"/>
              <a:t>10</a:t>
            </a:r>
            <a:r>
              <a:rPr lang="zh-CN" altLang="en-US" sz="1400" dirty="0"/>
              <a:t>分钟的占</a:t>
            </a:r>
            <a:r>
              <a:rPr lang="zh-CN" altLang="en-US" sz="1400" dirty="0" smtClean="0"/>
              <a:t>比 </a:t>
            </a:r>
            <a:r>
              <a:rPr lang="en-US" altLang="zh-CN" b="1" dirty="0" smtClean="0">
                <a:solidFill>
                  <a:srgbClr val="FF0000"/>
                </a:solidFill>
              </a:rPr>
              <a:t>98.1</a:t>
            </a:r>
            <a:r>
              <a:rPr lang="en-US" altLang="zh-CN" b="1" dirty="0" smtClean="0"/>
              <a:t>%</a:t>
            </a:r>
            <a:r>
              <a:rPr lang="zh-CN" altLang="en-US" b="1" dirty="0" smtClean="0"/>
              <a:t>，超过</a:t>
            </a:r>
            <a:r>
              <a:rPr lang="en-US" altLang="zh-CN" b="1" dirty="0" smtClean="0"/>
              <a:t>60</a:t>
            </a:r>
            <a:r>
              <a:rPr lang="zh-CN" altLang="en-US" b="1" dirty="0" smtClean="0"/>
              <a:t>分钟的</a:t>
            </a:r>
            <a:r>
              <a:rPr lang="zh-CN" altLang="en-US" b="1" dirty="0" smtClean="0"/>
              <a:t>占</a:t>
            </a:r>
            <a:r>
              <a:rPr lang="en-US" altLang="zh-CN" b="1" dirty="0" smtClean="0">
                <a:solidFill>
                  <a:srgbClr val="FF0000"/>
                </a:solidFill>
              </a:rPr>
              <a:t>80.3</a:t>
            </a:r>
            <a:r>
              <a:rPr lang="en-US" altLang="zh-CN" b="1" dirty="0" smtClean="0"/>
              <a:t>%</a:t>
            </a:r>
            <a:r>
              <a:rPr lang="zh-CN" altLang="en-US" b="1" dirty="0" smtClean="0"/>
              <a:t>。</a:t>
            </a:r>
            <a:r>
              <a:rPr lang="zh-CN" altLang="en-US" sz="1400" dirty="0">
                <a:solidFill>
                  <a:schemeClr val="accent1"/>
                </a:solidFill>
              </a:rPr>
              <a:t>（本周公安侧有异常，从本周一开始没有数据推送过来，酒店类用户应该有投诉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，与青兴陈荣镇沟通，由他在跟进公安侧处理）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、房间号有中文的情况，账号信息创建后会有乱码，</a:t>
            </a:r>
            <a:r>
              <a:rPr lang="zh-CN" altLang="en-US" sz="1400" dirty="0" smtClean="0"/>
              <a:t>导致</a:t>
            </a:r>
            <a:r>
              <a:rPr lang="en-US" altLang="zh-CN" sz="1400" dirty="0"/>
              <a:t>WIFI</a:t>
            </a:r>
            <a:r>
              <a:rPr lang="zh-CN" altLang="en-US" sz="1400" dirty="0" smtClean="0"/>
              <a:t>账号</a:t>
            </a:r>
            <a:r>
              <a:rPr lang="zh-CN" altLang="en-US" sz="1400" dirty="0"/>
              <a:t>不能使用</a:t>
            </a:r>
          </a:p>
          <a:p>
            <a:pPr>
              <a:lnSpc>
                <a:spcPts val="2500"/>
              </a:lnSpc>
            </a:pPr>
            <a:r>
              <a:rPr lang="en-US" altLang="zh-CN" sz="1400" dirty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ZIP</a:t>
            </a:r>
            <a:r>
              <a:rPr lang="zh-CN" altLang="en-US" sz="1400" dirty="0" smtClean="0"/>
              <a:t>包中</a:t>
            </a:r>
            <a:r>
              <a:rPr lang="zh-CN" altLang="en-US" sz="1400" dirty="0"/>
              <a:t>存在房间号缺失的数据，相应记录所在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BCP</a:t>
            </a:r>
            <a:r>
              <a:rPr lang="zh-CN" altLang="en-US" sz="1400" dirty="0" smtClean="0"/>
              <a:t>文件</a:t>
            </a:r>
            <a:r>
              <a:rPr lang="zh-CN" altLang="en-US" sz="1400" dirty="0"/>
              <a:t>程序异常跳过不解析，导致存在入住清单和平台账号不一一对应的情况，平台账号创建</a:t>
            </a:r>
            <a:r>
              <a:rPr lang="zh-CN" altLang="en-US" sz="1400" dirty="0" smtClean="0"/>
              <a:t>异常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7600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40076</TotalTime>
  <Words>2672</Words>
  <Application>Microsoft Office PowerPoint</Application>
  <PresentationFormat>全屏显示(4:3)</PresentationFormat>
  <Paragraphs>348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黑体</vt:lpstr>
      <vt:lpstr>华文行楷</vt:lpstr>
      <vt:lpstr>宋体</vt:lpstr>
      <vt:lpstr>微软雅黑</vt:lpstr>
      <vt:lpstr>Arial</vt:lpstr>
      <vt:lpstr>Calibri</vt:lpstr>
      <vt:lpstr>Wingdings</vt:lpstr>
      <vt:lpstr>Office 主题</vt:lpstr>
      <vt:lpstr>1_Office 主题</vt:lpstr>
      <vt:lpstr>  每周质量报告 V1.15</vt:lpstr>
      <vt:lpstr>AWIFI-平台故障情况</vt:lpstr>
      <vt:lpstr>AWIFI-平台监控-数据指标</vt:lpstr>
      <vt:lpstr>AWIFI-平台监控-数据指标</vt:lpstr>
      <vt:lpstr>AWIFI-平台监控-平台告警情况</vt:lpstr>
      <vt:lpstr>AWIFI-平台监控-万能钥匙</vt:lpstr>
      <vt:lpstr>AWIFI-支撑情况</vt:lpstr>
      <vt:lpstr>AWIFI-支撑情况</vt:lpstr>
      <vt:lpstr>AWIFI-支撑情况</vt:lpstr>
      <vt:lpstr>AWIFI-支撑情况</vt:lpstr>
      <vt:lpstr>AWIFI-支撑情况-FAQ</vt:lpstr>
      <vt:lpstr>AWIFI-支撑情况-FAQ</vt:lpstr>
      <vt:lpstr>AWIFI-支撑情况-应急演练</vt:lpstr>
      <vt:lpstr>AWIFI-支撑情况-产品迭代</vt:lpstr>
      <vt:lpstr>AWIFI-支撑情况</vt:lpstr>
      <vt:lpstr>AWIFI-支撑情况</vt:lpstr>
      <vt:lpstr>物联网-产品质量情况</vt:lpstr>
      <vt:lpstr>AI系统-产品质量情况</vt:lpstr>
      <vt:lpstr>智慧食堂-产品质量情况</vt:lpstr>
      <vt:lpstr>谢 谢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luweiping</dc:creator>
  <cp:lastModifiedBy>wjy</cp:lastModifiedBy>
  <cp:revision>2193</cp:revision>
  <cp:lastPrinted>2018-02-08T12:21:13Z</cp:lastPrinted>
  <dcterms:created xsi:type="dcterms:W3CDTF">2016-08-10T07:25:00Z</dcterms:created>
  <dcterms:modified xsi:type="dcterms:W3CDTF">2019-09-06T06:53:03Z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