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703" r:id="rId1"/>
  </p:sldMasterIdLst>
  <p:notesMasterIdLst>
    <p:notesMasterId r:id="rId24"/>
  </p:notesMasterIdLst>
  <p:handoutMasterIdLst>
    <p:handoutMasterId r:id="rId25"/>
  </p:handoutMasterIdLst>
  <p:sldIdLst>
    <p:sldId id="557" r:id="rId2"/>
    <p:sldId id="558" r:id="rId3"/>
    <p:sldId id="599" r:id="rId4"/>
    <p:sldId id="596" r:id="rId5"/>
    <p:sldId id="597" r:id="rId6"/>
    <p:sldId id="591" r:id="rId7"/>
    <p:sldId id="600" r:id="rId8"/>
    <p:sldId id="587" r:id="rId9"/>
    <p:sldId id="589" r:id="rId10"/>
    <p:sldId id="592" r:id="rId11"/>
    <p:sldId id="583" r:id="rId12"/>
    <p:sldId id="565" r:id="rId13"/>
    <p:sldId id="567" r:id="rId14"/>
    <p:sldId id="568" r:id="rId15"/>
    <p:sldId id="584" r:id="rId16"/>
    <p:sldId id="569" r:id="rId17"/>
    <p:sldId id="570" r:id="rId18"/>
    <p:sldId id="601" r:id="rId19"/>
    <p:sldId id="593" r:id="rId20"/>
    <p:sldId id="585" r:id="rId21"/>
    <p:sldId id="586" r:id="rId22"/>
    <p:sldId id="531" r:id="rId23"/>
  </p:sldIdLst>
  <p:sldSz cx="9144000" cy="6858000" type="screen4x3"/>
  <p:notesSz cx="7099300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36699"/>
    <a:srgbClr val="FF0000"/>
    <a:srgbClr val="EAEAEA"/>
    <a:srgbClr val="FFCC99"/>
    <a:srgbClr val="66CCFF"/>
    <a:srgbClr val="006600"/>
    <a:srgbClr val="C0C0C0"/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35" autoAdjust="0"/>
    <p:restoredTop sz="82482" autoAdjust="0"/>
  </p:normalViewPr>
  <p:slideViewPr>
    <p:cSldViewPr>
      <p:cViewPr varScale="1">
        <p:scale>
          <a:sx n="71" d="100"/>
          <a:sy n="71" d="100"/>
        </p:scale>
        <p:origin x="1136" y="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68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2724" y="-72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EE7785E7-73C3-4444-8000-99C0F7D74582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311742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B364EFD8-40BC-4928-AAA7-2D2E2F7754D0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2806709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6EEFCDF8-E545-45F4-B9B1-77B7AEBFD9C2}" type="slidenum">
              <a:rPr lang="en-US" altLang="zh-CN" smtClean="0"/>
              <a:pPr eaLnBrk="1" hangingPunct="1"/>
              <a:t>1</a:t>
            </a:fld>
            <a:endParaRPr lang="en-US" altLang="zh-CN" smtClean="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29203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CFF86D-7764-4133-AD7D-BFFB7BF68412}" type="datetimeFigureOut">
              <a:rPr lang="zh-CN" altLang="en-US"/>
              <a:pPr>
                <a:defRPr/>
              </a:pPr>
              <a:t>2019/7/24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26692F-2C05-4C9D-9990-0E71325AE1D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7" name="日期占位符 3"/>
          <p:cNvSpPr txBox="1">
            <a:spLocks/>
          </p:cNvSpPr>
          <p:nvPr userDrawn="1"/>
        </p:nvSpPr>
        <p:spPr>
          <a:xfrm>
            <a:off x="6300192" y="6520259"/>
            <a:ext cx="2736304" cy="36512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10869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7DE51E-1E96-43AA-8658-4B483AE46647}" type="datetimeFigureOut">
              <a:rPr lang="zh-CN" altLang="en-US"/>
              <a:pPr>
                <a:defRPr/>
              </a:pPr>
              <a:t>2019/7/24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9564C2-0286-406C-8E52-35DA48A4913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0273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62D46E-1930-4C8B-B198-67A29F563590}" type="datetimeFigureOut">
              <a:rPr lang="zh-CN" altLang="en-US"/>
              <a:pPr>
                <a:defRPr/>
              </a:pPr>
              <a:t>2019/7/24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921E8D-B682-4013-B650-905C7365F19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2729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6480720" cy="648072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txBody>
          <a:bodyPr/>
          <a:lstStyle>
            <a:lvl1pPr algn="l">
              <a:defRPr sz="3200" b="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0809D9-5589-43B8-97BB-5B6E53014E62}" type="slidenum">
              <a:rPr lang="zh-CN" altLang="en-US" smtClean="0"/>
              <a:pPr>
                <a:defRPr/>
              </a:pPr>
              <a:t>‹#›</a:t>
            </a:fld>
            <a:r>
              <a:rPr lang="zh-CN" altLang="en-US" dirty="0" smtClean="0"/>
              <a:t>的</a:t>
            </a:r>
            <a:endParaRPr lang="zh-CN" altLang="en-US" dirty="0"/>
          </a:p>
        </p:txBody>
      </p:sp>
      <p:sp>
        <p:nvSpPr>
          <p:cNvPr id="7" name="日期占位符 3"/>
          <p:cNvSpPr txBox="1">
            <a:spLocks/>
          </p:cNvSpPr>
          <p:nvPr userDrawn="1"/>
        </p:nvSpPr>
        <p:spPr>
          <a:xfrm>
            <a:off x="609600" y="65087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fld id="{CFA4243E-3262-4777-8A11-C4D7390EA372}" type="datetimeFigureOut">
              <a:rPr lang="zh-CN" altLang="en-US" smtClean="0"/>
              <a:pPr>
                <a:defRPr/>
              </a:pPr>
              <a:t>2019/7/24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58060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23E0AE-0E99-4A00-8B25-F3C928C88A58}" type="datetimeFigureOut">
              <a:rPr lang="zh-CN" altLang="en-US"/>
              <a:pPr>
                <a:defRPr/>
              </a:pPr>
              <a:t>2019/7/24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0BABC5-BF75-4411-935E-255BE4A7673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799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2B4852-FDEB-4231-B628-EC224BCE83CA}" type="datetimeFigureOut">
              <a:rPr lang="zh-CN" altLang="en-US"/>
              <a:pPr>
                <a:defRPr/>
              </a:pPr>
              <a:t>2019/7/24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CB0A8D-1D06-4B76-8913-6DBE24A4A86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84147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5DF44C-4C56-430C-83E8-CBEA5CF5017E}" type="datetimeFigureOut">
              <a:rPr lang="zh-CN" altLang="en-US"/>
              <a:pPr>
                <a:defRPr/>
              </a:pPr>
              <a:t>2019/7/24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8F9FE0-C33F-4C94-A7E5-CF39165A247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78141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2FA395-A438-4253-8B85-61AF700C7053}" type="datetimeFigureOut">
              <a:rPr lang="zh-CN" altLang="en-US"/>
              <a:pPr>
                <a:defRPr/>
              </a:pPr>
              <a:t>2019/7/24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44A476-2D5F-4DB4-B230-793CDCDBF14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81071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548852-E62F-4E1C-9330-795C269A3362}" type="datetimeFigureOut">
              <a:rPr lang="zh-CN" altLang="en-US"/>
              <a:pPr>
                <a:defRPr/>
              </a:pPr>
              <a:t>2019/7/24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463A24-7590-4891-949B-8D4CA27DA3E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03650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3B77C2-33C8-4232-8DA3-61FBEF1C6F17}" type="datetimeFigureOut">
              <a:rPr lang="zh-CN" altLang="en-US"/>
              <a:pPr>
                <a:defRPr/>
              </a:pPr>
              <a:t>2019/7/24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98AC6F-0F80-4547-A060-32E5C36F634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1492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E4C3C6-9F9E-4AEF-8425-E6FEE30C4C32}" type="datetimeFigureOut">
              <a:rPr lang="zh-CN" altLang="en-US"/>
              <a:pPr>
                <a:defRPr/>
              </a:pPr>
              <a:t>2019/7/24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749023-31E8-48E7-A04F-534E82250A9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96654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标题占位符 1"/>
          <p:cNvSpPr>
            <a:spLocks noGrp="1"/>
          </p:cNvSpPr>
          <p:nvPr>
            <p:ph type="title"/>
          </p:nvPr>
        </p:nvSpPr>
        <p:spPr bwMode="auto">
          <a:xfrm>
            <a:off x="434235" y="391304"/>
            <a:ext cx="6730154" cy="70609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9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484784"/>
            <a:ext cx="8229600" cy="4641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fld id="{9D0FEA68-F6A5-40DB-BA9A-8CC9BA3389C4}" type="datetimeFigureOut">
              <a:rPr lang="zh-CN" altLang="en-US"/>
              <a:pPr>
                <a:defRPr/>
              </a:pPr>
              <a:t>2019/7/24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fld id="{0E25C12A-2472-4003-94D0-B915342F2FA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7" name="灯片编号占位符 2"/>
          <p:cNvSpPr txBox="1">
            <a:spLocks noGrp="1"/>
          </p:cNvSpPr>
          <p:nvPr userDrawn="1"/>
        </p:nvSpPr>
        <p:spPr bwMode="black">
          <a:xfrm>
            <a:off x="168275" y="6537325"/>
            <a:ext cx="338138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>
              <a:defRPr/>
            </a:pPr>
            <a:fld id="{6E318C8C-E42A-4DBC-BAFF-DFE86BC949A6}" type="slidenum">
              <a:rPr lang="zh-CN" altLang="en-US" sz="100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pPr>
                <a:defRPr/>
              </a:pPr>
              <a:t>‹#›</a:t>
            </a:fld>
            <a:endParaRPr lang="en-US" altLang="zh-CN" sz="100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 Box 11"/>
          <p:cNvSpPr txBox="1">
            <a:spLocks noChangeArrowheads="1"/>
          </p:cNvSpPr>
          <p:nvPr userDrawn="1"/>
        </p:nvSpPr>
        <p:spPr bwMode="auto">
          <a:xfrm>
            <a:off x="7164388" y="6524625"/>
            <a:ext cx="2106612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SzPct val="50000"/>
              <a:defRPr/>
            </a:pPr>
            <a:r>
              <a:rPr lang="zh-CN" altLang="en-US" sz="1500" b="1" i="1">
                <a:solidFill>
                  <a:srgbClr val="EAEAEA"/>
                </a:solidFill>
                <a:latin typeface="Times New Roman" pitchFamily="18" charset="0"/>
                <a:ea typeface="黑体" pitchFamily="49" charset="-122"/>
              </a:rPr>
              <a:t>中国电信浙江公司</a:t>
            </a:r>
          </a:p>
        </p:txBody>
      </p:sp>
      <p:sp>
        <p:nvSpPr>
          <p:cNvPr id="9" name="灯片编号占位符 2"/>
          <p:cNvSpPr txBox="1">
            <a:spLocks noGrp="1"/>
          </p:cNvSpPr>
          <p:nvPr userDrawn="1"/>
        </p:nvSpPr>
        <p:spPr bwMode="black">
          <a:xfrm>
            <a:off x="0" y="6588125"/>
            <a:ext cx="549275" cy="2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algn="ctr">
              <a:defRPr/>
            </a:pPr>
            <a:fld id="{14DFDC38-6E53-4A71-93B4-867458476680}" type="slidenum">
              <a:rPr lang="en-US" altLang="zh-CN" sz="100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pPr algn="ctr">
                <a:defRPr/>
              </a:pPr>
              <a:t>‹#›</a:t>
            </a:fld>
            <a:endParaRPr lang="en-US" altLang="zh-CN" sz="100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日期占位符 3"/>
          <p:cNvSpPr txBox="1">
            <a:spLocks/>
          </p:cNvSpPr>
          <p:nvPr userDrawn="1"/>
        </p:nvSpPr>
        <p:spPr>
          <a:xfrm>
            <a:off x="0" y="6502399"/>
            <a:ext cx="9144000" cy="36512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algn="r">
              <a:defRPr/>
            </a:pPr>
            <a:r>
              <a:rPr lang="zh-CN" altLang="en-US" sz="18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内部资料</a:t>
            </a:r>
            <a:r>
              <a:rPr lang="zh-CN" altLang="en-US" sz="1800" baseline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    请注意保密！</a:t>
            </a:r>
            <a:endParaRPr lang="zh-CN" altLang="en-US" sz="18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日期占位符 3"/>
          <p:cNvSpPr txBox="1">
            <a:spLocks/>
          </p:cNvSpPr>
          <p:nvPr userDrawn="1"/>
        </p:nvSpPr>
        <p:spPr>
          <a:xfrm>
            <a:off x="6300192" y="6520259"/>
            <a:ext cx="2736304" cy="36512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2.wmf"/><Relationship Id="rId5" Type="http://schemas.openxmlformats.org/officeDocument/2006/relationships/package" Target="../embeddings/Microsoft_Word___1.docx"/><Relationship Id="rId4" Type="http://schemas.openxmlformats.org/officeDocument/2006/relationships/oleObject" Target="../embeddings/oleObject1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2.wmf"/><Relationship Id="rId4" Type="http://schemas.openxmlformats.org/officeDocument/2006/relationships/package" Target="../embeddings/Microsoft_Excel____2.xlsx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7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755650" y="4149725"/>
            <a:ext cx="7429500" cy="709613"/>
          </a:xfrm>
        </p:spPr>
        <p:txBody>
          <a:bodyPr rtlCol="0">
            <a:normAutofit/>
          </a:bodyPr>
          <a:lstStyle/>
          <a:p>
            <a:pPr marL="0" indent="0" algn="ctr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zh-CN" altLang="en-US" sz="4000" b="1" dirty="0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浙江电信</a:t>
            </a:r>
            <a:r>
              <a:rPr lang="en-US" altLang="zh-CN" sz="4000" b="1" dirty="0" err="1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WiFi</a:t>
            </a:r>
            <a:r>
              <a:rPr lang="zh-CN" altLang="en-US" sz="4000" b="1" dirty="0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网络优化交流</a:t>
            </a:r>
          </a:p>
        </p:txBody>
      </p:sp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2238375" y="5353050"/>
            <a:ext cx="41910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90000"/>
              </a:lnSpc>
              <a:spcBef>
                <a:spcPct val="20000"/>
              </a:spcBef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/>
                <a:ea typeface="楷体"/>
                <a:cs typeface="楷体"/>
              </a:rPr>
              <a:t>中国电信浙江公司</a:t>
            </a:r>
          </a:p>
          <a:p>
            <a:pPr algn="ctr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/>
                <a:ea typeface="楷体"/>
                <a:cs typeface="楷体"/>
              </a:rPr>
              <a:t>2012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/>
                <a:ea typeface="楷体"/>
                <a:cs typeface="楷体"/>
              </a:rPr>
              <a:t>年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/>
                <a:ea typeface="楷体"/>
                <a:cs typeface="楷体"/>
              </a:rPr>
              <a:t>10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/>
                <a:ea typeface="楷体"/>
                <a:cs typeface="楷体"/>
              </a:rPr>
              <a:t>月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/>
                <a:ea typeface="楷体"/>
                <a:cs typeface="楷体"/>
              </a:rPr>
              <a:t>18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/>
                <a:ea typeface="楷体"/>
                <a:cs typeface="楷体"/>
              </a:rPr>
              <a:t>日</a:t>
            </a:r>
            <a:endParaRPr lang="zh-CN" altLang="en-US" sz="2000" b="1" dirty="0">
              <a:effectLst>
                <a:outerShdw blurRad="38100" dist="38100" dir="2700000" algn="tl">
                  <a:srgbClr val="C0C0C0"/>
                </a:outerShdw>
              </a:effectLst>
              <a:latin typeface="楷体"/>
              <a:ea typeface="楷体"/>
              <a:cs typeface="楷体"/>
            </a:endParaRPr>
          </a:p>
        </p:txBody>
      </p:sp>
    </p:spTree>
  </p:cSld>
  <p:clrMapOvr>
    <a:masterClrMapping/>
  </p:clrMapOvr>
  <p:transition advTm="8938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提纲</a:t>
            </a:r>
          </a:p>
        </p:txBody>
      </p:sp>
      <p:sp>
        <p:nvSpPr>
          <p:cNvPr id="2" name="矩形 1"/>
          <p:cNvSpPr/>
          <p:nvPr/>
        </p:nvSpPr>
        <p:spPr>
          <a:xfrm>
            <a:off x="611560" y="1628800"/>
            <a:ext cx="7488832" cy="3487936"/>
          </a:xfrm>
          <a:prstGeom prst="rect">
            <a:avLst/>
          </a:prstGeom>
        </p:spPr>
        <p:txBody>
          <a:bodyPr/>
          <a:lstStyle/>
          <a:p>
            <a:pPr lvl="0">
              <a:buChar char="•"/>
            </a:pPr>
            <a:r>
              <a:rPr lang="en-US" altLang="zh-CN" dirty="0" smtClean="0">
                <a:solidFill>
                  <a:schemeClr val="bg1"/>
                </a:solidFill>
              </a:rPr>
              <a:t>1. CSMA/CA</a:t>
            </a:r>
            <a:r>
              <a:rPr lang="zh-CN" altLang="en-US" dirty="0" smtClean="0">
                <a:solidFill>
                  <a:schemeClr val="bg1"/>
                </a:solidFill>
              </a:rPr>
              <a:t>机制</a:t>
            </a:r>
            <a:endParaRPr lang="zh-CN" altLang="en-US" dirty="0">
              <a:solidFill>
                <a:schemeClr val="bg1"/>
              </a:solidFill>
            </a:endParaRPr>
          </a:p>
          <a:p>
            <a:pPr lvl="0">
              <a:buChar char="•"/>
            </a:pPr>
            <a:r>
              <a:rPr lang="en-US" altLang="zh-CN" dirty="0" smtClean="0">
                <a:solidFill>
                  <a:schemeClr val="bg1"/>
                </a:solidFill>
              </a:rPr>
              <a:t>2. </a:t>
            </a:r>
            <a:r>
              <a:rPr lang="zh-CN" altLang="en-US" dirty="0" smtClean="0">
                <a:solidFill>
                  <a:schemeClr val="bg1"/>
                </a:solidFill>
              </a:rPr>
              <a:t>信道参数</a:t>
            </a:r>
            <a:endParaRPr lang="zh-CN" altLang="en-US" dirty="0">
              <a:solidFill>
                <a:schemeClr val="bg1"/>
              </a:solidFill>
            </a:endParaRPr>
          </a:p>
          <a:p>
            <a:pPr lvl="0">
              <a:buChar char="•"/>
            </a:pPr>
            <a:r>
              <a:rPr lang="en-US" altLang="zh-CN" dirty="0" smtClean="0">
                <a:solidFill>
                  <a:srgbClr val="FF0000"/>
                </a:solidFill>
              </a:rPr>
              <a:t>3. </a:t>
            </a:r>
            <a:r>
              <a:rPr lang="zh-CN" altLang="en-US" dirty="0" smtClean="0">
                <a:solidFill>
                  <a:srgbClr val="FF0000"/>
                </a:solidFill>
              </a:rPr>
              <a:t>参数调整试点情况</a:t>
            </a:r>
            <a:endParaRPr lang="zh-CN" altLang="en-US" dirty="0">
              <a:solidFill>
                <a:srgbClr val="FF0000"/>
              </a:solidFill>
            </a:endParaRPr>
          </a:p>
          <a:p>
            <a:pPr lvl="0">
              <a:buChar char="•"/>
            </a:pPr>
            <a:r>
              <a:rPr lang="en-US" altLang="zh-CN" dirty="0" smtClean="0"/>
              <a:t>4. </a:t>
            </a:r>
            <a:r>
              <a:rPr lang="zh-CN" altLang="en-US" dirty="0" smtClean="0"/>
              <a:t>参数调整工作安排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07062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参数调整说明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/>
              <a:t>调整信道参数到</a:t>
            </a:r>
            <a:r>
              <a:rPr lang="en-US" altLang="zh-CN" sz="2400" dirty="0" smtClean="0"/>
              <a:t>-70dBm</a:t>
            </a:r>
          </a:p>
          <a:p>
            <a:r>
              <a:rPr lang="zh-CN" altLang="en-US" sz="2400" dirty="0" smtClean="0"/>
              <a:t>对比调整前后各一周</a:t>
            </a:r>
            <a:r>
              <a:rPr lang="en-US" altLang="zh-CN" sz="2400" dirty="0" smtClean="0"/>
              <a:t>AP</a:t>
            </a:r>
            <a:r>
              <a:rPr lang="zh-CN" altLang="en-US" sz="2400" dirty="0" smtClean="0"/>
              <a:t>吞吐量和信道繁忙率变化情况</a:t>
            </a:r>
            <a:endParaRPr lang="en-US" altLang="zh-CN" sz="2400" dirty="0" smtClean="0"/>
          </a:p>
          <a:p>
            <a:r>
              <a:rPr lang="zh-CN" altLang="en-US" sz="2400" dirty="0" smtClean="0"/>
              <a:t>宁波试点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宁波大红鹰学院</a:t>
            </a:r>
            <a:r>
              <a:rPr lang="en-US" altLang="zh-CN" sz="2400" dirty="0" smtClean="0"/>
              <a:t>26</a:t>
            </a:r>
            <a:r>
              <a:rPr lang="zh-CN" altLang="en-US" sz="2400" dirty="0" smtClean="0"/>
              <a:t>号楼，</a:t>
            </a:r>
            <a:r>
              <a:rPr lang="en-US" altLang="zh-CN" sz="2400" dirty="0" smtClean="0"/>
              <a:t>145</a:t>
            </a:r>
            <a:r>
              <a:rPr lang="zh-CN" altLang="en-US" sz="2400" dirty="0" smtClean="0"/>
              <a:t>个</a:t>
            </a:r>
            <a:r>
              <a:rPr lang="en-US" altLang="zh-CN" sz="2400" dirty="0" smtClean="0"/>
              <a:t>AP</a:t>
            </a:r>
          </a:p>
          <a:p>
            <a:pPr lvl="1"/>
            <a:r>
              <a:rPr lang="zh-CN" altLang="en-US" sz="2400" dirty="0" smtClean="0"/>
              <a:t>从</a:t>
            </a:r>
            <a:r>
              <a:rPr lang="en-US" altLang="zh-CN" sz="2400" dirty="0"/>
              <a:t>9</a:t>
            </a:r>
            <a:r>
              <a:rPr lang="en-US" altLang="zh-CN" sz="2400" dirty="0" smtClean="0"/>
              <a:t>:00~23:00</a:t>
            </a:r>
            <a:r>
              <a:rPr lang="zh-CN" altLang="en-US" sz="2400" dirty="0"/>
              <a:t>每个时段采集</a:t>
            </a:r>
            <a:r>
              <a:rPr lang="en-US" altLang="zh-CN" sz="2400" dirty="0"/>
              <a:t>1</a:t>
            </a:r>
            <a:r>
              <a:rPr lang="zh-CN" altLang="en-US" sz="2400" dirty="0" smtClean="0"/>
              <a:t>次，调整前后各采集一周</a:t>
            </a:r>
            <a:endParaRPr lang="en-US" altLang="zh-CN" sz="2400" dirty="0"/>
          </a:p>
          <a:p>
            <a:r>
              <a:rPr lang="zh-CN" altLang="en-US" sz="2400" dirty="0" smtClean="0"/>
              <a:t>衢州试点</a:t>
            </a:r>
            <a:endParaRPr lang="en-US" altLang="zh-CN" sz="2400" dirty="0" smtClean="0"/>
          </a:p>
          <a:p>
            <a:pPr lvl="1"/>
            <a:r>
              <a:rPr lang="zh-CN" altLang="en-US" sz="2400" dirty="0"/>
              <a:t>衢</a:t>
            </a:r>
            <a:r>
              <a:rPr lang="zh-CN" altLang="en-US" sz="2400" dirty="0" smtClean="0"/>
              <a:t>州学院</a:t>
            </a:r>
            <a:r>
              <a:rPr lang="en-US" altLang="zh-CN" sz="2400" dirty="0" smtClean="0"/>
              <a:t>4</a:t>
            </a:r>
            <a:r>
              <a:rPr lang="zh-CN" altLang="en-US" sz="2400" dirty="0" smtClean="0"/>
              <a:t>号楼热点，</a:t>
            </a:r>
            <a:r>
              <a:rPr lang="en-US" altLang="zh-CN" sz="2400" dirty="0" smtClean="0"/>
              <a:t>46</a:t>
            </a:r>
            <a:r>
              <a:rPr lang="zh-CN" altLang="en-US" sz="2400" dirty="0" smtClean="0"/>
              <a:t>个</a:t>
            </a:r>
            <a:r>
              <a:rPr lang="en-US" altLang="zh-CN" sz="2400" dirty="0" smtClean="0"/>
              <a:t>AP</a:t>
            </a:r>
            <a:endParaRPr lang="en-US" altLang="zh-CN" sz="2400" dirty="0"/>
          </a:p>
          <a:p>
            <a:pPr lvl="1"/>
            <a:r>
              <a:rPr lang="zh-CN" altLang="en-US" sz="2400" dirty="0" smtClean="0"/>
              <a:t>从</a:t>
            </a:r>
            <a:r>
              <a:rPr lang="en-US" altLang="zh-CN" sz="2400" dirty="0" smtClean="0"/>
              <a:t>12:00~23:00</a:t>
            </a:r>
            <a:r>
              <a:rPr lang="zh-CN" altLang="en-US" sz="2400" dirty="0" smtClean="0"/>
              <a:t>每个时段采集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次，调整前后各采集一周</a:t>
            </a:r>
            <a:endParaRPr lang="en-US" altLang="zh-CN" sz="2400" dirty="0"/>
          </a:p>
          <a:p>
            <a:pPr lvl="1"/>
            <a:endParaRPr lang="zh-CN" altLang="en-US" sz="24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99645"/>
            <a:ext cx="7452320" cy="12096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9961199"/>
              </p:ext>
            </p:extLst>
          </p:nvPr>
        </p:nvGraphicFramePr>
        <p:xfrm>
          <a:off x="7380312" y="5121969"/>
          <a:ext cx="1872208" cy="14880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文档" showAsIcon="1" r:id="rId5" imgW="914400" imgH="828720" progId="Word.Document.12">
                  <p:embed/>
                </p:oleObj>
              </mc:Choice>
              <mc:Fallback>
                <p:oleObj name="文档" showAsIcon="1" r:id="rId5" imgW="914400" imgH="82872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380312" y="5121969"/>
                        <a:ext cx="1872208" cy="14880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57853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参数调整前速率</a:t>
            </a:r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19968" y="980728"/>
            <a:ext cx="4067944" cy="4186088"/>
          </a:xfrm>
          <a:prstGeom prst="rect">
            <a:avLst/>
          </a:prstGeom>
        </p:spPr>
      </p:pic>
      <p:pic>
        <p:nvPicPr>
          <p:cNvPr id="5" name="图片 4"/>
          <p:cNvPicPr/>
          <p:nvPr/>
        </p:nvPicPr>
        <p:blipFill>
          <a:blip r:embed="rId3"/>
          <a:stretch>
            <a:fillRect/>
          </a:stretch>
        </p:blipFill>
        <p:spPr>
          <a:xfrm>
            <a:off x="19968" y="1412776"/>
            <a:ext cx="4266198" cy="4412738"/>
          </a:xfrm>
          <a:prstGeom prst="rect">
            <a:avLst/>
          </a:prstGeom>
        </p:spPr>
      </p:pic>
      <p:pic>
        <p:nvPicPr>
          <p:cNvPr id="6" name="图片 5"/>
          <p:cNvPicPr/>
          <p:nvPr/>
        </p:nvPicPr>
        <p:blipFill>
          <a:blip r:embed="rId4"/>
          <a:stretch>
            <a:fillRect/>
          </a:stretch>
        </p:blipFill>
        <p:spPr>
          <a:xfrm>
            <a:off x="0" y="3668395"/>
            <a:ext cx="4266198" cy="3189605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980728"/>
            <a:ext cx="4323866" cy="46262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1387004"/>
            <a:ext cx="4584722" cy="44385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7484" y="3697833"/>
            <a:ext cx="4575222" cy="31821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53747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2384" y="836712"/>
            <a:ext cx="4443026" cy="3168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图片 4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4026317"/>
            <a:ext cx="4499992" cy="2901573"/>
          </a:xfrm>
          <a:prstGeom prst="rect">
            <a:avLst/>
          </a:prstGeom>
        </p:spPr>
      </p:pic>
      <p:pic>
        <p:nvPicPr>
          <p:cNvPr id="4" name="图片 3"/>
          <p:cNvPicPr/>
          <p:nvPr/>
        </p:nvPicPr>
        <p:blipFill>
          <a:blip r:embed="rId4"/>
          <a:stretch>
            <a:fillRect/>
          </a:stretch>
        </p:blipFill>
        <p:spPr>
          <a:xfrm>
            <a:off x="17770" y="836712"/>
            <a:ext cx="4482222" cy="318960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调整前信道繁忙率</a:t>
            </a:r>
            <a:endParaRPr lang="zh-CN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3813" y="4043457"/>
            <a:ext cx="4560168" cy="2884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74621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流量</a:t>
            </a:r>
            <a:r>
              <a:rPr lang="en-US" altLang="zh-CN" dirty="0" smtClean="0"/>
              <a:t>-</a:t>
            </a:r>
            <a:r>
              <a:rPr lang="zh-CN" altLang="en-US" dirty="0" smtClean="0"/>
              <a:t>信道繁忙率关系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1052736"/>
            <a:ext cx="4572000" cy="5184576"/>
          </a:xfrm>
          <a:prstGeom prst="rect">
            <a:avLst/>
          </a:prstGeom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3" y="1052736"/>
            <a:ext cx="4499138" cy="5184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469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试点热点流量</a:t>
            </a:r>
            <a:r>
              <a:rPr lang="en-US" altLang="zh-CN" dirty="0" smtClean="0"/>
              <a:t>-</a:t>
            </a:r>
            <a:r>
              <a:rPr lang="zh-CN" altLang="en-US" dirty="0" smtClean="0"/>
              <a:t>繁忙率</a:t>
            </a:r>
            <a:r>
              <a:rPr lang="zh-CN" altLang="en-US" dirty="0"/>
              <a:t>横向</a:t>
            </a:r>
            <a:r>
              <a:rPr lang="zh-CN" altLang="en-US" dirty="0" smtClean="0"/>
              <a:t>比较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251520" y="980728"/>
            <a:ext cx="8568952" cy="2724150"/>
          </a:xfrm>
          <a:prstGeom prst="rect">
            <a:avLst/>
          </a:prstGeom>
        </p:spPr>
      </p:pic>
      <p:pic>
        <p:nvPicPr>
          <p:cNvPr id="5" name="图片 4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3704878"/>
            <a:ext cx="9144000" cy="3153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527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调整前后</a:t>
            </a:r>
            <a:r>
              <a:rPr lang="en-US" altLang="zh-CN" dirty="0" smtClean="0"/>
              <a:t>AP</a:t>
            </a:r>
            <a:r>
              <a:rPr lang="zh-CN" altLang="en-US" dirty="0" smtClean="0"/>
              <a:t>速率对比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179512" y="1025257"/>
            <a:ext cx="8856984" cy="2907799"/>
          </a:xfrm>
          <a:prstGeom prst="rect">
            <a:avLst/>
          </a:prstGeom>
        </p:spPr>
      </p:pic>
      <p:pic>
        <p:nvPicPr>
          <p:cNvPr id="5" name="图片 4"/>
          <p:cNvPicPr/>
          <p:nvPr/>
        </p:nvPicPr>
        <p:blipFill>
          <a:blip r:embed="rId3"/>
          <a:stretch>
            <a:fillRect/>
          </a:stretch>
        </p:blipFill>
        <p:spPr>
          <a:xfrm>
            <a:off x="177180" y="3933056"/>
            <a:ext cx="8966820" cy="295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9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调整</a:t>
            </a:r>
            <a:r>
              <a:rPr lang="zh-CN" altLang="en-US" dirty="0" smtClean="0"/>
              <a:t>前后</a:t>
            </a:r>
            <a:r>
              <a:rPr lang="zh-CN" altLang="en-US" dirty="0"/>
              <a:t>信道繁忙率</a:t>
            </a:r>
            <a:r>
              <a:rPr lang="zh-CN" altLang="en-US" dirty="0" smtClean="0"/>
              <a:t>对比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7888" y="980728"/>
            <a:ext cx="9136112" cy="2952328"/>
          </a:xfrm>
          <a:prstGeom prst="rect">
            <a:avLst/>
          </a:prstGeom>
        </p:spPr>
      </p:pic>
      <p:pic>
        <p:nvPicPr>
          <p:cNvPr id="5" name="图片 4"/>
          <p:cNvPicPr/>
          <p:nvPr/>
        </p:nvPicPr>
        <p:blipFill>
          <a:blip r:embed="rId3"/>
          <a:stretch>
            <a:fillRect/>
          </a:stretch>
        </p:blipFill>
        <p:spPr>
          <a:xfrm>
            <a:off x="7888" y="3933056"/>
            <a:ext cx="9136112" cy="295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9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结论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/>
              <a:t>通过大量数据的统计分析结果可以看出，调整后</a:t>
            </a:r>
            <a:r>
              <a:rPr lang="en-US" altLang="zh-CN" sz="2400" dirty="0" smtClean="0"/>
              <a:t>AP</a:t>
            </a:r>
            <a:r>
              <a:rPr lang="zh-CN" altLang="en-US" sz="2400" dirty="0" smtClean="0"/>
              <a:t>平均速率和信道繁忙率提高。</a:t>
            </a:r>
            <a:endParaRPr lang="en-US" altLang="zh-CN" sz="2400" dirty="0" smtClean="0"/>
          </a:p>
          <a:p>
            <a:r>
              <a:rPr lang="zh-CN" altLang="en-US" sz="2400" dirty="0" smtClean="0"/>
              <a:t>通过后续跟踪测试和调整前体验相对较差宿舍用户的反馈情况看，在忙时终端用户的感受有明显提升。</a:t>
            </a:r>
            <a:endParaRPr lang="en-US" altLang="zh-CN" sz="2400" dirty="0" smtClean="0"/>
          </a:p>
          <a:p>
            <a:pPr lvl="1"/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71977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提纲</a:t>
            </a:r>
          </a:p>
        </p:txBody>
      </p:sp>
      <p:sp>
        <p:nvSpPr>
          <p:cNvPr id="2" name="矩形 1"/>
          <p:cNvSpPr/>
          <p:nvPr/>
        </p:nvSpPr>
        <p:spPr>
          <a:xfrm>
            <a:off x="611560" y="1628800"/>
            <a:ext cx="7488832" cy="3487936"/>
          </a:xfrm>
          <a:prstGeom prst="rect">
            <a:avLst/>
          </a:prstGeom>
        </p:spPr>
        <p:txBody>
          <a:bodyPr/>
          <a:lstStyle/>
          <a:p>
            <a:pPr lvl="0">
              <a:buChar char="•"/>
            </a:pPr>
            <a:r>
              <a:rPr lang="en-US" altLang="zh-CN" dirty="0" smtClean="0">
                <a:solidFill>
                  <a:schemeClr val="bg1"/>
                </a:solidFill>
              </a:rPr>
              <a:t>1. CSMA/CA</a:t>
            </a:r>
            <a:r>
              <a:rPr lang="zh-CN" altLang="en-US" dirty="0" smtClean="0">
                <a:solidFill>
                  <a:schemeClr val="bg1"/>
                </a:solidFill>
              </a:rPr>
              <a:t>机制</a:t>
            </a:r>
            <a:endParaRPr lang="zh-CN" altLang="en-US" dirty="0">
              <a:solidFill>
                <a:schemeClr val="bg1"/>
              </a:solidFill>
            </a:endParaRPr>
          </a:p>
          <a:p>
            <a:pPr lvl="0">
              <a:buChar char="•"/>
            </a:pPr>
            <a:r>
              <a:rPr lang="en-US" altLang="zh-CN" dirty="0" smtClean="0">
                <a:solidFill>
                  <a:schemeClr val="bg1"/>
                </a:solidFill>
              </a:rPr>
              <a:t>2. </a:t>
            </a:r>
            <a:r>
              <a:rPr lang="zh-CN" altLang="en-US" dirty="0" smtClean="0">
                <a:solidFill>
                  <a:schemeClr val="bg1"/>
                </a:solidFill>
              </a:rPr>
              <a:t>信道参数</a:t>
            </a:r>
            <a:endParaRPr lang="zh-CN" altLang="en-US" dirty="0">
              <a:solidFill>
                <a:schemeClr val="bg1"/>
              </a:solidFill>
            </a:endParaRPr>
          </a:p>
          <a:p>
            <a:pPr lvl="0">
              <a:buChar char="•"/>
            </a:pPr>
            <a:r>
              <a:rPr lang="en-US" altLang="zh-CN" dirty="0" smtClean="0">
                <a:solidFill>
                  <a:schemeClr val="bg1"/>
                </a:solidFill>
              </a:rPr>
              <a:t>3. </a:t>
            </a:r>
            <a:r>
              <a:rPr lang="zh-CN" altLang="en-US" dirty="0" smtClean="0">
                <a:solidFill>
                  <a:schemeClr val="bg1"/>
                </a:solidFill>
              </a:rPr>
              <a:t>参数调整试点情况</a:t>
            </a:r>
            <a:endParaRPr lang="zh-CN" altLang="en-US" dirty="0">
              <a:solidFill>
                <a:schemeClr val="bg1"/>
              </a:solidFill>
            </a:endParaRPr>
          </a:p>
          <a:p>
            <a:pPr lvl="0">
              <a:buChar char="•"/>
            </a:pPr>
            <a:r>
              <a:rPr lang="en-US" altLang="zh-CN" dirty="0" smtClean="0">
                <a:solidFill>
                  <a:srgbClr val="FF0000"/>
                </a:solidFill>
              </a:rPr>
              <a:t>4. </a:t>
            </a:r>
            <a:r>
              <a:rPr lang="zh-CN" altLang="en-US" dirty="0" smtClean="0">
                <a:solidFill>
                  <a:srgbClr val="FF0000"/>
                </a:solidFill>
              </a:rPr>
              <a:t>参数调整工作安排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6703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提纲</a:t>
            </a:r>
          </a:p>
        </p:txBody>
      </p:sp>
      <p:sp>
        <p:nvSpPr>
          <p:cNvPr id="2" name="矩形 1"/>
          <p:cNvSpPr/>
          <p:nvPr/>
        </p:nvSpPr>
        <p:spPr>
          <a:xfrm>
            <a:off x="611560" y="1628800"/>
            <a:ext cx="7488832" cy="3487936"/>
          </a:xfrm>
          <a:prstGeom prst="rect">
            <a:avLst/>
          </a:prstGeom>
        </p:spPr>
        <p:txBody>
          <a:bodyPr/>
          <a:lstStyle/>
          <a:p>
            <a:pPr lvl="0">
              <a:buChar char="•"/>
            </a:pPr>
            <a:r>
              <a:rPr lang="en-US" altLang="zh-CN" dirty="0" smtClean="0">
                <a:solidFill>
                  <a:srgbClr val="FF0000"/>
                </a:solidFill>
              </a:rPr>
              <a:t>1. CSMA/CA</a:t>
            </a:r>
            <a:r>
              <a:rPr lang="zh-CN" altLang="en-US" dirty="0" smtClean="0">
                <a:solidFill>
                  <a:srgbClr val="FF0000"/>
                </a:solidFill>
              </a:rPr>
              <a:t>机制</a:t>
            </a:r>
            <a:endParaRPr lang="zh-CN" altLang="en-US" dirty="0">
              <a:solidFill>
                <a:srgbClr val="FF0000"/>
              </a:solidFill>
            </a:endParaRPr>
          </a:p>
          <a:p>
            <a:pPr lvl="0">
              <a:buChar char="•"/>
            </a:pPr>
            <a:r>
              <a:rPr lang="en-US" altLang="zh-CN" dirty="0" smtClean="0"/>
              <a:t>2. </a:t>
            </a:r>
            <a:r>
              <a:rPr lang="zh-CN" altLang="en-US" dirty="0" smtClean="0"/>
              <a:t>信道参数</a:t>
            </a:r>
            <a:endParaRPr lang="zh-CN" altLang="en-US" dirty="0"/>
          </a:p>
          <a:p>
            <a:pPr lvl="0">
              <a:buChar char="•"/>
            </a:pPr>
            <a:r>
              <a:rPr lang="en-US" altLang="zh-CN" dirty="0" smtClean="0"/>
              <a:t>3. </a:t>
            </a:r>
            <a:r>
              <a:rPr lang="zh-CN" altLang="en-US" dirty="0" smtClean="0"/>
              <a:t>参数调整试点情况</a:t>
            </a:r>
            <a:endParaRPr lang="zh-CN" altLang="en-US" dirty="0"/>
          </a:p>
          <a:p>
            <a:pPr lvl="0">
              <a:buChar char="•"/>
            </a:pPr>
            <a:r>
              <a:rPr lang="en-US" altLang="zh-CN" dirty="0" smtClean="0"/>
              <a:t>4. </a:t>
            </a:r>
            <a:r>
              <a:rPr lang="zh-CN" altLang="en-US" dirty="0" smtClean="0"/>
              <a:t>参数调整工作安排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4872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参数调整工作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91877"/>
            <a:ext cx="8229600" cy="4713387"/>
          </a:xfrm>
        </p:spPr>
        <p:txBody>
          <a:bodyPr/>
          <a:lstStyle/>
          <a:p>
            <a:r>
              <a:rPr lang="zh-CN" altLang="en-US" sz="2800" dirty="0" smtClean="0"/>
              <a:t>调整范围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校园热点</a:t>
            </a:r>
            <a:endParaRPr lang="en-US" altLang="zh-CN" sz="2400" dirty="0" smtClean="0"/>
          </a:p>
          <a:p>
            <a:pPr lvl="1"/>
            <a:r>
              <a:rPr lang="zh-CN" altLang="en-US" sz="2400" dirty="0"/>
              <a:t>高</a:t>
            </a:r>
            <a:r>
              <a:rPr lang="zh-CN" altLang="en-US" sz="2400" dirty="0" smtClean="0"/>
              <a:t>流量热点</a:t>
            </a:r>
            <a:endParaRPr lang="en-US" altLang="zh-CN" sz="2400" dirty="0" smtClean="0"/>
          </a:p>
          <a:p>
            <a:r>
              <a:rPr lang="zh-CN" altLang="en-US" sz="2800" dirty="0" smtClean="0"/>
              <a:t>对校园</a:t>
            </a:r>
            <a:r>
              <a:rPr lang="en-US" altLang="zh-CN" sz="2800" dirty="0" smtClean="0"/>
              <a:t>AP</a:t>
            </a:r>
            <a:r>
              <a:rPr lang="zh-CN" altLang="en-US" sz="2800" dirty="0" smtClean="0"/>
              <a:t>平均流量大于</a:t>
            </a:r>
            <a:r>
              <a:rPr lang="en-US" altLang="zh-CN" sz="2800" dirty="0" smtClean="0"/>
              <a:t>100MB</a:t>
            </a:r>
            <a:r>
              <a:rPr lang="zh-CN" altLang="en-US" sz="2800" dirty="0" smtClean="0"/>
              <a:t>的</a:t>
            </a:r>
            <a:r>
              <a:rPr lang="en-US" altLang="zh-CN" sz="2800" dirty="0" smtClean="0"/>
              <a:t>AP</a:t>
            </a:r>
            <a:r>
              <a:rPr lang="zh-CN" altLang="en-US" sz="2800" dirty="0" smtClean="0"/>
              <a:t>进行筛选，各地市数量如下（详见附件）。</a:t>
            </a:r>
            <a:endParaRPr lang="en-US" altLang="zh-CN" sz="2800" dirty="0" smtClean="0"/>
          </a:p>
          <a:p>
            <a:r>
              <a:rPr lang="zh-CN" altLang="en-US" sz="2800" dirty="0" smtClean="0"/>
              <a:t>其他有需要调整的热点，选择合适参数进行调整。</a:t>
            </a:r>
            <a:endParaRPr lang="en-US" altLang="zh-CN" sz="28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871093"/>
              </p:ext>
            </p:extLst>
          </p:nvPr>
        </p:nvGraphicFramePr>
        <p:xfrm>
          <a:off x="1509936" y="4128530"/>
          <a:ext cx="4358208" cy="232480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79104"/>
                <a:gridCol w="2179104"/>
              </a:tblGrid>
              <a:tr h="21134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 dirty="0" smtClean="0">
                          <a:effectLst/>
                        </a:rPr>
                        <a:t>杭州市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142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1134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宁波市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86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1134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 dirty="0">
                          <a:effectLst/>
                        </a:rPr>
                        <a:t>温州市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 dirty="0">
                          <a:effectLst/>
                        </a:rPr>
                        <a:t>18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1134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 dirty="0">
                          <a:effectLst/>
                        </a:rPr>
                        <a:t>嘉兴市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106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1134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湖州市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 dirty="0">
                          <a:effectLst/>
                        </a:rPr>
                        <a:t>14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1134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 dirty="0">
                          <a:effectLst/>
                        </a:rPr>
                        <a:t>绍兴市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60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1134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金华市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64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1134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衢州市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 dirty="0">
                          <a:effectLst/>
                        </a:rPr>
                        <a:t>18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1134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丽水市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1134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台州市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1134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舟山市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 dirty="0">
                          <a:effectLst/>
                        </a:rPr>
                        <a:t>12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5162519"/>
              </p:ext>
            </p:extLst>
          </p:nvPr>
        </p:nvGraphicFramePr>
        <p:xfrm>
          <a:off x="5940153" y="4365104"/>
          <a:ext cx="2160240" cy="19577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6" name="工作表" showAsIcon="1" r:id="rId4" imgW="914400" imgH="828720" progId="Excel.Sheet.12">
                  <p:embed/>
                </p:oleObj>
              </mc:Choice>
              <mc:Fallback>
                <p:oleObj name="工作表" showAsIcon="1" r:id="rId4" imgW="914400" imgH="82872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940153" y="4365104"/>
                        <a:ext cx="2160240" cy="195771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35775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参数调整</a:t>
            </a:r>
            <a:r>
              <a:rPr lang="zh-CN" altLang="en-US" dirty="0" smtClean="0"/>
              <a:t>工作</a:t>
            </a:r>
            <a:r>
              <a:rPr lang="en-US" altLang="zh-CN" dirty="0" smtClean="0"/>
              <a:t>-</a:t>
            </a:r>
            <a:r>
              <a:rPr lang="zh-CN" altLang="en-US" dirty="0" smtClean="0"/>
              <a:t>续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 smtClean="0"/>
              <a:t>对于一些室外</a:t>
            </a:r>
            <a:r>
              <a:rPr lang="en-US" altLang="zh-CN" sz="2800" dirty="0" smtClean="0"/>
              <a:t>AP</a:t>
            </a:r>
            <a:r>
              <a:rPr lang="zh-CN" altLang="en-US" sz="2800" dirty="0" smtClean="0"/>
              <a:t>，广覆盖的</a:t>
            </a:r>
            <a:r>
              <a:rPr lang="en-US" altLang="zh-CN" sz="2800" dirty="0" smtClean="0"/>
              <a:t>AP</a:t>
            </a:r>
            <a:r>
              <a:rPr lang="zh-CN" altLang="en-US" sz="2800" dirty="0" smtClean="0"/>
              <a:t>，应注意调整参数带来的边缘弱信号用户接入困难问题。</a:t>
            </a:r>
            <a:endParaRPr lang="en-US" altLang="zh-CN" sz="2800" dirty="0" smtClean="0"/>
          </a:p>
          <a:p>
            <a:r>
              <a:rPr lang="zh-CN" altLang="en-US" sz="2800" dirty="0" smtClean="0"/>
              <a:t>依据覆盖情况，繁忙程度谨慎调整门限值。</a:t>
            </a:r>
            <a:endParaRPr lang="en-US" altLang="zh-CN" sz="2800" dirty="0" smtClean="0"/>
          </a:p>
          <a:p>
            <a:r>
              <a:rPr lang="en-US" altLang="zh-CN" sz="2800" dirty="0" smtClean="0"/>
              <a:t>8</a:t>
            </a:r>
            <a:r>
              <a:rPr lang="zh-CN" altLang="en-US" sz="2800" dirty="0" smtClean="0"/>
              <a:t>月中旬，与整治工作结合全面开展参数调整工作，</a:t>
            </a:r>
            <a:r>
              <a:rPr lang="en-US" altLang="zh-CN" sz="2800" dirty="0" smtClean="0"/>
              <a:t>9</a:t>
            </a:r>
            <a:r>
              <a:rPr lang="zh-CN" altLang="en-US" sz="2800" dirty="0" smtClean="0"/>
              <a:t>月份完成该项工作。</a:t>
            </a:r>
            <a:endParaRPr lang="en-US" altLang="zh-CN" sz="2800" dirty="0" smtClean="0"/>
          </a:p>
          <a:p>
            <a:pPr marL="0" indent="0">
              <a:buNone/>
            </a:pP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522205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内容占位符 2"/>
          <p:cNvSpPr>
            <a:spLocks noGrp="1"/>
          </p:cNvSpPr>
          <p:nvPr>
            <p:ph idx="1"/>
          </p:nvPr>
        </p:nvSpPr>
        <p:spPr>
          <a:xfrm>
            <a:off x="711018" y="1844824"/>
            <a:ext cx="7705725" cy="719410"/>
          </a:xfrm>
        </p:spPr>
        <p:txBody>
          <a:bodyPr rtlCol="0">
            <a:normAutofit/>
          </a:bodyPr>
          <a:lstStyle/>
          <a:p>
            <a:pPr algn="ctr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zh-CN" altLang="en-US" sz="3600" b="1" i="1" dirty="0" smtClean="0">
                <a:solidFill>
                  <a:schemeClr val="accent2">
                    <a:lumMod val="75000"/>
                  </a:schemeClr>
                </a:solidFill>
                <a:latin typeface="华文细黑" pitchFamily="2" charset="-122"/>
                <a:ea typeface="华文细黑" pitchFamily="2" charset="-122"/>
              </a:rPr>
              <a:t>谢   谢！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载波</a:t>
            </a:r>
            <a:r>
              <a:rPr lang="zh-CN" altLang="en-US" dirty="0" smtClean="0"/>
              <a:t>侦听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896544"/>
          </a:xfrm>
        </p:spPr>
        <p:txBody>
          <a:bodyPr/>
          <a:lstStyle/>
          <a:p>
            <a:r>
              <a:rPr lang="zh-CN" altLang="en-US" sz="2400" dirty="0" smtClean="0"/>
              <a:t>物理</a:t>
            </a:r>
            <a:r>
              <a:rPr lang="zh-CN" altLang="en-US" sz="2400" dirty="0"/>
              <a:t>载波</a:t>
            </a:r>
            <a:r>
              <a:rPr lang="zh-CN" altLang="en-US" sz="2400" dirty="0" smtClean="0"/>
              <a:t>侦听</a:t>
            </a:r>
            <a:endParaRPr lang="zh-CN" altLang="en-US" sz="2400" dirty="0"/>
          </a:p>
          <a:p>
            <a:pPr lvl="1"/>
            <a:r>
              <a:rPr lang="zh-CN" altLang="en-US" sz="2000" dirty="0"/>
              <a:t>由物理层提供（</a:t>
            </a:r>
            <a:r>
              <a:rPr lang="en-US" altLang="zh-CN" sz="2000" dirty="0"/>
              <a:t>e.g., </a:t>
            </a:r>
            <a:r>
              <a:rPr lang="zh-CN" altLang="en-US" sz="2000" dirty="0"/>
              <a:t>通过检测信号能量），取决于所使用的媒介和调制方式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r>
              <a:rPr lang="zh-CN" altLang="en-US" dirty="0" smtClean="0"/>
              <a:t>虚拟</a:t>
            </a:r>
            <a:r>
              <a:rPr lang="zh-CN" altLang="en-US" dirty="0"/>
              <a:t>载波侦听</a:t>
            </a:r>
          </a:p>
          <a:p>
            <a:pPr lvl="1"/>
            <a:r>
              <a:rPr lang="zh-CN" altLang="en-US" sz="2000" dirty="0" smtClean="0"/>
              <a:t>网络</a:t>
            </a:r>
            <a:r>
              <a:rPr lang="zh-CN" altLang="en-US" sz="2000" dirty="0"/>
              <a:t>分配矢量</a:t>
            </a:r>
            <a:r>
              <a:rPr lang="en-US" altLang="zh-CN" sz="2000" dirty="0"/>
              <a:t>NAV (Network Allocation Vector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，表示</a:t>
            </a:r>
            <a:r>
              <a:rPr lang="zh-CN" altLang="en-US" sz="2000" dirty="0"/>
              <a:t>媒介空闲剩余时间</a:t>
            </a:r>
            <a:r>
              <a:rPr lang="zh-CN" altLang="en-US" sz="2000" dirty="0" smtClean="0"/>
              <a:t>值。</a:t>
            </a:r>
            <a:endParaRPr lang="en-US" altLang="zh-CN" sz="2000" dirty="0" smtClean="0"/>
          </a:p>
          <a:p>
            <a:pPr lvl="1"/>
            <a:r>
              <a:rPr lang="en-US" altLang="zh-CN" sz="2000" dirty="0" smtClean="0"/>
              <a:t>802.11</a:t>
            </a:r>
            <a:r>
              <a:rPr lang="zh-CN" altLang="en-US" sz="2000" dirty="0" smtClean="0"/>
              <a:t>帧包含</a:t>
            </a:r>
            <a:r>
              <a:rPr lang="en-US" altLang="zh-CN" sz="2000" dirty="0" smtClean="0"/>
              <a:t>duration</a:t>
            </a:r>
            <a:r>
              <a:rPr lang="zh-CN" altLang="en-US" sz="2000" dirty="0" smtClean="0"/>
              <a:t>段，预定媒介使用时间。</a:t>
            </a:r>
            <a:endParaRPr lang="zh-CN" altLang="en-US" sz="2000" dirty="0"/>
          </a:p>
          <a:p>
            <a:pPr lvl="1"/>
            <a:r>
              <a:rPr lang="en-US" altLang="zh-CN" sz="2000" dirty="0" smtClean="0"/>
              <a:t>NAV</a:t>
            </a:r>
            <a:r>
              <a:rPr lang="zh-CN" altLang="en-US" sz="2000" dirty="0" smtClean="0"/>
              <a:t>有一个相关计时器，单位微秒，计时器</a:t>
            </a:r>
            <a:r>
              <a:rPr lang="en-US" altLang="zh-CN" sz="2000" dirty="0" smtClean="0"/>
              <a:t>0</a:t>
            </a:r>
            <a:r>
              <a:rPr lang="zh-CN" altLang="en-US" sz="2000" dirty="0" smtClean="0"/>
              <a:t>，认为</a:t>
            </a:r>
            <a:r>
              <a:rPr lang="zh-CN" altLang="en-US" sz="2000" dirty="0"/>
              <a:t>空闲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工作站持续监听该</a:t>
            </a:r>
            <a:r>
              <a:rPr lang="zh-CN" altLang="en-US" sz="2000" dirty="0"/>
              <a:t>字段，基于持续时间信息来推迟</a:t>
            </a:r>
            <a:r>
              <a:rPr lang="zh-CN" altLang="en-US" sz="2000" dirty="0" smtClean="0"/>
              <a:t>发送。</a:t>
            </a:r>
            <a:endParaRPr lang="en-US" altLang="zh-CN" sz="2000" dirty="0" smtClean="0"/>
          </a:p>
          <a:p>
            <a:r>
              <a:rPr lang="zh-CN" altLang="en-US" sz="2800" dirty="0"/>
              <a:t>只要两个中任一个侦听显示媒介处于忙态，就认定为是忙态</a:t>
            </a:r>
            <a:r>
              <a:rPr lang="zh-CN" altLang="en-US" sz="2800" dirty="0" smtClean="0"/>
              <a:t>。</a:t>
            </a:r>
            <a:endParaRPr lang="zh-CN" altLang="en-US" sz="2800" dirty="0"/>
          </a:p>
          <a:p>
            <a:pPr lvl="1"/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439847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虚拟载波侦听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6146" name="Picture 2" descr="C:\Users\gavin\AppData\Local\Temp\SNAGHTML5c0530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085" y="3843485"/>
            <a:ext cx="5753100" cy="2609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5" descr="C:\Users\gavin\AppData\Local\Temp\SNAGHTML5a0bec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632" y="983377"/>
            <a:ext cx="5562600" cy="111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557" y="2348880"/>
            <a:ext cx="5356428" cy="14153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9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物理载波侦听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clear channel assessment </a:t>
            </a:r>
            <a:r>
              <a:rPr lang="en-US" altLang="zh-CN" dirty="0" smtClean="0"/>
              <a:t>(PHY-CCA)</a:t>
            </a:r>
            <a:endParaRPr lang="zh-CN" alt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634"/>
          <a:stretch/>
        </p:blipFill>
        <p:spPr bwMode="auto">
          <a:xfrm>
            <a:off x="344150" y="2320347"/>
            <a:ext cx="8619076" cy="36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68312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提纲</a:t>
            </a:r>
          </a:p>
        </p:txBody>
      </p:sp>
      <p:sp>
        <p:nvSpPr>
          <p:cNvPr id="2" name="矩形 1"/>
          <p:cNvSpPr/>
          <p:nvPr/>
        </p:nvSpPr>
        <p:spPr>
          <a:xfrm>
            <a:off x="611560" y="1628800"/>
            <a:ext cx="7488832" cy="3487936"/>
          </a:xfrm>
          <a:prstGeom prst="rect">
            <a:avLst/>
          </a:prstGeom>
        </p:spPr>
        <p:txBody>
          <a:bodyPr/>
          <a:lstStyle/>
          <a:p>
            <a:pPr lvl="0">
              <a:buChar char="•"/>
            </a:pPr>
            <a:r>
              <a:rPr lang="en-US" altLang="zh-CN" dirty="0" smtClean="0">
                <a:solidFill>
                  <a:schemeClr val="bg1"/>
                </a:solidFill>
              </a:rPr>
              <a:t>1. CSMA/CA</a:t>
            </a:r>
            <a:r>
              <a:rPr lang="zh-CN" altLang="en-US" dirty="0" smtClean="0">
                <a:solidFill>
                  <a:schemeClr val="bg1"/>
                </a:solidFill>
              </a:rPr>
              <a:t>机制</a:t>
            </a:r>
            <a:endParaRPr lang="zh-CN" altLang="en-US" dirty="0">
              <a:solidFill>
                <a:schemeClr val="bg1"/>
              </a:solidFill>
            </a:endParaRPr>
          </a:p>
          <a:p>
            <a:pPr lvl="0">
              <a:buChar char="•"/>
            </a:pPr>
            <a:r>
              <a:rPr lang="en-US" altLang="zh-CN" dirty="0" smtClean="0">
                <a:solidFill>
                  <a:srgbClr val="FF0000"/>
                </a:solidFill>
              </a:rPr>
              <a:t>2. </a:t>
            </a:r>
            <a:r>
              <a:rPr lang="zh-CN" altLang="en-US" dirty="0" smtClean="0">
                <a:solidFill>
                  <a:srgbClr val="FF0000"/>
                </a:solidFill>
              </a:rPr>
              <a:t>信道参数</a:t>
            </a:r>
            <a:endParaRPr lang="zh-CN" altLang="en-US" dirty="0">
              <a:solidFill>
                <a:srgbClr val="FF0000"/>
              </a:solidFill>
            </a:endParaRPr>
          </a:p>
          <a:p>
            <a:pPr lvl="0">
              <a:buChar char="•"/>
            </a:pPr>
            <a:r>
              <a:rPr lang="en-US" altLang="zh-CN" dirty="0" smtClean="0"/>
              <a:t>3. </a:t>
            </a:r>
            <a:r>
              <a:rPr lang="zh-CN" altLang="en-US" dirty="0" smtClean="0"/>
              <a:t>参数调整试点情况</a:t>
            </a:r>
            <a:endParaRPr lang="zh-CN" altLang="en-US" dirty="0"/>
          </a:p>
          <a:p>
            <a:pPr lvl="0">
              <a:buChar char="•"/>
            </a:pPr>
            <a:r>
              <a:rPr lang="en-US" altLang="zh-CN" dirty="0" smtClean="0"/>
              <a:t>4. </a:t>
            </a:r>
            <a:r>
              <a:rPr lang="zh-CN" altLang="en-US" dirty="0" smtClean="0"/>
              <a:t>参数调整工作安排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2495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准备工作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AP</a:t>
            </a:r>
            <a:r>
              <a:rPr lang="zh-CN" altLang="en-US" dirty="0" smtClean="0"/>
              <a:t>基本配置检查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AP</a:t>
            </a:r>
            <a:r>
              <a:rPr lang="zh-CN" altLang="en-US" dirty="0" smtClean="0"/>
              <a:t>发射功率</a:t>
            </a:r>
            <a:endParaRPr lang="en-US" altLang="zh-CN" dirty="0" smtClean="0"/>
          </a:p>
          <a:p>
            <a:pPr lvl="1"/>
            <a:r>
              <a:rPr lang="zh-CN" altLang="en-US" dirty="0"/>
              <a:t>低速</a:t>
            </a:r>
            <a:r>
              <a:rPr lang="zh-CN" altLang="en-US" dirty="0" smtClean="0"/>
              <a:t>报文限制等</a:t>
            </a:r>
            <a:endParaRPr lang="en-US" altLang="zh-CN" dirty="0" smtClean="0"/>
          </a:p>
          <a:p>
            <a:r>
              <a:rPr lang="zh-CN" altLang="en-US" dirty="0" smtClean="0"/>
              <a:t>天线调整，缩小干扰域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天线类型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方向角</a:t>
            </a:r>
            <a:endParaRPr lang="en-US" altLang="zh-CN" dirty="0" smtClean="0"/>
          </a:p>
          <a:p>
            <a:r>
              <a:rPr lang="zh-CN" altLang="en-US" dirty="0" smtClean="0"/>
              <a:t>优化信道基础规划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2480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1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3684264"/>
            <a:ext cx="4067944" cy="2539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3" y="3684264"/>
            <a:ext cx="4221063" cy="253972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信道参数影响</a:t>
            </a:r>
            <a:endParaRPr lang="zh-CN" altLang="en-US" dirty="0"/>
          </a:p>
        </p:txBody>
      </p:sp>
      <p:pic>
        <p:nvPicPr>
          <p:cNvPr id="2063" name="Picture 15" descr="C:\Users\ADMINI~1\AppData\Local\Temp\SNAGHTML2d9c169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124742"/>
            <a:ext cx="4067944" cy="2399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3" y="1124743"/>
            <a:ext cx="4221063" cy="2399161"/>
          </a:xfrm>
          <a:prstGeom prst="rect">
            <a:avLst/>
          </a:prstGeom>
          <a:solidFill>
            <a:schemeClr val="tx1"/>
          </a:solidFill>
          <a:ln>
            <a:solidFill>
              <a:srgbClr val="336699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336513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案例示意图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71" y="3821630"/>
            <a:ext cx="4314904" cy="2448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032993"/>
            <a:ext cx="6624735" cy="259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5239" y="3789040"/>
            <a:ext cx="4449249" cy="2480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43614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0</TotalTime>
  <Words>546</Words>
  <Application>Microsoft Office PowerPoint</Application>
  <PresentationFormat>全屏显示(4:3)</PresentationFormat>
  <Paragraphs>97</Paragraphs>
  <Slides>22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22</vt:i4>
      </vt:variant>
    </vt:vector>
  </HeadingPairs>
  <TitlesOfParts>
    <vt:vector size="33" baseType="lpstr">
      <vt:lpstr>黑体</vt:lpstr>
      <vt:lpstr>华文细黑</vt:lpstr>
      <vt:lpstr>楷体</vt:lpstr>
      <vt:lpstr>宋体</vt:lpstr>
      <vt:lpstr>微软雅黑</vt:lpstr>
      <vt:lpstr>Arial</vt:lpstr>
      <vt:lpstr>Calibri</vt:lpstr>
      <vt:lpstr>Times New Roman</vt:lpstr>
      <vt:lpstr>Office 主题</vt:lpstr>
      <vt:lpstr>文档</vt:lpstr>
      <vt:lpstr>工作表</vt:lpstr>
      <vt:lpstr>PowerPoint 演示文稿</vt:lpstr>
      <vt:lpstr>提纲</vt:lpstr>
      <vt:lpstr>载波侦听</vt:lpstr>
      <vt:lpstr>虚拟载波侦听</vt:lpstr>
      <vt:lpstr>物理载波侦听</vt:lpstr>
      <vt:lpstr>提纲</vt:lpstr>
      <vt:lpstr>准备工作</vt:lpstr>
      <vt:lpstr>信道参数影响</vt:lpstr>
      <vt:lpstr>案例示意图</vt:lpstr>
      <vt:lpstr>提纲</vt:lpstr>
      <vt:lpstr>参数调整说明</vt:lpstr>
      <vt:lpstr>参数调整前速率</vt:lpstr>
      <vt:lpstr>调整前信道繁忙率</vt:lpstr>
      <vt:lpstr>流量-信道繁忙率关系</vt:lpstr>
      <vt:lpstr>试点热点流量-繁忙率横向比较</vt:lpstr>
      <vt:lpstr>调整前后AP速率对比</vt:lpstr>
      <vt:lpstr>调整前后信道繁忙率对比</vt:lpstr>
      <vt:lpstr>结论</vt:lpstr>
      <vt:lpstr>提纲</vt:lpstr>
      <vt:lpstr>参数调整工作</vt:lpstr>
      <vt:lpstr>参数调整工作-续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/>
  <cp:lastModifiedBy/>
  <cp:revision>14</cp:revision>
  <dcterms:created xsi:type="dcterms:W3CDTF">2010-10-23T14:14:13Z</dcterms:created>
  <dcterms:modified xsi:type="dcterms:W3CDTF">2019-07-24T09:23:07Z</dcterms:modified>
</cp:coreProperties>
</file>