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6" r:id="rId10"/>
    <p:sldId id="257" r:id="rId11"/>
    <p:sldId id="268" r:id="rId12"/>
    <p:sldId id="269" r:id="rId13"/>
    <p:sldId id="270" r:id="rId14"/>
    <p:sldId id="271" r:id="rId15"/>
    <p:sldId id="272" r:id="rId16"/>
    <p:sldId id="273" r:id="rId17"/>
    <p:sldId id="274" r:id="rId18"/>
    <p:sldId id="275" r:id="rId19"/>
    <p:sldId id="277" r:id="rId20"/>
    <p:sldId id="267"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0C741837-A2E0-4054-B8CB-AD22DF1EA2FB}" type="datetimeFigureOut">
              <a:rPr lang="fr-FR" smtClean="0"/>
              <a:pPr/>
              <a:t>02/03/2020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1D39E7A-8609-4948-B7B0-71DD52F77061}"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C741837-A2E0-4054-B8CB-AD22DF1EA2FB}" type="datetimeFigureOut">
              <a:rPr lang="fr-FR" smtClean="0"/>
              <a:pPr/>
              <a:t>02/03/2020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1D39E7A-8609-4948-B7B0-71DD52F77061}"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C741837-A2E0-4054-B8CB-AD22DF1EA2FB}" type="datetimeFigureOut">
              <a:rPr lang="fr-FR" smtClean="0"/>
              <a:pPr/>
              <a:t>02/03/2020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1D39E7A-8609-4948-B7B0-71DD52F77061}"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C741837-A2E0-4054-B8CB-AD22DF1EA2FB}" type="datetimeFigureOut">
              <a:rPr lang="fr-FR" smtClean="0"/>
              <a:pPr/>
              <a:t>02/03/2020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1D39E7A-8609-4948-B7B0-71DD52F77061}"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0C741837-A2E0-4054-B8CB-AD22DF1EA2FB}" type="datetimeFigureOut">
              <a:rPr lang="fr-FR" smtClean="0"/>
              <a:pPr/>
              <a:t>02/03/2020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1D39E7A-8609-4948-B7B0-71DD52F77061}"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C741837-A2E0-4054-B8CB-AD22DF1EA2FB}" type="datetimeFigureOut">
              <a:rPr lang="fr-FR" smtClean="0"/>
              <a:pPr/>
              <a:t>02/03/2020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1D39E7A-8609-4948-B7B0-71DD52F77061}"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C741837-A2E0-4054-B8CB-AD22DF1EA2FB}" type="datetimeFigureOut">
              <a:rPr lang="fr-FR" smtClean="0"/>
              <a:pPr/>
              <a:t>02/03/2020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1D39E7A-8609-4948-B7B0-71DD52F77061}"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0C741837-A2E0-4054-B8CB-AD22DF1EA2FB}" type="datetimeFigureOut">
              <a:rPr lang="fr-FR" smtClean="0"/>
              <a:pPr/>
              <a:t>02/03/2020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1D39E7A-8609-4948-B7B0-71DD52F77061}"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C741837-A2E0-4054-B8CB-AD22DF1EA2FB}" type="datetimeFigureOut">
              <a:rPr lang="fr-FR" smtClean="0"/>
              <a:pPr/>
              <a:t>02/03/2020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1D39E7A-8609-4948-B7B0-71DD52F77061}"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C741837-A2E0-4054-B8CB-AD22DF1EA2FB}" type="datetimeFigureOut">
              <a:rPr lang="fr-FR" smtClean="0"/>
              <a:pPr/>
              <a:t>02/03/2020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1D39E7A-8609-4948-B7B0-71DD52F77061}"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C741837-A2E0-4054-B8CB-AD22DF1EA2FB}" type="datetimeFigureOut">
              <a:rPr lang="fr-FR" smtClean="0"/>
              <a:pPr/>
              <a:t>02/03/2020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1D39E7A-8609-4948-B7B0-71DD52F77061}"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41837-A2E0-4054-B8CB-AD22DF1EA2FB}" type="datetimeFigureOut">
              <a:rPr lang="fr-FR" smtClean="0"/>
              <a:pPr/>
              <a:t>02/03/2020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39E7A-8609-4948-B7B0-71DD52F77061}"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XML, XSL et </a:t>
            </a:r>
            <a:r>
              <a:rPr lang="en-US" altLang="zh-CN" dirty="0" smtClean="0"/>
              <a:t>Document Type Definitions (</a:t>
            </a:r>
            <a:r>
              <a:rPr lang="fr-FR" dirty="0" smtClean="0"/>
              <a:t>DTD)</a:t>
            </a:r>
            <a:endParaRPr lang="fr-FR" dirty="0"/>
          </a:p>
        </p:txBody>
      </p:sp>
      <p:sp>
        <p:nvSpPr>
          <p:cNvPr id="3" name="Sous-titre 2"/>
          <p:cNvSpPr>
            <a:spLocks noGrp="1"/>
          </p:cNvSpPr>
          <p:nvPr>
            <p:ph type="subTitle" idx="1"/>
          </p:nvPr>
        </p:nvSpPr>
        <p:spPr/>
        <p:txBody>
          <a:bodyPr/>
          <a:lstStyle/>
          <a:p>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smtClean="0"/>
              <a:t>DTD(2)</a:t>
            </a:r>
            <a:endParaRPr lang="fr-FR" dirty="0"/>
          </a:p>
        </p:txBody>
      </p:sp>
      <p:sp>
        <p:nvSpPr>
          <p:cNvPr id="3" name="Espace réservé du contenu 2"/>
          <p:cNvSpPr>
            <a:spLocks noGrp="1"/>
          </p:cNvSpPr>
          <p:nvPr>
            <p:ph idx="1"/>
          </p:nvPr>
        </p:nvSpPr>
        <p:spPr/>
        <p:txBody>
          <a:bodyPr/>
          <a:lstStyle/>
          <a:p>
            <a:pPr algn="just">
              <a:buNone/>
            </a:pPr>
            <a:r>
              <a:rPr lang="fr-FR" dirty="0" smtClean="0"/>
              <a:t>- Un document XML peut avoir une DTD optionnelle, qui définit la grammaire du document.</a:t>
            </a:r>
          </a:p>
          <a:p>
            <a:pPr algn="just">
              <a:buNone/>
            </a:pPr>
            <a:r>
              <a:rPr lang="fr-FR" dirty="0" smtClean="0"/>
              <a:t>- Puisque la DTD définit la grammaire du document XML, nous pouvons utiliser un analyseur XML pour vérifier que si un document XML est conforme à la grammaire définie par la DTD.</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0"/>
            <a:ext cx="8229600" cy="1143000"/>
          </a:xfrm>
        </p:spPr>
        <p:txBody>
          <a:bodyPr/>
          <a:lstStyle/>
          <a:p>
            <a:r>
              <a:rPr lang="fr-FR" dirty="0" smtClean="0"/>
              <a:t>DTD(2)</a:t>
            </a:r>
            <a:endParaRPr lang="fr-FR" dirty="0"/>
          </a:p>
        </p:txBody>
      </p:sp>
      <p:sp>
        <p:nvSpPr>
          <p:cNvPr id="3" name="Espace réservé du contenu 2"/>
          <p:cNvSpPr>
            <a:spLocks noGrp="1"/>
          </p:cNvSpPr>
          <p:nvPr>
            <p:ph idx="1"/>
          </p:nvPr>
        </p:nvSpPr>
        <p:spPr>
          <a:xfrm>
            <a:off x="357158" y="1071546"/>
            <a:ext cx="8429684" cy="5357850"/>
          </a:xfrm>
        </p:spPr>
        <p:txBody>
          <a:bodyPr>
            <a:noAutofit/>
          </a:bodyPr>
          <a:lstStyle/>
          <a:p>
            <a:pPr>
              <a:buNone/>
            </a:pPr>
            <a:r>
              <a:rPr lang="fr-FR" sz="1800" dirty="0">
                <a:solidFill>
                  <a:schemeClr val="accent2">
                    <a:lumMod val="75000"/>
                  </a:schemeClr>
                </a:solidFill>
              </a:rPr>
              <a:t>&lt;?</a:t>
            </a:r>
            <a:r>
              <a:rPr lang="fr-FR" sz="1800" dirty="0" err="1">
                <a:solidFill>
                  <a:schemeClr val="accent2">
                    <a:lumMod val="75000"/>
                  </a:schemeClr>
                </a:solidFill>
              </a:rPr>
              <a:t>xml</a:t>
            </a:r>
            <a:r>
              <a:rPr lang="fr-FR" sz="1800" dirty="0">
                <a:solidFill>
                  <a:schemeClr val="accent2">
                    <a:lumMod val="75000"/>
                  </a:schemeClr>
                </a:solidFill>
              </a:rPr>
              <a:t> version="1.0" </a:t>
            </a:r>
            <a:r>
              <a:rPr lang="fr-FR" sz="1800" dirty="0" err="1">
                <a:solidFill>
                  <a:schemeClr val="accent2">
                    <a:lumMod val="75000"/>
                  </a:schemeClr>
                </a:solidFill>
              </a:rPr>
              <a:t>encoding</a:t>
            </a:r>
            <a:r>
              <a:rPr lang="fr-FR" sz="1800" dirty="0">
                <a:solidFill>
                  <a:schemeClr val="accent2">
                    <a:lumMod val="75000"/>
                  </a:schemeClr>
                </a:solidFill>
              </a:rPr>
              <a:t>="UTF-8" </a:t>
            </a:r>
            <a:r>
              <a:rPr lang="fr-FR" sz="1800" dirty="0" err="1">
                <a:solidFill>
                  <a:schemeClr val="accent2">
                    <a:lumMod val="75000"/>
                  </a:schemeClr>
                </a:solidFill>
              </a:rPr>
              <a:t>standalone</a:t>
            </a:r>
            <a:r>
              <a:rPr lang="fr-FR" sz="1800" dirty="0">
                <a:solidFill>
                  <a:schemeClr val="accent2">
                    <a:lumMod val="75000"/>
                  </a:schemeClr>
                </a:solidFill>
              </a:rPr>
              <a:t>="</a:t>
            </a:r>
            <a:r>
              <a:rPr lang="fr-FR" sz="1800" dirty="0" err="1">
                <a:solidFill>
                  <a:schemeClr val="accent2">
                    <a:lumMod val="75000"/>
                  </a:schemeClr>
                </a:solidFill>
              </a:rPr>
              <a:t>yes</a:t>
            </a:r>
            <a:r>
              <a:rPr lang="fr-FR" sz="1800" dirty="0">
                <a:solidFill>
                  <a:schemeClr val="accent2">
                    <a:lumMod val="75000"/>
                  </a:schemeClr>
                </a:solidFill>
              </a:rPr>
              <a:t>"?&gt;</a:t>
            </a:r>
            <a:r>
              <a:rPr lang="fr-FR" sz="1800" dirty="0" smtClean="0">
                <a:solidFill>
                  <a:schemeClr val="accent2">
                    <a:lumMod val="75000"/>
                  </a:schemeClr>
                </a:solidFill>
              </a:rPr>
              <a:t> </a:t>
            </a:r>
          </a:p>
          <a:p>
            <a:pPr>
              <a:buNone/>
            </a:pPr>
            <a:r>
              <a:rPr lang="fr-FR" sz="1800" dirty="0" smtClean="0">
                <a:solidFill>
                  <a:schemeClr val="accent2">
                    <a:lumMod val="75000"/>
                  </a:schemeClr>
                </a:solidFill>
              </a:rPr>
              <a:t>&lt;!</a:t>
            </a:r>
            <a:r>
              <a:rPr lang="fr-FR" sz="1800" dirty="0">
                <a:solidFill>
                  <a:schemeClr val="accent2">
                    <a:lumMod val="75000"/>
                  </a:schemeClr>
                </a:solidFill>
              </a:rPr>
              <a:t>DOCTYPE </a:t>
            </a:r>
            <a:r>
              <a:rPr lang="fr-FR" sz="1800" dirty="0" err="1">
                <a:solidFill>
                  <a:schemeClr val="accent2">
                    <a:lumMod val="75000"/>
                  </a:schemeClr>
                </a:solidFill>
              </a:rPr>
              <a:t>liste_de_gens</a:t>
            </a:r>
            <a:r>
              <a:rPr lang="fr-FR" sz="1800" dirty="0">
                <a:solidFill>
                  <a:schemeClr val="accent2">
                    <a:lumMod val="75000"/>
                  </a:schemeClr>
                </a:solidFill>
              </a:rPr>
              <a:t> [</a:t>
            </a:r>
            <a:r>
              <a:rPr lang="fr-FR" sz="1800" dirty="0" smtClean="0">
                <a:solidFill>
                  <a:schemeClr val="accent2">
                    <a:lumMod val="75000"/>
                  </a:schemeClr>
                </a:solidFill>
              </a:rPr>
              <a:t> </a:t>
            </a:r>
          </a:p>
          <a:p>
            <a:pPr>
              <a:buNone/>
            </a:pPr>
            <a:r>
              <a:rPr lang="fr-FR" sz="1800" dirty="0" smtClean="0">
                <a:solidFill>
                  <a:schemeClr val="accent2">
                    <a:lumMod val="75000"/>
                  </a:schemeClr>
                </a:solidFill>
              </a:rPr>
              <a:t>&lt;!</a:t>
            </a:r>
            <a:r>
              <a:rPr lang="fr-FR" sz="1800" dirty="0">
                <a:solidFill>
                  <a:schemeClr val="accent2">
                    <a:lumMod val="75000"/>
                  </a:schemeClr>
                </a:solidFill>
              </a:rPr>
              <a:t>ELEMENT </a:t>
            </a:r>
            <a:r>
              <a:rPr lang="fr-FR" sz="1800" dirty="0" err="1">
                <a:solidFill>
                  <a:schemeClr val="accent2">
                    <a:lumMod val="75000"/>
                  </a:schemeClr>
                </a:solidFill>
              </a:rPr>
              <a:t>liste_de_gens</a:t>
            </a:r>
            <a:r>
              <a:rPr lang="fr-FR" sz="1800" dirty="0">
                <a:solidFill>
                  <a:schemeClr val="accent2">
                    <a:lumMod val="75000"/>
                  </a:schemeClr>
                </a:solidFill>
              </a:rPr>
              <a:t> (personne)*&gt;</a:t>
            </a:r>
            <a:r>
              <a:rPr lang="fr-FR" sz="1800" dirty="0" smtClean="0">
                <a:solidFill>
                  <a:schemeClr val="accent2">
                    <a:lumMod val="75000"/>
                  </a:schemeClr>
                </a:solidFill>
              </a:rPr>
              <a:t> </a:t>
            </a:r>
          </a:p>
          <a:p>
            <a:pPr>
              <a:buNone/>
            </a:pPr>
            <a:r>
              <a:rPr lang="fr-FR" sz="1800" dirty="0" smtClean="0">
                <a:solidFill>
                  <a:schemeClr val="accent2">
                    <a:lumMod val="75000"/>
                  </a:schemeClr>
                </a:solidFill>
              </a:rPr>
              <a:t>&lt;!</a:t>
            </a:r>
            <a:r>
              <a:rPr lang="fr-FR" sz="1800" dirty="0">
                <a:solidFill>
                  <a:schemeClr val="accent2">
                    <a:lumMod val="75000"/>
                  </a:schemeClr>
                </a:solidFill>
              </a:rPr>
              <a:t>ELEMENT personne (nom, </a:t>
            </a:r>
            <a:r>
              <a:rPr lang="fr-FR" sz="1800" dirty="0" err="1">
                <a:solidFill>
                  <a:schemeClr val="accent2">
                    <a:lumMod val="75000"/>
                  </a:schemeClr>
                </a:solidFill>
              </a:rPr>
              <a:t>date_de_naissance</a:t>
            </a:r>
            <a:r>
              <a:rPr lang="fr-FR" sz="1800" dirty="0">
                <a:solidFill>
                  <a:schemeClr val="accent2">
                    <a:lumMod val="75000"/>
                  </a:schemeClr>
                </a:solidFill>
              </a:rPr>
              <a:t>?, genre?, </a:t>
            </a:r>
            <a:r>
              <a:rPr lang="fr-FR" sz="1800" dirty="0" err="1">
                <a:solidFill>
                  <a:schemeClr val="accent2">
                    <a:lumMod val="75000"/>
                  </a:schemeClr>
                </a:solidFill>
              </a:rPr>
              <a:t>numero_de_secu</a:t>
            </a:r>
            <a:r>
              <a:rPr lang="fr-FR" sz="1800" dirty="0" smtClean="0">
                <a:solidFill>
                  <a:schemeClr val="accent2">
                    <a:lumMod val="75000"/>
                  </a:schemeClr>
                </a:solidFill>
              </a:rPr>
              <a:t>?)&gt; </a:t>
            </a:r>
          </a:p>
          <a:p>
            <a:pPr>
              <a:buNone/>
            </a:pPr>
            <a:r>
              <a:rPr lang="fr-FR" sz="1800" dirty="0" smtClean="0">
                <a:solidFill>
                  <a:schemeClr val="accent2">
                    <a:lumMod val="75000"/>
                  </a:schemeClr>
                </a:solidFill>
              </a:rPr>
              <a:t>&lt;!</a:t>
            </a:r>
            <a:r>
              <a:rPr lang="fr-FR" sz="1800" dirty="0">
                <a:solidFill>
                  <a:schemeClr val="accent2">
                    <a:lumMod val="75000"/>
                  </a:schemeClr>
                </a:solidFill>
              </a:rPr>
              <a:t>ELEMENT nom (#PCDATA)&gt;</a:t>
            </a:r>
            <a:r>
              <a:rPr lang="fr-FR" sz="1800" dirty="0" smtClean="0">
                <a:solidFill>
                  <a:schemeClr val="accent2">
                    <a:lumMod val="75000"/>
                  </a:schemeClr>
                </a:solidFill>
              </a:rPr>
              <a:t> </a:t>
            </a:r>
          </a:p>
          <a:p>
            <a:pPr>
              <a:buNone/>
            </a:pPr>
            <a:r>
              <a:rPr lang="fr-FR" sz="1800" dirty="0" smtClean="0">
                <a:solidFill>
                  <a:schemeClr val="accent2">
                    <a:lumMod val="75000"/>
                  </a:schemeClr>
                </a:solidFill>
              </a:rPr>
              <a:t>&lt;!</a:t>
            </a:r>
            <a:r>
              <a:rPr lang="fr-FR" sz="1800" dirty="0">
                <a:solidFill>
                  <a:schemeClr val="accent2">
                    <a:lumMod val="75000"/>
                  </a:schemeClr>
                </a:solidFill>
              </a:rPr>
              <a:t>ELEMENT </a:t>
            </a:r>
            <a:r>
              <a:rPr lang="fr-FR" sz="1800" dirty="0" err="1">
                <a:solidFill>
                  <a:schemeClr val="accent2">
                    <a:lumMod val="75000"/>
                  </a:schemeClr>
                </a:solidFill>
              </a:rPr>
              <a:t>date_de_naissance</a:t>
            </a:r>
            <a:r>
              <a:rPr lang="fr-FR" sz="1800" dirty="0">
                <a:solidFill>
                  <a:schemeClr val="accent2">
                    <a:lumMod val="75000"/>
                  </a:schemeClr>
                </a:solidFill>
              </a:rPr>
              <a:t> (#PCDATA)&gt;</a:t>
            </a:r>
            <a:r>
              <a:rPr lang="fr-FR" sz="1800" dirty="0" smtClean="0">
                <a:solidFill>
                  <a:schemeClr val="accent2">
                    <a:lumMod val="75000"/>
                  </a:schemeClr>
                </a:solidFill>
              </a:rPr>
              <a:t> </a:t>
            </a:r>
          </a:p>
          <a:p>
            <a:pPr>
              <a:buNone/>
            </a:pPr>
            <a:r>
              <a:rPr lang="fr-FR" sz="1800" dirty="0" smtClean="0">
                <a:solidFill>
                  <a:schemeClr val="accent2">
                    <a:lumMod val="75000"/>
                  </a:schemeClr>
                </a:solidFill>
              </a:rPr>
              <a:t>&lt;!</a:t>
            </a:r>
            <a:r>
              <a:rPr lang="fr-FR" sz="1800" dirty="0">
                <a:solidFill>
                  <a:schemeClr val="accent2">
                    <a:lumMod val="75000"/>
                  </a:schemeClr>
                </a:solidFill>
              </a:rPr>
              <a:t>ELEMENT genre (#PCDATA | masculin | féminin) "féminin"&gt;</a:t>
            </a:r>
            <a:r>
              <a:rPr lang="fr-FR" sz="1800" dirty="0" smtClean="0">
                <a:solidFill>
                  <a:schemeClr val="accent2">
                    <a:lumMod val="75000"/>
                  </a:schemeClr>
                </a:solidFill>
              </a:rPr>
              <a:t> </a:t>
            </a:r>
          </a:p>
          <a:p>
            <a:pPr>
              <a:buNone/>
            </a:pPr>
            <a:r>
              <a:rPr lang="fr-FR" sz="1800" dirty="0" smtClean="0">
                <a:solidFill>
                  <a:schemeClr val="accent2">
                    <a:lumMod val="75000"/>
                  </a:schemeClr>
                </a:solidFill>
              </a:rPr>
              <a:t>&lt;!</a:t>
            </a:r>
            <a:r>
              <a:rPr lang="fr-FR" sz="1800" dirty="0">
                <a:solidFill>
                  <a:schemeClr val="accent2">
                    <a:lumMod val="75000"/>
                  </a:schemeClr>
                </a:solidFill>
              </a:rPr>
              <a:t>ELEMENT </a:t>
            </a:r>
            <a:r>
              <a:rPr lang="fr-FR" sz="1800" dirty="0" err="1">
                <a:solidFill>
                  <a:schemeClr val="accent2">
                    <a:lumMod val="75000"/>
                  </a:schemeClr>
                </a:solidFill>
              </a:rPr>
              <a:t>numero_de_secu</a:t>
            </a:r>
            <a:r>
              <a:rPr lang="fr-FR" sz="1800" dirty="0">
                <a:solidFill>
                  <a:schemeClr val="accent2">
                    <a:lumMod val="75000"/>
                  </a:schemeClr>
                </a:solidFill>
              </a:rPr>
              <a:t> (#PCDATA)&gt;</a:t>
            </a:r>
            <a:r>
              <a:rPr lang="fr-FR" sz="1800" dirty="0" smtClean="0">
                <a:solidFill>
                  <a:schemeClr val="accent2">
                    <a:lumMod val="75000"/>
                  </a:schemeClr>
                </a:solidFill>
              </a:rPr>
              <a:t> ]&gt; </a:t>
            </a:r>
          </a:p>
          <a:p>
            <a:pPr>
              <a:buNone/>
            </a:pPr>
            <a:endParaRPr lang="fr-FR" sz="1800" dirty="0" smtClean="0"/>
          </a:p>
          <a:p>
            <a:pPr>
              <a:buNone/>
            </a:pPr>
            <a:r>
              <a:rPr lang="fr-FR" sz="1800" b="1" dirty="0" smtClean="0">
                <a:solidFill>
                  <a:srgbClr val="0070C0"/>
                </a:solidFill>
              </a:rPr>
              <a:t>&lt;</a:t>
            </a:r>
            <a:r>
              <a:rPr lang="fr-FR" sz="1800" b="1" dirty="0" err="1">
                <a:solidFill>
                  <a:srgbClr val="0070C0"/>
                </a:solidFill>
              </a:rPr>
              <a:t>liste_de_gens</a:t>
            </a:r>
            <a:r>
              <a:rPr lang="fr-FR" sz="1800" b="1" dirty="0" smtClean="0">
                <a:solidFill>
                  <a:srgbClr val="0070C0"/>
                </a:solidFill>
              </a:rPr>
              <a:t>&gt;</a:t>
            </a:r>
          </a:p>
          <a:p>
            <a:pPr>
              <a:buNone/>
            </a:pPr>
            <a:r>
              <a:rPr lang="fr-FR" sz="1800" b="1" dirty="0">
                <a:solidFill>
                  <a:srgbClr val="0070C0"/>
                </a:solidFill>
              </a:rPr>
              <a:t>    &lt;personne&gt; </a:t>
            </a:r>
          </a:p>
          <a:p>
            <a:pPr>
              <a:buNone/>
            </a:pPr>
            <a:r>
              <a:rPr lang="fr-FR" sz="1800" b="1" dirty="0" smtClean="0"/>
              <a:t>      </a:t>
            </a:r>
            <a:r>
              <a:rPr lang="fr-FR" sz="1800" b="1" dirty="0">
                <a:solidFill>
                  <a:srgbClr val="0070C0"/>
                </a:solidFill>
              </a:rPr>
              <a:t>&lt;nom&gt;</a:t>
            </a:r>
            <a:r>
              <a:rPr lang="fr-FR" sz="1800" dirty="0" smtClean="0"/>
              <a:t>Fred </a:t>
            </a:r>
            <a:r>
              <a:rPr lang="fr-FR" sz="1800" dirty="0" err="1" smtClean="0"/>
              <a:t>Bloggs</a:t>
            </a:r>
            <a:r>
              <a:rPr lang="fr-FR" sz="1800" b="1" dirty="0">
                <a:solidFill>
                  <a:srgbClr val="0070C0"/>
                </a:solidFill>
              </a:rPr>
              <a:t>&lt;/nom&gt; </a:t>
            </a:r>
          </a:p>
          <a:p>
            <a:pPr>
              <a:buNone/>
            </a:pPr>
            <a:r>
              <a:rPr lang="fr-FR" sz="1800" b="1" dirty="0" smtClean="0"/>
              <a:t>      </a:t>
            </a:r>
            <a:r>
              <a:rPr lang="fr-FR" sz="1800" b="1" dirty="0">
                <a:solidFill>
                  <a:srgbClr val="0070C0"/>
                </a:solidFill>
              </a:rPr>
              <a:t>&lt;</a:t>
            </a:r>
            <a:r>
              <a:rPr lang="fr-FR" sz="1800" b="1" dirty="0" err="1">
                <a:solidFill>
                  <a:srgbClr val="0070C0"/>
                </a:solidFill>
              </a:rPr>
              <a:t>date_de_naissance</a:t>
            </a:r>
            <a:r>
              <a:rPr lang="fr-FR" sz="1800" b="1" dirty="0">
                <a:solidFill>
                  <a:srgbClr val="0070C0"/>
                </a:solidFill>
              </a:rPr>
              <a:t>&gt;</a:t>
            </a:r>
            <a:r>
              <a:rPr lang="fr-FR" sz="1800" dirty="0" smtClean="0"/>
              <a:t>2008-11-27</a:t>
            </a:r>
            <a:r>
              <a:rPr lang="fr-FR" sz="1800" b="1" dirty="0">
                <a:solidFill>
                  <a:srgbClr val="0070C0"/>
                </a:solidFill>
              </a:rPr>
              <a:t>&lt;/</a:t>
            </a:r>
            <a:r>
              <a:rPr lang="fr-FR" sz="1800" b="1" dirty="0" err="1">
                <a:solidFill>
                  <a:srgbClr val="0070C0"/>
                </a:solidFill>
              </a:rPr>
              <a:t>date_de_naissance</a:t>
            </a:r>
            <a:r>
              <a:rPr lang="fr-FR" sz="1800" b="1" dirty="0">
                <a:solidFill>
                  <a:srgbClr val="0070C0"/>
                </a:solidFill>
              </a:rPr>
              <a:t>&gt; </a:t>
            </a:r>
          </a:p>
          <a:p>
            <a:pPr>
              <a:buNone/>
            </a:pPr>
            <a:r>
              <a:rPr lang="fr-FR" sz="1800" b="1" dirty="0" smtClean="0"/>
              <a:t>      </a:t>
            </a:r>
            <a:r>
              <a:rPr lang="fr-FR" sz="1800" b="1" dirty="0">
                <a:solidFill>
                  <a:srgbClr val="0070C0"/>
                </a:solidFill>
              </a:rPr>
              <a:t>&lt;genre&gt;</a:t>
            </a:r>
            <a:r>
              <a:rPr lang="fr-FR" sz="1800" dirty="0" smtClean="0"/>
              <a:t>masculin</a:t>
            </a:r>
            <a:r>
              <a:rPr lang="fr-FR" sz="1800" b="1" dirty="0">
                <a:solidFill>
                  <a:srgbClr val="0070C0"/>
                </a:solidFill>
              </a:rPr>
              <a:t>&lt;/genre&gt; </a:t>
            </a:r>
          </a:p>
          <a:p>
            <a:pPr>
              <a:buNone/>
            </a:pPr>
            <a:r>
              <a:rPr lang="fr-FR" sz="1800" b="1" dirty="0" smtClean="0"/>
              <a:t>   </a:t>
            </a:r>
            <a:r>
              <a:rPr lang="fr-FR" sz="1800" b="1" dirty="0">
                <a:solidFill>
                  <a:srgbClr val="0070C0"/>
                </a:solidFill>
              </a:rPr>
              <a:t>&lt;/personne&gt; </a:t>
            </a:r>
          </a:p>
          <a:p>
            <a:pPr>
              <a:buNone/>
            </a:pPr>
            <a:r>
              <a:rPr lang="fr-FR" sz="1800" b="1" dirty="0">
                <a:solidFill>
                  <a:srgbClr val="0070C0"/>
                </a:solidFill>
              </a:rPr>
              <a:t>&lt;/</a:t>
            </a:r>
            <a:r>
              <a:rPr lang="fr-FR" sz="1800" b="1" dirty="0" err="1">
                <a:solidFill>
                  <a:srgbClr val="0070C0"/>
                </a:solidFill>
              </a:rPr>
              <a:t>liste_de_gens</a:t>
            </a:r>
            <a:r>
              <a:rPr lang="fr-FR" sz="1800" b="1" dirty="0">
                <a:solidFill>
                  <a:srgbClr val="0070C0"/>
                </a:solidFill>
              </a:rPr>
              <a:t>&gt;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fr-FR" dirty="0" smtClean="0"/>
              <a:t>Terminologie pour XML:</a:t>
            </a:r>
          </a:p>
          <a:p>
            <a:pPr>
              <a:buNone/>
            </a:pPr>
            <a:r>
              <a:rPr lang="fr-FR" dirty="0" smtClean="0"/>
              <a:t>     - </a:t>
            </a:r>
            <a:r>
              <a:rPr lang="fr-FR" b="1" u="sng" dirty="0" smtClean="0"/>
              <a:t>bien formé</a:t>
            </a:r>
            <a:r>
              <a:rPr lang="fr-FR" dirty="0" smtClean="0"/>
              <a:t>: si les balises sont correctement fermées.</a:t>
            </a:r>
          </a:p>
          <a:p>
            <a:pPr>
              <a:buNone/>
            </a:pPr>
            <a:r>
              <a:rPr lang="fr-FR" dirty="0" smtClean="0"/>
              <a:t>     - </a:t>
            </a:r>
            <a:r>
              <a:rPr lang="fr-FR" b="1" u="sng" dirty="0" smtClean="0"/>
              <a:t>valide</a:t>
            </a:r>
            <a:r>
              <a:rPr lang="fr-FR" dirty="0" smtClean="0"/>
              <a:t>: s'il a une DTD et il est conforme à sa DTD.</a:t>
            </a:r>
          </a:p>
          <a:p>
            <a:pPr>
              <a:buNone/>
            </a:pPr>
            <a:endParaRPr lang="fr-FR" dirty="0" smtClean="0"/>
          </a:p>
          <a:p>
            <a:pPr>
              <a:buNone/>
            </a:pPr>
            <a:r>
              <a:rPr lang="fr-FR" dirty="0" smtClean="0"/>
              <a:t>     La </a:t>
            </a:r>
            <a:r>
              <a:rPr lang="fr-FR" b="1" u="sng" dirty="0" smtClean="0"/>
              <a:t>validation</a:t>
            </a:r>
            <a:r>
              <a:rPr lang="fr-FR" dirty="0" smtClean="0"/>
              <a:t> est utile dans l'échange de données.</a:t>
            </a:r>
            <a:endParaRPr lang="fr-FR" dirty="0"/>
          </a:p>
        </p:txBody>
      </p:sp>
      <p:sp>
        <p:nvSpPr>
          <p:cNvPr id="4" name="Titre 1"/>
          <p:cNvSpPr>
            <a:spLocks noGrp="1"/>
          </p:cNvSpPr>
          <p:nvPr>
            <p:ph type="title"/>
          </p:nvPr>
        </p:nvSpPr>
        <p:spPr/>
        <p:txBody>
          <a:bodyPr/>
          <a:lstStyle/>
          <a:p>
            <a:r>
              <a:rPr lang="fr-FR" dirty="0" smtClean="0"/>
              <a:t>DTD(3)</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fr-FR" dirty="0" smtClean="0"/>
              <a:t>Une DTD peut être déclarée à l’intérieur du  document XML ou en tant que référence externe.</a:t>
            </a:r>
          </a:p>
          <a:p>
            <a:pPr>
              <a:buNone/>
            </a:pPr>
            <a:endParaRPr lang="fr-FR" dirty="0" smtClean="0"/>
          </a:p>
          <a:p>
            <a:pPr>
              <a:buNone/>
            </a:pPr>
            <a:r>
              <a:rPr lang="fr-FR" dirty="0" smtClean="0"/>
              <a:t>      1) </a:t>
            </a:r>
            <a:r>
              <a:rPr lang="fr-FR" b="1" u="sng" dirty="0" smtClean="0"/>
              <a:t>DTD interne </a:t>
            </a:r>
            <a:r>
              <a:rPr lang="fr-FR" dirty="0" smtClean="0"/>
              <a:t>: Voici un exemple de document XML simple avec une DTD interne:</a:t>
            </a:r>
            <a:endParaRPr lang="fr-FR" dirty="0"/>
          </a:p>
        </p:txBody>
      </p:sp>
      <p:sp>
        <p:nvSpPr>
          <p:cNvPr id="4" name="Titre 1"/>
          <p:cNvSpPr>
            <a:spLocks noGrp="1"/>
          </p:cNvSpPr>
          <p:nvPr>
            <p:ph type="title"/>
          </p:nvPr>
        </p:nvSpPr>
        <p:spPr/>
        <p:txBody>
          <a:bodyPr/>
          <a:lstStyle/>
          <a:p>
            <a:r>
              <a:rPr lang="fr-FR" dirty="0" smtClean="0"/>
              <a:t>DTD(4)</a:t>
            </a:r>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
          <p:cNvSpPr txBox="1">
            <a:spLocks noGrp="1" noChangeArrowheads="1"/>
          </p:cNvSpPr>
          <p:nvPr>
            <p:ph idx="1"/>
          </p:nvPr>
        </p:nvSpPr>
        <p:spPr bwMode="auto">
          <a:xfrm>
            <a:off x="500034" y="785794"/>
            <a:ext cx="8229600" cy="5582426"/>
          </a:xfrm>
          <a:prstGeom prst="rect">
            <a:avLst/>
          </a:prstGeom>
          <a:noFill/>
          <a:ln w="57150" cmpd="thinThick">
            <a:solidFill>
              <a:schemeClr val="tx1"/>
            </a:solidFill>
            <a:miter lim="800000"/>
            <a:headEnd/>
            <a:tailEnd/>
          </a:ln>
          <a:effectLst/>
        </p:spPr>
        <p:txBody>
          <a:bodyPr>
            <a:spAutoFit/>
          </a:bodyPr>
          <a:lstStyle/>
          <a:p>
            <a:pPr>
              <a:lnSpc>
                <a:spcPct val="80000"/>
              </a:lnSpc>
            </a:pPr>
            <a:r>
              <a:rPr lang="en-US" altLang="zh-CN" sz="1800" dirty="0"/>
              <a:t>&lt;!DOCTYPE company [</a:t>
            </a:r>
          </a:p>
          <a:p>
            <a:pPr>
              <a:lnSpc>
                <a:spcPct val="80000"/>
              </a:lnSpc>
            </a:pPr>
            <a:r>
              <a:rPr lang="en-US" altLang="zh-CN" sz="1800" dirty="0"/>
              <a:t>    &lt; ! ELEMENT company    ( (person | product)*) &gt;</a:t>
            </a:r>
          </a:p>
          <a:p>
            <a:pPr>
              <a:lnSpc>
                <a:spcPct val="80000"/>
              </a:lnSpc>
            </a:pPr>
            <a:r>
              <a:rPr lang="en-US" altLang="zh-CN" sz="1800" dirty="0"/>
              <a:t>    &lt; ! ELEMENT person        ( </a:t>
            </a:r>
            <a:r>
              <a:rPr lang="en-US" altLang="zh-CN" sz="1800" dirty="0" err="1"/>
              <a:t>ssn</a:t>
            </a:r>
            <a:r>
              <a:rPr lang="en-US" altLang="zh-CN" sz="1800" dirty="0"/>
              <a:t>, name, office, phone?) &gt;</a:t>
            </a:r>
          </a:p>
          <a:p>
            <a:pPr>
              <a:lnSpc>
                <a:spcPct val="80000"/>
              </a:lnSpc>
            </a:pPr>
            <a:r>
              <a:rPr lang="en-US" altLang="zh-CN" sz="1800" dirty="0"/>
              <a:t>    &lt; ! ELEMENT </a:t>
            </a:r>
            <a:r>
              <a:rPr lang="en-US" altLang="zh-CN" sz="1800" dirty="0" err="1"/>
              <a:t>ssn</a:t>
            </a:r>
            <a:r>
              <a:rPr lang="en-US" altLang="zh-CN" sz="1800" dirty="0"/>
              <a:t>              ( # PCDATA) &gt;</a:t>
            </a:r>
          </a:p>
          <a:p>
            <a:pPr>
              <a:lnSpc>
                <a:spcPct val="80000"/>
              </a:lnSpc>
            </a:pPr>
            <a:r>
              <a:rPr lang="en-US" altLang="zh-CN" sz="1800" dirty="0"/>
              <a:t>    &lt; ! ELEMENT name          ( # PCDATA) &gt;</a:t>
            </a:r>
          </a:p>
          <a:p>
            <a:pPr>
              <a:lnSpc>
                <a:spcPct val="80000"/>
              </a:lnSpc>
            </a:pPr>
            <a:r>
              <a:rPr lang="en-US" altLang="zh-CN" sz="1800" dirty="0"/>
              <a:t>    &lt; ! ELEMENT office          ( # PCDATA) &gt;</a:t>
            </a:r>
          </a:p>
          <a:p>
            <a:pPr>
              <a:lnSpc>
                <a:spcPct val="80000"/>
              </a:lnSpc>
            </a:pPr>
            <a:r>
              <a:rPr lang="en-US" altLang="zh-CN" sz="1800" dirty="0"/>
              <a:t>    &lt; ! ELEMENT phone          ( # PCDATA) &gt;</a:t>
            </a:r>
          </a:p>
          <a:p>
            <a:pPr>
              <a:lnSpc>
                <a:spcPct val="80000"/>
              </a:lnSpc>
            </a:pPr>
            <a:r>
              <a:rPr lang="en-US" altLang="zh-CN" sz="1800" dirty="0"/>
              <a:t>    &lt; ! ELEMENT product       ( </a:t>
            </a:r>
            <a:r>
              <a:rPr lang="en-US" altLang="zh-CN" sz="1800" dirty="0" err="1"/>
              <a:t>pid</a:t>
            </a:r>
            <a:r>
              <a:rPr lang="en-US" altLang="zh-CN" sz="1800" dirty="0"/>
              <a:t>, name, description? ) &gt;</a:t>
            </a:r>
          </a:p>
          <a:p>
            <a:pPr>
              <a:lnSpc>
                <a:spcPct val="80000"/>
              </a:lnSpc>
            </a:pPr>
            <a:r>
              <a:rPr lang="en-US" altLang="zh-CN" sz="1800" dirty="0"/>
              <a:t>    &lt; ! ELEMENT </a:t>
            </a:r>
            <a:r>
              <a:rPr lang="en-US" altLang="zh-CN" sz="1800" dirty="0" err="1"/>
              <a:t>pid</a:t>
            </a:r>
            <a:r>
              <a:rPr lang="en-US" altLang="zh-CN" sz="1800" dirty="0"/>
              <a:t>              ( # PCDATA) &gt;</a:t>
            </a:r>
          </a:p>
          <a:p>
            <a:pPr>
              <a:lnSpc>
                <a:spcPct val="80000"/>
              </a:lnSpc>
            </a:pPr>
            <a:r>
              <a:rPr lang="en-US" altLang="zh-CN" sz="1800" dirty="0"/>
              <a:t>    &lt; ! ELEMENT description  ( # PCDATA) &gt;</a:t>
            </a:r>
          </a:p>
          <a:p>
            <a:pPr>
              <a:lnSpc>
                <a:spcPct val="80000"/>
              </a:lnSpc>
            </a:pPr>
            <a:r>
              <a:rPr lang="en-US" altLang="zh-CN" sz="1800" dirty="0"/>
              <a:t>]&gt;</a:t>
            </a:r>
          </a:p>
          <a:p>
            <a:pPr>
              <a:lnSpc>
                <a:spcPct val="80000"/>
              </a:lnSpc>
            </a:pPr>
            <a:r>
              <a:rPr lang="en-US" altLang="zh-CN" sz="1800" dirty="0"/>
              <a:t>&lt;company&gt;</a:t>
            </a:r>
          </a:p>
          <a:p>
            <a:pPr>
              <a:lnSpc>
                <a:spcPct val="80000"/>
              </a:lnSpc>
            </a:pPr>
            <a:r>
              <a:rPr lang="en-US" altLang="zh-CN" sz="1800" dirty="0"/>
              <a:t>&lt;person&gt; &lt;</a:t>
            </a:r>
            <a:r>
              <a:rPr lang="en-US" altLang="zh-CN" sz="1800" dirty="0" err="1"/>
              <a:t>ssn</a:t>
            </a:r>
            <a:r>
              <a:rPr lang="en-US" altLang="zh-CN" sz="1800" dirty="0"/>
              <a:t>&gt; 12345678 &lt; /</a:t>
            </a:r>
            <a:r>
              <a:rPr lang="en-US" altLang="zh-CN" sz="1800" dirty="0" err="1"/>
              <a:t>ssn</a:t>
            </a:r>
            <a:r>
              <a:rPr lang="en-US" altLang="zh-CN" sz="1800" dirty="0"/>
              <a:t>&gt;</a:t>
            </a:r>
          </a:p>
          <a:p>
            <a:pPr>
              <a:lnSpc>
                <a:spcPct val="80000"/>
              </a:lnSpc>
            </a:pPr>
            <a:r>
              <a:rPr lang="en-US" altLang="zh-CN" sz="1800" dirty="0"/>
              <a:t>                &lt;name&gt; John &lt;/name&gt;</a:t>
            </a:r>
          </a:p>
          <a:p>
            <a:pPr>
              <a:lnSpc>
                <a:spcPct val="80000"/>
              </a:lnSpc>
            </a:pPr>
            <a:r>
              <a:rPr lang="en-US" altLang="zh-CN" sz="1800" dirty="0"/>
              <a:t>                &lt;office&gt; B432 &lt;/office&gt;</a:t>
            </a:r>
          </a:p>
          <a:p>
            <a:pPr>
              <a:lnSpc>
                <a:spcPct val="80000"/>
              </a:lnSpc>
            </a:pPr>
            <a:r>
              <a:rPr lang="en-US" altLang="zh-CN" sz="1800" dirty="0"/>
              <a:t>                &lt;phone&gt; 1234 &lt;/phone&gt;</a:t>
            </a:r>
          </a:p>
          <a:p>
            <a:pPr>
              <a:lnSpc>
                <a:spcPct val="80000"/>
              </a:lnSpc>
            </a:pPr>
            <a:r>
              <a:rPr lang="en-US" altLang="zh-CN" sz="1800" dirty="0"/>
              <a:t>&lt;/person&gt;</a:t>
            </a:r>
          </a:p>
          <a:p>
            <a:pPr>
              <a:lnSpc>
                <a:spcPct val="80000"/>
              </a:lnSpc>
            </a:pPr>
            <a:r>
              <a:rPr lang="en-US" altLang="zh-CN" sz="1800" dirty="0"/>
              <a:t>&lt;product&gt; … &lt;/product&gt;</a:t>
            </a:r>
          </a:p>
          <a:p>
            <a:pPr>
              <a:lnSpc>
                <a:spcPct val="80000"/>
              </a:lnSpc>
            </a:pPr>
            <a:r>
              <a:rPr lang="en-US" altLang="zh-CN" sz="1800" dirty="0"/>
              <a:t>…</a:t>
            </a:r>
          </a:p>
          <a:p>
            <a:pPr>
              <a:lnSpc>
                <a:spcPct val="80000"/>
              </a:lnSpc>
            </a:pPr>
            <a:r>
              <a:rPr lang="en-US" altLang="zh-CN" sz="1800" dirty="0"/>
              <a:t>&lt;/company&gt;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428736"/>
            <a:ext cx="8229600" cy="4929222"/>
          </a:xfrm>
        </p:spPr>
        <p:txBody>
          <a:bodyPr>
            <a:normAutofit fontScale="92500" lnSpcReduction="10000"/>
          </a:bodyPr>
          <a:lstStyle/>
          <a:p>
            <a:pPr>
              <a:buNone/>
            </a:pPr>
            <a:r>
              <a:rPr lang="fr-FR" b="1" u="sng" dirty="0" smtClean="0"/>
              <a:t>2) DTD externe</a:t>
            </a:r>
          </a:p>
          <a:p>
            <a:pPr>
              <a:buNone/>
            </a:pPr>
            <a:endParaRPr lang="fr-FR" b="1" u="sng" dirty="0"/>
          </a:p>
          <a:p>
            <a:pPr>
              <a:buNone/>
            </a:pPr>
            <a:endParaRPr lang="fr-FR" b="1" u="sng" dirty="0" smtClean="0"/>
          </a:p>
          <a:p>
            <a:pPr>
              <a:buNone/>
            </a:pPr>
            <a:endParaRPr lang="fr-FR" b="1" u="sng" dirty="0"/>
          </a:p>
          <a:p>
            <a:pPr>
              <a:buNone/>
            </a:pPr>
            <a:endParaRPr lang="fr-FR" b="1" u="sng" dirty="0" smtClean="0"/>
          </a:p>
          <a:p>
            <a:pPr>
              <a:buNone/>
            </a:pPr>
            <a:endParaRPr lang="fr-FR" b="1" u="sng" dirty="0"/>
          </a:p>
          <a:p>
            <a:pPr>
              <a:buNone/>
            </a:pPr>
            <a:endParaRPr lang="en-US" altLang="zh-CN" sz="2000" dirty="0"/>
          </a:p>
          <a:p>
            <a:pPr>
              <a:buNone/>
            </a:pPr>
            <a:endParaRPr lang="en-US" altLang="zh-CN" sz="2000" dirty="0" smtClean="0"/>
          </a:p>
          <a:p>
            <a:pPr>
              <a:buNone/>
            </a:pPr>
            <a:endParaRPr lang="en-US" altLang="zh-CN" sz="2000" dirty="0" smtClean="0"/>
          </a:p>
          <a:p>
            <a:pPr>
              <a:buNone/>
            </a:pPr>
            <a:r>
              <a:rPr lang="en-US" altLang="zh-CN" sz="2000" b="1" dirty="0" smtClean="0">
                <a:solidFill>
                  <a:schemeClr val="accent1">
                    <a:lumMod val="75000"/>
                  </a:schemeClr>
                </a:solidFill>
              </a:rPr>
              <a:t>Elle </a:t>
            </a:r>
            <a:r>
              <a:rPr lang="en-US" altLang="zh-CN" sz="2000" b="1" dirty="0" err="1" smtClean="0">
                <a:solidFill>
                  <a:schemeClr val="accent1">
                    <a:lumMod val="75000"/>
                  </a:schemeClr>
                </a:solidFill>
              </a:rPr>
              <a:t>peut</a:t>
            </a:r>
            <a:r>
              <a:rPr lang="en-US" altLang="zh-CN" sz="2000" b="1" dirty="0" smtClean="0">
                <a:solidFill>
                  <a:schemeClr val="accent1">
                    <a:lumMod val="75000"/>
                  </a:schemeClr>
                </a:solidFill>
              </a:rPr>
              <a:t> </a:t>
            </a:r>
            <a:r>
              <a:rPr lang="en-US" altLang="zh-CN" sz="2000" b="1" dirty="0" err="1" smtClean="0">
                <a:solidFill>
                  <a:schemeClr val="accent1">
                    <a:lumMod val="75000"/>
                  </a:schemeClr>
                </a:solidFill>
              </a:rPr>
              <a:t>même</a:t>
            </a:r>
            <a:r>
              <a:rPr lang="en-US" altLang="zh-CN" sz="2000" b="1" dirty="0" smtClean="0">
                <a:solidFill>
                  <a:schemeClr val="accent1">
                    <a:lumMod val="75000"/>
                  </a:schemeClr>
                </a:solidFill>
              </a:rPr>
              <a:t> </a:t>
            </a:r>
            <a:r>
              <a:rPr lang="en-US" altLang="zh-CN" sz="2000" b="1" dirty="0" err="1" smtClean="0">
                <a:solidFill>
                  <a:schemeClr val="accent1">
                    <a:lumMod val="75000"/>
                  </a:schemeClr>
                </a:solidFill>
              </a:rPr>
              <a:t>être</a:t>
            </a:r>
            <a:r>
              <a:rPr lang="en-US" altLang="zh-CN" sz="2000" b="1" dirty="0" smtClean="0">
                <a:solidFill>
                  <a:schemeClr val="accent1">
                    <a:lumMod val="75000"/>
                  </a:schemeClr>
                </a:solidFill>
              </a:rPr>
              <a:t> </a:t>
            </a:r>
            <a:r>
              <a:rPr lang="en-US" altLang="zh-CN" sz="2000" b="1" dirty="0" err="1" smtClean="0">
                <a:solidFill>
                  <a:schemeClr val="accent1">
                    <a:lumMod val="75000"/>
                  </a:schemeClr>
                </a:solidFill>
              </a:rPr>
              <a:t>sur</a:t>
            </a:r>
            <a:r>
              <a:rPr lang="en-US" altLang="zh-CN" sz="2000" b="1" dirty="0" smtClean="0">
                <a:solidFill>
                  <a:schemeClr val="accent1">
                    <a:lumMod val="75000"/>
                  </a:schemeClr>
                </a:solidFill>
              </a:rPr>
              <a:t> un </a:t>
            </a:r>
            <a:r>
              <a:rPr lang="en-US" altLang="zh-CN" sz="2000" b="1" dirty="0" err="1" smtClean="0">
                <a:solidFill>
                  <a:schemeClr val="accent1">
                    <a:lumMod val="75000"/>
                  </a:schemeClr>
                </a:solidFill>
              </a:rPr>
              <a:t>autre</a:t>
            </a:r>
            <a:r>
              <a:rPr lang="en-US" altLang="zh-CN" sz="2000" b="1" dirty="0" smtClean="0">
                <a:solidFill>
                  <a:schemeClr val="accent1">
                    <a:lumMod val="75000"/>
                  </a:schemeClr>
                </a:solidFill>
              </a:rPr>
              <a:t> </a:t>
            </a:r>
            <a:r>
              <a:rPr lang="en-US" altLang="zh-CN" sz="2000" b="1" dirty="0" err="1" smtClean="0">
                <a:solidFill>
                  <a:schemeClr val="accent1">
                    <a:lumMod val="75000"/>
                  </a:schemeClr>
                </a:solidFill>
              </a:rPr>
              <a:t>serveur</a:t>
            </a:r>
            <a:endParaRPr lang="fr-FR" altLang="zh-CN" sz="2000" b="1" dirty="0">
              <a:solidFill>
                <a:schemeClr val="accent1">
                  <a:lumMod val="75000"/>
                </a:schemeClr>
              </a:solidFill>
            </a:endParaRPr>
          </a:p>
          <a:p>
            <a:pPr>
              <a:buNone/>
            </a:pPr>
            <a:r>
              <a:rPr lang="en-US" altLang="zh-CN" sz="2000" b="1" dirty="0" smtClean="0">
                <a:solidFill>
                  <a:schemeClr val="accent1">
                    <a:lumMod val="75000"/>
                  </a:schemeClr>
                </a:solidFill>
              </a:rPr>
              <a:t>&lt;!DOCTYPE company SYSTEM “http://www.mydtd.com/company.dtd”&gt;</a:t>
            </a:r>
          </a:p>
          <a:p>
            <a:pPr>
              <a:buNone/>
            </a:pPr>
            <a:endParaRPr lang="fr-FR" b="1" u="sng" dirty="0"/>
          </a:p>
        </p:txBody>
      </p:sp>
      <p:sp>
        <p:nvSpPr>
          <p:cNvPr id="4" name="Text Box 4"/>
          <p:cNvSpPr txBox="1">
            <a:spLocks noChangeArrowheads="1"/>
          </p:cNvSpPr>
          <p:nvPr/>
        </p:nvSpPr>
        <p:spPr bwMode="auto">
          <a:xfrm>
            <a:off x="642910" y="2071678"/>
            <a:ext cx="7924800" cy="3079750"/>
          </a:xfrm>
          <a:prstGeom prst="rect">
            <a:avLst/>
          </a:prstGeom>
          <a:noFill/>
          <a:ln w="57150" cmpd="thickThin">
            <a:solidFill>
              <a:schemeClr val="tx1"/>
            </a:solidFill>
            <a:miter lim="800000"/>
            <a:headEnd/>
            <a:tailEnd/>
          </a:ln>
          <a:effectLst/>
        </p:spPr>
        <p:txBody>
          <a:bodyPr>
            <a:spAutoFit/>
          </a:bodyPr>
          <a:lstStyle/>
          <a:p>
            <a:pPr>
              <a:lnSpc>
                <a:spcPct val="90000"/>
              </a:lnSpc>
            </a:pPr>
            <a:r>
              <a:rPr lang="en-US" altLang="zh-CN" sz="2200" dirty="0"/>
              <a:t>&lt;!DOCTYPE company SYSTEM “company.dtd”&gt;</a:t>
            </a:r>
          </a:p>
          <a:p>
            <a:pPr>
              <a:lnSpc>
                <a:spcPct val="80000"/>
              </a:lnSpc>
            </a:pPr>
            <a:r>
              <a:rPr lang="en-US" altLang="zh-CN" dirty="0"/>
              <a:t>&lt;company&gt;</a:t>
            </a:r>
          </a:p>
          <a:p>
            <a:pPr>
              <a:lnSpc>
                <a:spcPct val="80000"/>
              </a:lnSpc>
            </a:pPr>
            <a:r>
              <a:rPr lang="en-US" altLang="zh-CN" dirty="0"/>
              <a:t>&lt;person&gt; &lt;</a:t>
            </a:r>
            <a:r>
              <a:rPr lang="en-US" altLang="zh-CN" dirty="0" err="1"/>
              <a:t>ssn</a:t>
            </a:r>
            <a:r>
              <a:rPr lang="en-US" altLang="zh-CN" dirty="0"/>
              <a:t>&gt; 12345678 &lt; /</a:t>
            </a:r>
            <a:r>
              <a:rPr lang="en-US" altLang="zh-CN" dirty="0" err="1"/>
              <a:t>ssn</a:t>
            </a:r>
            <a:r>
              <a:rPr lang="en-US" altLang="zh-CN" dirty="0"/>
              <a:t>&gt;</a:t>
            </a:r>
          </a:p>
          <a:p>
            <a:pPr>
              <a:lnSpc>
                <a:spcPct val="80000"/>
              </a:lnSpc>
            </a:pPr>
            <a:r>
              <a:rPr lang="en-US" altLang="zh-CN" dirty="0"/>
              <a:t>                &lt;name&gt; John &lt;/name&gt;</a:t>
            </a:r>
          </a:p>
          <a:p>
            <a:pPr>
              <a:lnSpc>
                <a:spcPct val="80000"/>
              </a:lnSpc>
            </a:pPr>
            <a:r>
              <a:rPr lang="en-US" altLang="zh-CN" dirty="0"/>
              <a:t>                &lt;office&gt; B432 &lt;/office&gt;</a:t>
            </a:r>
          </a:p>
          <a:p>
            <a:pPr>
              <a:lnSpc>
                <a:spcPct val="80000"/>
              </a:lnSpc>
            </a:pPr>
            <a:r>
              <a:rPr lang="en-US" altLang="zh-CN" dirty="0"/>
              <a:t>                &lt;phone&gt; 1234 &lt;/phone&gt;</a:t>
            </a:r>
          </a:p>
          <a:p>
            <a:pPr>
              <a:lnSpc>
                <a:spcPct val="80000"/>
              </a:lnSpc>
            </a:pPr>
            <a:r>
              <a:rPr lang="en-US" altLang="zh-CN" dirty="0"/>
              <a:t>&lt;/person&gt;</a:t>
            </a:r>
          </a:p>
          <a:p>
            <a:pPr>
              <a:lnSpc>
                <a:spcPct val="80000"/>
              </a:lnSpc>
            </a:pPr>
            <a:r>
              <a:rPr lang="en-US" altLang="zh-CN" dirty="0"/>
              <a:t>&lt;product&gt; … &lt;/product&gt;</a:t>
            </a:r>
          </a:p>
          <a:p>
            <a:pPr>
              <a:lnSpc>
                <a:spcPct val="80000"/>
              </a:lnSpc>
            </a:pPr>
            <a:r>
              <a:rPr lang="en-US" altLang="zh-CN" dirty="0"/>
              <a:t>…</a:t>
            </a:r>
          </a:p>
          <a:p>
            <a:pPr>
              <a:lnSpc>
                <a:spcPct val="80000"/>
              </a:lnSpc>
            </a:pPr>
            <a:r>
              <a:rPr lang="en-US" altLang="zh-CN" dirty="0"/>
              <a:t>&lt;/company&gt;</a:t>
            </a:r>
          </a:p>
        </p:txBody>
      </p:sp>
      <p:sp>
        <p:nvSpPr>
          <p:cNvPr id="5" name="Titre 1"/>
          <p:cNvSpPr>
            <a:spLocks noGrp="1"/>
          </p:cNvSpPr>
          <p:nvPr>
            <p:ph type="title"/>
          </p:nvPr>
        </p:nvSpPr>
        <p:spPr>
          <a:xfrm>
            <a:off x="457200" y="274638"/>
            <a:ext cx="8229600" cy="1143000"/>
          </a:xfrm>
        </p:spPr>
        <p:txBody>
          <a:bodyPr/>
          <a:lstStyle/>
          <a:p>
            <a:r>
              <a:rPr lang="fr-FR" dirty="0" smtClean="0"/>
              <a:t>DTD(5)</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pPr>
              <a:buNone/>
            </a:pPr>
            <a:r>
              <a:rPr lang="fr-FR" dirty="0" smtClean="0"/>
              <a:t>XML fournit une manière indépendante de partage de données. Avec une DTD, des groupes indépendants de personnes peuvent accepter d'utiliser une DTD commune pour l'échange de données. Votre application peut utiliser une DTD standard pour vérifier que les données que vous recevez du monde extérieur sont valides. Vous pouvez également utiliser une DTD pour vérifier vos propres données.</a:t>
            </a:r>
          </a:p>
          <a:p>
            <a:pPr>
              <a:buNone/>
            </a:pPr>
            <a:r>
              <a:rPr lang="fr-FR" dirty="0" smtClean="0"/>
              <a:t>De nombreux forums émergent pour définir des DTD standard pour presque tout dans les domaines de l'échange de données.</a:t>
            </a:r>
            <a:endParaRPr lang="fr-FR" dirty="0"/>
          </a:p>
        </p:txBody>
      </p:sp>
      <p:sp>
        <p:nvSpPr>
          <p:cNvPr id="4" name="Titre 1"/>
          <p:cNvSpPr>
            <a:spLocks noGrp="1"/>
          </p:cNvSpPr>
          <p:nvPr>
            <p:ph type="title"/>
          </p:nvPr>
        </p:nvSpPr>
        <p:spPr/>
        <p:txBody>
          <a:bodyPr/>
          <a:lstStyle/>
          <a:p>
            <a:r>
              <a:rPr lang="fr-FR" dirty="0" smtClean="0"/>
              <a:t>DTD(6)</a:t>
            </a:r>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pPr>
              <a:buNone/>
            </a:pPr>
            <a:r>
              <a:rPr lang="fr-FR" b="1" u="sng" dirty="0" smtClean="0"/>
              <a:t>XML-DTD : blocs de construction</a:t>
            </a:r>
          </a:p>
          <a:p>
            <a:pPr>
              <a:buNone/>
            </a:pPr>
            <a:r>
              <a:rPr lang="fr-FR" dirty="0" smtClean="0"/>
              <a:t>Les blocs de construction des documents XML:</a:t>
            </a:r>
          </a:p>
          <a:p>
            <a:pPr>
              <a:buNone/>
            </a:pPr>
            <a:r>
              <a:rPr lang="fr-FR" dirty="0" smtClean="0"/>
              <a:t>     1) </a:t>
            </a:r>
            <a:r>
              <a:rPr lang="fr-FR" b="1" u="sng" dirty="0" smtClean="0"/>
              <a:t>Éléments</a:t>
            </a:r>
            <a:r>
              <a:rPr lang="fr-FR" dirty="0" smtClean="0"/>
              <a:t>: blocs de construction principaux.</a:t>
            </a:r>
          </a:p>
          <a:p>
            <a:pPr>
              <a:buNone/>
            </a:pPr>
            <a:r>
              <a:rPr lang="fr-FR" dirty="0" smtClean="0"/>
              <a:t>     Exemple: "société", "personne" ...</a:t>
            </a:r>
          </a:p>
          <a:p>
            <a:pPr>
              <a:buNone/>
            </a:pPr>
            <a:r>
              <a:rPr lang="fr-FR" dirty="0" smtClean="0"/>
              <a:t>     2) </a:t>
            </a:r>
            <a:r>
              <a:rPr lang="fr-FR" b="1" u="sng" dirty="0" smtClean="0"/>
              <a:t>balises</a:t>
            </a:r>
            <a:r>
              <a:rPr lang="fr-FR" dirty="0" smtClean="0"/>
              <a:t>: sont utilisées pour les éléments de balisage.</a:t>
            </a:r>
          </a:p>
          <a:p>
            <a:pPr>
              <a:buNone/>
            </a:pPr>
            <a:r>
              <a:rPr lang="fr-FR" dirty="0" smtClean="0"/>
              <a:t>     3) </a:t>
            </a:r>
            <a:r>
              <a:rPr lang="fr-FR" b="1" u="sng" dirty="0" smtClean="0"/>
              <a:t>Attributs</a:t>
            </a:r>
            <a:r>
              <a:rPr lang="fr-FR" dirty="0" smtClean="0"/>
              <a:t>: les attributs fournissent des informations supplémentaires sur les éléments. Les attributs sont placés à l'intérieur de la balise de début d'un élément.</a:t>
            </a:r>
          </a:p>
          <a:p>
            <a:pPr>
              <a:buNone/>
            </a:pPr>
            <a:r>
              <a:rPr lang="fr-FR" dirty="0" smtClean="0"/>
              <a:t>     Exemple: &lt;</a:t>
            </a:r>
            <a:r>
              <a:rPr lang="fr-FR" dirty="0" err="1" smtClean="0"/>
              <a:t>img</a:t>
            </a:r>
            <a:r>
              <a:rPr lang="fr-FR" dirty="0" smtClean="0"/>
              <a:t> </a:t>
            </a:r>
            <a:r>
              <a:rPr lang="fr-FR" dirty="0" err="1" smtClean="0"/>
              <a:t>src</a:t>
            </a:r>
            <a:r>
              <a:rPr lang="fr-FR" dirty="0" smtClean="0"/>
              <a:t> = "computer.gif" /&gt;</a:t>
            </a:r>
            <a:endParaRPr lang="fr-FR" dirty="0"/>
          </a:p>
        </p:txBody>
      </p:sp>
      <p:sp>
        <p:nvSpPr>
          <p:cNvPr id="4" name="Titre 1"/>
          <p:cNvSpPr>
            <a:spLocks noGrp="1"/>
          </p:cNvSpPr>
          <p:nvPr>
            <p:ph type="title"/>
          </p:nvPr>
        </p:nvSpPr>
        <p:spPr/>
        <p:txBody>
          <a:bodyPr/>
          <a:lstStyle/>
          <a:p>
            <a:r>
              <a:rPr lang="fr-FR" dirty="0" smtClean="0"/>
              <a:t>DTD(7)</a:t>
            </a:r>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pPr>
              <a:buNone/>
            </a:pPr>
            <a:r>
              <a:rPr lang="fr-FR" dirty="0" smtClean="0"/>
              <a:t>4) PCDATA: </a:t>
            </a:r>
            <a:r>
              <a:rPr lang="en-US" altLang="zh-CN" dirty="0" smtClean="0"/>
              <a:t>parsed character data</a:t>
            </a:r>
            <a:r>
              <a:rPr lang="fr-FR" dirty="0" smtClean="0"/>
              <a:t>.</a:t>
            </a:r>
          </a:p>
          <a:p>
            <a:pPr>
              <a:buNone/>
            </a:pPr>
            <a:r>
              <a:rPr lang="fr-FR" dirty="0" smtClean="0"/>
              <a:t>    Considère les données de caractères comme le texte trouvé entre la balise de début et la balise de fin d'un élément XML. &lt;nom&gt; John &lt;/ nom&gt;</a:t>
            </a:r>
          </a:p>
          <a:p>
            <a:pPr>
              <a:buNone/>
            </a:pPr>
            <a:r>
              <a:rPr lang="fr-FR" dirty="0" smtClean="0"/>
              <a:t>     PCDATA est un texte qui sera analysé par un analyseur.</a:t>
            </a:r>
          </a:p>
          <a:p>
            <a:pPr>
              <a:buNone/>
            </a:pPr>
            <a:endParaRPr lang="fr-FR" dirty="0" smtClean="0"/>
          </a:p>
          <a:p>
            <a:pPr>
              <a:buNone/>
            </a:pPr>
            <a:r>
              <a:rPr lang="fr-FR" dirty="0" smtClean="0"/>
              <a:t>   5) CDATA: </a:t>
            </a:r>
            <a:r>
              <a:rPr lang="en-US" altLang="zh-CN" dirty="0" smtClean="0"/>
              <a:t>character data</a:t>
            </a:r>
            <a:r>
              <a:rPr lang="fr-FR" dirty="0" smtClean="0"/>
              <a:t>.</a:t>
            </a:r>
          </a:p>
          <a:p>
            <a:pPr>
              <a:buNone/>
            </a:pPr>
            <a:r>
              <a:rPr lang="fr-FR" dirty="0" smtClean="0"/>
              <a:t>    CDATA est un texte qui ne sera pas analysé par un analyseur.</a:t>
            </a:r>
          </a:p>
          <a:p>
            <a:pPr>
              <a:buNone/>
            </a:pPr>
            <a:endParaRPr lang="fr-FR" dirty="0"/>
          </a:p>
        </p:txBody>
      </p:sp>
      <p:sp>
        <p:nvSpPr>
          <p:cNvPr id="4" name="Titre 1"/>
          <p:cNvSpPr>
            <a:spLocks noGrp="1"/>
          </p:cNvSpPr>
          <p:nvPr>
            <p:ph type="title"/>
          </p:nvPr>
        </p:nvSpPr>
        <p:spPr/>
        <p:txBody>
          <a:bodyPr/>
          <a:lstStyle/>
          <a:p>
            <a:r>
              <a:rPr lang="fr-FR" dirty="0" smtClean="0"/>
              <a:t>DTD(8)</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00200"/>
            <a:ext cx="8472518" cy="4525963"/>
          </a:xfrm>
        </p:spPr>
        <p:txBody>
          <a:bodyPr>
            <a:normAutofit fontScale="85000" lnSpcReduction="10000"/>
          </a:bodyPr>
          <a:lstStyle/>
          <a:p>
            <a:r>
              <a:rPr lang="fr-FR" dirty="0"/>
              <a:t>La DTD est délimitée, à l'intérieur d'un document, par la balise !</a:t>
            </a:r>
            <a:r>
              <a:rPr lang="fr-FR" dirty="0" smtClean="0"/>
              <a:t>DOCTYPE.</a:t>
            </a:r>
            <a:endParaRPr lang="fr-FR" dirty="0"/>
          </a:p>
          <a:p>
            <a:r>
              <a:rPr lang="fr-FR" dirty="0" smtClean="0"/>
              <a:t>Syntaxe pour la déclaration du contenu des éléments </a:t>
            </a:r>
            <a:r>
              <a:rPr lang="fr-FR" dirty="0"/>
              <a:t>#PCDATA : </a:t>
            </a:r>
            <a:r>
              <a:rPr lang="fr-FR" dirty="0" err="1"/>
              <a:t>parsed</a:t>
            </a:r>
            <a:r>
              <a:rPr lang="fr-FR" dirty="0"/>
              <a:t> </a:t>
            </a:r>
            <a:r>
              <a:rPr lang="fr-FR" dirty="0" err="1"/>
              <a:t>character</a:t>
            </a:r>
            <a:r>
              <a:rPr lang="fr-FR" dirty="0"/>
              <a:t> data, représente un seul élément texte (sans quantificateur).</a:t>
            </a:r>
          </a:p>
          <a:p>
            <a:r>
              <a:rPr lang="fr-FR" dirty="0"/>
              <a:t>| : permet d'ajouter des éléments prédéfinis </a:t>
            </a:r>
            <a:r>
              <a:rPr lang="fr-FR" dirty="0" smtClean="0"/>
              <a:t>au</a:t>
            </a:r>
            <a:r>
              <a:rPr lang="fr-FR" dirty="0"/>
              <a:t> PCDATA.</a:t>
            </a:r>
          </a:p>
          <a:p>
            <a:r>
              <a:rPr lang="fr-FR" dirty="0"/>
              <a:t>" : définit la valeur par défaut du PCDATA.</a:t>
            </a:r>
          </a:p>
          <a:p>
            <a:r>
              <a:rPr lang="fr-FR" dirty="0"/>
              <a:t>* : quantificateur zéro ou plus.</a:t>
            </a:r>
          </a:p>
          <a:p>
            <a:r>
              <a:rPr lang="fr-FR" dirty="0"/>
              <a:t>+ : quantificateur un ou plus.</a:t>
            </a:r>
          </a:p>
          <a:p>
            <a:r>
              <a:rPr lang="fr-FR" dirty="0"/>
              <a:t>? : quantificateur zéro ou un.</a:t>
            </a:r>
          </a:p>
          <a:p>
            <a:pPr>
              <a:buNone/>
            </a:pPr>
            <a:endParaRPr lang="fr-FR" dirty="0"/>
          </a:p>
        </p:txBody>
      </p:sp>
      <p:sp>
        <p:nvSpPr>
          <p:cNvPr id="4" name="Titre 1"/>
          <p:cNvSpPr>
            <a:spLocks noGrp="1"/>
          </p:cNvSpPr>
          <p:nvPr>
            <p:ph type="title"/>
          </p:nvPr>
        </p:nvSpPr>
        <p:spPr/>
        <p:txBody>
          <a:bodyPr/>
          <a:lstStyle/>
          <a:p>
            <a:r>
              <a:rPr lang="fr-FR" dirty="0" smtClean="0"/>
              <a:t>DTD(9)</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2643182"/>
            <a:ext cx="7143800" cy="321471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r>
              <a:rPr lang="fr-FR" dirty="0" smtClean="0"/>
              <a:t>XSL (1)</a:t>
            </a:r>
            <a:endParaRPr lang="fr-FR" dirty="0"/>
          </a:p>
        </p:txBody>
      </p:sp>
      <p:sp>
        <p:nvSpPr>
          <p:cNvPr id="3" name="Espace réservé du contenu 2"/>
          <p:cNvSpPr>
            <a:spLocks noGrp="1"/>
          </p:cNvSpPr>
          <p:nvPr>
            <p:ph idx="1"/>
          </p:nvPr>
        </p:nvSpPr>
        <p:spPr/>
        <p:txBody>
          <a:bodyPr>
            <a:normAutofit fontScale="77500" lnSpcReduction="20000"/>
          </a:bodyPr>
          <a:lstStyle/>
          <a:p>
            <a:pPr eaLnBrk="0" hangingPunct="0"/>
            <a:r>
              <a:rPr lang="fr-FR" dirty="0" smtClean="0">
                <a:latin typeface="Arial Black" pitchFamily="34" charset="0"/>
              </a:rPr>
              <a:t>Supposons que l’on veuille réaliser un document ayant la forme suivante:</a:t>
            </a:r>
            <a:endParaRPr lang="fr-FR" dirty="0" smtClean="0">
              <a:latin typeface="Times New Roman" pitchFamily="18" charset="0"/>
            </a:endParaRPr>
          </a:p>
          <a:p>
            <a:pPr eaLnBrk="0" hangingPunct="0">
              <a:buNone/>
            </a:pPr>
            <a:endParaRPr lang="fr-FR" sz="4000" b="1" dirty="0" smtClean="0">
              <a:latin typeface="Times New Roman" pitchFamily="18" charset="0"/>
            </a:endParaRPr>
          </a:p>
          <a:p>
            <a:pPr eaLnBrk="0" hangingPunct="0">
              <a:buNone/>
            </a:pPr>
            <a:r>
              <a:rPr lang="fr-FR" sz="4000" b="1" dirty="0" smtClean="0">
                <a:latin typeface="Times New Roman" pitchFamily="18" charset="0"/>
              </a:rPr>
              <a:t>Exemple de document </a:t>
            </a:r>
          </a:p>
          <a:p>
            <a:pPr eaLnBrk="0" hangingPunct="0">
              <a:buNone/>
            </a:pPr>
            <a:endParaRPr lang="fr-FR" sz="4000" b="1" dirty="0" smtClean="0">
              <a:latin typeface="Times New Roman" pitchFamily="18" charset="0"/>
            </a:endParaRPr>
          </a:p>
          <a:p>
            <a:pPr eaLnBrk="0" hangingPunct="0">
              <a:buNone/>
            </a:pPr>
            <a:r>
              <a:rPr lang="fr-FR" sz="4000" dirty="0" smtClean="0">
                <a:latin typeface="Times New Roman" pitchFamily="18" charset="0"/>
              </a:rPr>
              <a:t>Ceci est un exemple avec plusieurs lignes :</a:t>
            </a:r>
          </a:p>
          <a:p>
            <a:pPr eaLnBrk="0" hangingPunct="0">
              <a:buNone/>
            </a:pPr>
            <a:endParaRPr lang="fr-FR" sz="4000" dirty="0" smtClean="0">
              <a:latin typeface="Times New Roman" pitchFamily="18" charset="0"/>
            </a:endParaRPr>
          </a:p>
          <a:p>
            <a:pPr eaLnBrk="0" hangingPunct="0">
              <a:buNone/>
            </a:pPr>
            <a:r>
              <a:rPr lang="fr-FR" dirty="0" smtClean="0">
                <a:latin typeface="Times New Roman" pitchFamily="18" charset="0"/>
              </a:rPr>
              <a:t>Ligne1		Avec un certain texte	</a:t>
            </a:r>
          </a:p>
          <a:p>
            <a:pPr eaLnBrk="0" hangingPunct="0">
              <a:buNone/>
            </a:pPr>
            <a:r>
              <a:rPr lang="fr-FR" dirty="0" smtClean="0">
                <a:latin typeface="Times New Roman" pitchFamily="18" charset="0"/>
              </a:rPr>
              <a:t>Ligne2		Avec un autre texte	</a:t>
            </a:r>
          </a:p>
          <a:p>
            <a:pPr eaLnBrk="0" hangingPunct="0">
              <a:buNone/>
            </a:pPr>
            <a:r>
              <a:rPr lang="fr-FR" dirty="0" smtClean="0">
                <a:latin typeface="Times New Roman" pitchFamily="18" charset="0"/>
              </a:rPr>
              <a:t>Ligne3		Avec un dernier texte</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46125" y="803275"/>
            <a:ext cx="184150" cy="457200"/>
          </a:xfrm>
          <a:prstGeom prst="rect">
            <a:avLst/>
          </a:prstGeom>
          <a:noFill/>
          <a:ln w="9525">
            <a:noFill/>
            <a:miter lim="800000"/>
            <a:headEnd/>
            <a:tailEnd/>
          </a:ln>
        </p:spPr>
        <p:txBody>
          <a:bodyPr wrap="none">
            <a:spAutoFit/>
          </a:bodyPr>
          <a:lstStyle/>
          <a:p>
            <a:pPr eaLnBrk="0" hangingPunct="0"/>
            <a:endParaRPr lang="fr-FR" sz="2400">
              <a:latin typeface="Times New Roman" pitchFamily="18" charset="0"/>
            </a:endParaRPr>
          </a:p>
        </p:txBody>
      </p:sp>
      <p:sp>
        <p:nvSpPr>
          <p:cNvPr id="5" name="Text Box 6"/>
          <p:cNvSpPr txBox="1">
            <a:spLocks noChangeArrowheads="1"/>
          </p:cNvSpPr>
          <p:nvPr/>
        </p:nvSpPr>
        <p:spPr bwMode="auto">
          <a:xfrm>
            <a:off x="1143000" y="1398588"/>
            <a:ext cx="1709738" cy="457200"/>
          </a:xfrm>
          <a:prstGeom prst="rect">
            <a:avLst/>
          </a:prstGeom>
          <a:noFill/>
          <a:ln w="9525">
            <a:noFill/>
            <a:miter lim="800000"/>
            <a:headEnd/>
            <a:tailEnd/>
          </a:ln>
        </p:spPr>
        <p:txBody>
          <a:bodyPr wrap="none">
            <a:spAutoFit/>
          </a:bodyPr>
          <a:lstStyle/>
          <a:p>
            <a:pPr eaLnBrk="0" hangingPunct="0"/>
            <a:r>
              <a:rPr lang="fr-FR" b="1" i="1" dirty="0">
                <a:solidFill>
                  <a:schemeClr val="accent2"/>
                </a:solidFill>
                <a:latin typeface="Times New Roman" pitchFamily="18" charset="0"/>
              </a:rPr>
              <a:t>ISO</a:t>
            </a:r>
            <a:r>
              <a:rPr lang="fr-FR" b="1" i="1" dirty="0">
                <a:latin typeface="Times New Roman" pitchFamily="18" charset="0"/>
              </a:rPr>
              <a:t>    </a:t>
            </a:r>
            <a:r>
              <a:rPr lang="fr-FR" sz="2400" dirty="0">
                <a:latin typeface="Times New Roman" pitchFamily="18" charset="0"/>
              </a:rPr>
              <a:t>SGML</a:t>
            </a:r>
          </a:p>
        </p:txBody>
      </p:sp>
      <p:sp>
        <p:nvSpPr>
          <p:cNvPr id="6" name="Text Box 7"/>
          <p:cNvSpPr txBox="1">
            <a:spLocks noChangeArrowheads="1"/>
          </p:cNvSpPr>
          <p:nvPr/>
        </p:nvSpPr>
        <p:spPr bwMode="auto">
          <a:xfrm>
            <a:off x="4800600" y="1752600"/>
            <a:ext cx="1047750" cy="762000"/>
          </a:xfrm>
          <a:prstGeom prst="rect">
            <a:avLst/>
          </a:prstGeom>
          <a:noFill/>
          <a:ln w="9525">
            <a:noFill/>
            <a:miter lim="800000"/>
            <a:headEnd/>
            <a:tailEnd/>
          </a:ln>
        </p:spPr>
        <p:txBody>
          <a:bodyPr wrap="none">
            <a:spAutoFit/>
          </a:bodyPr>
          <a:lstStyle/>
          <a:p>
            <a:pPr eaLnBrk="0" hangingPunct="0"/>
            <a:r>
              <a:rPr lang="fr-FR" b="1" i="1">
                <a:solidFill>
                  <a:schemeClr val="accent2"/>
                </a:solidFill>
                <a:latin typeface="Times New Roman" pitchFamily="18" charset="0"/>
              </a:rPr>
              <a:t>web</a:t>
            </a:r>
            <a:endParaRPr lang="fr-FR" sz="2400">
              <a:latin typeface="Times New Roman" pitchFamily="18" charset="0"/>
            </a:endParaRPr>
          </a:p>
          <a:p>
            <a:pPr eaLnBrk="0" hangingPunct="0"/>
            <a:r>
              <a:rPr lang="fr-FR" sz="2400">
                <a:latin typeface="Times New Roman" pitchFamily="18" charset="0"/>
              </a:rPr>
              <a:t>HTML</a:t>
            </a:r>
          </a:p>
        </p:txBody>
      </p:sp>
      <p:sp>
        <p:nvSpPr>
          <p:cNvPr id="7" name="Text Box 8"/>
          <p:cNvSpPr txBox="1">
            <a:spLocks noChangeArrowheads="1"/>
          </p:cNvSpPr>
          <p:nvPr/>
        </p:nvSpPr>
        <p:spPr bwMode="auto">
          <a:xfrm>
            <a:off x="441325" y="900113"/>
            <a:ext cx="590550" cy="4737100"/>
          </a:xfrm>
          <a:prstGeom prst="rect">
            <a:avLst/>
          </a:prstGeom>
          <a:noFill/>
          <a:ln w="9525">
            <a:noFill/>
            <a:miter lim="800000"/>
            <a:headEnd/>
            <a:tailEnd/>
          </a:ln>
        </p:spPr>
        <p:txBody>
          <a:bodyPr wrap="none">
            <a:spAutoFit/>
          </a:bodyPr>
          <a:lstStyle/>
          <a:p>
            <a:pPr eaLnBrk="0" hangingPunct="0"/>
            <a:r>
              <a:rPr lang="fr-FR" sz="1600">
                <a:latin typeface="Times New Roman" pitchFamily="18" charset="0"/>
              </a:rPr>
              <a:t>….</a:t>
            </a:r>
          </a:p>
          <a:p>
            <a:pPr eaLnBrk="0" hangingPunct="0"/>
            <a:r>
              <a:rPr lang="fr-FR" sz="1600">
                <a:latin typeface="Times New Roman" pitchFamily="18" charset="0"/>
              </a:rPr>
              <a:t>1985</a:t>
            </a:r>
          </a:p>
          <a:p>
            <a:pPr eaLnBrk="0" hangingPunct="0"/>
            <a:r>
              <a:rPr lang="fr-FR" sz="1600">
                <a:latin typeface="Times New Roman" pitchFamily="18" charset="0"/>
              </a:rPr>
              <a:t>1986</a:t>
            </a:r>
          </a:p>
          <a:p>
            <a:pPr eaLnBrk="0" hangingPunct="0"/>
            <a:r>
              <a:rPr lang="fr-FR" sz="1600">
                <a:latin typeface="Times New Roman" pitchFamily="18" charset="0"/>
              </a:rPr>
              <a:t>1987</a:t>
            </a:r>
          </a:p>
          <a:p>
            <a:pPr eaLnBrk="0" hangingPunct="0"/>
            <a:r>
              <a:rPr lang="fr-FR" sz="1600">
                <a:latin typeface="Times New Roman" pitchFamily="18" charset="0"/>
              </a:rPr>
              <a:t>1988</a:t>
            </a:r>
          </a:p>
          <a:p>
            <a:pPr eaLnBrk="0" hangingPunct="0"/>
            <a:r>
              <a:rPr lang="fr-FR" sz="1600">
                <a:latin typeface="Times New Roman" pitchFamily="18" charset="0"/>
              </a:rPr>
              <a:t>1989</a:t>
            </a:r>
          </a:p>
          <a:p>
            <a:pPr eaLnBrk="0" hangingPunct="0"/>
            <a:r>
              <a:rPr lang="fr-FR" sz="1600">
                <a:latin typeface="Times New Roman" pitchFamily="18" charset="0"/>
              </a:rPr>
              <a:t>1990</a:t>
            </a:r>
          </a:p>
          <a:p>
            <a:pPr eaLnBrk="0" hangingPunct="0"/>
            <a:r>
              <a:rPr lang="fr-FR" sz="1600">
                <a:latin typeface="Times New Roman" pitchFamily="18" charset="0"/>
              </a:rPr>
              <a:t>1991</a:t>
            </a:r>
          </a:p>
          <a:p>
            <a:pPr eaLnBrk="0" hangingPunct="0"/>
            <a:r>
              <a:rPr lang="fr-FR" sz="1600">
                <a:latin typeface="Times New Roman" pitchFamily="18" charset="0"/>
              </a:rPr>
              <a:t>1992</a:t>
            </a:r>
          </a:p>
          <a:p>
            <a:pPr eaLnBrk="0" hangingPunct="0"/>
            <a:r>
              <a:rPr lang="fr-FR" sz="1600">
                <a:latin typeface="Times New Roman" pitchFamily="18" charset="0"/>
              </a:rPr>
              <a:t>1993</a:t>
            </a:r>
          </a:p>
          <a:p>
            <a:pPr eaLnBrk="0" hangingPunct="0"/>
            <a:r>
              <a:rPr lang="fr-FR" sz="1600">
                <a:latin typeface="Times New Roman" pitchFamily="18" charset="0"/>
              </a:rPr>
              <a:t>1994</a:t>
            </a:r>
          </a:p>
          <a:p>
            <a:pPr eaLnBrk="0" hangingPunct="0"/>
            <a:r>
              <a:rPr lang="fr-FR" sz="1600">
                <a:latin typeface="Times New Roman" pitchFamily="18" charset="0"/>
              </a:rPr>
              <a:t>1995</a:t>
            </a:r>
          </a:p>
          <a:p>
            <a:pPr eaLnBrk="0" hangingPunct="0"/>
            <a:r>
              <a:rPr lang="fr-FR" sz="1600">
                <a:latin typeface="Times New Roman" pitchFamily="18" charset="0"/>
              </a:rPr>
              <a:t>1996</a:t>
            </a:r>
          </a:p>
          <a:p>
            <a:pPr eaLnBrk="0" hangingPunct="0"/>
            <a:r>
              <a:rPr lang="fr-FR" sz="1600">
                <a:latin typeface="Times New Roman" pitchFamily="18" charset="0"/>
              </a:rPr>
              <a:t>1997</a:t>
            </a:r>
          </a:p>
          <a:p>
            <a:pPr eaLnBrk="0" hangingPunct="0"/>
            <a:r>
              <a:rPr lang="fr-FR" sz="1600">
                <a:latin typeface="Times New Roman" pitchFamily="18" charset="0"/>
              </a:rPr>
              <a:t>1998</a:t>
            </a:r>
          </a:p>
          <a:p>
            <a:pPr eaLnBrk="0" hangingPunct="0"/>
            <a:r>
              <a:rPr lang="fr-FR" sz="1600">
                <a:latin typeface="Times New Roman" pitchFamily="18" charset="0"/>
              </a:rPr>
              <a:t>1999</a:t>
            </a:r>
          </a:p>
          <a:p>
            <a:pPr eaLnBrk="0" hangingPunct="0"/>
            <a:r>
              <a:rPr lang="fr-FR" sz="1600">
                <a:latin typeface="Times New Roman" pitchFamily="18" charset="0"/>
              </a:rPr>
              <a:t>2000</a:t>
            </a:r>
          </a:p>
          <a:p>
            <a:pPr eaLnBrk="0" hangingPunct="0"/>
            <a:r>
              <a:rPr lang="fr-FR" sz="1600">
                <a:latin typeface="Times New Roman" pitchFamily="18" charset="0"/>
              </a:rPr>
              <a:t>2001</a:t>
            </a:r>
          </a:p>
          <a:p>
            <a:pPr eaLnBrk="0" hangingPunct="0"/>
            <a:r>
              <a:rPr lang="fr-FR" sz="1600">
                <a:latin typeface="Times New Roman" pitchFamily="18" charset="0"/>
              </a:rPr>
              <a:t>2002</a:t>
            </a:r>
          </a:p>
        </p:txBody>
      </p:sp>
      <p:sp>
        <p:nvSpPr>
          <p:cNvPr id="8" name="Text Box 9"/>
          <p:cNvSpPr txBox="1">
            <a:spLocks noChangeArrowheads="1"/>
          </p:cNvSpPr>
          <p:nvPr/>
        </p:nvSpPr>
        <p:spPr bwMode="auto">
          <a:xfrm>
            <a:off x="1143000" y="2770188"/>
            <a:ext cx="1030288" cy="396875"/>
          </a:xfrm>
          <a:prstGeom prst="rect">
            <a:avLst/>
          </a:prstGeom>
          <a:noFill/>
          <a:ln w="9525">
            <a:noFill/>
            <a:miter lim="800000"/>
            <a:headEnd/>
            <a:tailEnd/>
          </a:ln>
        </p:spPr>
        <p:txBody>
          <a:bodyPr wrap="none">
            <a:spAutoFit/>
          </a:bodyPr>
          <a:lstStyle/>
          <a:p>
            <a:pPr eaLnBrk="0" hangingPunct="0"/>
            <a:r>
              <a:rPr lang="fr-FR">
                <a:latin typeface="Times New Roman" pitchFamily="18" charset="0"/>
              </a:rPr>
              <a:t>HyTime</a:t>
            </a:r>
            <a:endParaRPr lang="fr-FR" sz="2400">
              <a:latin typeface="Times New Roman" pitchFamily="18" charset="0"/>
            </a:endParaRPr>
          </a:p>
        </p:txBody>
      </p:sp>
      <p:sp>
        <p:nvSpPr>
          <p:cNvPr id="9" name="Text Box 10"/>
          <p:cNvSpPr txBox="1">
            <a:spLocks noChangeArrowheads="1"/>
          </p:cNvSpPr>
          <p:nvPr/>
        </p:nvSpPr>
        <p:spPr bwMode="auto">
          <a:xfrm>
            <a:off x="2209800" y="3760788"/>
            <a:ext cx="2138363" cy="457200"/>
          </a:xfrm>
          <a:prstGeom prst="rect">
            <a:avLst/>
          </a:prstGeom>
          <a:noFill/>
          <a:ln w="9525">
            <a:noFill/>
            <a:miter lim="800000"/>
            <a:headEnd/>
            <a:tailEnd/>
          </a:ln>
        </p:spPr>
        <p:txBody>
          <a:bodyPr wrap="none">
            <a:spAutoFit/>
          </a:bodyPr>
          <a:lstStyle/>
          <a:p>
            <a:pPr eaLnBrk="0" hangingPunct="0"/>
            <a:r>
              <a:rPr lang="fr-FR" b="1" i="1">
                <a:solidFill>
                  <a:schemeClr val="accent2"/>
                </a:solidFill>
                <a:latin typeface="Times New Roman" pitchFamily="18" charset="0"/>
              </a:rPr>
              <a:t>W3C</a:t>
            </a:r>
            <a:r>
              <a:rPr lang="fr-FR" b="1" i="1">
                <a:latin typeface="Times New Roman" pitchFamily="18" charset="0"/>
              </a:rPr>
              <a:t>              </a:t>
            </a:r>
            <a:r>
              <a:rPr lang="fr-FR" sz="2400">
                <a:latin typeface="Times New Roman" pitchFamily="18" charset="0"/>
              </a:rPr>
              <a:t>CSS</a:t>
            </a:r>
          </a:p>
        </p:txBody>
      </p:sp>
      <p:sp>
        <p:nvSpPr>
          <p:cNvPr id="10" name="Text Box 11"/>
          <p:cNvSpPr txBox="1">
            <a:spLocks noChangeArrowheads="1"/>
          </p:cNvSpPr>
          <p:nvPr/>
        </p:nvSpPr>
        <p:spPr bwMode="auto">
          <a:xfrm>
            <a:off x="2590800" y="4217988"/>
            <a:ext cx="1243013" cy="457200"/>
          </a:xfrm>
          <a:prstGeom prst="rect">
            <a:avLst/>
          </a:prstGeom>
          <a:noFill/>
          <a:ln w="9525">
            <a:noFill/>
            <a:miter lim="800000"/>
            <a:headEnd/>
            <a:tailEnd/>
          </a:ln>
        </p:spPr>
        <p:txBody>
          <a:bodyPr wrap="none">
            <a:spAutoFit/>
          </a:bodyPr>
          <a:lstStyle/>
          <a:p>
            <a:pPr eaLnBrk="0" hangingPunct="0"/>
            <a:r>
              <a:rPr lang="fr-FR" sz="2400">
                <a:latin typeface="Times New Roman" pitchFamily="18" charset="0"/>
              </a:rPr>
              <a:t>XML1.0</a:t>
            </a:r>
          </a:p>
        </p:txBody>
      </p:sp>
      <p:sp>
        <p:nvSpPr>
          <p:cNvPr id="11" name="Text Box 12"/>
          <p:cNvSpPr txBox="1">
            <a:spLocks noChangeArrowheads="1"/>
          </p:cNvSpPr>
          <p:nvPr/>
        </p:nvSpPr>
        <p:spPr bwMode="auto">
          <a:xfrm>
            <a:off x="4937125" y="4487863"/>
            <a:ext cx="946150" cy="457200"/>
          </a:xfrm>
          <a:prstGeom prst="rect">
            <a:avLst/>
          </a:prstGeom>
          <a:noFill/>
          <a:ln w="9525">
            <a:noFill/>
            <a:miter lim="800000"/>
            <a:headEnd/>
            <a:tailEnd/>
          </a:ln>
        </p:spPr>
        <p:txBody>
          <a:bodyPr wrap="none">
            <a:spAutoFit/>
          </a:bodyPr>
          <a:lstStyle/>
          <a:p>
            <a:pPr eaLnBrk="0" hangingPunct="0"/>
            <a:r>
              <a:rPr lang="fr-FR" sz="2400">
                <a:latin typeface="Times New Roman" pitchFamily="18" charset="0"/>
              </a:rPr>
              <a:t>XSLT</a:t>
            </a:r>
          </a:p>
        </p:txBody>
      </p:sp>
      <p:sp>
        <p:nvSpPr>
          <p:cNvPr id="12" name="Line 13"/>
          <p:cNvSpPr>
            <a:spLocks noChangeShapeType="1"/>
          </p:cNvSpPr>
          <p:nvPr/>
        </p:nvSpPr>
        <p:spPr bwMode="auto">
          <a:xfrm>
            <a:off x="2514600" y="1855788"/>
            <a:ext cx="533400" cy="2362200"/>
          </a:xfrm>
          <a:prstGeom prst="line">
            <a:avLst/>
          </a:prstGeom>
          <a:noFill/>
          <a:ln w="38100">
            <a:solidFill>
              <a:schemeClr val="tx1"/>
            </a:solidFill>
            <a:round/>
            <a:headEnd/>
            <a:tailEnd type="triangle" w="med" len="med"/>
          </a:ln>
        </p:spPr>
        <p:txBody>
          <a:bodyPr wrap="none" anchor="ctr"/>
          <a:lstStyle/>
          <a:p>
            <a:endParaRPr lang="fr-FR"/>
          </a:p>
        </p:txBody>
      </p:sp>
      <p:sp>
        <p:nvSpPr>
          <p:cNvPr id="13" name="Line 14"/>
          <p:cNvSpPr>
            <a:spLocks noChangeShapeType="1"/>
          </p:cNvSpPr>
          <p:nvPr/>
        </p:nvSpPr>
        <p:spPr bwMode="auto">
          <a:xfrm flipH="1">
            <a:off x="3048000" y="2465388"/>
            <a:ext cx="1905000" cy="1752600"/>
          </a:xfrm>
          <a:prstGeom prst="line">
            <a:avLst/>
          </a:prstGeom>
          <a:noFill/>
          <a:ln w="38100">
            <a:solidFill>
              <a:schemeClr val="tx1"/>
            </a:solidFill>
            <a:round/>
            <a:headEnd/>
            <a:tailEnd type="triangle" w="med" len="med"/>
          </a:ln>
        </p:spPr>
        <p:txBody>
          <a:bodyPr wrap="none" anchor="ctr"/>
          <a:lstStyle/>
          <a:p>
            <a:endParaRPr lang="fr-FR"/>
          </a:p>
        </p:txBody>
      </p:sp>
      <p:sp>
        <p:nvSpPr>
          <p:cNvPr id="14" name="Text Box 15"/>
          <p:cNvSpPr txBox="1">
            <a:spLocks noChangeArrowheads="1"/>
          </p:cNvSpPr>
          <p:nvPr/>
        </p:nvSpPr>
        <p:spPr bwMode="auto">
          <a:xfrm>
            <a:off x="1127125" y="4792663"/>
            <a:ext cx="1133475" cy="457200"/>
          </a:xfrm>
          <a:prstGeom prst="rect">
            <a:avLst/>
          </a:prstGeom>
          <a:noFill/>
          <a:ln w="9525">
            <a:noFill/>
            <a:miter lim="800000"/>
            <a:headEnd/>
            <a:tailEnd/>
          </a:ln>
        </p:spPr>
        <p:txBody>
          <a:bodyPr wrap="none">
            <a:spAutoFit/>
          </a:bodyPr>
          <a:lstStyle/>
          <a:p>
            <a:pPr eaLnBrk="0" hangingPunct="0"/>
            <a:r>
              <a:rPr lang="fr-FR" sz="2400">
                <a:latin typeface="Times New Roman" pitchFamily="18" charset="0"/>
              </a:rPr>
              <a:t>XLINK</a:t>
            </a:r>
          </a:p>
        </p:txBody>
      </p:sp>
      <p:sp>
        <p:nvSpPr>
          <p:cNvPr id="15" name="Line 16"/>
          <p:cNvSpPr>
            <a:spLocks noChangeShapeType="1"/>
          </p:cNvSpPr>
          <p:nvPr/>
        </p:nvSpPr>
        <p:spPr bwMode="auto">
          <a:xfrm>
            <a:off x="1676400" y="3227388"/>
            <a:ext cx="0" cy="1524000"/>
          </a:xfrm>
          <a:prstGeom prst="line">
            <a:avLst/>
          </a:prstGeom>
          <a:noFill/>
          <a:ln w="38100">
            <a:solidFill>
              <a:schemeClr val="tx1"/>
            </a:solidFill>
            <a:round/>
            <a:headEnd/>
            <a:tailEnd type="triangle" w="med" len="med"/>
          </a:ln>
        </p:spPr>
        <p:txBody>
          <a:bodyPr wrap="none" anchor="ctr"/>
          <a:lstStyle/>
          <a:p>
            <a:endParaRPr lang="fr-FR"/>
          </a:p>
        </p:txBody>
      </p:sp>
      <p:sp>
        <p:nvSpPr>
          <p:cNvPr id="16" name="Line 17"/>
          <p:cNvSpPr>
            <a:spLocks noChangeShapeType="1"/>
          </p:cNvSpPr>
          <p:nvPr/>
        </p:nvSpPr>
        <p:spPr bwMode="auto">
          <a:xfrm flipH="1">
            <a:off x="1676400" y="4522788"/>
            <a:ext cx="914400" cy="228600"/>
          </a:xfrm>
          <a:prstGeom prst="line">
            <a:avLst/>
          </a:prstGeom>
          <a:noFill/>
          <a:ln w="38100">
            <a:solidFill>
              <a:schemeClr val="tx1"/>
            </a:solidFill>
            <a:round/>
            <a:headEnd/>
            <a:tailEnd type="triangle" w="med" len="med"/>
          </a:ln>
        </p:spPr>
        <p:txBody>
          <a:bodyPr wrap="none" anchor="ctr"/>
          <a:lstStyle/>
          <a:p>
            <a:endParaRPr lang="fr-FR"/>
          </a:p>
        </p:txBody>
      </p:sp>
      <p:sp>
        <p:nvSpPr>
          <p:cNvPr id="17" name="Line 18"/>
          <p:cNvSpPr>
            <a:spLocks noChangeShapeType="1"/>
          </p:cNvSpPr>
          <p:nvPr/>
        </p:nvSpPr>
        <p:spPr bwMode="auto">
          <a:xfrm>
            <a:off x="4191000" y="4141788"/>
            <a:ext cx="228600" cy="838200"/>
          </a:xfrm>
          <a:prstGeom prst="line">
            <a:avLst/>
          </a:prstGeom>
          <a:noFill/>
          <a:ln w="38100">
            <a:solidFill>
              <a:schemeClr val="tx1"/>
            </a:solidFill>
            <a:round/>
            <a:headEnd/>
            <a:tailEnd type="triangle" w="med" len="med"/>
          </a:ln>
        </p:spPr>
        <p:txBody>
          <a:bodyPr wrap="none" anchor="ctr"/>
          <a:lstStyle/>
          <a:p>
            <a:endParaRPr lang="fr-FR"/>
          </a:p>
        </p:txBody>
      </p:sp>
      <p:sp>
        <p:nvSpPr>
          <p:cNvPr id="18" name="Line 19"/>
          <p:cNvSpPr>
            <a:spLocks noChangeShapeType="1"/>
          </p:cNvSpPr>
          <p:nvPr/>
        </p:nvSpPr>
        <p:spPr bwMode="auto">
          <a:xfrm>
            <a:off x="3733800" y="4522788"/>
            <a:ext cx="685800" cy="457200"/>
          </a:xfrm>
          <a:prstGeom prst="line">
            <a:avLst/>
          </a:prstGeom>
          <a:noFill/>
          <a:ln w="38100">
            <a:solidFill>
              <a:schemeClr val="tx1"/>
            </a:solidFill>
            <a:round/>
            <a:headEnd/>
            <a:tailEnd type="triangle" w="med" len="med"/>
          </a:ln>
        </p:spPr>
        <p:txBody>
          <a:bodyPr wrap="none" anchor="ctr"/>
          <a:lstStyle/>
          <a:p>
            <a:endParaRPr lang="fr-FR"/>
          </a:p>
        </p:txBody>
      </p:sp>
      <p:sp>
        <p:nvSpPr>
          <p:cNvPr id="19" name="Line 20"/>
          <p:cNvSpPr>
            <a:spLocks noChangeShapeType="1"/>
          </p:cNvSpPr>
          <p:nvPr/>
        </p:nvSpPr>
        <p:spPr bwMode="auto">
          <a:xfrm flipH="1">
            <a:off x="4419600" y="4751388"/>
            <a:ext cx="533400" cy="228600"/>
          </a:xfrm>
          <a:prstGeom prst="line">
            <a:avLst/>
          </a:prstGeom>
          <a:noFill/>
          <a:ln w="38100">
            <a:solidFill>
              <a:schemeClr val="tx1"/>
            </a:solidFill>
            <a:round/>
            <a:headEnd/>
            <a:tailEnd type="triangle" w="med" len="med"/>
          </a:ln>
        </p:spPr>
        <p:txBody>
          <a:bodyPr wrap="none" anchor="ctr"/>
          <a:lstStyle/>
          <a:p>
            <a:endParaRPr lang="fr-FR"/>
          </a:p>
        </p:txBody>
      </p:sp>
      <p:sp>
        <p:nvSpPr>
          <p:cNvPr id="20" name="Text Box 21"/>
          <p:cNvSpPr txBox="1">
            <a:spLocks noChangeArrowheads="1"/>
          </p:cNvSpPr>
          <p:nvPr/>
        </p:nvSpPr>
        <p:spPr bwMode="auto">
          <a:xfrm>
            <a:off x="4191000" y="4903788"/>
            <a:ext cx="760413" cy="457200"/>
          </a:xfrm>
          <a:prstGeom prst="rect">
            <a:avLst/>
          </a:prstGeom>
          <a:noFill/>
          <a:ln w="9525">
            <a:noFill/>
            <a:miter lim="800000"/>
            <a:headEnd/>
            <a:tailEnd/>
          </a:ln>
        </p:spPr>
        <p:txBody>
          <a:bodyPr wrap="none">
            <a:spAutoFit/>
          </a:bodyPr>
          <a:lstStyle/>
          <a:p>
            <a:pPr eaLnBrk="0" hangingPunct="0"/>
            <a:r>
              <a:rPr lang="fr-FR" sz="2400">
                <a:latin typeface="Times New Roman" pitchFamily="18" charset="0"/>
              </a:rPr>
              <a:t>XSL</a:t>
            </a:r>
          </a:p>
        </p:txBody>
      </p:sp>
      <p:sp>
        <p:nvSpPr>
          <p:cNvPr id="21" name="Line 22"/>
          <p:cNvSpPr>
            <a:spLocks noChangeShapeType="1"/>
          </p:cNvSpPr>
          <p:nvPr/>
        </p:nvSpPr>
        <p:spPr bwMode="auto">
          <a:xfrm>
            <a:off x="3200400" y="4675188"/>
            <a:ext cx="0" cy="381000"/>
          </a:xfrm>
          <a:prstGeom prst="line">
            <a:avLst/>
          </a:prstGeom>
          <a:noFill/>
          <a:ln w="38100">
            <a:solidFill>
              <a:schemeClr val="tx1"/>
            </a:solidFill>
            <a:round/>
            <a:headEnd/>
            <a:tailEnd type="triangle" w="med" len="med"/>
          </a:ln>
        </p:spPr>
        <p:txBody>
          <a:bodyPr wrap="none" anchor="ctr">
            <a:spAutoFit/>
          </a:bodyPr>
          <a:lstStyle/>
          <a:p>
            <a:endParaRPr lang="fr-FR"/>
          </a:p>
        </p:txBody>
      </p:sp>
      <p:sp>
        <p:nvSpPr>
          <p:cNvPr id="22" name="Text Box 23"/>
          <p:cNvSpPr txBox="1">
            <a:spLocks noChangeArrowheads="1"/>
          </p:cNvSpPr>
          <p:nvPr/>
        </p:nvSpPr>
        <p:spPr bwMode="auto">
          <a:xfrm>
            <a:off x="2286000" y="5056188"/>
            <a:ext cx="1930400" cy="457200"/>
          </a:xfrm>
          <a:prstGeom prst="rect">
            <a:avLst/>
          </a:prstGeom>
          <a:noFill/>
          <a:ln w="9525">
            <a:noFill/>
            <a:miter lim="800000"/>
            <a:headEnd/>
            <a:tailEnd/>
          </a:ln>
        </p:spPr>
        <p:txBody>
          <a:bodyPr wrap="none">
            <a:spAutoFit/>
          </a:bodyPr>
          <a:lstStyle/>
          <a:p>
            <a:pPr eaLnBrk="0" hangingPunct="0"/>
            <a:r>
              <a:rPr lang="fr-FR" sz="2400">
                <a:latin typeface="Times New Roman" pitchFamily="18" charset="0"/>
              </a:rPr>
              <a:t>XMLSHEMA</a:t>
            </a:r>
          </a:p>
        </p:txBody>
      </p:sp>
      <p:sp>
        <p:nvSpPr>
          <p:cNvPr id="23" name="Text Box 24"/>
          <p:cNvSpPr txBox="1">
            <a:spLocks noChangeArrowheads="1"/>
          </p:cNvSpPr>
          <p:nvPr/>
        </p:nvSpPr>
        <p:spPr bwMode="auto">
          <a:xfrm>
            <a:off x="5257800" y="1093788"/>
            <a:ext cx="2017713" cy="396875"/>
          </a:xfrm>
          <a:prstGeom prst="rect">
            <a:avLst/>
          </a:prstGeom>
          <a:noFill/>
          <a:ln w="9525">
            <a:noFill/>
            <a:miter lim="800000"/>
            <a:headEnd/>
            <a:tailEnd/>
          </a:ln>
        </p:spPr>
        <p:txBody>
          <a:bodyPr wrap="none">
            <a:spAutoFit/>
          </a:bodyPr>
          <a:lstStyle/>
          <a:p>
            <a:pPr eaLnBrk="0" hangingPunct="0"/>
            <a:r>
              <a:rPr lang="fr-FR" b="1" i="1">
                <a:solidFill>
                  <a:schemeClr val="accent2"/>
                </a:solidFill>
                <a:latin typeface="Times New Roman" pitchFamily="18" charset="0"/>
              </a:rPr>
              <a:t>Bases de données</a:t>
            </a:r>
          </a:p>
        </p:txBody>
      </p:sp>
      <p:sp>
        <p:nvSpPr>
          <p:cNvPr id="24" name="Line 25"/>
          <p:cNvSpPr>
            <a:spLocks noChangeShapeType="1"/>
          </p:cNvSpPr>
          <p:nvPr/>
        </p:nvSpPr>
        <p:spPr bwMode="auto">
          <a:xfrm>
            <a:off x="6172200" y="1703388"/>
            <a:ext cx="0" cy="3124200"/>
          </a:xfrm>
          <a:prstGeom prst="line">
            <a:avLst/>
          </a:prstGeom>
          <a:noFill/>
          <a:ln w="38100">
            <a:solidFill>
              <a:schemeClr val="tx1"/>
            </a:solidFill>
            <a:round/>
            <a:headEnd/>
            <a:tailEnd type="triangle" w="med" len="med"/>
          </a:ln>
        </p:spPr>
        <p:txBody>
          <a:bodyPr anchor="ctr">
            <a:spAutoFit/>
          </a:bodyPr>
          <a:lstStyle/>
          <a:p>
            <a:endParaRPr lang="fr-FR"/>
          </a:p>
        </p:txBody>
      </p:sp>
      <p:sp>
        <p:nvSpPr>
          <p:cNvPr id="25" name="Text Box 26"/>
          <p:cNvSpPr txBox="1">
            <a:spLocks noChangeArrowheads="1"/>
          </p:cNvSpPr>
          <p:nvPr/>
        </p:nvSpPr>
        <p:spPr bwMode="auto">
          <a:xfrm>
            <a:off x="5105400" y="4903788"/>
            <a:ext cx="2141538" cy="457200"/>
          </a:xfrm>
          <a:prstGeom prst="rect">
            <a:avLst/>
          </a:prstGeom>
          <a:noFill/>
          <a:ln w="9525">
            <a:noFill/>
            <a:miter lim="800000"/>
            <a:headEnd/>
            <a:tailEnd/>
          </a:ln>
        </p:spPr>
        <p:txBody>
          <a:bodyPr wrap="none">
            <a:spAutoFit/>
          </a:bodyPr>
          <a:lstStyle/>
          <a:p>
            <a:pPr eaLnBrk="0" hangingPunct="0"/>
            <a:r>
              <a:rPr lang="fr-FR" sz="2400">
                <a:latin typeface="Times New Roman" pitchFamily="18" charset="0"/>
              </a:rPr>
              <a:t>XMLQUERY,..</a:t>
            </a:r>
          </a:p>
        </p:txBody>
      </p:sp>
      <p:sp>
        <p:nvSpPr>
          <p:cNvPr id="26" name="Text Box 27"/>
          <p:cNvSpPr txBox="1">
            <a:spLocks noChangeArrowheads="1"/>
          </p:cNvSpPr>
          <p:nvPr/>
        </p:nvSpPr>
        <p:spPr bwMode="auto">
          <a:xfrm>
            <a:off x="7451725" y="1995488"/>
            <a:ext cx="1692275" cy="1006475"/>
          </a:xfrm>
          <a:prstGeom prst="rect">
            <a:avLst/>
          </a:prstGeom>
          <a:noFill/>
          <a:ln w="9525">
            <a:noFill/>
            <a:miter lim="800000"/>
            <a:headEnd/>
            <a:tailEnd/>
          </a:ln>
        </p:spPr>
        <p:txBody>
          <a:bodyPr wrap="none">
            <a:spAutoFit/>
          </a:bodyPr>
          <a:lstStyle/>
          <a:p>
            <a:pPr eaLnBrk="0" hangingPunct="0"/>
            <a:r>
              <a:rPr lang="fr-FR" b="1" i="1">
                <a:solidFill>
                  <a:schemeClr val="accent2"/>
                </a:solidFill>
                <a:latin typeface="Times New Roman" pitchFamily="18" charset="0"/>
              </a:rPr>
              <a:t>Gestion</a:t>
            </a:r>
          </a:p>
          <a:p>
            <a:pPr eaLnBrk="0" hangingPunct="0"/>
            <a:r>
              <a:rPr lang="fr-FR" b="1" i="1">
                <a:solidFill>
                  <a:schemeClr val="accent2"/>
                </a:solidFill>
                <a:latin typeface="Times New Roman" pitchFamily="18" charset="0"/>
              </a:rPr>
              <a:t>des </a:t>
            </a:r>
          </a:p>
          <a:p>
            <a:pPr eaLnBrk="0" hangingPunct="0"/>
            <a:r>
              <a:rPr lang="fr-FR" b="1" i="1">
                <a:solidFill>
                  <a:schemeClr val="accent2"/>
                </a:solidFill>
                <a:latin typeface="Times New Roman" pitchFamily="18" charset="0"/>
              </a:rPr>
              <a:t>connaissances</a:t>
            </a:r>
            <a:endParaRPr lang="fr-FR" i="1">
              <a:solidFill>
                <a:schemeClr val="accent2"/>
              </a:solidFill>
              <a:latin typeface="Times New Roman" pitchFamily="18" charset="0"/>
            </a:endParaRPr>
          </a:p>
        </p:txBody>
      </p:sp>
      <p:sp>
        <p:nvSpPr>
          <p:cNvPr id="27" name="Line 28"/>
          <p:cNvSpPr>
            <a:spLocks noChangeShapeType="1"/>
          </p:cNvSpPr>
          <p:nvPr/>
        </p:nvSpPr>
        <p:spPr bwMode="auto">
          <a:xfrm>
            <a:off x="7543800" y="2998788"/>
            <a:ext cx="0" cy="1447800"/>
          </a:xfrm>
          <a:prstGeom prst="line">
            <a:avLst/>
          </a:prstGeom>
          <a:noFill/>
          <a:ln w="38100">
            <a:solidFill>
              <a:schemeClr val="tx1"/>
            </a:solidFill>
            <a:round/>
            <a:headEnd/>
            <a:tailEnd type="triangle" w="med" len="med"/>
          </a:ln>
        </p:spPr>
        <p:txBody>
          <a:bodyPr anchor="ctr">
            <a:spAutoFit/>
          </a:bodyPr>
          <a:lstStyle/>
          <a:p>
            <a:endParaRPr lang="fr-FR"/>
          </a:p>
        </p:txBody>
      </p:sp>
      <p:sp>
        <p:nvSpPr>
          <p:cNvPr id="28" name="Text Box 29"/>
          <p:cNvSpPr txBox="1">
            <a:spLocks noChangeArrowheads="1"/>
          </p:cNvSpPr>
          <p:nvPr/>
        </p:nvSpPr>
        <p:spPr bwMode="auto">
          <a:xfrm>
            <a:off x="7146925" y="4411663"/>
            <a:ext cx="777875" cy="457200"/>
          </a:xfrm>
          <a:prstGeom prst="rect">
            <a:avLst/>
          </a:prstGeom>
          <a:noFill/>
          <a:ln w="9525">
            <a:noFill/>
            <a:miter lim="800000"/>
            <a:headEnd/>
            <a:tailEnd/>
          </a:ln>
        </p:spPr>
        <p:txBody>
          <a:bodyPr wrap="none">
            <a:spAutoFit/>
          </a:bodyPr>
          <a:lstStyle/>
          <a:p>
            <a:pPr eaLnBrk="0" hangingPunct="0"/>
            <a:r>
              <a:rPr lang="fr-FR" sz="2400">
                <a:latin typeface="Times New Roman" pitchFamily="18" charset="0"/>
              </a:rPr>
              <a:t>RDF</a:t>
            </a:r>
          </a:p>
        </p:txBody>
      </p:sp>
      <p:sp>
        <p:nvSpPr>
          <p:cNvPr id="29" name="Line 30"/>
          <p:cNvSpPr>
            <a:spLocks noChangeShapeType="1"/>
          </p:cNvSpPr>
          <p:nvPr/>
        </p:nvSpPr>
        <p:spPr bwMode="auto">
          <a:xfrm>
            <a:off x="7543800" y="4827588"/>
            <a:ext cx="0" cy="533400"/>
          </a:xfrm>
          <a:prstGeom prst="line">
            <a:avLst/>
          </a:prstGeom>
          <a:noFill/>
          <a:ln w="38100">
            <a:solidFill>
              <a:schemeClr val="tx1"/>
            </a:solidFill>
            <a:round/>
            <a:headEnd/>
            <a:tailEnd type="triangle" w="med" len="med"/>
          </a:ln>
        </p:spPr>
        <p:txBody>
          <a:bodyPr anchor="ctr">
            <a:spAutoFit/>
          </a:bodyPr>
          <a:lstStyle/>
          <a:p>
            <a:endParaRPr lang="fr-FR"/>
          </a:p>
        </p:txBody>
      </p:sp>
      <p:sp>
        <p:nvSpPr>
          <p:cNvPr id="30" name="Text Box 31"/>
          <p:cNvSpPr txBox="1">
            <a:spLocks noChangeArrowheads="1"/>
          </p:cNvSpPr>
          <p:nvPr/>
        </p:nvSpPr>
        <p:spPr bwMode="auto">
          <a:xfrm>
            <a:off x="5851525" y="5402263"/>
            <a:ext cx="3397250" cy="457200"/>
          </a:xfrm>
          <a:prstGeom prst="rect">
            <a:avLst/>
          </a:prstGeom>
          <a:noFill/>
          <a:ln w="9525">
            <a:noFill/>
            <a:miter lim="800000"/>
            <a:headEnd/>
            <a:tailEnd/>
          </a:ln>
        </p:spPr>
        <p:txBody>
          <a:bodyPr wrap="none">
            <a:spAutoFit/>
          </a:bodyPr>
          <a:lstStyle/>
          <a:p>
            <a:pPr eaLnBrk="0" hangingPunct="0"/>
            <a:r>
              <a:rPr lang="fr-FR" sz="2400">
                <a:latin typeface="Times New Roman" pitchFamily="18" charset="0"/>
              </a:rPr>
              <a:t>WEB Semantique (OWL..</a:t>
            </a:r>
            <a:endParaRPr lang="fr-FR" b="1">
              <a:solidFill>
                <a:schemeClr val="accent2"/>
              </a:solidFill>
              <a:latin typeface="Times New Roman" pitchFamily="18" charset="0"/>
            </a:endParaRPr>
          </a:p>
        </p:txBody>
      </p:sp>
      <p:sp>
        <p:nvSpPr>
          <p:cNvPr id="31" name="Titre 1"/>
          <p:cNvSpPr>
            <a:spLocks noGrp="1"/>
          </p:cNvSpPr>
          <p:nvPr>
            <p:ph type="title"/>
          </p:nvPr>
        </p:nvSpPr>
        <p:spPr>
          <a:xfrm>
            <a:off x="457200" y="274638"/>
            <a:ext cx="8229600" cy="1143000"/>
          </a:xfrm>
        </p:spPr>
        <p:txBody>
          <a:bodyPr/>
          <a:lstStyle/>
          <a:p>
            <a:r>
              <a:rPr lang="en-US" altLang="zh-CN" dirty="0" smtClean="0"/>
              <a:t>Pour </a:t>
            </a:r>
            <a:r>
              <a:rPr lang="en-US" altLang="zh-CN" dirty="0" err="1" smtClean="0"/>
              <a:t>finir</a:t>
            </a:r>
            <a:r>
              <a:rPr lang="en-US" altLang="zh-CN" dirty="0" smtClean="0"/>
              <a:t> avec XML</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XSL (2)</a:t>
            </a:r>
            <a:endParaRPr lang="fr-FR" dirty="0"/>
          </a:p>
        </p:txBody>
      </p:sp>
      <p:pic>
        <p:nvPicPr>
          <p:cNvPr id="4" name="Picture 4"/>
          <p:cNvPicPr>
            <a:picLocks noChangeAspect="1" noChangeArrowheads="1"/>
          </p:cNvPicPr>
          <p:nvPr/>
        </p:nvPicPr>
        <p:blipFill>
          <a:blip r:embed="rId2"/>
          <a:srcRect/>
          <a:stretch>
            <a:fillRect/>
          </a:stretch>
        </p:blipFill>
        <p:spPr bwMode="auto">
          <a:xfrm>
            <a:off x="1643042" y="3000372"/>
            <a:ext cx="5715000" cy="3381375"/>
          </a:xfrm>
          <a:prstGeom prst="rect">
            <a:avLst/>
          </a:prstGeom>
          <a:noFill/>
          <a:ln w="9525">
            <a:noFill/>
            <a:miter lim="800000"/>
            <a:headEnd/>
            <a:tailEnd/>
          </a:ln>
        </p:spPr>
      </p:pic>
      <p:sp>
        <p:nvSpPr>
          <p:cNvPr id="5" name="Rectangle 5"/>
          <p:cNvSpPr>
            <a:spLocks noChangeArrowheads="1"/>
          </p:cNvSpPr>
          <p:nvPr/>
        </p:nvSpPr>
        <p:spPr bwMode="auto">
          <a:xfrm>
            <a:off x="471487" y="1142984"/>
            <a:ext cx="8672513" cy="1938337"/>
          </a:xfrm>
          <a:prstGeom prst="rect">
            <a:avLst/>
          </a:prstGeom>
          <a:noFill/>
          <a:ln w="9525">
            <a:noFill/>
            <a:miter lim="800000"/>
            <a:headEnd/>
            <a:tailEnd/>
          </a:ln>
        </p:spPr>
        <p:txBody>
          <a:bodyPr wrap="none">
            <a:spAutoFit/>
          </a:bodyPr>
          <a:lstStyle/>
          <a:p>
            <a:pPr eaLnBrk="0" hangingPunct="0"/>
            <a:r>
              <a:rPr lang="fr-FR" dirty="0">
                <a:solidFill>
                  <a:schemeClr val="accent2"/>
                </a:solidFill>
                <a:latin typeface="Calibri" pitchFamily="34" charset="0"/>
              </a:rPr>
              <a:t>Un exemple simple : en utilisant HTML</a:t>
            </a:r>
            <a:r>
              <a:rPr lang="fr-FR" dirty="0">
                <a:latin typeface="Calibri" pitchFamily="34" charset="0"/>
              </a:rPr>
              <a:t> </a:t>
            </a:r>
          </a:p>
          <a:p>
            <a:pPr eaLnBrk="0" hangingPunct="0"/>
            <a:r>
              <a:rPr lang="fr-FR" dirty="0">
                <a:latin typeface="Arial Black" pitchFamily="34" charset="0"/>
              </a:rPr>
              <a:t>Le document a le format prévu :</a:t>
            </a:r>
          </a:p>
          <a:p>
            <a:pPr eaLnBrk="0" hangingPunct="0"/>
            <a:endParaRPr lang="fr-FR" dirty="0">
              <a:latin typeface="Arial Black" pitchFamily="34" charset="0"/>
            </a:endParaRPr>
          </a:p>
          <a:p>
            <a:pPr eaLnBrk="0" hangingPunct="0"/>
            <a:r>
              <a:rPr lang="fr-FR" dirty="0">
                <a:latin typeface="Arial Black" pitchFamily="34" charset="0"/>
              </a:rPr>
              <a:t>Avantage:</a:t>
            </a:r>
          </a:p>
          <a:p>
            <a:pPr eaLnBrk="0" hangingPunct="0"/>
            <a:r>
              <a:rPr lang="fr-FR" dirty="0">
                <a:latin typeface="Arial Black" pitchFamily="34" charset="0"/>
              </a:rPr>
              <a:t>peut être lu par de nombreux outils(browser, </a:t>
            </a:r>
            <a:r>
              <a:rPr lang="fr-FR" dirty="0" err="1">
                <a:latin typeface="Arial Black" pitchFamily="34" charset="0"/>
              </a:rPr>
              <a:t>word</a:t>
            </a:r>
            <a:r>
              <a:rPr lang="fr-FR" dirty="0">
                <a:latin typeface="Arial Black" pitchFamily="34" charset="0"/>
              </a:rPr>
              <a:t>,…)</a:t>
            </a:r>
          </a:p>
          <a:p>
            <a:pPr eaLnBrk="0" hangingPunct="0"/>
            <a:r>
              <a:rPr lang="fr-FR" dirty="0">
                <a:latin typeface="Arial Black" pitchFamily="34" charset="0"/>
              </a:rPr>
              <a:t>le format interne existe et correspond à un standard (HTML)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14282" y="1214422"/>
            <a:ext cx="8483600" cy="5201424"/>
          </a:xfrm>
          <a:prstGeom prst="rect">
            <a:avLst/>
          </a:prstGeom>
          <a:noFill/>
          <a:ln w="9525">
            <a:noFill/>
            <a:miter lim="800000"/>
            <a:headEnd/>
            <a:tailEnd/>
          </a:ln>
        </p:spPr>
        <p:txBody>
          <a:bodyPr wrap="square">
            <a:spAutoFit/>
          </a:bodyPr>
          <a:lstStyle/>
          <a:p>
            <a:pPr eaLnBrk="0" hangingPunct="0"/>
            <a:r>
              <a:rPr lang="fr-FR" dirty="0">
                <a:solidFill>
                  <a:schemeClr val="accent2"/>
                </a:solidFill>
                <a:latin typeface="Calibri" pitchFamily="34" charset="0"/>
              </a:rPr>
              <a:t>Un exemple simple : en utilisant HTML</a:t>
            </a:r>
            <a:r>
              <a:rPr lang="fr-FR" dirty="0">
                <a:latin typeface="Calibri" pitchFamily="34" charset="0"/>
              </a:rPr>
              <a:t> </a:t>
            </a:r>
          </a:p>
          <a:p>
            <a:pPr eaLnBrk="0" hangingPunct="0"/>
            <a:r>
              <a:rPr lang="fr-FR" dirty="0">
                <a:latin typeface="Arial Black" pitchFamily="34" charset="0"/>
              </a:rPr>
              <a:t>Format interne:</a:t>
            </a:r>
          </a:p>
          <a:p>
            <a:pPr eaLnBrk="0" hangingPunct="0"/>
            <a:r>
              <a:rPr lang="fr-FR" sz="1400" dirty="0">
                <a:latin typeface="Times New Roman" pitchFamily="18" charset="0"/>
              </a:rPr>
              <a:t>&lt;HTML&gt;</a:t>
            </a:r>
          </a:p>
          <a:p>
            <a:pPr eaLnBrk="0" hangingPunct="0"/>
            <a:r>
              <a:rPr lang="fr-FR" sz="1400" dirty="0">
                <a:latin typeface="Times New Roman" pitchFamily="18" charset="0"/>
              </a:rPr>
              <a:t>&lt;HEAD&gt;</a:t>
            </a:r>
          </a:p>
          <a:p>
            <a:pPr eaLnBrk="0" hangingPunct="0"/>
            <a:r>
              <a:rPr lang="fr-FR" sz="1400" dirty="0">
                <a:latin typeface="Times New Roman" pitchFamily="18" charset="0"/>
              </a:rPr>
              <a:t>&lt;META HTTP-EQUIV="Content-Type" CONTENT="</a:t>
            </a:r>
            <a:r>
              <a:rPr lang="fr-FR" sz="1400" dirty="0" err="1">
                <a:latin typeface="Times New Roman" pitchFamily="18" charset="0"/>
              </a:rPr>
              <a:t>text</a:t>
            </a:r>
            <a:r>
              <a:rPr lang="fr-FR" sz="1400" dirty="0">
                <a:latin typeface="Times New Roman" pitchFamily="18" charset="0"/>
              </a:rPr>
              <a:t>/html; </a:t>
            </a:r>
            <a:r>
              <a:rPr lang="fr-FR" sz="1400" dirty="0" err="1">
                <a:latin typeface="Times New Roman" pitchFamily="18" charset="0"/>
              </a:rPr>
              <a:t>charset</a:t>
            </a:r>
            <a:r>
              <a:rPr lang="fr-FR" sz="1400" dirty="0">
                <a:latin typeface="Times New Roman" pitchFamily="18" charset="0"/>
              </a:rPr>
              <a:t>=</a:t>
            </a:r>
            <a:r>
              <a:rPr lang="fr-FR" sz="1400" dirty="0" err="1">
                <a:latin typeface="Times New Roman" pitchFamily="18" charset="0"/>
              </a:rPr>
              <a:t>windows</a:t>
            </a:r>
            <a:r>
              <a:rPr lang="fr-FR" sz="1400" dirty="0">
                <a:latin typeface="Times New Roman" pitchFamily="18" charset="0"/>
              </a:rPr>
              <a:t>-1252"&gt;</a:t>
            </a:r>
          </a:p>
          <a:p>
            <a:pPr eaLnBrk="0" hangingPunct="0"/>
            <a:r>
              <a:rPr lang="fr-FR" sz="1400" dirty="0">
                <a:latin typeface="Times New Roman" pitchFamily="18" charset="0"/>
              </a:rPr>
              <a:t>&lt;META NAME="</a:t>
            </a:r>
            <a:r>
              <a:rPr lang="fr-FR" sz="1400" dirty="0" err="1">
                <a:latin typeface="Times New Roman" pitchFamily="18" charset="0"/>
              </a:rPr>
              <a:t>Generator</a:t>
            </a:r>
            <a:r>
              <a:rPr lang="fr-FR" sz="1400" dirty="0">
                <a:latin typeface="Times New Roman" pitchFamily="18" charset="0"/>
              </a:rPr>
              <a:t>" CONTENT="Microsoft Word </a:t>
            </a:r>
            <a:r>
              <a:rPr lang="fr-FR" sz="1400" dirty="0" smtClean="0">
                <a:latin typeface="Times New Roman" pitchFamily="18" charset="0"/>
              </a:rPr>
              <a:t>2010"&gt;</a:t>
            </a:r>
            <a:endParaRPr lang="fr-FR" sz="1400" dirty="0">
              <a:latin typeface="Times New Roman" pitchFamily="18" charset="0"/>
            </a:endParaRPr>
          </a:p>
          <a:p>
            <a:pPr eaLnBrk="0" hangingPunct="0"/>
            <a:r>
              <a:rPr lang="fr-FR" sz="1400" dirty="0">
                <a:latin typeface="Times New Roman" pitchFamily="18" charset="0"/>
              </a:rPr>
              <a:t>&lt;TITLE&gt;Exemple de document &lt;/TITLE&gt;</a:t>
            </a:r>
          </a:p>
          <a:p>
            <a:pPr eaLnBrk="0" hangingPunct="0"/>
            <a:r>
              <a:rPr lang="fr-FR" sz="1400" dirty="0">
                <a:latin typeface="Times New Roman" pitchFamily="18" charset="0"/>
              </a:rPr>
              <a:t>&lt;/HEAD&gt;</a:t>
            </a:r>
          </a:p>
          <a:p>
            <a:pPr eaLnBrk="0" hangingPunct="0"/>
            <a:r>
              <a:rPr lang="fr-FR" sz="1400" dirty="0">
                <a:latin typeface="Times New Roman" pitchFamily="18" charset="0"/>
              </a:rPr>
              <a:t>&lt;BODY&gt;</a:t>
            </a:r>
          </a:p>
          <a:p>
            <a:pPr eaLnBrk="0" hangingPunct="0"/>
            <a:endParaRPr lang="fr-FR" sz="1400" dirty="0">
              <a:latin typeface="Times New Roman" pitchFamily="18" charset="0"/>
            </a:endParaRPr>
          </a:p>
          <a:p>
            <a:pPr eaLnBrk="0" hangingPunct="0"/>
            <a:r>
              <a:rPr lang="fr-FR" sz="1400" dirty="0">
                <a:latin typeface="Times New Roman" pitchFamily="18" charset="0"/>
              </a:rPr>
              <a:t>&lt;B&gt;&lt;FONT SIZE=6&gt;&lt;</a:t>
            </a:r>
            <a:r>
              <a:rPr lang="fr-FR" sz="1400" dirty="0" smtClean="0">
                <a:latin typeface="Times New Roman" pitchFamily="18" charset="0"/>
              </a:rPr>
              <a:t>P&gt;Exemple </a:t>
            </a:r>
            <a:r>
              <a:rPr lang="fr-FR" sz="1400" dirty="0">
                <a:latin typeface="Times New Roman" pitchFamily="18" charset="0"/>
              </a:rPr>
              <a:t>de document </a:t>
            </a:r>
            <a:r>
              <a:rPr lang="fr-FR" sz="1400" dirty="0" smtClean="0">
                <a:latin typeface="Times New Roman" pitchFamily="18" charset="0"/>
              </a:rPr>
              <a:t>&lt;/</a:t>
            </a:r>
            <a:r>
              <a:rPr lang="fr-FR" sz="1400" dirty="0">
                <a:latin typeface="Times New Roman" pitchFamily="18" charset="0"/>
              </a:rPr>
              <a:t>P&gt;</a:t>
            </a:r>
          </a:p>
          <a:p>
            <a:pPr eaLnBrk="0" hangingPunct="0"/>
            <a:endParaRPr lang="fr-FR" sz="1400" dirty="0">
              <a:latin typeface="Times New Roman" pitchFamily="18" charset="0"/>
            </a:endParaRPr>
          </a:p>
          <a:p>
            <a:pPr eaLnBrk="0" hangingPunct="0"/>
            <a:r>
              <a:rPr lang="fr-FR" sz="1400" dirty="0">
                <a:latin typeface="Times New Roman" pitchFamily="18" charset="0"/>
              </a:rPr>
              <a:t>&lt;/B&gt;&lt;P&gt;Ceci est un exemple avec plusieurs lignes :&lt;/P&gt;</a:t>
            </a:r>
          </a:p>
          <a:p>
            <a:pPr eaLnBrk="0" hangingPunct="0"/>
            <a:endParaRPr lang="fr-FR" sz="1400" dirty="0">
              <a:latin typeface="Times New Roman" pitchFamily="18" charset="0"/>
            </a:endParaRPr>
          </a:p>
          <a:p>
            <a:pPr eaLnBrk="0" hangingPunct="0"/>
            <a:r>
              <a:rPr lang="fr-FR" sz="1400" dirty="0">
                <a:latin typeface="Times New Roman" pitchFamily="18" charset="0"/>
              </a:rPr>
              <a:t>&lt;/FONT&gt;&lt;FONT SIZE=6&gt;&lt;P&gt;Ligne1&amp;#9;&amp;#9;Avec un certain texte&amp;#9;&lt;/P&gt;</a:t>
            </a:r>
          </a:p>
          <a:p>
            <a:pPr eaLnBrk="0" hangingPunct="0"/>
            <a:r>
              <a:rPr lang="fr-FR" sz="1400" dirty="0">
                <a:latin typeface="Times New Roman" pitchFamily="18" charset="0"/>
              </a:rPr>
              <a:t>&lt;P&gt;Ligne2&amp;#9;&amp;#9;Avec un autre texte&amp;#9;&lt;/P&gt;</a:t>
            </a:r>
          </a:p>
          <a:p>
            <a:pPr eaLnBrk="0" hangingPunct="0"/>
            <a:r>
              <a:rPr lang="fr-FR" sz="1400" dirty="0">
                <a:latin typeface="Times New Roman" pitchFamily="18" charset="0"/>
              </a:rPr>
              <a:t>&lt;P&gt;Ligne3&amp;#9;&amp;#9;Avec un dernier texte&lt;/P&gt;&lt;/FONT&gt;&lt;/BODY&gt;</a:t>
            </a:r>
          </a:p>
          <a:p>
            <a:pPr eaLnBrk="0" hangingPunct="0"/>
            <a:r>
              <a:rPr lang="fr-FR" sz="1400" dirty="0">
                <a:latin typeface="Times New Roman" pitchFamily="18" charset="0"/>
              </a:rPr>
              <a:t>&lt;/HTML&gt;</a:t>
            </a:r>
            <a:endParaRPr lang="fr-FR" sz="1600" dirty="0">
              <a:latin typeface="Times New Roman" pitchFamily="18" charset="0"/>
            </a:endParaRPr>
          </a:p>
          <a:p>
            <a:pPr eaLnBrk="0" hangingPunct="0"/>
            <a:r>
              <a:rPr lang="fr-FR" dirty="0">
                <a:latin typeface="Arial Black" pitchFamily="34" charset="0"/>
              </a:rPr>
              <a:t>Dans ce format on décrit les conditions d ’affichage du texte pas la nature ou la structure de son contenu. Si l ’on veut changer la forme avec le même contenu il faut rédiger un nouveau document.</a:t>
            </a:r>
          </a:p>
          <a:p>
            <a:pPr eaLnBrk="0" hangingPunct="0"/>
            <a:r>
              <a:rPr lang="fr-FR" dirty="0">
                <a:latin typeface="Arial Black" pitchFamily="34" charset="0"/>
              </a:rPr>
              <a:t>On n’a pas de moyen systématique d’accéder au contenu </a:t>
            </a:r>
          </a:p>
        </p:txBody>
      </p:sp>
      <p:sp>
        <p:nvSpPr>
          <p:cNvPr id="5" name="Titre 1"/>
          <p:cNvSpPr>
            <a:spLocks noGrp="1"/>
          </p:cNvSpPr>
          <p:nvPr>
            <p:ph type="title"/>
          </p:nvPr>
        </p:nvSpPr>
        <p:spPr>
          <a:xfrm>
            <a:off x="457200" y="274638"/>
            <a:ext cx="8229600" cy="1143000"/>
          </a:xfrm>
        </p:spPr>
        <p:txBody>
          <a:bodyPr/>
          <a:lstStyle/>
          <a:p>
            <a:r>
              <a:rPr lang="fr-FR" dirty="0" smtClean="0"/>
              <a:t>XSL (3)</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42875" y="214313"/>
            <a:ext cx="7040563" cy="6462712"/>
          </a:xfrm>
          <a:prstGeom prst="rect">
            <a:avLst/>
          </a:prstGeom>
          <a:noFill/>
          <a:ln w="9525">
            <a:noFill/>
            <a:miter lim="800000"/>
            <a:headEnd/>
            <a:tailEnd/>
          </a:ln>
        </p:spPr>
        <p:txBody>
          <a:bodyPr wrap="none">
            <a:spAutoFit/>
          </a:bodyPr>
          <a:lstStyle/>
          <a:p>
            <a:pPr eaLnBrk="0" hangingPunct="0"/>
            <a:r>
              <a:rPr lang="fr-FR" dirty="0">
                <a:solidFill>
                  <a:schemeClr val="accent2"/>
                </a:solidFill>
                <a:latin typeface="Calibri" pitchFamily="34" charset="0"/>
              </a:rPr>
              <a:t>Un exemple simple : en utilisant XML</a:t>
            </a:r>
            <a:r>
              <a:rPr lang="fr-FR" dirty="0">
                <a:latin typeface="Calibri" pitchFamily="34" charset="0"/>
              </a:rPr>
              <a:t> </a:t>
            </a:r>
          </a:p>
          <a:p>
            <a:pPr eaLnBrk="0" hangingPunct="0"/>
            <a:r>
              <a:rPr lang="fr-FR" dirty="0">
                <a:latin typeface="Arial Black" pitchFamily="34" charset="0"/>
              </a:rPr>
              <a:t>Le document a le format prévu:</a:t>
            </a:r>
          </a:p>
          <a:p>
            <a:pPr eaLnBrk="0" hangingPunct="0"/>
            <a:r>
              <a:rPr lang="fr-FR" dirty="0">
                <a:latin typeface="Arial Black" pitchFamily="34" charset="0"/>
              </a:rPr>
              <a:t>Mais désormais </a:t>
            </a:r>
            <a:r>
              <a:rPr lang="fr-FR" u="sng" dirty="0">
                <a:latin typeface="Arial Black" pitchFamily="34" charset="0"/>
              </a:rPr>
              <a:t>deux fichiers</a:t>
            </a:r>
          </a:p>
          <a:p>
            <a:pPr eaLnBrk="0" hangingPunct="0"/>
            <a:r>
              <a:rPr lang="fr-FR" dirty="0">
                <a:latin typeface="Arial Black" pitchFamily="34" charset="0"/>
              </a:rPr>
              <a:t>sont utilisés</a:t>
            </a:r>
            <a:r>
              <a:rPr lang="fr-FR" dirty="0" smtClean="0">
                <a:latin typeface="Arial Black" pitchFamily="34" charset="0"/>
              </a:rPr>
              <a:t>: </a:t>
            </a:r>
            <a:endParaRPr lang="fr-FR" dirty="0">
              <a:latin typeface="Arial Black" pitchFamily="34" charset="0"/>
            </a:endParaRPr>
          </a:p>
          <a:p>
            <a:pPr eaLnBrk="0" hangingPunct="0"/>
            <a:r>
              <a:rPr lang="fr-FR" dirty="0">
                <a:latin typeface="Arial Black" pitchFamily="34" charset="0"/>
              </a:rPr>
              <a:t>Un fichier XML qui décrit la </a:t>
            </a:r>
          </a:p>
          <a:p>
            <a:pPr eaLnBrk="0" hangingPunct="0"/>
            <a:r>
              <a:rPr lang="fr-FR" dirty="0">
                <a:latin typeface="Arial Black" pitchFamily="34" charset="0"/>
              </a:rPr>
              <a:t>structure du document:</a:t>
            </a:r>
          </a:p>
          <a:p>
            <a:pPr eaLnBrk="0" hangingPunct="0"/>
            <a:r>
              <a:rPr lang="fr-FR" b="1" dirty="0">
                <a:latin typeface="Times New Roman" pitchFamily="18" charset="0"/>
              </a:rPr>
              <a:t>&lt;?</a:t>
            </a:r>
            <a:r>
              <a:rPr lang="fr-FR" b="1" dirty="0" err="1">
                <a:latin typeface="Times New Roman" pitchFamily="18" charset="0"/>
              </a:rPr>
              <a:t>xml</a:t>
            </a:r>
            <a:r>
              <a:rPr lang="fr-FR" b="1" dirty="0">
                <a:latin typeface="Times New Roman" pitchFamily="18" charset="0"/>
              </a:rPr>
              <a:t> version="1.0" </a:t>
            </a:r>
            <a:r>
              <a:rPr lang="fr-FR" b="1" dirty="0" err="1">
                <a:latin typeface="Times New Roman" pitchFamily="18" charset="0"/>
              </a:rPr>
              <a:t>standalone</a:t>
            </a:r>
            <a:r>
              <a:rPr lang="fr-FR" b="1" dirty="0">
                <a:latin typeface="Times New Roman" pitchFamily="18" charset="0"/>
              </a:rPr>
              <a:t>="</a:t>
            </a:r>
            <a:r>
              <a:rPr lang="fr-FR" b="1" dirty="0" err="1">
                <a:latin typeface="Times New Roman" pitchFamily="18" charset="0"/>
              </a:rPr>
              <a:t>yes</a:t>
            </a:r>
            <a:r>
              <a:rPr lang="fr-FR" b="1" dirty="0">
                <a:latin typeface="Times New Roman" pitchFamily="18" charset="0"/>
              </a:rPr>
              <a:t>"?&gt;</a:t>
            </a:r>
          </a:p>
          <a:p>
            <a:pPr eaLnBrk="0" hangingPunct="0"/>
            <a:r>
              <a:rPr lang="fr-FR" b="1" dirty="0">
                <a:latin typeface="Times New Roman" pitchFamily="18" charset="0"/>
              </a:rPr>
              <a:t>&lt;?</a:t>
            </a:r>
            <a:r>
              <a:rPr lang="fr-FR" b="1" dirty="0" err="1">
                <a:latin typeface="Times New Roman" pitchFamily="18" charset="0"/>
              </a:rPr>
              <a:t>xml:stylesheet</a:t>
            </a:r>
            <a:r>
              <a:rPr lang="fr-FR" b="1" dirty="0">
                <a:latin typeface="Times New Roman" pitchFamily="18" charset="0"/>
              </a:rPr>
              <a:t> type="</a:t>
            </a:r>
            <a:r>
              <a:rPr lang="fr-FR" b="1" dirty="0" err="1">
                <a:latin typeface="Times New Roman" pitchFamily="18" charset="0"/>
              </a:rPr>
              <a:t>text</a:t>
            </a:r>
            <a:r>
              <a:rPr lang="fr-FR" b="1" dirty="0">
                <a:latin typeface="Times New Roman" pitchFamily="18" charset="0"/>
              </a:rPr>
              <a:t>/</a:t>
            </a:r>
            <a:r>
              <a:rPr lang="fr-FR" b="1" dirty="0" err="1">
                <a:latin typeface="Times New Roman" pitchFamily="18" charset="0"/>
              </a:rPr>
              <a:t>xsl</a:t>
            </a:r>
            <a:r>
              <a:rPr lang="fr-FR" b="1" dirty="0">
                <a:latin typeface="Times New Roman" pitchFamily="18" charset="0"/>
              </a:rPr>
              <a:t>" </a:t>
            </a:r>
            <a:r>
              <a:rPr lang="fr-FR" b="1" dirty="0" err="1">
                <a:latin typeface="Times New Roman" pitchFamily="18" charset="0"/>
              </a:rPr>
              <a:t>href</a:t>
            </a:r>
            <a:r>
              <a:rPr lang="fr-FR" b="1" dirty="0">
                <a:latin typeface="Times New Roman" pitchFamily="18" charset="0"/>
              </a:rPr>
              <a:t>="doc.xsl"?&gt;</a:t>
            </a:r>
          </a:p>
          <a:p>
            <a:pPr eaLnBrk="0" hangingPunct="0"/>
            <a:r>
              <a:rPr lang="fr-FR" b="1" dirty="0">
                <a:latin typeface="Times New Roman" pitchFamily="18" charset="0"/>
              </a:rPr>
              <a:t>&lt;document&gt;</a:t>
            </a:r>
          </a:p>
          <a:p>
            <a:pPr eaLnBrk="0" hangingPunct="0"/>
            <a:r>
              <a:rPr lang="fr-FR" b="1" dirty="0">
                <a:latin typeface="Times New Roman" pitchFamily="18" charset="0"/>
              </a:rPr>
              <a:t>    &lt;titre&gt;Exemple de document&lt;/titre&gt;</a:t>
            </a:r>
          </a:p>
          <a:p>
            <a:pPr eaLnBrk="0" hangingPunct="0"/>
            <a:r>
              <a:rPr lang="fr-FR" b="1" dirty="0">
                <a:latin typeface="Times New Roman" pitchFamily="18" charset="0"/>
              </a:rPr>
              <a:t>    &lt;intro&gt;Ceci est un exemple avec plusieurs lignes:&lt;/intro&gt;</a:t>
            </a:r>
          </a:p>
          <a:p>
            <a:pPr eaLnBrk="0" hangingPunct="0"/>
            <a:r>
              <a:rPr lang="fr-FR" b="1" dirty="0">
                <a:latin typeface="Times New Roman" pitchFamily="18" charset="0"/>
              </a:rPr>
              <a:t>    &lt;corps&gt;</a:t>
            </a:r>
          </a:p>
          <a:p>
            <a:pPr eaLnBrk="0" hangingPunct="0"/>
            <a:r>
              <a:rPr lang="fr-FR" b="1" dirty="0">
                <a:latin typeface="Times New Roman" pitchFamily="18" charset="0"/>
              </a:rPr>
              <a:t> 	&lt;ligne&gt;</a:t>
            </a:r>
          </a:p>
          <a:p>
            <a:pPr eaLnBrk="0" hangingPunct="0"/>
            <a:r>
              <a:rPr lang="fr-FR" b="1" dirty="0">
                <a:latin typeface="Times New Roman" pitchFamily="18" charset="0"/>
              </a:rPr>
              <a:t>   	&lt;</a:t>
            </a:r>
            <a:r>
              <a:rPr lang="fr-FR" b="1" dirty="0" err="1">
                <a:latin typeface="Times New Roman" pitchFamily="18" charset="0"/>
              </a:rPr>
              <a:t>ident</a:t>
            </a:r>
            <a:r>
              <a:rPr lang="fr-FR" b="1" dirty="0">
                <a:latin typeface="Times New Roman" pitchFamily="18" charset="0"/>
              </a:rPr>
              <a:t>&gt;Ligne1&lt;/</a:t>
            </a:r>
            <a:r>
              <a:rPr lang="fr-FR" b="1" dirty="0" err="1">
                <a:latin typeface="Times New Roman" pitchFamily="18" charset="0"/>
              </a:rPr>
              <a:t>ident</a:t>
            </a:r>
            <a:r>
              <a:rPr lang="fr-FR" b="1" dirty="0">
                <a:latin typeface="Times New Roman" pitchFamily="18" charset="0"/>
              </a:rPr>
              <a:t>&gt; &lt;texte&gt;Avec un certain texte&lt;/texte&gt;</a:t>
            </a:r>
          </a:p>
          <a:p>
            <a:pPr eaLnBrk="0" hangingPunct="0"/>
            <a:r>
              <a:rPr lang="fr-FR" b="1" dirty="0">
                <a:latin typeface="Times New Roman" pitchFamily="18" charset="0"/>
              </a:rPr>
              <a:t> 	&lt;/ligne&gt;</a:t>
            </a:r>
          </a:p>
          <a:p>
            <a:pPr eaLnBrk="0" hangingPunct="0"/>
            <a:r>
              <a:rPr lang="fr-FR" b="1" dirty="0">
                <a:latin typeface="Times New Roman" pitchFamily="18" charset="0"/>
              </a:rPr>
              <a:t> 	&lt;ligne&gt;</a:t>
            </a:r>
          </a:p>
          <a:p>
            <a:pPr eaLnBrk="0" hangingPunct="0"/>
            <a:r>
              <a:rPr lang="fr-FR" b="1" dirty="0">
                <a:latin typeface="Times New Roman" pitchFamily="18" charset="0"/>
              </a:rPr>
              <a:t>  	&lt;</a:t>
            </a:r>
            <a:r>
              <a:rPr lang="fr-FR" b="1" dirty="0" err="1">
                <a:latin typeface="Times New Roman" pitchFamily="18" charset="0"/>
              </a:rPr>
              <a:t>ident</a:t>
            </a:r>
            <a:r>
              <a:rPr lang="fr-FR" b="1" dirty="0">
                <a:latin typeface="Times New Roman" pitchFamily="18" charset="0"/>
              </a:rPr>
              <a:t>&gt;Ligne2&lt;/</a:t>
            </a:r>
            <a:r>
              <a:rPr lang="fr-FR" b="1" dirty="0" err="1">
                <a:latin typeface="Times New Roman" pitchFamily="18" charset="0"/>
              </a:rPr>
              <a:t>ident</a:t>
            </a:r>
            <a:r>
              <a:rPr lang="fr-FR" b="1" dirty="0">
                <a:latin typeface="Times New Roman" pitchFamily="18" charset="0"/>
              </a:rPr>
              <a:t>&gt; &lt;texte&gt;Avec un autre texte&lt;/texte&gt;</a:t>
            </a:r>
          </a:p>
          <a:p>
            <a:pPr eaLnBrk="0" hangingPunct="0"/>
            <a:r>
              <a:rPr lang="fr-FR" b="1" dirty="0">
                <a:latin typeface="Times New Roman" pitchFamily="18" charset="0"/>
              </a:rPr>
              <a:t>	 &lt;/ligne&gt;</a:t>
            </a:r>
          </a:p>
          <a:p>
            <a:pPr eaLnBrk="0" hangingPunct="0"/>
            <a:r>
              <a:rPr lang="fr-FR" b="1" dirty="0">
                <a:latin typeface="Times New Roman" pitchFamily="18" charset="0"/>
              </a:rPr>
              <a:t> 	&lt;ligne&gt;</a:t>
            </a:r>
          </a:p>
          <a:p>
            <a:pPr eaLnBrk="0" hangingPunct="0"/>
            <a:r>
              <a:rPr lang="fr-FR" b="1" dirty="0">
                <a:latin typeface="Times New Roman" pitchFamily="18" charset="0"/>
              </a:rPr>
              <a:t> 	 &lt;</a:t>
            </a:r>
            <a:r>
              <a:rPr lang="fr-FR" b="1" dirty="0" err="1">
                <a:latin typeface="Times New Roman" pitchFamily="18" charset="0"/>
              </a:rPr>
              <a:t>ident</a:t>
            </a:r>
            <a:r>
              <a:rPr lang="fr-FR" b="1" dirty="0">
                <a:latin typeface="Times New Roman" pitchFamily="18" charset="0"/>
              </a:rPr>
              <a:t>&gt;Ligne3&lt;/</a:t>
            </a:r>
            <a:r>
              <a:rPr lang="fr-FR" b="1" dirty="0" err="1">
                <a:latin typeface="Times New Roman" pitchFamily="18" charset="0"/>
              </a:rPr>
              <a:t>ident</a:t>
            </a:r>
            <a:r>
              <a:rPr lang="fr-FR" b="1" dirty="0">
                <a:latin typeface="Times New Roman" pitchFamily="18" charset="0"/>
              </a:rPr>
              <a:t>&gt; &lt;texte&gt;Avec un denier texte&lt;/texte&gt;</a:t>
            </a:r>
          </a:p>
          <a:p>
            <a:pPr eaLnBrk="0" hangingPunct="0"/>
            <a:r>
              <a:rPr lang="fr-FR" b="1" dirty="0">
                <a:latin typeface="Times New Roman" pitchFamily="18" charset="0"/>
              </a:rPr>
              <a:t> 	&lt;/ligne&gt;</a:t>
            </a:r>
          </a:p>
          <a:p>
            <a:pPr eaLnBrk="0" hangingPunct="0"/>
            <a:r>
              <a:rPr lang="fr-FR" b="1" dirty="0">
                <a:latin typeface="Times New Roman" pitchFamily="18" charset="0"/>
              </a:rPr>
              <a:t>     &lt;/corps&gt;</a:t>
            </a:r>
          </a:p>
          <a:p>
            <a:pPr eaLnBrk="0" hangingPunct="0"/>
            <a:r>
              <a:rPr lang="fr-FR" b="1" dirty="0">
                <a:latin typeface="Times New Roman" pitchFamily="18" charset="0"/>
              </a:rPr>
              <a:t>&lt;/document&gt;</a:t>
            </a:r>
          </a:p>
        </p:txBody>
      </p:sp>
      <p:pic>
        <p:nvPicPr>
          <p:cNvPr id="5" name="Picture 5"/>
          <p:cNvPicPr>
            <a:picLocks noChangeAspect="1" noChangeArrowheads="1"/>
          </p:cNvPicPr>
          <p:nvPr/>
        </p:nvPicPr>
        <p:blipFill>
          <a:blip r:embed="rId2"/>
          <a:srcRect/>
          <a:stretch>
            <a:fillRect/>
          </a:stretch>
        </p:blipFill>
        <p:spPr bwMode="auto">
          <a:xfrm>
            <a:off x="5857875" y="214313"/>
            <a:ext cx="3286125"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95287" y="1643050"/>
            <a:ext cx="8748713" cy="4429125"/>
          </a:xfrm>
          <a:prstGeom prst="rect">
            <a:avLst/>
          </a:prstGeom>
          <a:noFill/>
          <a:ln w="9525">
            <a:noFill/>
            <a:miter lim="800000"/>
            <a:headEnd/>
            <a:tailEnd/>
          </a:ln>
        </p:spPr>
        <p:txBody>
          <a:bodyPr wrap="none">
            <a:spAutoFit/>
          </a:bodyPr>
          <a:lstStyle/>
          <a:p>
            <a:pPr eaLnBrk="0" hangingPunct="0"/>
            <a:r>
              <a:rPr lang="fr-FR" dirty="0">
                <a:solidFill>
                  <a:schemeClr val="accent2"/>
                </a:solidFill>
                <a:latin typeface="Calibri" pitchFamily="34" charset="0"/>
              </a:rPr>
              <a:t>Un exemple simple : en utilisant XML</a:t>
            </a:r>
          </a:p>
          <a:p>
            <a:pPr eaLnBrk="0" hangingPunct="0"/>
            <a:r>
              <a:rPr lang="fr-FR" dirty="0">
                <a:latin typeface="Arial Black" pitchFamily="34" charset="0"/>
              </a:rPr>
              <a:t>et un fichier XSL (feuille de style) qui décrit le format</a:t>
            </a:r>
          </a:p>
          <a:p>
            <a:pPr eaLnBrk="0" hangingPunct="0"/>
            <a:r>
              <a:rPr lang="fr-FR" dirty="0">
                <a:latin typeface="Arial Black" pitchFamily="34" charset="0"/>
              </a:rPr>
              <a:t>d’affichage du document (traduction du document en HTML):</a:t>
            </a:r>
          </a:p>
          <a:p>
            <a:pPr eaLnBrk="0" hangingPunct="0"/>
            <a:endParaRPr lang="fr-FR" sz="1600" dirty="0">
              <a:latin typeface="Arial Black" pitchFamily="34" charset="0"/>
            </a:endParaRPr>
          </a:p>
          <a:p>
            <a:pPr eaLnBrk="0" hangingPunct="0"/>
            <a:r>
              <a:rPr lang="fr-FR" sz="1600" dirty="0">
                <a:latin typeface="Times New Roman" pitchFamily="18" charset="0"/>
              </a:rPr>
              <a:t>&lt;</a:t>
            </a:r>
            <a:r>
              <a:rPr lang="fr-FR" sz="1600" dirty="0" err="1">
                <a:latin typeface="Times New Roman" pitchFamily="18" charset="0"/>
              </a:rPr>
              <a:t>xsl:stylesheet</a:t>
            </a:r>
            <a:r>
              <a:rPr lang="fr-FR" sz="1600" dirty="0">
                <a:latin typeface="Times New Roman" pitchFamily="18" charset="0"/>
              </a:rPr>
              <a:t> version="1.0"</a:t>
            </a:r>
          </a:p>
          <a:p>
            <a:pPr eaLnBrk="0" hangingPunct="0"/>
            <a:r>
              <a:rPr lang="fr-FR" sz="1600" dirty="0">
                <a:latin typeface="Times New Roman" pitchFamily="18" charset="0"/>
              </a:rPr>
              <a:t>   </a:t>
            </a:r>
            <a:r>
              <a:rPr lang="fr-FR" sz="1600" dirty="0" err="1">
                <a:latin typeface="Times New Roman" pitchFamily="18" charset="0"/>
              </a:rPr>
              <a:t>xmlns:xsl</a:t>
            </a:r>
            <a:r>
              <a:rPr lang="fr-FR" sz="1600" dirty="0">
                <a:latin typeface="Times New Roman" pitchFamily="18" charset="0"/>
              </a:rPr>
              <a:t>="http://www.w3.org/1999/XSL/Transform"&gt;</a:t>
            </a:r>
          </a:p>
          <a:p>
            <a:pPr eaLnBrk="0" hangingPunct="0"/>
            <a:r>
              <a:rPr lang="fr-FR" sz="1600" dirty="0">
                <a:latin typeface="Times New Roman" pitchFamily="18" charset="0"/>
              </a:rPr>
              <a:t>&lt;</a:t>
            </a:r>
            <a:r>
              <a:rPr lang="fr-FR" sz="1600" dirty="0" err="1">
                <a:latin typeface="Times New Roman" pitchFamily="18" charset="0"/>
              </a:rPr>
              <a:t>xsl:template</a:t>
            </a:r>
            <a:r>
              <a:rPr lang="fr-FR" sz="1600" dirty="0">
                <a:latin typeface="Times New Roman" pitchFamily="18" charset="0"/>
              </a:rPr>
              <a:t> match="/"&gt;</a:t>
            </a:r>
          </a:p>
          <a:p>
            <a:pPr eaLnBrk="0" hangingPunct="0"/>
            <a:r>
              <a:rPr lang="fr-FR" sz="1600" dirty="0">
                <a:latin typeface="Times New Roman" pitchFamily="18" charset="0"/>
              </a:rPr>
              <a:t>&lt;font size="5pt"&gt;&lt;b&gt;&lt;</a:t>
            </a:r>
            <a:r>
              <a:rPr lang="fr-FR" sz="1600" dirty="0" err="1">
                <a:latin typeface="Times New Roman" pitchFamily="18" charset="0"/>
              </a:rPr>
              <a:t>xsl:value-of</a:t>
            </a:r>
            <a:r>
              <a:rPr lang="fr-FR" sz="1600" dirty="0">
                <a:latin typeface="Times New Roman" pitchFamily="18" charset="0"/>
              </a:rPr>
              <a:t> select="*/titre"/&gt;&lt;BR/&gt;&lt;BR/&gt;&lt;/b&gt;&lt;/font&gt;</a:t>
            </a:r>
          </a:p>
          <a:p>
            <a:pPr eaLnBrk="0" hangingPunct="0"/>
            <a:r>
              <a:rPr lang="fr-FR" sz="1600" dirty="0">
                <a:latin typeface="Times New Roman" pitchFamily="18" charset="0"/>
              </a:rPr>
              <a:t>&lt;font size="4.5pt"&gt;&lt;</a:t>
            </a:r>
            <a:r>
              <a:rPr lang="fr-FR" sz="1600" dirty="0" err="1">
                <a:latin typeface="Times New Roman" pitchFamily="18" charset="0"/>
              </a:rPr>
              <a:t>xsl:value-of</a:t>
            </a:r>
            <a:r>
              <a:rPr lang="fr-FR" sz="1600" dirty="0">
                <a:latin typeface="Times New Roman" pitchFamily="18" charset="0"/>
              </a:rPr>
              <a:t> select="*/intro"/&gt;&lt;BR/&gt;&lt;BR/&gt;&lt;/font&gt;</a:t>
            </a:r>
          </a:p>
          <a:p>
            <a:pPr eaLnBrk="0" hangingPunct="0"/>
            <a:r>
              <a:rPr lang="fr-FR" sz="1600" dirty="0">
                <a:latin typeface="Times New Roman" pitchFamily="18" charset="0"/>
              </a:rPr>
              <a:t>&lt;TABLE CELLSPACING="0" BORDER="0" CELLPADDING="4" WIDTH="200"&gt;&lt;font size="3pt"&gt;</a:t>
            </a:r>
          </a:p>
          <a:p>
            <a:pPr eaLnBrk="0" hangingPunct="0"/>
            <a:r>
              <a:rPr lang="fr-FR" sz="1600" dirty="0">
                <a:latin typeface="Times New Roman" pitchFamily="18" charset="0"/>
              </a:rPr>
              <a:t>	&lt;</a:t>
            </a:r>
            <a:r>
              <a:rPr lang="fr-FR" sz="1600" dirty="0" err="1">
                <a:latin typeface="Times New Roman" pitchFamily="18" charset="0"/>
              </a:rPr>
              <a:t>xsl:value-of</a:t>
            </a:r>
            <a:r>
              <a:rPr lang="fr-FR" sz="1600" dirty="0">
                <a:latin typeface="Times New Roman" pitchFamily="18" charset="0"/>
              </a:rPr>
              <a:t> select="*/corps"/&gt;</a:t>
            </a:r>
          </a:p>
          <a:p>
            <a:pPr eaLnBrk="0" hangingPunct="0"/>
            <a:r>
              <a:rPr lang="fr-FR" sz="1600" dirty="0">
                <a:latin typeface="Times New Roman" pitchFamily="18" charset="0"/>
              </a:rPr>
              <a:t>	&lt;TR&gt;&lt;</a:t>
            </a:r>
            <a:r>
              <a:rPr lang="fr-FR" sz="1600" dirty="0" err="1">
                <a:latin typeface="Times New Roman" pitchFamily="18" charset="0"/>
              </a:rPr>
              <a:t>xsl:value-of</a:t>
            </a:r>
            <a:r>
              <a:rPr lang="fr-FR" sz="1600" dirty="0">
                <a:latin typeface="Times New Roman" pitchFamily="18" charset="0"/>
              </a:rPr>
              <a:t> select="*/ligne"/&gt;</a:t>
            </a:r>
          </a:p>
          <a:p>
            <a:pPr eaLnBrk="0" hangingPunct="0"/>
            <a:r>
              <a:rPr lang="fr-FR" sz="1600" dirty="0">
                <a:latin typeface="Times New Roman" pitchFamily="18" charset="0"/>
              </a:rPr>
              <a:t>		&lt;TD WIDTH="18%" VALIGN="TOP"&gt;&lt;</a:t>
            </a:r>
            <a:r>
              <a:rPr lang="fr-FR" sz="1600" dirty="0" err="1">
                <a:latin typeface="Times New Roman" pitchFamily="18" charset="0"/>
              </a:rPr>
              <a:t>xsl:value-of</a:t>
            </a:r>
            <a:r>
              <a:rPr lang="fr-FR" sz="1600" dirty="0">
                <a:latin typeface="Times New Roman" pitchFamily="18" charset="0"/>
              </a:rPr>
              <a:t> select="*/</a:t>
            </a:r>
            <a:r>
              <a:rPr lang="fr-FR" sz="1600" dirty="0" err="1">
                <a:latin typeface="Times New Roman" pitchFamily="18" charset="0"/>
              </a:rPr>
              <a:t>ident</a:t>
            </a:r>
            <a:r>
              <a:rPr lang="fr-FR" sz="1600" dirty="0">
                <a:latin typeface="Times New Roman" pitchFamily="18" charset="0"/>
              </a:rPr>
              <a:t>"/&gt;&lt;/TD&gt;</a:t>
            </a:r>
          </a:p>
          <a:p>
            <a:pPr eaLnBrk="0" hangingPunct="0"/>
            <a:r>
              <a:rPr lang="fr-FR" sz="1600" dirty="0">
                <a:latin typeface="Times New Roman" pitchFamily="18" charset="0"/>
              </a:rPr>
              <a:t>		&lt;TD WIDTH="82%" VALIGN="TOP"&gt;&lt;</a:t>
            </a:r>
            <a:r>
              <a:rPr lang="fr-FR" sz="1600" dirty="0" err="1">
                <a:latin typeface="Times New Roman" pitchFamily="18" charset="0"/>
              </a:rPr>
              <a:t>xsl:value-of</a:t>
            </a:r>
            <a:r>
              <a:rPr lang="fr-FR" sz="1600" dirty="0">
                <a:latin typeface="Times New Roman" pitchFamily="18" charset="0"/>
              </a:rPr>
              <a:t> select="*/texte"/&gt;&lt;/TD&gt;</a:t>
            </a:r>
          </a:p>
          <a:p>
            <a:pPr eaLnBrk="0" hangingPunct="0"/>
            <a:r>
              <a:rPr lang="fr-FR" sz="1600" dirty="0">
                <a:latin typeface="Times New Roman" pitchFamily="18" charset="0"/>
              </a:rPr>
              <a:t>	&lt;/TR&gt;&lt;/font&gt;&lt;/TABLE&gt;</a:t>
            </a:r>
          </a:p>
          <a:p>
            <a:pPr eaLnBrk="0" hangingPunct="0"/>
            <a:r>
              <a:rPr lang="fr-FR" sz="1600" dirty="0">
                <a:latin typeface="Times New Roman" pitchFamily="18" charset="0"/>
              </a:rPr>
              <a:t>&lt;/</a:t>
            </a:r>
            <a:r>
              <a:rPr lang="fr-FR" sz="1600" dirty="0" err="1">
                <a:latin typeface="Times New Roman" pitchFamily="18" charset="0"/>
              </a:rPr>
              <a:t>xsl:template</a:t>
            </a:r>
            <a:r>
              <a:rPr lang="fr-FR" sz="1600" dirty="0">
                <a:latin typeface="Times New Roman" pitchFamily="18" charset="0"/>
              </a:rPr>
              <a:t>&gt;</a:t>
            </a:r>
          </a:p>
          <a:p>
            <a:pPr eaLnBrk="0" hangingPunct="0"/>
            <a:r>
              <a:rPr lang="fr-FR" sz="1600" dirty="0">
                <a:latin typeface="Times New Roman" pitchFamily="18" charset="0"/>
              </a:rPr>
              <a:t>&lt;/</a:t>
            </a:r>
            <a:r>
              <a:rPr lang="fr-FR" sz="1600" dirty="0" err="1">
                <a:latin typeface="Times New Roman" pitchFamily="18" charset="0"/>
              </a:rPr>
              <a:t>xsl:stylesheet</a:t>
            </a:r>
            <a:r>
              <a:rPr lang="fr-FR" sz="1600" dirty="0">
                <a:latin typeface="Times New Roman" pitchFamily="18" charset="0"/>
              </a:rPr>
              <a:t>&gt;</a:t>
            </a:r>
          </a:p>
        </p:txBody>
      </p:sp>
      <p:sp>
        <p:nvSpPr>
          <p:cNvPr id="5" name="Titre 1"/>
          <p:cNvSpPr>
            <a:spLocks noGrp="1"/>
          </p:cNvSpPr>
          <p:nvPr>
            <p:ph type="title"/>
          </p:nvPr>
        </p:nvSpPr>
        <p:spPr>
          <a:xfrm>
            <a:off x="457200" y="274638"/>
            <a:ext cx="8229600" cy="1143000"/>
          </a:xfrm>
        </p:spPr>
        <p:txBody>
          <a:bodyPr/>
          <a:lstStyle/>
          <a:p>
            <a:r>
              <a:rPr lang="fr-FR" dirty="0" smtClean="0"/>
              <a:t>XSL (4)</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28600" y="1165229"/>
            <a:ext cx="7331075" cy="2835275"/>
          </a:xfrm>
          <a:prstGeom prst="rect">
            <a:avLst/>
          </a:prstGeom>
          <a:noFill/>
          <a:ln w="9525">
            <a:noFill/>
            <a:miter lim="800000"/>
            <a:headEnd/>
            <a:tailEnd/>
          </a:ln>
        </p:spPr>
        <p:txBody>
          <a:bodyPr>
            <a:spAutoFit/>
          </a:bodyPr>
          <a:lstStyle/>
          <a:p>
            <a:pPr eaLnBrk="0" hangingPunct="0"/>
            <a:r>
              <a:rPr lang="fr-FR" dirty="0">
                <a:solidFill>
                  <a:schemeClr val="accent2"/>
                </a:solidFill>
                <a:latin typeface="Calibri" pitchFamily="34" charset="0"/>
              </a:rPr>
              <a:t>Un exemple simple : comparaison</a:t>
            </a:r>
            <a:r>
              <a:rPr lang="fr-FR" dirty="0">
                <a:latin typeface="Calibri" pitchFamily="34" charset="0"/>
              </a:rPr>
              <a:t> </a:t>
            </a:r>
          </a:p>
          <a:p>
            <a:pPr eaLnBrk="0" hangingPunct="0"/>
            <a:r>
              <a:rPr lang="fr-FR" dirty="0">
                <a:latin typeface="Arial Black" pitchFamily="34" charset="0"/>
              </a:rPr>
              <a:t>En utilisant WORD</a:t>
            </a:r>
          </a:p>
          <a:p>
            <a:pPr eaLnBrk="0" hangingPunct="0"/>
            <a:endParaRPr lang="fr-FR" dirty="0">
              <a:latin typeface="Arial Black" pitchFamily="34" charset="0"/>
            </a:endParaRPr>
          </a:p>
          <a:p>
            <a:pPr eaLnBrk="0" hangingPunct="0"/>
            <a:endParaRPr lang="fr-FR" dirty="0">
              <a:latin typeface="Arial Black" pitchFamily="34" charset="0"/>
            </a:endParaRPr>
          </a:p>
          <a:p>
            <a:pPr eaLnBrk="0" hangingPunct="0"/>
            <a:endParaRPr lang="fr-FR" dirty="0">
              <a:latin typeface="Arial Black" pitchFamily="34" charset="0"/>
            </a:endParaRPr>
          </a:p>
          <a:p>
            <a:pPr eaLnBrk="0" hangingPunct="0"/>
            <a:endParaRPr lang="fr-FR" dirty="0">
              <a:latin typeface="Arial Black" pitchFamily="34" charset="0"/>
            </a:endParaRPr>
          </a:p>
          <a:p>
            <a:pPr eaLnBrk="0" hangingPunct="0"/>
            <a:endParaRPr lang="fr-FR" dirty="0">
              <a:latin typeface="Arial Black" pitchFamily="34" charset="0"/>
            </a:endParaRPr>
          </a:p>
          <a:p>
            <a:pPr eaLnBrk="0" hangingPunct="0"/>
            <a:endParaRPr lang="fr-FR" dirty="0">
              <a:latin typeface="Arial Black" pitchFamily="34" charset="0"/>
            </a:endParaRPr>
          </a:p>
          <a:p>
            <a:pPr eaLnBrk="0" hangingPunct="0"/>
            <a:r>
              <a:rPr lang="fr-FR" dirty="0">
                <a:latin typeface="Arial Black" pitchFamily="34" charset="0"/>
              </a:rPr>
              <a:t>En utilisant HTML</a:t>
            </a:r>
          </a:p>
        </p:txBody>
      </p:sp>
      <p:graphicFrame>
        <p:nvGraphicFramePr>
          <p:cNvPr id="5" name="Object 5"/>
          <p:cNvGraphicFramePr>
            <a:graphicFrameLocks noChangeAspect="1"/>
          </p:cNvGraphicFramePr>
          <p:nvPr/>
        </p:nvGraphicFramePr>
        <p:xfrm>
          <a:off x="7331075" y="1831979"/>
          <a:ext cx="1036638" cy="1311275"/>
        </p:xfrm>
        <a:graphic>
          <a:graphicData uri="http://schemas.openxmlformats.org/presentationml/2006/ole">
            <p:oleObj spid="_x0000_s1026" name="Clip" r:id="rId3" imgW="1037880" imgH="1311120" progId="">
              <p:embed/>
            </p:oleObj>
          </a:graphicData>
        </a:graphic>
      </p:graphicFrame>
      <p:graphicFrame>
        <p:nvGraphicFramePr>
          <p:cNvPr id="6" name="Object 6"/>
          <p:cNvGraphicFramePr>
            <a:graphicFrameLocks noChangeAspect="1"/>
          </p:cNvGraphicFramePr>
          <p:nvPr/>
        </p:nvGraphicFramePr>
        <p:xfrm>
          <a:off x="2530475" y="1908179"/>
          <a:ext cx="1035050" cy="752475"/>
        </p:xfrm>
        <a:graphic>
          <a:graphicData uri="http://schemas.openxmlformats.org/presentationml/2006/ole">
            <p:oleObj spid="_x0000_s1027" name="Clip" r:id="rId4" imgW="1036080" imgH="753120" progId="">
              <p:embed/>
            </p:oleObj>
          </a:graphicData>
        </a:graphic>
      </p:graphicFrame>
      <p:sp>
        <p:nvSpPr>
          <p:cNvPr id="7" name="Text Box 7"/>
          <p:cNvSpPr txBox="1">
            <a:spLocks noChangeArrowheads="1"/>
          </p:cNvSpPr>
          <p:nvPr/>
        </p:nvSpPr>
        <p:spPr bwMode="auto">
          <a:xfrm>
            <a:off x="2759075" y="2822579"/>
            <a:ext cx="806450" cy="304800"/>
          </a:xfrm>
          <a:prstGeom prst="rect">
            <a:avLst/>
          </a:prstGeom>
          <a:noFill/>
          <a:ln w="9525">
            <a:noFill/>
            <a:miter lim="800000"/>
            <a:headEnd/>
            <a:tailEnd/>
          </a:ln>
        </p:spPr>
        <p:txBody>
          <a:bodyPr wrap="none">
            <a:spAutoFit/>
          </a:bodyPr>
          <a:lstStyle/>
          <a:p>
            <a:pPr eaLnBrk="0" hangingPunct="0"/>
            <a:r>
              <a:rPr lang="fr-FR" sz="1400">
                <a:latin typeface="Times New Roman" pitchFamily="18" charset="0"/>
              </a:rPr>
              <a:t>émetteur</a:t>
            </a:r>
          </a:p>
        </p:txBody>
      </p:sp>
      <p:sp>
        <p:nvSpPr>
          <p:cNvPr id="8" name="Text Box 8"/>
          <p:cNvSpPr txBox="1">
            <a:spLocks noChangeArrowheads="1"/>
          </p:cNvSpPr>
          <p:nvPr/>
        </p:nvSpPr>
        <p:spPr bwMode="auto">
          <a:xfrm>
            <a:off x="7331075" y="3203579"/>
            <a:ext cx="846138" cy="304800"/>
          </a:xfrm>
          <a:prstGeom prst="rect">
            <a:avLst/>
          </a:prstGeom>
          <a:noFill/>
          <a:ln w="9525">
            <a:noFill/>
            <a:miter lim="800000"/>
            <a:headEnd/>
            <a:tailEnd/>
          </a:ln>
        </p:spPr>
        <p:txBody>
          <a:bodyPr wrap="none">
            <a:spAutoFit/>
          </a:bodyPr>
          <a:lstStyle/>
          <a:p>
            <a:pPr eaLnBrk="0" hangingPunct="0"/>
            <a:r>
              <a:rPr lang="fr-FR" sz="1400">
                <a:latin typeface="Times New Roman" pitchFamily="18" charset="0"/>
              </a:rPr>
              <a:t>recepteur</a:t>
            </a:r>
          </a:p>
        </p:txBody>
      </p:sp>
      <p:sp>
        <p:nvSpPr>
          <p:cNvPr id="9" name="Text Box 9"/>
          <p:cNvSpPr txBox="1">
            <a:spLocks noChangeArrowheads="1"/>
          </p:cNvSpPr>
          <p:nvPr/>
        </p:nvSpPr>
        <p:spPr bwMode="auto">
          <a:xfrm>
            <a:off x="3521075" y="2136779"/>
            <a:ext cx="990600" cy="406400"/>
          </a:xfrm>
          <a:prstGeom prst="rect">
            <a:avLst/>
          </a:prstGeom>
          <a:solidFill>
            <a:schemeClr val="accent2"/>
          </a:solidFill>
          <a:ln w="9525">
            <a:solidFill>
              <a:schemeClr val="tx1"/>
            </a:solidFill>
            <a:miter lim="800000"/>
            <a:headEnd/>
            <a:tailEnd/>
          </a:ln>
        </p:spPr>
        <p:txBody>
          <a:bodyPr>
            <a:spAutoFit/>
          </a:bodyPr>
          <a:lstStyle/>
          <a:p>
            <a:pPr eaLnBrk="0" hangingPunct="0">
              <a:spcBef>
                <a:spcPct val="50000"/>
              </a:spcBef>
            </a:pPr>
            <a:r>
              <a:rPr lang="fr-FR">
                <a:latin typeface="Times New Roman" pitchFamily="18" charset="0"/>
              </a:rPr>
              <a:t>WORD</a:t>
            </a:r>
            <a:endParaRPr lang="fr-FR" sz="2400">
              <a:latin typeface="Times New Roman" pitchFamily="18" charset="0"/>
            </a:endParaRPr>
          </a:p>
        </p:txBody>
      </p:sp>
      <p:sp>
        <p:nvSpPr>
          <p:cNvPr id="10" name="Text Box 10"/>
          <p:cNvSpPr txBox="1">
            <a:spLocks noChangeArrowheads="1"/>
          </p:cNvSpPr>
          <p:nvPr/>
        </p:nvSpPr>
        <p:spPr bwMode="auto">
          <a:xfrm>
            <a:off x="6340475" y="2136779"/>
            <a:ext cx="990600" cy="406400"/>
          </a:xfrm>
          <a:prstGeom prst="rect">
            <a:avLst/>
          </a:prstGeom>
          <a:solidFill>
            <a:schemeClr val="accent2"/>
          </a:solidFill>
          <a:ln w="9525">
            <a:solidFill>
              <a:schemeClr val="tx1"/>
            </a:solidFill>
            <a:miter lim="800000"/>
            <a:headEnd/>
            <a:tailEnd/>
          </a:ln>
        </p:spPr>
        <p:txBody>
          <a:bodyPr>
            <a:spAutoFit/>
          </a:bodyPr>
          <a:lstStyle/>
          <a:p>
            <a:pPr eaLnBrk="0" hangingPunct="0">
              <a:spcBef>
                <a:spcPct val="50000"/>
              </a:spcBef>
            </a:pPr>
            <a:r>
              <a:rPr lang="fr-FR">
                <a:latin typeface="Times New Roman" pitchFamily="18" charset="0"/>
              </a:rPr>
              <a:t>WORD</a:t>
            </a:r>
            <a:endParaRPr lang="fr-FR" sz="2400">
              <a:latin typeface="Times New Roman" pitchFamily="18" charset="0"/>
            </a:endParaRPr>
          </a:p>
        </p:txBody>
      </p:sp>
      <p:sp>
        <p:nvSpPr>
          <p:cNvPr id="11" name="Line 11"/>
          <p:cNvSpPr>
            <a:spLocks noChangeShapeType="1"/>
          </p:cNvSpPr>
          <p:nvPr/>
        </p:nvSpPr>
        <p:spPr bwMode="auto">
          <a:xfrm>
            <a:off x="4511675" y="2365379"/>
            <a:ext cx="1828800" cy="0"/>
          </a:xfrm>
          <a:prstGeom prst="line">
            <a:avLst/>
          </a:prstGeom>
          <a:noFill/>
          <a:ln w="28575">
            <a:solidFill>
              <a:schemeClr val="tx1"/>
            </a:solidFill>
            <a:round/>
            <a:headEnd/>
            <a:tailEnd type="triangle" w="med" len="med"/>
          </a:ln>
        </p:spPr>
        <p:txBody>
          <a:bodyPr wrap="none" anchor="ctr"/>
          <a:lstStyle/>
          <a:p>
            <a:endParaRPr lang="fr-FR"/>
          </a:p>
        </p:txBody>
      </p:sp>
      <p:graphicFrame>
        <p:nvGraphicFramePr>
          <p:cNvPr id="12" name="Object 12"/>
          <p:cNvGraphicFramePr>
            <a:graphicFrameLocks noChangeAspect="1"/>
          </p:cNvGraphicFramePr>
          <p:nvPr/>
        </p:nvGraphicFramePr>
        <p:xfrm>
          <a:off x="7407275" y="4146553"/>
          <a:ext cx="1036638" cy="1311275"/>
        </p:xfrm>
        <a:graphic>
          <a:graphicData uri="http://schemas.openxmlformats.org/presentationml/2006/ole">
            <p:oleObj spid="_x0000_s1028" name="Clip" r:id="rId5" imgW="1037880" imgH="1311120" progId="">
              <p:embed/>
            </p:oleObj>
          </a:graphicData>
        </a:graphic>
      </p:graphicFrame>
      <p:graphicFrame>
        <p:nvGraphicFramePr>
          <p:cNvPr id="13" name="Object 13"/>
          <p:cNvGraphicFramePr>
            <a:graphicFrameLocks noChangeAspect="1"/>
          </p:cNvGraphicFramePr>
          <p:nvPr/>
        </p:nvGraphicFramePr>
        <p:xfrm>
          <a:off x="777875" y="4146553"/>
          <a:ext cx="1035050" cy="752475"/>
        </p:xfrm>
        <a:graphic>
          <a:graphicData uri="http://schemas.openxmlformats.org/presentationml/2006/ole">
            <p:oleObj spid="_x0000_s1029" name="Clip" r:id="rId6" imgW="1036080" imgH="753120" progId="">
              <p:embed/>
            </p:oleObj>
          </a:graphicData>
        </a:graphic>
      </p:graphicFrame>
      <p:sp>
        <p:nvSpPr>
          <p:cNvPr id="14" name="Text Box 14"/>
          <p:cNvSpPr txBox="1">
            <a:spLocks noChangeArrowheads="1"/>
          </p:cNvSpPr>
          <p:nvPr/>
        </p:nvSpPr>
        <p:spPr bwMode="auto">
          <a:xfrm>
            <a:off x="1006475" y="5167330"/>
            <a:ext cx="806450" cy="304800"/>
          </a:xfrm>
          <a:prstGeom prst="rect">
            <a:avLst/>
          </a:prstGeom>
          <a:noFill/>
          <a:ln w="9525">
            <a:noFill/>
            <a:miter lim="800000"/>
            <a:headEnd/>
            <a:tailEnd/>
          </a:ln>
        </p:spPr>
        <p:txBody>
          <a:bodyPr wrap="none">
            <a:spAutoFit/>
          </a:bodyPr>
          <a:lstStyle/>
          <a:p>
            <a:pPr eaLnBrk="0" hangingPunct="0"/>
            <a:r>
              <a:rPr lang="fr-FR" sz="1400">
                <a:latin typeface="Times New Roman" pitchFamily="18" charset="0"/>
              </a:rPr>
              <a:t>émetteur</a:t>
            </a:r>
          </a:p>
        </p:txBody>
      </p:sp>
      <p:sp>
        <p:nvSpPr>
          <p:cNvPr id="15" name="Text Box 15"/>
          <p:cNvSpPr txBox="1">
            <a:spLocks noChangeArrowheads="1"/>
          </p:cNvSpPr>
          <p:nvPr/>
        </p:nvSpPr>
        <p:spPr bwMode="auto">
          <a:xfrm>
            <a:off x="7407275" y="5624530"/>
            <a:ext cx="846138" cy="304800"/>
          </a:xfrm>
          <a:prstGeom prst="rect">
            <a:avLst/>
          </a:prstGeom>
          <a:noFill/>
          <a:ln w="9525">
            <a:noFill/>
            <a:miter lim="800000"/>
            <a:headEnd/>
            <a:tailEnd/>
          </a:ln>
        </p:spPr>
        <p:txBody>
          <a:bodyPr wrap="none">
            <a:spAutoFit/>
          </a:bodyPr>
          <a:lstStyle/>
          <a:p>
            <a:pPr eaLnBrk="0" hangingPunct="0"/>
            <a:r>
              <a:rPr lang="fr-FR" sz="1400">
                <a:latin typeface="Times New Roman" pitchFamily="18" charset="0"/>
              </a:rPr>
              <a:t>recepteur</a:t>
            </a:r>
          </a:p>
        </p:txBody>
      </p:sp>
      <p:sp>
        <p:nvSpPr>
          <p:cNvPr id="16" name="Text Box 16"/>
          <p:cNvSpPr txBox="1">
            <a:spLocks noChangeArrowheads="1"/>
          </p:cNvSpPr>
          <p:nvPr/>
        </p:nvSpPr>
        <p:spPr bwMode="auto">
          <a:xfrm>
            <a:off x="1768475" y="4481530"/>
            <a:ext cx="990600" cy="406400"/>
          </a:xfrm>
          <a:prstGeom prst="rect">
            <a:avLst/>
          </a:prstGeom>
          <a:solidFill>
            <a:srgbClr val="FFFFCC"/>
          </a:solidFill>
          <a:ln w="9525">
            <a:solidFill>
              <a:schemeClr val="tx1"/>
            </a:solidFill>
            <a:miter lim="800000"/>
            <a:headEnd/>
            <a:tailEnd/>
          </a:ln>
        </p:spPr>
        <p:txBody>
          <a:bodyPr>
            <a:spAutoFit/>
          </a:bodyPr>
          <a:lstStyle/>
          <a:p>
            <a:pPr eaLnBrk="0" hangingPunct="0">
              <a:spcBef>
                <a:spcPct val="50000"/>
              </a:spcBef>
            </a:pPr>
            <a:r>
              <a:rPr lang="fr-FR">
                <a:latin typeface="Times New Roman" pitchFamily="18" charset="0"/>
              </a:rPr>
              <a:t>Outil x</a:t>
            </a:r>
            <a:endParaRPr lang="fr-FR" sz="2400">
              <a:latin typeface="Times New Roman" pitchFamily="18" charset="0"/>
            </a:endParaRPr>
          </a:p>
        </p:txBody>
      </p:sp>
      <p:sp>
        <p:nvSpPr>
          <p:cNvPr id="17" name="Text Box 17"/>
          <p:cNvSpPr txBox="1">
            <a:spLocks noChangeArrowheads="1"/>
          </p:cNvSpPr>
          <p:nvPr/>
        </p:nvSpPr>
        <p:spPr bwMode="auto">
          <a:xfrm>
            <a:off x="6416675" y="4557730"/>
            <a:ext cx="990600" cy="406400"/>
          </a:xfrm>
          <a:prstGeom prst="rect">
            <a:avLst/>
          </a:prstGeom>
          <a:solidFill>
            <a:schemeClr val="bg2"/>
          </a:solidFill>
          <a:ln w="9525">
            <a:solidFill>
              <a:schemeClr val="tx1"/>
            </a:solidFill>
            <a:miter lim="800000"/>
            <a:headEnd/>
            <a:tailEnd/>
          </a:ln>
        </p:spPr>
        <p:txBody>
          <a:bodyPr>
            <a:spAutoFit/>
          </a:bodyPr>
          <a:lstStyle/>
          <a:p>
            <a:pPr eaLnBrk="0" hangingPunct="0">
              <a:spcBef>
                <a:spcPct val="50000"/>
              </a:spcBef>
            </a:pPr>
            <a:r>
              <a:rPr lang="fr-FR">
                <a:latin typeface="Times New Roman" pitchFamily="18" charset="0"/>
              </a:rPr>
              <a:t>Outil y</a:t>
            </a:r>
            <a:endParaRPr lang="fr-FR" sz="2400">
              <a:latin typeface="Times New Roman" pitchFamily="18" charset="0"/>
            </a:endParaRPr>
          </a:p>
        </p:txBody>
      </p:sp>
      <p:sp>
        <p:nvSpPr>
          <p:cNvPr id="18" name="Line 18"/>
          <p:cNvSpPr>
            <a:spLocks noChangeShapeType="1"/>
          </p:cNvSpPr>
          <p:nvPr/>
        </p:nvSpPr>
        <p:spPr bwMode="auto">
          <a:xfrm>
            <a:off x="5654675" y="4786330"/>
            <a:ext cx="762000" cy="0"/>
          </a:xfrm>
          <a:prstGeom prst="line">
            <a:avLst/>
          </a:prstGeom>
          <a:noFill/>
          <a:ln w="28575">
            <a:solidFill>
              <a:schemeClr val="tx1"/>
            </a:solidFill>
            <a:round/>
            <a:headEnd/>
            <a:tailEnd type="triangle" w="med" len="med"/>
          </a:ln>
        </p:spPr>
        <p:txBody>
          <a:bodyPr wrap="none" anchor="ctr"/>
          <a:lstStyle/>
          <a:p>
            <a:endParaRPr lang="fr-FR"/>
          </a:p>
        </p:txBody>
      </p:sp>
      <p:sp>
        <p:nvSpPr>
          <p:cNvPr id="19" name="AutoShape 19"/>
          <p:cNvSpPr>
            <a:spLocks noChangeArrowheads="1"/>
          </p:cNvSpPr>
          <p:nvPr/>
        </p:nvSpPr>
        <p:spPr bwMode="auto">
          <a:xfrm>
            <a:off x="3368675" y="4329130"/>
            <a:ext cx="2362200" cy="1295400"/>
          </a:xfrm>
          <a:prstGeom prst="irregularSeal2">
            <a:avLst/>
          </a:prstGeom>
          <a:solidFill>
            <a:schemeClr val="bg1"/>
          </a:solidFill>
          <a:ln w="9525">
            <a:solidFill>
              <a:schemeClr val="tx1"/>
            </a:solidFill>
            <a:miter lim="800000"/>
            <a:headEnd/>
            <a:tailEnd/>
          </a:ln>
        </p:spPr>
        <p:txBody>
          <a:bodyPr wrap="none" anchor="ctr"/>
          <a:lstStyle/>
          <a:p>
            <a:endParaRPr lang="fr-FR">
              <a:latin typeface="Calibri" pitchFamily="34" charset="0"/>
            </a:endParaRPr>
          </a:p>
        </p:txBody>
      </p:sp>
      <p:sp>
        <p:nvSpPr>
          <p:cNvPr id="20" name="Line 20"/>
          <p:cNvSpPr>
            <a:spLocks noChangeShapeType="1"/>
          </p:cNvSpPr>
          <p:nvPr/>
        </p:nvSpPr>
        <p:spPr bwMode="auto">
          <a:xfrm>
            <a:off x="2759075" y="4710130"/>
            <a:ext cx="1143000" cy="0"/>
          </a:xfrm>
          <a:prstGeom prst="line">
            <a:avLst/>
          </a:prstGeom>
          <a:noFill/>
          <a:ln w="28575">
            <a:solidFill>
              <a:schemeClr val="tx1"/>
            </a:solidFill>
            <a:round/>
            <a:headEnd/>
            <a:tailEnd type="triangle" w="med" len="med"/>
          </a:ln>
        </p:spPr>
        <p:txBody>
          <a:bodyPr wrap="none" anchor="ctr"/>
          <a:lstStyle/>
          <a:p>
            <a:endParaRPr lang="fr-FR"/>
          </a:p>
        </p:txBody>
      </p:sp>
      <p:sp>
        <p:nvSpPr>
          <p:cNvPr id="21" name="Titre 1"/>
          <p:cNvSpPr>
            <a:spLocks noGrp="1"/>
          </p:cNvSpPr>
          <p:nvPr>
            <p:ph type="title"/>
          </p:nvPr>
        </p:nvSpPr>
        <p:spPr>
          <a:xfrm>
            <a:off x="457200" y="274638"/>
            <a:ext cx="8229600" cy="1143000"/>
          </a:xfrm>
        </p:spPr>
        <p:txBody>
          <a:bodyPr/>
          <a:lstStyle/>
          <a:p>
            <a:r>
              <a:rPr lang="fr-FR" dirty="0" smtClean="0"/>
              <a:t>Comparaison</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04800" y="914400"/>
            <a:ext cx="7331075" cy="2895600"/>
          </a:xfrm>
          <a:prstGeom prst="rect">
            <a:avLst/>
          </a:prstGeom>
          <a:noFill/>
          <a:ln w="9525">
            <a:noFill/>
            <a:miter lim="800000"/>
            <a:headEnd/>
            <a:tailEnd/>
          </a:ln>
        </p:spPr>
        <p:txBody>
          <a:bodyPr>
            <a:spAutoFit/>
          </a:bodyPr>
          <a:lstStyle/>
          <a:p>
            <a:pPr eaLnBrk="0" hangingPunct="0"/>
            <a:r>
              <a:rPr lang="fr-FR" dirty="0">
                <a:solidFill>
                  <a:schemeClr val="accent2"/>
                </a:solidFill>
                <a:latin typeface="Calibri" pitchFamily="34" charset="0"/>
              </a:rPr>
              <a:t>Un exemple simple : comparaison</a:t>
            </a:r>
            <a:endParaRPr lang="fr-FR" dirty="0">
              <a:latin typeface="Calibri" pitchFamily="34" charset="0"/>
            </a:endParaRPr>
          </a:p>
          <a:p>
            <a:pPr eaLnBrk="0" hangingPunct="0"/>
            <a:r>
              <a:rPr lang="fr-FR" dirty="0">
                <a:latin typeface="Arial Black" pitchFamily="34" charset="0"/>
              </a:rPr>
              <a:t>En utilisant XML</a:t>
            </a:r>
          </a:p>
          <a:p>
            <a:pPr eaLnBrk="0" hangingPunct="0"/>
            <a:endParaRPr lang="fr-FR" dirty="0">
              <a:latin typeface="Arial Black" pitchFamily="34" charset="0"/>
            </a:endParaRPr>
          </a:p>
          <a:p>
            <a:pPr eaLnBrk="0" hangingPunct="0"/>
            <a:endParaRPr lang="fr-FR" dirty="0">
              <a:latin typeface="Arial Black" pitchFamily="34" charset="0"/>
            </a:endParaRPr>
          </a:p>
          <a:p>
            <a:pPr eaLnBrk="0" hangingPunct="0"/>
            <a:endParaRPr lang="fr-FR" dirty="0">
              <a:latin typeface="Arial Black" pitchFamily="34" charset="0"/>
            </a:endParaRPr>
          </a:p>
          <a:p>
            <a:pPr eaLnBrk="0" hangingPunct="0"/>
            <a:endParaRPr lang="fr-FR" dirty="0">
              <a:latin typeface="Arial Black" pitchFamily="34" charset="0"/>
            </a:endParaRPr>
          </a:p>
          <a:p>
            <a:pPr eaLnBrk="0" hangingPunct="0"/>
            <a:endParaRPr lang="fr-FR" dirty="0">
              <a:latin typeface="Arial Black" pitchFamily="34" charset="0"/>
            </a:endParaRPr>
          </a:p>
          <a:p>
            <a:pPr eaLnBrk="0" hangingPunct="0"/>
            <a:endParaRPr lang="fr-FR" dirty="0">
              <a:latin typeface="Arial Black" pitchFamily="34" charset="0"/>
            </a:endParaRPr>
          </a:p>
          <a:p>
            <a:pPr eaLnBrk="0" hangingPunct="0"/>
            <a:endParaRPr lang="fr-FR" sz="2400" dirty="0">
              <a:latin typeface="Times New Roman" pitchFamily="18" charset="0"/>
            </a:endParaRPr>
          </a:p>
        </p:txBody>
      </p:sp>
      <p:graphicFrame>
        <p:nvGraphicFramePr>
          <p:cNvPr id="5" name="Object 5"/>
          <p:cNvGraphicFramePr>
            <a:graphicFrameLocks noChangeAspect="1"/>
          </p:cNvGraphicFramePr>
          <p:nvPr/>
        </p:nvGraphicFramePr>
        <p:xfrm>
          <a:off x="7254875" y="969963"/>
          <a:ext cx="1036638" cy="1474787"/>
        </p:xfrm>
        <a:graphic>
          <a:graphicData uri="http://schemas.openxmlformats.org/presentationml/2006/ole">
            <p:oleObj spid="_x0000_s2050" name="Clip" r:id="rId3" imgW="1037880" imgH="1311120" progId="">
              <p:embed/>
            </p:oleObj>
          </a:graphicData>
        </a:graphic>
      </p:graphicFrame>
      <p:graphicFrame>
        <p:nvGraphicFramePr>
          <p:cNvPr id="6" name="Object 6"/>
          <p:cNvGraphicFramePr>
            <a:graphicFrameLocks noChangeAspect="1"/>
          </p:cNvGraphicFramePr>
          <p:nvPr/>
        </p:nvGraphicFramePr>
        <p:xfrm>
          <a:off x="549275" y="1884363"/>
          <a:ext cx="1035050" cy="846137"/>
        </p:xfrm>
        <a:graphic>
          <a:graphicData uri="http://schemas.openxmlformats.org/presentationml/2006/ole">
            <p:oleObj spid="_x0000_s2051" name="Clip" r:id="rId4" imgW="1036080" imgH="753120" progId="">
              <p:embed/>
            </p:oleObj>
          </a:graphicData>
        </a:graphic>
      </p:graphicFrame>
      <p:sp>
        <p:nvSpPr>
          <p:cNvPr id="7" name="Text Box 7"/>
          <p:cNvSpPr txBox="1">
            <a:spLocks noChangeArrowheads="1"/>
          </p:cNvSpPr>
          <p:nvPr/>
        </p:nvSpPr>
        <p:spPr bwMode="auto">
          <a:xfrm>
            <a:off x="777875" y="2798763"/>
            <a:ext cx="806450" cy="304800"/>
          </a:xfrm>
          <a:prstGeom prst="rect">
            <a:avLst/>
          </a:prstGeom>
          <a:noFill/>
          <a:ln w="9525">
            <a:noFill/>
            <a:miter lim="800000"/>
            <a:headEnd/>
            <a:tailEnd/>
          </a:ln>
        </p:spPr>
        <p:txBody>
          <a:bodyPr wrap="none">
            <a:spAutoFit/>
          </a:bodyPr>
          <a:lstStyle/>
          <a:p>
            <a:pPr eaLnBrk="0" hangingPunct="0"/>
            <a:r>
              <a:rPr lang="fr-FR" sz="1400">
                <a:latin typeface="Times New Roman" pitchFamily="18" charset="0"/>
              </a:rPr>
              <a:t>émetteur</a:t>
            </a:r>
          </a:p>
        </p:txBody>
      </p:sp>
      <p:sp>
        <p:nvSpPr>
          <p:cNvPr id="8" name="Text Box 8"/>
          <p:cNvSpPr txBox="1">
            <a:spLocks noChangeArrowheads="1"/>
          </p:cNvSpPr>
          <p:nvPr/>
        </p:nvSpPr>
        <p:spPr bwMode="auto">
          <a:xfrm>
            <a:off x="7254875" y="2341563"/>
            <a:ext cx="935038" cy="304800"/>
          </a:xfrm>
          <a:prstGeom prst="rect">
            <a:avLst/>
          </a:prstGeom>
          <a:noFill/>
          <a:ln w="9525">
            <a:noFill/>
            <a:miter lim="800000"/>
            <a:headEnd/>
            <a:tailEnd/>
          </a:ln>
        </p:spPr>
        <p:txBody>
          <a:bodyPr wrap="none">
            <a:spAutoFit/>
          </a:bodyPr>
          <a:lstStyle/>
          <a:p>
            <a:pPr eaLnBrk="0" hangingPunct="0"/>
            <a:r>
              <a:rPr lang="fr-FR" sz="1400">
                <a:latin typeface="Times New Roman" pitchFamily="18" charset="0"/>
              </a:rPr>
              <a:t>recepteur1</a:t>
            </a:r>
          </a:p>
        </p:txBody>
      </p:sp>
      <p:sp>
        <p:nvSpPr>
          <p:cNvPr id="9" name="Text Box 9"/>
          <p:cNvSpPr txBox="1">
            <a:spLocks noChangeArrowheads="1"/>
          </p:cNvSpPr>
          <p:nvPr/>
        </p:nvSpPr>
        <p:spPr bwMode="auto">
          <a:xfrm>
            <a:off x="1539875" y="2112963"/>
            <a:ext cx="990600" cy="406400"/>
          </a:xfrm>
          <a:prstGeom prst="rect">
            <a:avLst/>
          </a:prstGeom>
          <a:solidFill>
            <a:srgbClr val="FFFFCC"/>
          </a:solidFill>
          <a:ln w="9525">
            <a:solidFill>
              <a:schemeClr val="tx1"/>
            </a:solidFill>
            <a:miter lim="800000"/>
            <a:headEnd/>
            <a:tailEnd/>
          </a:ln>
        </p:spPr>
        <p:txBody>
          <a:bodyPr>
            <a:spAutoFit/>
          </a:bodyPr>
          <a:lstStyle/>
          <a:p>
            <a:pPr eaLnBrk="0" hangingPunct="0">
              <a:spcBef>
                <a:spcPct val="50000"/>
              </a:spcBef>
            </a:pPr>
            <a:r>
              <a:rPr lang="fr-FR">
                <a:latin typeface="Times New Roman" pitchFamily="18" charset="0"/>
              </a:rPr>
              <a:t>Outil x</a:t>
            </a:r>
            <a:endParaRPr lang="fr-FR" sz="2400">
              <a:latin typeface="Times New Roman" pitchFamily="18" charset="0"/>
            </a:endParaRPr>
          </a:p>
        </p:txBody>
      </p:sp>
      <p:sp>
        <p:nvSpPr>
          <p:cNvPr id="10" name="Text Box 10"/>
          <p:cNvSpPr txBox="1">
            <a:spLocks noChangeArrowheads="1"/>
          </p:cNvSpPr>
          <p:nvPr/>
        </p:nvSpPr>
        <p:spPr bwMode="auto">
          <a:xfrm>
            <a:off x="6035675" y="1427163"/>
            <a:ext cx="1066800" cy="725487"/>
          </a:xfrm>
          <a:prstGeom prst="rect">
            <a:avLst/>
          </a:prstGeom>
          <a:solidFill>
            <a:schemeClr val="hlink"/>
          </a:solidFill>
          <a:ln w="9525">
            <a:solidFill>
              <a:schemeClr val="tx1"/>
            </a:solidFill>
            <a:miter lim="800000"/>
            <a:headEnd/>
            <a:tailEnd/>
          </a:ln>
        </p:spPr>
        <p:txBody>
          <a:bodyPr>
            <a:spAutoFit/>
          </a:bodyPr>
          <a:lstStyle/>
          <a:p>
            <a:pPr eaLnBrk="0" hangingPunct="0">
              <a:spcBef>
                <a:spcPct val="50000"/>
              </a:spcBef>
            </a:pPr>
            <a:r>
              <a:rPr lang="fr-FR">
                <a:latin typeface="Times New Roman" pitchFamily="18" charset="0"/>
              </a:rPr>
              <a:t>Outil y</a:t>
            </a:r>
          </a:p>
          <a:p>
            <a:pPr eaLnBrk="0" hangingPunct="0">
              <a:spcBef>
                <a:spcPct val="50000"/>
              </a:spcBef>
            </a:pPr>
            <a:r>
              <a:rPr lang="fr-FR" sz="1400">
                <a:latin typeface="Times New Roman" pitchFamily="18" charset="0"/>
              </a:rPr>
              <a:t>adaptation1</a:t>
            </a:r>
            <a:endParaRPr lang="fr-FR" sz="2400">
              <a:latin typeface="Times New Roman" pitchFamily="18" charset="0"/>
            </a:endParaRPr>
          </a:p>
        </p:txBody>
      </p:sp>
      <p:sp>
        <p:nvSpPr>
          <p:cNvPr id="11" name="Line 11"/>
          <p:cNvSpPr>
            <a:spLocks noChangeShapeType="1"/>
          </p:cNvSpPr>
          <p:nvPr/>
        </p:nvSpPr>
        <p:spPr bwMode="auto">
          <a:xfrm flipV="1">
            <a:off x="5426075" y="1960563"/>
            <a:ext cx="609600" cy="457200"/>
          </a:xfrm>
          <a:prstGeom prst="line">
            <a:avLst/>
          </a:prstGeom>
          <a:noFill/>
          <a:ln w="28575">
            <a:solidFill>
              <a:schemeClr val="tx1"/>
            </a:solidFill>
            <a:round/>
            <a:headEnd/>
            <a:tailEnd type="triangle" w="med" len="med"/>
          </a:ln>
        </p:spPr>
        <p:txBody>
          <a:bodyPr wrap="none" anchor="ctr"/>
          <a:lstStyle/>
          <a:p>
            <a:endParaRPr lang="fr-FR"/>
          </a:p>
        </p:txBody>
      </p:sp>
      <p:sp>
        <p:nvSpPr>
          <p:cNvPr id="12" name="AutoShape 12"/>
          <p:cNvSpPr>
            <a:spLocks noChangeArrowheads="1"/>
          </p:cNvSpPr>
          <p:nvPr/>
        </p:nvSpPr>
        <p:spPr bwMode="auto">
          <a:xfrm>
            <a:off x="3140075" y="1960563"/>
            <a:ext cx="2362200" cy="1457325"/>
          </a:xfrm>
          <a:prstGeom prst="irregularSeal2">
            <a:avLst/>
          </a:prstGeom>
          <a:solidFill>
            <a:schemeClr val="bg1"/>
          </a:solidFill>
          <a:ln w="9525">
            <a:solidFill>
              <a:schemeClr val="tx1"/>
            </a:solidFill>
            <a:miter lim="800000"/>
            <a:headEnd/>
            <a:tailEnd/>
          </a:ln>
        </p:spPr>
        <p:txBody>
          <a:bodyPr wrap="none" anchor="ctr"/>
          <a:lstStyle/>
          <a:p>
            <a:endParaRPr lang="fr-FR">
              <a:latin typeface="Calibri" pitchFamily="34" charset="0"/>
            </a:endParaRPr>
          </a:p>
        </p:txBody>
      </p:sp>
      <p:sp>
        <p:nvSpPr>
          <p:cNvPr id="13" name="Line 13"/>
          <p:cNvSpPr>
            <a:spLocks noChangeShapeType="1"/>
          </p:cNvSpPr>
          <p:nvPr/>
        </p:nvSpPr>
        <p:spPr bwMode="auto">
          <a:xfrm>
            <a:off x="2530475" y="2341563"/>
            <a:ext cx="1143000" cy="1587"/>
          </a:xfrm>
          <a:prstGeom prst="line">
            <a:avLst/>
          </a:prstGeom>
          <a:noFill/>
          <a:ln w="28575">
            <a:solidFill>
              <a:schemeClr val="tx1"/>
            </a:solidFill>
            <a:round/>
            <a:headEnd/>
            <a:tailEnd type="triangle" w="med" len="med"/>
          </a:ln>
        </p:spPr>
        <p:txBody>
          <a:bodyPr wrap="none" anchor="ctr"/>
          <a:lstStyle/>
          <a:p>
            <a:endParaRPr lang="fr-FR"/>
          </a:p>
        </p:txBody>
      </p:sp>
      <p:sp>
        <p:nvSpPr>
          <p:cNvPr id="14" name="Text Box 14"/>
          <p:cNvSpPr txBox="1">
            <a:spLocks noChangeArrowheads="1"/>
          </p:cNvSpPr>
          <p:nvPr/>
        </p:nvSpPr>
        <p:spPr bwMode="auto">
          <a:xfrm>
            <a:off x="6035675" y="2646363"/>
            <a:ext cx="1066800" cy="725487"/>
          </a:xfrm>
          <a:prstGeom prst="rect">
            <a:avLst/>
          </a:prstGeom>
          <a:solidFill>
            <a:schemeClr val="accent2"/>
          </a:solidFill>
          <a:ln w="9525">
            <a:solidFill>
              <a:schemeClr val="tx1"/>
            </a:solidFill>
            <a:miter lim="800000"/>
            <a:headEnd/>
            <a:tailEnd/>
          </a:ln>
        </p:spPr>
        <p:txBody>
          <a:bodyPr>
            <a:spAutoFit/>
          </a:bodyPr>
          <a:lstStyle/>
          <a:p>
            <a:pPr eaLnBrk="0" hangingPunct="0">
              <a:spcBef>
                <a:spcPct val="50000"/>
              </a:spcBef>
            </a:pPr>
            <a:r>
              <a:rPr lang="fr-FR">
                <a:latin typeface="Times New Roman" pitchFamily="18" charset="0"/>
              </a:rPr>
              <a:t>Outil y</a:t>
            </a:r>
          </a:p>
          <a:p>
            <a:pPr eaLnBrk="0" hangingPunct="0">
              <a:spcBef>
                <a:spcPct val="50000"/>
              </a:spcBef>
            </a:pPr>
            <a:r>
              <a:rPr lang="fr-FR" sz="1400">
                <a:latin typeface="Times New Roman" pitchFamily="18" charset="0"/>
              </a:rPr>
              <a:t>adaptation2</a:t>
            </a:r>
            <a:endParaRPr lang="fr-FR" sz="2400">
              <a:latin typeface="Times New Roman" pitchFamily="18" charset="0"/>
            </a:endParaRPr>
          </a:p>
        </p:txBody>
      </p:sp>
      <p:sp>
        <p:nvSpPr>
          <p:cNvPr id="15" name="Line 15"/>
          <p:cNvSpPr>
            <a:spLocks noChangeShapeType="1"/>
          </p:cNvSpPr>
          <p:nvPr/>
        </p:nvSpPr>
        <p:spPr bwMode="auto">
          <a:xfrm>
            <a:off x="5045075" y="2646363"/>
            <a:ext cx="990600" cy="304800"/>
          </a:xfrm>
          <a:prstGeom prst="line">
            <a:avLst/>
          </a:prstGeom>
          <a:noFill/>
          <a:ln w="28575">
            <a:solidFill>
              <a:schemeClr val="tx1"/>
            </a:solidFill>
            <a:round/>
            <a:headEnd/>
            <a:tailEnd type="triangle" w="med" len="med"/>
          </a:ln>
        </p:spPr>
        <p:txBody>
          <a:bodyPr wrap="none" anchor="ctr"/>
          <a:lstStyle/>
          <a:p>
            <a:endParaRPr lang="fr-FR"/>
          </a:p>
        </p:txBody>
      </p:sp>
      <p:sp>
        <p:nvSpPr>
          <p:cNvPr id="16" name="Text Box 16"/>
          <p:cNvSpPr txBox="1">
            <a:spLocks noChangeArrowheads="1"/>
          </p:cNvSpPr>
          <p:nvPr/>
        </p:nvSpPr>
        <p:spPr bwMode="auto">
          <a:xfrm>
            <a:off x="6111875" y="3865563"/>
            <a:ext cx="1066800" cy="725487"/>
          </a:xfrm>
          <a:prstGeom prst="rect">
            <a:avLst/>
          </a:prstGeom>
          <a:solidFill>
            <a:schemeClr val="accent1"/>
          </a:solidFill>
          <a:ln w="9525">
            <a:solidFill>
              <a:schemeClr val="tx1"/>
            </a:solidFill>
            <a:miter lim="800000"/>
            <a:headEnd/>
            <a:tailEnd/>
          </a:ln>
        </p:spPr>
        <p:txBody>
          <a:bodyPr>
            <a:spAutoFit/>
          </a:bodyPr>
          <a:lstStyle/>
          <a:p>
            <a:pPr eaLnBrk="0" hangingPunct="0">
              <a:spcBef>
                <a:spcPct val="50000"/>
              </a:spcBef>
            </a:pPr>
            <a:r>
              <a:rPr lang="fr-FR">
                <a:latin typeface="Times New Roman" pitchFamily="18" charset="0"/>
              </a:rPr>
              <a:t>Outil z</a:t>
            </a:r>
          </a:p>
          <a:p>
            <a:pPr eaLnBrk="0" hangingPunct="0">
              <a:spcBef>
                <a:spcPct val="50000"/>
              </a:spcBef>
            </a:pPr>
            <a:r>
              <a:rPr lang="fr-FR" sz="1400">
                <a:latin typeface="Times New Roman" pitchFamily="18" charset="0"/>
              </a:rPr>
              <a:t>adaptation1</a:t>
            </a:r>
            <a:endParaRPr lang="fr-FR" sz="2400">
              <a:latin typeface="Times New Roman" pitchFamily="18" charset="0"/>
            </a:endParaRPr>
          </a:p>
        </p:txBody>
      </p:sp>
      <p:sp>
        <p:nvSpPr>
          <p:cNvPr id="17" name="Line 17"/>
          <p:cNvSpPr>
            <a:spLocks noChangeShapeType="1"/>
          </p:cNvSpPr>
          <p:nvPr/>
        </p:nvSpPr>
        <p:spPr bwMode="auto">
          <a:xfrm>
            <a:off x="4816475" y="3103563"/>
            <a:ext cx="1295400" cy="992187"/>
          </a:xfrm>
          <a:prstGeom prst="line">
            <a:avLst/>
          </a:prstGeom>
          <a:noFill/>
          <a:ln w="28575">
            <a:solidFill>
              <a:schemeClr val="tx1"/>
            </a:solidFill>
            <a:round/>
            <a:headEnd/>
            <a:tailEnd type="triangle" w="med" len="med"/>
          </a:ln>
        </p:spPr>
        <p:txBody>
          <a:bodyPr wrap="none" anchor="ctr"/>
          <a:lstStyle/>
          <a:p>
            <a:endParaRPr lang="fr-FR"/>
          </a:p>
        </p:txBody>
      </p:sp>
      <p:sp>
        <p:nvSpPr>
          <p:cNvPr id="18" name="Text Box 18"/>
          <p:cNvSpPr txBox="1">
            <a:spLocks noChangeArrowheads="1"/>
          </p:cNvSpPr>
          <p:nvPr/>
        </p:nvSpPr>
        <p:spPr bwMode="auto">
          <a:xfrm>
            <a:off x="7407275" y="5465763"/>
            <a:ext cx="935038" cy="304800"/>
          </a:xfrm>
          <a:prstGeom prst="rect">
            <a:avLst/>
          </a:prstGeom>
          <a:noFill/>
          <a:ln w="9525">
            <a:noFill/>
            <a:miter lim="800000"/>
            <a:headEnd/>
            <a:tailEnd/>
          </a:ln>
        </p:spPr>
        <p:txBody>
          <a:bodyPr wrap="none">
            <a:spAutoFit/>
          </a:bodyPr>
          <a:lstStyle/>
          <a:p>
            <a:pPr eaLnBrk="0" hangingPunct="0"/>
            <a:r>
              <a:rPr lang="fr-FR" sz="1400">
                <a:latin typeface="Times New Roman" pitchFamily="18" charset="0"/>
              </a:rPr>
              <a:t>recepteur3</a:t>
            </a:r>
          </a:p>
        </p:txBody>
      </p:sp>
      <p:graphicFrame>
        <p:nvGraphicFramePr>
          <p:cNvPr id="19" name="Object 19"/>
          <p:cNvGraphicFramePr>
            <a:graphicFrameLocks noChangeAspect="1"/>
          </p:cNvGraphicFramePr>
          <p:nvPr/>
        </p:nvGraphicFramePr>
        <p:xfrm>
          <a:off x="7313613" y="2646363"/>
          <a:ext cx="811212" cy="1066800"/>
        </p:xfrm>
        <a:graphic>
          <a:graphicData uri="http://schemas.openxmlformats.org/presentationml/2006/ole">
            <p:oleObj spid="_x0000_s2052" name="Clip" r:id="rId5" imgW="3428640" imgH="4952520" progId="">
              <p:embed/>
            </p:oleObj>
          </a:graphicData>
        </a:graphic>
      </p:graphicFrame>
      <p:sp>
        <p:nvSpPr>
          <p:cNvPr id="20" name="Text Box 20"/>
          <p:cNvSpPr txBox="1">
            <a:spLocks noChangeArrowheads="1"/>
          </p:cNvSpPr>
          <p:nvPr/>
        </p:nvSpPr>
        <p:spPr bwMode="auto">
          <a:xfrm>
            <a:off x="7331075" y="3789363"/>
            <a:ext cx="935038" cy="304800"/>
          </a:xfrm>
          <a:prstGeom prst="rect">
            <a:avLst/>
          </a:prstGeom>
          <a:noFill/>
          <a:ln w="9525">
            <a:noFill/>
            <a:miter lim="800000"/>
            <a:headEnd/>
            <a:tailEnd/>
          </a:ln>
        </p:spPr>
        <p:txBody>
          <a:bodyPr wrap="none">
            <a:spAutoFit/>
          </a:bodyPr>
          <a:lstStyle/>
          <a:p>
            <a:pPr eaLnBrk="0" hangingPunct="0"/>
            <a:r>
              <a:rPr lang="fr-FR" sz="1400">
                <a:latin typeface="Times New Roman" pitchFamily="18" charset="0"/>
              </a:rPr>
              <a:t>recepteur2</a:t>
            </a:r>
          </a:p>
        </p:txBody>
      </p:sp>
      <p:graphicFrame>
        <p:nvGraphicFramePr>
          <p:cNvPr id="21" name="Object 21"/>
          <p:cNvGraphicFramePr>
            <a:graphicFrameLocks noChangeAspect="1"/>
          </p:cNvGraphicFramePr>
          <p:nvPr/>
        </p:nvGraphicFramePr>
        <p:xfrm>
          <a:off x="7407275" y="4170363"/>
          <a:ext cx="914400" cy="1090612"/>
        </p:xfrm>
        <a:graphic>
          <a:graphicData uri="http://schemas.openxmlformats.org/presentationml/2006/ole">
            <p:oleObj spid="_x0000_s2053" name="Clip" r:id="rId6" imgW="3833640" imgH="3619080" progId="">
              <p:embed/>
            </p:oleObj>
          </a:graphicData>
        </a:graphic>
      </p:graphicFrame>
      <p:sp>
        <p:nvSpPr>
          <p:cNvPr id="22" name="Line 22"/>
          <p:cNvSpPr>
            <a:spLocks noChangeShapeType="1"/>
          </p:cNvSpPr>
          <p:nvPr/>
        </p:nvSpPr>
        <p:spPr bwMode="auto">
          <a:xfrm>
            <a:off x="4283075" y="3179763"/>
            <a:ext cx="0" cy="1143000"/>
          </a:xfrm>
          <a:prstGeom prst="line">
            <a:avLst/>
          </a:prstGeom>
          <a:noFill/>
          <a:ln w="28575">
            <a:solidFill>
              <a:schemeClr val="tx1"/>
            </a:solidFill>
            <a:round/>
            <a:headEnd/>
            <a:tailEnd type="triangle" w="med" len="med"/>
          </a:ln>
        </p:spPr>
        <p:txBody>
          <a:bodyPr wrap="none" anchor="ctr"/>
          <a:lstStyle/>
          <a:p>
            <a:endParaRPr lang="fr-FR"/>
          </a:p>
        </p:txBody>
      </p:sp>
      <p:sp>
        <p:nvSpPr>
          <p:cNvPr id="23" name="Text Box 23"/>
          <p:cNvSpPr txBox="1">
            <a:spLocks noChangeArrowheads="1"/>
          </p:cNvSpPr>
          <p:nvPr/>
        </p:nvSpPr>
        <p:spPr bwMode="auto">
          <a:xfrm>
            <a:off x="3749675" y="4246563"/>
            <a:ext cx="1008063" cy="466725"/>
          </a:xfrm>
          <a:prstGeom prst="rect">
            <a:avLst/>
          </a:prstGeom>
          <a:noFill/>
          <a:ln w="9525">
            <a:solidFill>
              <a:schemeClr val="tx1"/>
            </a:solidFill>
            <a:miter lim="800000"/>
            <a:headEnd/>
            <a:tailEnd/>
          </a:ln>
        </p:spPr>
        <p:txBody>
          <a:bodyPr wrap="none">
            <a:spAutoFit/>
          </a:bodyPr>
          <a:lstStyle/>
          <a:p>
            <a:pPr eaLnBrk="0" hangingPunct="0"/>
            <a:r>
              <a:rPr lang="fr-FR" sz="2400">
                <a:latin typeface="Times New Roman" pitchFamily="18" charset="0"/>
              </a:rPr>
              <a:t>SGBD</a:t>
            </a:r>
          </a:p>
        </p:txBody>
      </p:sp>
      <p:sp>
        <p:nvSpPr>
          <p:cNvPr id="24" name="AutoShape 24"/>
          <p:cNvSpPr>
            <a:spLocks noChangeArrowheads="1"/>
          </p:cNvSpPr>
          <p:nvPr/>
        </p:nvSpPr>
        <p:spPr bwMode="auto">
          <a:xfrm>
            <a:off x="3825875" y="4856163"/>
            <a:ext cx="914400" cy="685800"/>
          </a:xfrm>
          <a:prstGeom prst="can">
            <a:avLst>
              <a:gd name="adj" fmla="val 25000"/>
            </a:avLst>
          </a:prstGeom>
          <a:solidFill>
            <a:schemeClr val="bg2"/>
          </a:solidFill>
          <a:ln w="9525">
            <a:solidFill>
              <a:schemeClr val="tx1"/>
            </a:solidFill>
            <a:round/>
            <a:headEnd/>
            <a:tailEnd/>
          </a:ln>
        </p:spPr>
        <p:txBody>
          <a:bodyPr wrap="none" anchor="ctr"/>
          <a:lstStyle/>
          <a:p>
            <a:endParaRPr lang="fr-FR">
              <a:latin typeface="Calibri" pitchFamily="34" charset="0"/>
            </a:endParaRPr>
          </a:p>
        </p:txBody>
      </p:sp>
      <p:sp>
        <p:nvSpPr>
          <p:cNvPr id="25" name="Line 25"/>
          <p:cNvSpPr>
            <a:spLocks noChangeShapeType="1"/>
          </p:cNvSpPr>
          <p:nvPr/>
        </p:nvSpPr>
        <p:spPr bwMode="auto">
          <a:xfrm flipV="1">
            <a:off x="4740275" y="4398963"/>
            <a:ext cx="1295400" cy="76200"/>
          </a:xfrm>
          <a:prstGeom prst="line">
            <a:avLst/>
          </a:prstGeom>
          <a:noFill/>
          <a:ln w="28575" cap="rnd">
            <a:solidFill>
              <a:schemeClr val="tx1"/>
            </a:solidFill>
            <a:prstDash val="sysDot"/>
            <a:round/>
            <a:headEnd/>
            <a:tailEnd type="triangle" w="med" len="med"/>
          </a:ln>
        </p:spPr>
        <p:txBody>
          <a:bodyPr wrap="none" anchor="ctr"/>
          <a:lstStyle/>
          <a:p>
            <a:endParaRPr lang="fr-FR"/>
          </a:p>
        </p:txBody>
      </p:sp>
      <p:sp>
        <p:nvSpPr>
          <p:cNvPr id="27" name="Titre 26"/>
          <p:cNvSpPr>
            <a:spLocks noGrp="1"/>
          </p:cNvSpPr>
          <p:nvPr>
            <p:ph type="title"/>
          </p:nvPr>
        </p:nvSpPr>
        <p:spPr/>
        <p:txBody>
          <a:bodyPr/>
          <a:lstStyle/>
          <a:p>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1143000"/>
          </a:xfrm>
        </p:spPr>
        <p:txBody>
          <a:bodyPr/>
          <a:lstStyle/>
          <a:p>
            <a:r>
              <a:rPr lang="en-US" altLang="zh-CN" dirty="0" smtClean="0"/>
              <a:t>Document Type Definition (DTD) (1)</a:t>
            </a:r>
            <a:endParaRPr lang="fr-FR" dirty="0"/>
          </a:p>
        </p:txBody>
      </p:sp>
      <p:sp>
        <p:nvSpPr>
          <p:cNvPr id="5" name="Titre 1"/>
          <p:cNvSpPr>
            <a:spLocks noGrp="1"/>
          </p:cNvSpPr>
          <p:nvPr>
            <p:ph idx="1"/>
          </p:nvPr>
        </p:nvSpPr>
        <p:spPr>
          <a:xfrm>
            <a:off x="214282" y="1600200"/>
            <a:ext cx="8686800" cy="4525963"/>
          </a:xfrm>
        </p:spPr>
        <p:txBody>
          <a:bodyPr>
            <a:normAutofit lnSpcReduction="10000"/>
          </a:bodyPr>
          <a:lstStyle/>
          <a:p>
            <a:pPr algn="just">
              <a:buNone/>
            </a:pPr>
            <a:r>
              <a:rPr lang="fr-FR" dirty="0" smtClean="0"/>
              <a:t>La</a:t>
            </a:r>
            <a:r>
              <a:rPr lang="fr-FR" dirty="0"/>
              <a:t> </a:t>
            </a:r>
            <a:r>
              <a:rPr lang="fr-FR" b="1" i="1" dirty="0"/>
              <a:t>document type </a:t>
            </a:r>
            <a:r>
              <a:rPr lang="fr-FR" b="1" i="1" dirty="0" err="1"/>
              <a:t>definition</a:t>
            </a:r>
            <a:r>
              <a:rPr lang="fr-FR" dirty="0"/>
              <a:t> (DTD), </a:t>
            </a:r>
            <a:r>
              <a:rPr lang="fr-FR" dirty="0" smtClean="0"/>
              <a:t>ou</a:t>
            </a:r>
            <a:r>
              <a:rPr lang="fr-FR" dirty="0"/>
              <a:t> </a:t>
            </a:r>
            <a:r>
              <a:rPr lang="fr-FR" b="1" dirty="0" smtClean="0"/>
              <a:t>définition </a:t>
            </a:r>
            <a:r>
              <a:rPr lang="fr-FR" b="1" dirty="0"/>
              <a:t>de type de document</a:t>
            </a:r>
            <a:r>
              <a:rPr lang="fr-FR" dirty="0"/>
              <a:t>, est, soit un fichier, soit une partie d'un document </a:t>
            </a:r>
            <a:r>
              <a:rPr lang="fr-FR" dirty="0" smtClean="0"/>
              <a:t>XML</a:t>
            </a:r>
            <a:r>
              <a:rPr lang="fr-FR" dirty="0"/>
              <a:t>, qui décrit ce document </a:t>
            </a:r>
            <a:r>
              <a:rPr lang="fr-FR" dirty="0" smtClean="0"/>
              <a:t>ou </a:t>
            </a:r>
            <a:r>
              <a:rPr lang="fr-FR" dirty="0"/>
              <a:t>une classe de documents</a:t>
            </a:r>
            <a:r>
              <a:rPr lang="fr-FR" dirty="0" smtClean="0"/>
              <a:t>.</a:t>
            </a:r>
          </a:p>
          <a:p>
            <a:pPr algn="just">
              <a:buNone/>
            </a:pPr>
            <a:r>
              <a:rPr lang="fr-FR" dirty="0"/>
              <a:t>Une DTD décrit la </a:t>
            </a:r>
            <a:r>
              <a:rPr lang="fr-FR" b="1" u="sng" dirty="0"/>
              <a:t>grammaire</a:t>
            </a:r>
            <a:r>
              <a:rPr lang="fr-FR" dirty="0"/>
              <a:t> du document — liste des éléments (ou </a:t>
            </a:r>
            <a:r>
              <a:rPr lang="fr-FR" b="1" u="sng" dirty="0"/>
              <a:t>balises</a:t>
            </a:r>
            <a:r>
              <a:rPr lang="fr-FR" dirty="0"/>
              <a:t>), des attributs, leur contenu et leur agencement — ainsi que le </a:t>
            </a:r>
            <a:r>
              <a:rPr lang="fr-FR" b="1" u="sng" dirty="0"/>
              <a:t>vocabulaire</a:t>
            </a:r>
            <a:r>
              <a:rPr lang="fr-FR" dirty="0"/>
              <a:t> supplémentaire sous la forme d'une liste </a:t>
            </a:r>
            <a:r>
              <a:rPr lang="fr-FR" b="1" u="sng" dirty="0"/>
              <a:t>d'Entité de caractère</a:t>
            </a:r>
            <a:r>
              <a:rPr lang="fr-FR" dirty="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1064</Words>
  <Application>Microsoft Office PowerPoint</Application>
  <PresentationFormat>Affichage à l'écran (4:3)</PresentationFormat>
  <Paragraphs>255</Paragraphs>
  <Slides>20</Slides>
  <Notes>0</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20</vt:i4>
      </vt:variant>
    </vt:vector>
  </HeadingPairs>
  <TitlesOfParts>
    <vt:vector size="22" baseType="lpstr">
      <vt:lpstr>Thème Office</vt:lpstr>
      <vt:lpstr>Clip</vt:lpstr>
      <vt:lpstr>XML, XSL et Document Type Definitions (DTD)</vt:lpstr>
      <vt:lpstr>XSL (1)</vt:lpstr>
      <vt:lpstr>XSL (2)</vt:lpstr>
      <vt:lpstr>XSL (3)</vt:lpstr>
      <vt:lpstr>Diapositive 5</vt:lpstr>
      <vt:lpstr>XSL (4)</vt:lpstr>
      <vt:lpstr>Comparaison</vt:lpstr>
      <vt:lpstr>Diapositive 8</vt:lpstr>
      <vt:lpstr>Document Type Definition (DTD) (1)</vt:lpstr>
      <vt:lpstr>DTD(2)</vt:lpstr>
      <vt:lpstr>DTD(2)</vt:lpstr>
      <vt:lpstr>DTD(3)</vt:lpstr>
      <vt:lpstr>DTD(4)</vt:lpstr>
      <vt:lpstr>Diapositive 14</vt:lpstr>
      <vt:lpstr>DTD(5)</vt:lpstr>
      <vt:lpstr>DTD(6)</vt:lpstr>
      <vt:lpstr>DTD(7)</vt:lpstr>
      <vt:lpstr>DTD(8)</vt:lpstr>
      <vt:lpstr>DTD(9)</vt:lpstr>
      <vt:lpstr>Pour finir avec XML</vt:lpstr>
    </vt:vector>
  </TitlesOfParts>
  <Company>sari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XSL et Document Type Definitions (DTD)</dc:title>
  <dc:creator>sari</dc:creator>
  <cp:lastModifiedBy>sari</cp:lastModifiedBy>
  <cp:revision>10</cp:revision>
  <dcterms:created xsi:type="dcterms:W3CDTF">2018-03-19T07:46:46Z</dcterms:created>
  <dcterms:modified xsi:type="dcterms:W3CDTF">2020-03-02T09:38:13Z</dcterms:modified>
</cp:coreProperties>
</file>