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handoutMasterIdLst>
    <p:handoutMasterId r:id="rId28"/>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0" r:id="rId21"/>
    <p:sldId id="281" r:id="rId22"/>
    <p:sldId id="282" r:id="rId23"/>
    <p:sldId id="277" r:id="rId24"/>
    <p:sldId id="278"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1" clrIdx="0">
    <p:extLst>
      <p:ext uri="{19B8F6BF-5375-455C-9EA6-DF929625EA0E}">
        <p15:presenceInfo xmlns:p15="http://schemas.microsoft.com/office/powerpoint/2012/main" userId="Utilisateur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139" autoAdjust="0"/>
  </p:normalViewPr>
  <p:slideViewPr>
    <p:cSldViewPr>
      <p:cViewPr varScale="1">
        <p:scale>
          <a:sx n="51" d="100"/>
          <a:sy n="51" d="100"/>
        </p:scale>
        <p:origin x="172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dirty="0"/>
              <a:t>Comparaison des taux de reconnaissance de</a:t>
            </a:r>
            <a:r>
              <a:rPr lang="fr-FR" baseline="0" dirty="0"/>
              <a:t> </a:t>
            </a:r>
            <a:r>
              <a:rPr lang="fr-FR" dirty="0"/>
              <a:t>texture</a:t>
            </a:r>
          </a:p>
        </c:rich>
      </c:tx>
      <c:layout>
        <c:manualLayout>
          <c:xMode val="edge"/>
          <c:yMode val="edge"/>
          <c:x val="0.12566094609756423"/>
          <c:y val="1.647821242967565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Feuil1!$B$1</c:f>
              <c:strCache>
                <c:ptCount val="1"/>
                <c:pt idx="0">
                  <c:v>Taux (avec notre descripteur de texture)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Feuil1!$A$2:$A$7</c:f>
              <c:strCache>
                <c:ptCount val="6"/>
                <c:pt idx="0">
                  <c:v>C2</c:v>
                </c:pt>
                <c:pt idx="1">
                  <c:v>C4</c:v>
                </c:pt>
                <c:pt idx="2">
                  <c:v>C9</c:v>
                </c:pt>
                <c:pt idx="3">
                  <c:v>C16</c:v>
                </c:pt>
                <c:pt idx="4">
                  <c:v>C20</c:v>
                </c:pt>
                <c:pt idx="5">
                  <c:v>C24</c:v>
                </c:pt>
              </c:strCache>
            </c:strRef>
          </c:cat>
          <c:val>
            <c:numRef>
              <c:f>Feuil1!$B$2:$B$7</c:f>
              <c:numCache>
                <c:formatCode>General</c:formatCode>
                <c:ptCount val="6"/>
                <c:pt idx="0">
                  <c:v>71.2</c:v>
                </c:pt>
                <c:pt idx="1">
                  <c:v>82.5</c:v>
                </c:pt>
                <c:pt idx="2">
                  <c:v>62.2</c:v>
                </c:pt>
                <c:pt idx="3">
                  <c:v>94</c:v>
                </c:pt>
                <c:pt idx="4">
                  <c:v>75.8</c:v>
                </c:pt>
                <c:pt idx="5">
                  <c:v>80.099999999999994</c:v>
                </c:pt>
              </c:numCache>
            </c:numRef>
          </c:val>
          <c:extLst>
            <c:ext xmlns:c16="http://schemas.microsoft.com/office/drawing/2014/chart" uri="{C3380CC4-5D6E-409C-BE32-E72D297353CC}">
              <c16:uniqueId val="{00000000-4A9F-4B5C-89C9-37065B0B66E3}"/>
            </c:ext>
          </c:extLst>
        </c:ser>
        <c:ser>
          <c:idx val="1"/>
          <c:order val="1"/>
          <c:tx>
            <c:strRef>
              <c:f>Feuil1!$C$1</c:f>
              <c:strCache>
                <c:ptCount val="1"/>
                <c:pt idx="0">
                  <c:v>Taux (avec l'histogramme LBP classique)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Feuil1!$A$2:$A$7</c:f>
              <c:strCache>
                <c:ptCount val="6"/>
                <c:pt idx="0">
                  <c:v>C2</c:v>
                </c:pt>
                <c:pt idx="1">
                  <c:v>C4</c:v>
                </c:pt>
                <c:pt idx="2">
                  <c:v>C9</c:v>
                </c:pt>
                <c:pt idx="3">
                  <c:v>C16</c:v>
                </c:pt>
                <c:pt idx="4">
                  <c:v>C20</c:v>
                </c:pt>
                <c:pt idx="5">
                  <c:v>C24</c:v>
                </c:pt>
              </c:strCache>
            </c:strRef>
          </c:cat>
          <c:val>
            <c:numRef>
              <c:f>Feuil1!$C$2:$C$7</c:f>
              <c:numCache>
                <c:formatCode>General</c:formatCode>
                <c:ptCount val="6"/>
                <c:pt idx="0">
                  <c:v>51.3</c:v>
                </c:pt>
                <c:pt idx="1">
                  <c:v>54.1</c:v>
                </c:pt>
                <c:pt idx="2">
                  <c:v>31.4</c:v>
                </c:pt>
                <c:pt idx="3">
                  <c:v>65.5</c:v>
                </c:pt>
                <c:pt idx="4">
                  <c:v>59.8</c:v>
                </c:pt>
                <c:pt idx="5">
                  <c:v>45.1</c:v>
                </c:pt>
              </c:numCache>
            </c:numRef>
          </c:val>
          <c:extLst>
            <c:ext xmlns:c16="http://schemas.microsoft.com/office/drawing/2014/chart" uri="{C3380CC4-5D6E-409C-BE32-E72D297353CC}">
              <c16:uniqueId val="{00000001-4A9F-4B5C-89C9-37065B0B66E3}"/>
            </c:ext>
          </c:extLst>
        </c:ser>
        <c:dLbls>
          <c:dLblPos val="inEnd"/>
          <c:showLegendKey val="0"/>
          <c:showVal val="1"/>
          <c:showCatName val="0"/>
          <c:showSerName val="0"/>
          <c:showPercent val="0"/>
          <c:showBubbleSize val="0"/>
        </c:dLbls>
        <c:gapWidth val="65"/>
        <c:axId val="162415920"/>
        <c:axId val="162427152"/>
      </c:barChart>
      <c:catAx>
        <c:axId val="1624159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fr-FR"/>
          </a:p>
        </c:txPr>
        <c:crossAx val="162427152"/>
        <c:crosses val="autoZero"/>
        <c:auto val="1"/>
        <c:lblAlgn val="ctr"/>
        <c:lblOffset val="100"/>
        <c:noMultiLvlLbl val="0"/>
      </c:catAx>
      <c:valAx>
        <c:axId val="16242715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241592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mn-lt"/>
              <a:ea typeface="+mn-ea"/>
              <a:cs typeface="+mn-cs"/>
            </a:defRPr>
          </a:pPr>
          <a:endParaRPr lang="fr-F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dirty="0"/>
              <a:t>Comparaison des taux de reconnaissance de couleur</a:t>
            </a:r>
            <a:r>
              <a:rPr lang="fr-FR" baseline="0" dirty="0"/>
              <a:t> </a:t>
            </a:r>
            <a:endParaRPr lang="fr-FR"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manualLayout>
          <c:layoutTarget val="inner"/>
          <c:xMode val="edge"/>
          <c:yMode val="edge"/>
          <c:x val="2.0421707529572737E-2"/>
          <c:y val="8.5665084831844082E-2"/>
          <c:w val="0.95915658494085454"/>
          <c:h val="0.63917203644039555"/>
        </c:manualLayout>
      </c:layout>
      <c:barChart>
        <c:barDir val="col"/>
        <c:grouping val="clustered"/>
        <c:varyColors val="0"/>
        <c:ser>
          <c:idx val="0"/>
          <c:order val="0"/>
          <c:tx>
            <c:strRef>
              <c:f>Feuil1!$B$1</c:f>
              <c:strCache>
                <c:ptCount val="1"/>
                <c:pt idx="0">
                  <c:v>Taux (1 cercle, 30 secteurs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Feuil1!$A$2:$A$7</c:f>
              <c:strCache>
                <c:ptCount val="6"/>
                <c:pt idx="0">
                  <c:v>C1</c:v>
                </c:pt>
                <c:pt idx="1">
                  <c:v>C4</c:v>
                </c:pt>
                <c:pt idx="2">
                  <c:v>C5</c:v>
                </c:pt>
                <c:pt idx="3">
                  <c:v>C15</c:v>
                </c:pt>
                <c:pt idx="4">
                  <c:v>C22</c:v>
                </c:pt>
                <c:pt idx="5">
                  <c:v>C28</c:v>
                </c:pt>
              </c:strCache>
            </c:strRef>
          </c:cat>
          <c:val>
            <c:numRef>
              <c:f>Feuil1!$B$2:$B$7</c:f>
              <c:numCache>
                <c:formatCode>General</c:formatCode>
                <c:ptCount val="6"/>
                <c:pt idx="0">
                  <c:v>80.599999999999994</c:v>
                </c:pt>
                <c:pt idx="1">
                  <c:v>60.2</c:v>
                </c:pt>
                <c:pt idx="2">
                  <c:v>28.6</c:v>
                </c:pt>
                <c:pt idx="3">
                  <c:v>99.9</c:v>
                </c:pt>
                <c:pt idx="4">
                  <c:v>27.1</c:v>
                </c:pt>
                <c:pt idx="5">
                  <c:v>20.8</c:v>
                </c:pt>
              </c:numCache>
            </c:numRef>
          </c:val>
          <c:extLst>
            <c:ext xmlns:c16="http://schemas.microsoft.com/office/drawing/2014/chart" uri="{C3380CC4-5D6E-409C-BE32-E72D297353CC}">
              <c16:uniqueId val="{00000000-CC5F-4591-B901-30604BEA2A62}"/>
            </c:ext>
          </c:extLst>
        </c:ser>
        <c:ser>
          <c:idx val="1"/>
          <c:order val="1"/>
          <c:tx>
            <c:strRef>
              <c:f>Feuil1!$C$1</c:f>
              <c:strCache>
                <c:ptCount val="1"/>
                <c:pt idx="0">
                  <c:v>Taux (2 cercls, 30 secteurs par cercle)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Feuil1!$A$2:$A$7</c:f>
              <c:strCache>
                <c:ptCount val="6"/>
                <c:pt idx="0">
                  <c:v>C1</c:v>
                </c:pt>
                <c:pt idx="1">
                  <c:v>C4</c:v>
                </c:pt>
                <c:pt idx="2">
                  <c:v>C5</c:v>
                </c:pt>
                <c:pt idx="3">
                  <c:v>C15</c:v>
                </c:pt>
                <c:pt idx="4">
                  <c:v>C22</c:v>
                </c:pt>
                <c:pt idx="5">
                  <c:v>C28</c:v>
                </c:pt>
              </c:strCache>
            </c:strRef>
          </c:cat>
          <c:val>
            <c:numRef>
              <c:f>Feuil1!$C$2:$C$7</c:f>
              <c:numCache>
                <c:formatCode>General</c:formatCode>
                <c:ptCount val="6"/>
                <c:pt idx="0">
                  <c:v>80</c:v>
                </c:pt>
                <c:pt idx="1">
                  <c:v>38.4</c:v>
                </c:pt>
                <c:pt idx="2">
                  <c:v>25.2</c:v>
                </c:pt>
                <c:pt idx="3">
                  <c:v>99.7</c:v>
                </c:pt>
                <c:pt idx="4">
                  <c:v>24.4</c:v>
                </c:pt>
                <c:pt idx="5">
                  <c:v>14.1</c:v>
                </c:pt>
              </c:numCache>
            </c:numRef>
          </c:val>
          <c:extLst>
            <c:ext xmlns:c16="http://schemas.microsoft.com/office/drawing/2014/chart" uri="{C3380CC4-5D6E-409C-BE32-E72D297353CC}">
              <c16:uniqueId val="{00000003-CC5F-4591-B901-30604BEA2A62}"/>
            </c:ext>
          </c:extLst>
        </c:ser>
        <c:ser>
          <c:idx val="2"/>
          <c:order val="2"/>
          <c:tx>
            <c:strRef>
              <c:f>Feuil1!$D$1</c:f>
              <c:strCache>
                <c:ptCount val="1"/>
                <c:pt idx="0">
                  <c:v>Taux (1 cercle, 180 secteurs)</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Feuil1!$A$2:$A$7</c:f>
              <c:strCache>
                <c:ptCount val="6"/>
                <c:pt idx="0">
                  <c:v>C1</c:v>
                </c:pt>
                <c:pt idx="1">
                  <c:v>C4</c:v>
                </c:pt>
                <c:pt idx="2">
                  <c:v>C5</c:v>
                </c:pt>
                <c:pt idx="3">
                  <c:v>C15</c:v>
                </c:pt>
                <c:pt idx="4">
                  <c:v>C22</c:v>
                </c:pt>
                <c:pt idx="5">
                  <c:v>C28</c:v>
                </c:pt>
              </c:strCache>
            </c:strRef>
          </c:cat>
          <c:val>
            <c:numRef>
              <c:f>Feuil1!$D$2:$D$7</c:f>
              <c:numCache>
                <c:formatCode>General</c:formatCode>
                <c:ptCount val="6"/>
                <c:pt idx="0">
                  <c:v>74.7</c:v>
                </c:pt>
                <c:pt idx="1">
                  <c:v>59.2</c:v>
                </c:pt>
                <c:pt idx="2">
                  <c:v>37.6</c:v>
                </c:pt>
                <c:pt idx="3">
                  <c:v>90.7</c:v>
                </c:pt>
                <c:pt idx="4">
                  <c:v>27.1</c:v>
                </c:pt>
                <c:pt idx="5">
                  <c:v>17.100000000000001</c:v>
                </c:pt>
              </c:numCache>
            </c:numRef>
          </c:val>
          <c:extLst>
            <c:ext xmlns:c16="http://schemas.microsoft.com/office/drawing/2014/chart" uri="{C3380CC4-5D6E-409C-BE32-E72D297353CC}">
              <c16:uniqueId val="{00000004-CC5F-4591-B901-30604BEA2A62}"/>
            </c:ext>
          </c:extLst>
        </c:ser>
        <c:dLbls>
          <c:dLblPos val="inEnd"/>
          <c:showLegendKey val="0"/>
          <c:showVal val="1"/>
          <c:showCatName val="0"/>
          <c:showSerName val="0"/>
          <c:showPercent val="0"/>
          <c:showBubbleSize val="0"/>
        </c:dLbls>
        <c:gapWidth val="65"/>
        <c:axId val="162429232"/>
        <c:axId val="162430896"/>
      </c:barChart>
      <c:catAx>
        <c:axId val="1624292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fr-FR"/>
          </a:p>
        </c:txPr>
        <c:crossAx val="162430896"/>
        <c:crosses val="autoZero"/>
        <c:auto val="1"/>
        <c:lblAlgn val="ctr"/>
        <c:lblOffset val="100"/>
        <c:noMultiLvlLbl val="0"/>
      </c:catAx>
      <c:valAx>
        <c:axId val="16243089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242923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mn-lt"/>
              <a:ea typeface="+mn-ea"/>
              <a:cs typeface="+mn-cs"/>
            </a:defRPr>
          </a:pPr>
          <a:endParaRPr lang="fr-F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Taux de reconnaissance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Feuil1!$A$2:$A$33</c:f>
              <c:strCache>
                <c:ptCount val="32"/>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strCache>
            </c:strRef>
          </c:cat>
          <c:val>
            <c:numRef>
              <c:f>Feuil1!$B$2:$B$33</c:f>
              <c:numCache>
                <c:formatCode>General</c:formatCode>
                <c:ptCount val="32"/>
                <c:pt idx="0">
                  <c:v>64.7</c:v>
                </c:pt>
                <c:pt idx="1">
                  <c:v>71.2</c:v>
                </c:pt>
                <c:pt idx="2">
                  <c:v>98</c:v>
                </c:pt>
                <c:pt idx="3">
                  <c:v>82.5</c:v>
                </c:pt>
                <c:pt idx="4">
                  <c:v>86.5</c:v>
                </c:pt>
                <c:pt idx="5">
                  <c:v>71</c:v>
                </c:pt>
                <c:pt idx="6">
                  <c:v>61</c:v>
                </c:pt>
                <c:pt idx="7">
                  <c:v>44.8</c:v>
                </c:pt>
                <c:pt idx="8">
                  <c:v>62.6</c:v>
                </c:pt>
                <c:pt idx="9">
                  <c:v>58</c:v>
                </c:pt>
                <c:pt idx="10">
                  <c:v>53</c:v>
                </c:pt>
                <c:pt idx="11">
                  <c:v>66</c:v>
                </c:pt>
                <c:pt idx="12">
                  <c:v>50</c:v>
                </c:pt>
                <c:pt idx="13">
                  <c:v>75.7</c:v>
                </c:pt>
                <c:pt idx="14">
                  <c:v>22.5</c:v>
                </c:pt>
                <c:pt idx="15">
                  <c:v>94</c:v>
                </c:pt>
                <c:pt idx="16">
                  <c:v>87.4</c:v>
                </c:pt>
                <c:pt idx="17">
                  <c:v>99.7</c:v>
                </c:pt>
                <c:pt idx="18">
                  <c:v>48.4</c:v>
                </c:pt>
                <c:pt idx="19">
                  <c:v>75.8</c:v>
                </c:pt>
                <c:pt idx="20">
                  <c:v>56</c:v>
                </c:pt>
                <c:pt idx="21">
                  <c:v>64</c:v>
                </c:pt>
                <c:pt idx="22">
                  <c:v>31</c:v>
                </c:pt>
                <c:pt idx="23">
                  <c:v>80</c:v>
                </c:pt>
                <c:pt idx="24">
                  <c:v>66</c:v>
                </c:pt>
                <c:pt idx="25">
                  <c:v>37.5</c:v>
                </c:pt>
                <c:pt idx="26">
                  <c:v>68.5</c:v>
                </c:pt>
                <c:pt idx="27">
                  <c:v>71</c:v>
                </c:pt>
                <c:pt idx="28">
                  <c:v>87</c:v>
                </c:pt>
                <c:pt idx="29">
                  <c:v>99.7</c:v>
                </c:pt>
                <c:pt idx="30">
                  <c:v>30</c:v>
                </c:pt>
                <c:pt idx="31">
                  <c:v>51</c:v>
                </c:pt>
              </c:numCache>
            </c:numRef>
          </c:val>
          <c:extLst>
            <c:ext xmlns:c16="http://schemas.microsoft.com/office/drawing/2014/chart" uri="{C3380CC4-5D6E-409C-BE32-E72D297353CC}">
              <c16:uniqueId val="{00000000-653D-4F0B-A345-F49D1C955EE0}"/>
            </c:ext>
          </c:extLst>
        </c:ser>
        <c:dLbls>
          <c:dLblPos val="outEnd"/>
          <c:showLegendKey val="0"/>
          <c:showVal val="1"/>
          <c:showCatName val="0"/>
          <c:showSerName val="0"/>
          <c:showPercent val="0"/>
          <c:showBubbleSize val="0"/>
        </c:dLbls>
        <c:gapWidth val="444"/>
        <c:overlap val="-90"/>
        <c:axId val="1760718384"/>
        <c:axId val="1668278160"/>
      </c:barChart>
      <c:catAx>
        <c:axId val="1760718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fr-FR"/>
          </a:p>
        </c:txPr>
        <c:crossAx val="1668278160"/>
        <c:crosses val="autoZero"/>
        <c:auto val="1"/>
        <c:lblAlgn val="ctr"/>
        <c:lblOffset val="100"/>
        <c:noMultiLvlLbl val="0"/>
      </c:catAx>
      <c:valAx>
        <c:axId val="1668278160"/>
        <c:scaling>
          <c:orientation val="minMax"/>
        </c:scaling>
        <c:delete val="1"/>
        <c:axPos val="l"/>
        <c:numFmt formatCode="General" sourceLinked="1"/>
        <c:majorTickMark val="none"/>
        <c:minorTickMark val="none"/>
        <c:tickLblPos val="nextTo"/>
        <c:crossAx val="1760718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Taux de reconnaissance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Feuil1!$A$2:$A$33</c:f>
              <c:strCache>
                <c:ptCount val="32"/>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strCache>
            </c:strRef>
          </c:cat>
          <c:val>
            <c:numRef>
              <c:f>Feuil1!$B$2:$B$33</c:f>
              <c:numCache>
                <c:formatCode>General</c:formatCode>
                <c:ptCount val="32"/>
                <c:pt idx="0">
                  <c:v>80.599999999999994</c:v>
                </c:pt>
                <c:pt idx="1">
                  <c:v>44.6</c:v>
                </c:pt>
                <c:pt idx="2">
                  <c:v>25.5</c:v>
                </c:pt>
                <c:pt idx="3">
                  <c:v>60.2</c:v>
                </c:pt>
                <c:pt idx="4">
                  <c:v>28.6</c:v>
                </c:pt>
                <c:pt idx="5">
                  <c:v>56.3</c:v>
                </c:pt>
                <c:pt idx="6">
                  <c:v>59.6</c:v>
                </c:pt>
                <c:pt idx="7">
                  <c:v>18.7</c:v>
                </c:pt>
                <c:pt idx="8">
                  <c:v>14.9</c:v>
                </c:pt>
                <c:pt idx="9">
                  <c:v>13.96</c:v>
                </c:pt>
                <c:pt idx="10">
                  <c:v>20.7</c:v>
                </c:pt>
                <c:pt idx="11">
                  <c:v>31.7</c:v>
                </c:pt>
                <c:pt idx="12">
                  <c:v>28.4</c:v>
                </c:pt>
                <c:pt idx="13">
                  <c:v>14.2</c:v>
                </c:pt>
                <c:pt idx="14">
                  <c:v>99.9</c:v>
                </c:pt>
                <c:pt idx="15">
                  <c:v>56.9</c:v>
                </c:pt>
                <c:pt idx="16">
                  <c:v>47.2</c:v>
                </c:pt>
                <c:pt idx="17">
                  <c:v>48</c:v>
                </c:pt>
                <c:pt idx="18">
                  <c:v>23.7</c:v>
                </c:pt>
                <c:pt idx="19">
                  <c:v>31.7</c:v>
                </c:pt>
                <c:pt idx="20">
                  <c:v>45.6</c:v>
                </c:pt>
                <c:pt idx="21">
                  <c:v>27.1</c:v>
                </c:pt>
                <c:pt idx="22">
                  <c:v>7.7</c:v>
                </c:pt>
                <c:pt idx="23">
                  <c:v>23.4</c:v>
                </c:pt>
                <c:pt idx="24">
                  <c:v>4.5999999999999996</c:v>
                </c:pt>
                <c:pt idx="25">
                  <c:v>30.5</c:v>
                </c:pt>
                <c:pt idx="26">
                  <c:v>18.3</c:v>
                </c:pt>
                <c:pt idx="27">
                  <c:v>20.8</c:v>
                </c:pt>
                <c:pt idx="28">
                  <c:v>13.9</c:v>
                </c:pt>
                <c:pt idx="29">
                  <c:v>52.8</c:v>
                </c:pt>
                <c:pt idx="30">
                  <c:v>14.3</c:v>
                </c:pt>
                <c:pt idx="31">
                  <c:v>65.400000000000006</c:v>
                </c:pt>
              </c:numCache>
            </c:numRef>
          </c:val>
          <c:extLst>
            <c:ext xmlns:c16="http://schemas.microsoft.com/office/drawing/2014/chart" uri="{C3380CC4-5D6E-409C-BE32-E72D297353CC}">
              <c16:uniqueId val="{00000000-0701-4141-AB55-0FC3E35AD2D8}"/>
            </c:ext>
          </c:extLst>
        </c:ser>
        <c:dLbls>
          <c:dLblPos val="outEnd"/>
          <c:showLegendKey val="0"/>
          <c:showVal val="1"/>
          <c:showCatName val="0"/>
          <c:showSerName val="0"/>
          <c:showPercent val="0"/>
          <c:showBubbleSize val="0"/>
        </c:dLbls>
        <c:gapWidth val="444"/>
        <c:overlap val="-90"/>
        <c:axId val="1760718384"/>
        <c:axId val="1668278160"/>
      </c:barChart>
      <c:catAx>
        <c:axId val="1760718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fr-FR"/>
          </a:p>
        </c:txPr>
        <c:crossAx val="1668278160"/>
        <c:crosses val="autoZero"/>
        <c:auto val="1"/>
        <c:lblAlgn val="ctr"/>
        <c:lblOffset val="100"/>
        <c:noMultiLvlLbl val="0"/>
      </c:catAx>
      <c:valAx>
        <c:axId val="1668278160"/>
        <c:scaling>
          <c:orientation val="minMax"/>
        </c:scaling>
        <c:delete val="1"/>
        <c:axPos val="l"/>
        <c:numFmt formatCode="General" sourceLinked="1"/>
        <c:majorTickMark val="none"/>
        <c:minorTickMark val="none"/>
        <c:tickLblPos val="nextTo"/>
        <c:crossAx val="1760718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Taux de reconnaissance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Feuil1!$A$2:$A$33</c:f>
              <c:strCache>
                <c:ptCount val="32"/>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strCache>
            </c:strRef>
          </c:cat>
          <c:val>
            <c:numRef>
              <c:f>Feuil1!$B$2:$B$33</c:f>
              <c:numCache>
                <c:formatCode>General</c:formatCode>
                <c:ptCount val="32"/>
                <c:pt idx="0">
                  <c:v>81.3</c:v>
                </c:pt>
                <c:pt idx="1">
                  <c:v>67.599999999999994</c:v>
                </c:pt>
                <c:pt idx="2">
                  <c:v>92.9</c:v>
                </c:pt>
                <c:pt idx="3">
                  <c:v>85</c:v>
                </c:pt>
                <c:pt idx="4">
                  <c:v>58.3</c:v>
                </c:pt>
                <c:pt idx="5">
                  <c:v>54.7</c:v>
                </c:pt>
                <c:pt idx="6">
                  <c:v>64.599999999999994</c:v>
                </c:pt>
                <c:pt idx="7">
                  <c:v>58.4</c:v>
                </c:pt>
                <c:pt idx="8">
                  <c:v>84.6</c:v>
                </c:pt>
                <c:pt idx="9">
                  <c:v>79.3</c:v>
                </c:pt>
                <c:pt idx="10">
                  <c:v>74.400000000000006</c:v>
                </c:pt>
                <c:pt idx="11">
                  <c:v>60</c:v>
                </c:pt>
                <c:pt idx="12">
                  <c:v>64.7</c:v>
                </c:pt>
                <c:pt idx="13">
                  <c:v>57</c:v>
                </c:pt>
                <c:pt idx="14">
                  <c:v>52.4</c:v>
                </c:pt>
                <c:pt idx="15">
                  <c:v>42.8</c:v>
                </c:pt>
                <c:pt idx="16">
                  <c:v>77.5</c:v>
                </c:pt>
                <c:pt idx="17">
                  <c:v>48.5</c:v>
                </c:pt>
                <c:pt idx="18">
                  <c:v>56.3</c:v>
                </c:pt>
                <c:pt idx="19">
                  <c:v>62</c:v>
                </c:pt>
                <c:pt idx="20">
                  <c:v>48</c:v>
                </c:pt>
                <c:pt idx="21">
                  <c:v>66.7</c:v>
                </c:pt>
                <c:pt idx="22">
                  <c:v>44.5</c:v>
                </c:pt>
                <c:pt idx="23">
                  <c:v>81.400000000000006</c:v>
                </c:pt>
                <c:pt idx="24">
                  <c:v>47.7</c:v>
                </c:pt>
                <c:pt idx="25">
                  <c:v>60.3</c:v>
                </c:pt>
                <c:pt idx="26">
                  <c:v>99.8</c:v>
                </c:pt>
                <c:pt idx="27">
                  <c:v>68</c:v>
                </c:pt>
                <c:pt idx="28">
                  <c:v>79.2</c:v>
                </c:pt>
                <c:pt idx="29">
                  <c:v>87</c:v>
                </c:pt>
                <c:pt idx="30">
                  <c:v>41.5</c:v>
                </c:pt>
                <c:pt idx="31">
                  <c:v>54.6</c:v>
                </c:pt>
              </c:numCache>
            </c:numRef>
          </c:val>
          <c:extLst>
            <c:ext xmlns:c16="http://schemas.microsoft.com/office/drawing/2014/chart" uri="{C3380CC4-5D6E-409C-BE32-E72D297353CC}">
              <c16:uniqueId val="{00000000-6DFB-4190-85CB-3AEADB0A9DF5}"/>
            </c:ext>
          </c:extLst>
        </c:ser>
        <c:dLbls>
          <c:dLblPos val="outEnd"/>
          <c:showLegendKey val="0"/>
          <c:showVal val="1"/>
          <c:showCatName val="0"/>
          <c:showSerName val="0"/>
          <c:showPercent val="0"/>
          <c:showBubbleSize val="0"/>
        </c:dLbls>
        <c:gapWidth val="444"/>
        <c:overlap val="-90"/>
        <c:axId val="1760718384"/>
        <c:axId val="1668278160"/>
      </c:barChart>
      <c:catAx>
        <c:axId val="1760718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fr-FR"/>
          </a:p>
        </c:txPr>
        <c:crossAx val="1668278160"/>
        <c:crosses val="autoZero"/>
        <c:auto val="1"/>
        <c:lblAlgn val="ctr"/>
        <c:lblOffset val="100"/>
        <c:noMultiLvlLbl val="0"/>
      </c:catAx>
      <c:valAx>
        <c:axId val="1668278160"/>
        <c:scaling>
          <c:orientation val="minMax"/>
        </c:scaling>
        <c:delete val="1"/>
        <c:axPos val="l"/>
        <c:numFmt formatCode="General" sourceLinked="1"/>
        <c:majorTickMark val="none"/>
        <c:minorTickMark val="none"/>
        <c:tickLblPos val="nextTo"/>
        <c:crossAx val="1760718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0BFECA-6706-406D-9DBF-6651D749DAD6}" type="datetimeFigureOut">
              <a:rPr lang="fr-FR" smtClean="0"/>
              <a:pPr/>
              <a:t>03/06/2018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51ADE0-E5B6-4E4A-BC75-3898BDB295C6}"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8AF3A6-5E59-46DC-90CF-75EAE3E1C561}" type="datetimeFigureOut">
              <a:rPr lang="fr-FR" smtClean="0"/>
              <a:pPr/>
              <a:t>03/06/2018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F89BA-6DB3-42DE-B33D-DA116152CEFB}"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err="1">
                <a:solidFill>
                  <a:schemeClr val="tx1"/>
                </a:solidFill>
                <a:effectLst/>
                <a:latin typeface="+mn-lt"/>
                <a:ea typeface="+mn-ea"/>
                <a:cs typeface="+mn-cs"/>
              </a:rPr>
              <a:t>Dhia</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Madame</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Monsieur</a:t>
            </a:r>
            <a:r>
              <a:rPr lang="fr-FR" sz="1200" kern="1200" baseline="0" dirty="0">
                <a:solidFill>
                  <a:schemeClr val="tx1"/>
                </a:solidFill>
                <a:effectLst/>
                <a:latin typeface="+mn-lt"/>
                <a:ea typeface="+mn-ea"/>
                <a:cs typeface="+mn-cs"/>
              </a:rPr>
              <a:t> les membres du jury </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Honorable assistance</a:t>
            </a:r>
          </a:p>
          <a:p>
            <a:r>
              <a:rPr lang="fr-FR" sz="1200" kern="1200" dirty="0">
                <a:solidFill>
                  <a:schemeClr val="tx1"/>
                </a:solidFill>
                <a:effectLst/>
                <a:latin typeface="+mn-lt"/>
                <a:ea typeface="+mn-ea"/>
                <a:cs typeface="+mn-cs"/>
              </a:rPr>
              <a:t>Bonjour ;</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 cadre de la présentation de notre projet de fin d'étude nous avons l'honneur  de présenter devant vous moi même Mr LAYADI Mohamed </a:t>
            </a:r>
            <a:r>
              <a:rPr lang="fr-FR" sz="1200" kern="1200" dirty="0" err="1">
                <a:solidFill>
                  <a:schemeClr val="tx1"/>
                </a:solidFill>
                <a:effectLst/>
                <a:latin typeface="+mn-lt"/>
                <a:ea typeface="+mn-ea"/>
                <a:cs typeface="+mn-cs"/>
              </a:rPr>
              <a:t>Dhia</a:t>
            </a:r>
            <a:r>
              <a:rPr lang="fr-FR" sz="1200" kern="1200" dirty="0">
                <a:solidFill>
                  <a:schemeClr val="tx1"/>
                </a:solidFill>
                <a:effectLst/>
                <a:latin typeface="+mn-lt"/>
                <a:ea typeface="+mn-ea"/>
                <a:cs typeface="+mn-cs"/>
              </a:rPr>
              <a:t> Eddine et Mon binôme Mr DRIA Salim le récapitulatif de notre travail qui a pour thème : « Caractérisation des feuilles de plantes »,</a:t>
            </a:r>
            <a:r>
              <a:rPr lang="fr-FR" sz="1200" kern="1200" baseline="0" dirty="0">
                <a:solidFill>
                  <a:schemeClr val="tx1"/>
                </a:solidFill>
                <a:effectLst/>
                <a:latin typeface="+mn-lt"/>
                <a:ea typeface="+mn-ea"/>
                <a:cs typeface="+mn-cs"/>
              </a:rPr>
              <a:t> fait au sein de l’établissement universitaire HB,</a:t>
            </a:r>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a:t>
            </a:fld>
            <a:endParaRPr lang="fr-FR"/>
          </a:p>
        </p:txBody>
      </p:sp>
    </p:spTree>
    <p:extLst>
      <p:ext uri="{BB962C8B-B14F-4D97-AF65-F5344CB8AC3E}">
        <p14:creationId xmlns:p14="http://schemas.microsoft.com/office/powerpoint/2010/main" val="391564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Voici un exemple de  représentation des histogramme de deux secteur de notre image </a:t>
            </a:r>
            <a:r>
              <a:rPr lang="fr-FR" dirty="0" err="1"/>
              <a:t>lbp</a:t>
            </a:r>
            <a:r>
              <a:rPr lang="fr-FR" dirty="0"/>
              <a:t>  c’est histogramme corresponde respectivement au secteur 1 est 6</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Comme en peut le voire il son a premier vu identique mais si on détaille nous remarquons une variation de nombre de </a:t>
            </a:r>
            <a:r>
              <a:rPr lang="fr-FR" dirty="0" err="1"/>
              <a:t>pixele</a:t>
            </a:r>
            <a:r>
              <a:rPr lang="fr-FR" dirty="0"/>
              <a:t> qui est du a la variation de nombre de </a:t>
            </a:r>
            <a:r>
              <a:rPr lang="fr-FR" dirty="0" err="1"/>
              <a:t>pixele</a:t>
            </a:r>
            <a:r>
              <a:rPr lang="fr-FR" dirty="0"/>
              <a:t> par secteur  </a:t>
            </a:r>
          </a:p>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12</a:t>
            </a:fld>
            <a:endParaRPr lang="fr-FR"/>
          </a:p>
        </p:txBody>
      </p:sp>
    </p:spTree>
    <p:extLst>
      <p:ext uri="{BB962C8B-B14F-4D97-AF65-F5344CB8AC3E}">
        <p14:creationId xmlns:p14="http://schemas.microsoft.com/office/powerpoint/2010/main" val="287197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couleur nous avons réitère le mem presseuse de devisions soiffe que cette fois nous avons fais varier le nombre de cercle a 1 seul est le nombre de secteur a 30 mais contrairement a la texture la différence entre les histogramme de chaque secteur est bien visible bien sur nous Avon sépare les 3 couleur</a:t>
            </a:r>
          </a:p>
          <a:p>
            <a:r>
              <a:rPr lang="fr-FR" dirty="0"/>
              <a:t>Rouge ver bleu apparait avoir transforme l’image dans le system </a:t>
            </a:r>
            <a:r>
              <a:rPr lang="fr-FR" dirty="0" err="1"/>
              <a:t>hls</a:t>
            </a:r>
            <a:r>
              <a:rPr lang="fr-FR" dirty="0"/>
              <a:t> </a:t>
            </a:r>
          </a:p>
          <a:p>
            <a:r>
              <a:rPr lang="fr-FR" dirty="0"/>
              <a:t> </a:t>
            </a:r>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13</a:t>
            </a:fld>
            <a:endParaRPr lang="fr-FR"/>
          </a:p>
        </p:txBody>
      </p:sp>
    </p:spTree>
    <p:extLst>
      <p:ext uri="{BB962C8B-B14F-4D97-AF65-F5344CB8AC3E}">
        <p14:creationId xmlns:p14="http://schemas.microsoft.com/office/powerpoint/2010/main" val="992419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comparaison d’histogramme est faite on utilisant la distance de khi-2 avant de opté pour celle si nous avons teste aussi la distance de BHATTACHARYYA mais comme c’est une distance de  di similarité nous nous somme vite rendue compte que pour un meilleur résultats surtout dans les 50 premier image khi-2 correspondait mielleux à</a:t>
            </a:r>
            <a:r>
              <a:rPr lang="fr-FR" baseline="0" dirty="0"/>
              <a:t> </a:t>
            </a:r>
            <a:r>
              <a:rPr lang="fr-FR" dirty="0"/>
              <a:t>nous attente </a:t>
            </a:r>
          </a:p>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14</a:t>
            </a:fld>
            <a:endParaRPr lang="fr-FR" dirty="0"/>
          </a:p>
        </p:txBody>
      </p:sp>
    </p:spTree>
    <p:extLst>
      <p:ext uri="{BB962C8B-B14F-4D97-AF65-F5344CB8AC3E}">
        <p14:creationId xmlns:p14="http://schemas.microsoft.com/office/powerpoint/2010/main" val="3077175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la comparaison de courbe nous avons utilisé la distance de Tchebychev  cette distance définie comme suite a était trais utile l’or de nous </a:t>
            </a:r>
            <a:r>
              <a:rPr lang="fr-FR" dirty="0" err="1"/>
              <a:t>premiere</a:t>
            </a:r>
            <a:r>
              <a:rPr lang="fr-FR" dirty="0"/>
              <a:t> comparaissons nous utilisons le distance de </a:t>
            </a:r>
            <a:r>
              <a:rPr lang="fr-FR" dirty="0" err="1"/>
              <a:t>tchebycheve</a:t>
            </a:r>
            <a:r>
              <a:rPr lang="fr-FR" dirty="0"/>
              <a:t> directement sur les point retourne par le b-</a:t>
            </a:r>
            <a:r>
              <a:rPr lang="fr-FR" dirty="0" err="1"/>
              <a:t>splain</a:t>
            </a:r>
            <a:r>
              <a:rPr lang="fr-FR" dirty="0"/>
              <a:t>  après les</a:t>
            </a:r>
            <a:r>
              <a:rPr lang="fr-FR" baseline="0" dirty="0"/>
              <a:t> avoir </a:t>
            </a:r>
            <a:r>
              <a:rPr lang="fr-FR" dirty="0"/>
              <a:t> normaliser </a:t>
            </a:r>
          </a:p>
          <a:p>
            <a:r>
              <a:rPr lang="fr-FR" dirty="0"/>
              <a:t>Mais après plusieurs tests nous avons décidé d’incorporer la méthode hongroise plut préciseront l’algorithme de  Kuhn-</a:t>
            </a:r>
            <a:r>
              <a:rPr lang="fr-FR" dirty="0" err="1"/>
              <a:t>Munkres</a:t>
            </a:r>
            <a:r>
              <a:rPr lang="fr-FR" dirty="0"/>
              <a:t> on utilisant la distance de </a:t>
            </a:r>
            <a:r>
              <a:rPr lang="fr-FR" dirty="0" err="1"/>
              <a:t>tchebcheve</a:t>
            </a:r>
            <a:r>
              <a:rPr lang="fr-FR" dirty="0"/>
              <a:t> entre chaque 2 point pour aboutirez a la création de la Co matrice  qui nous servira pour l’algorithme</a:t>
            </a:r>
          </a:p>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15</a:t>
            </a:fld>
            <a:endParaRPr lang="fr-FR"/>
          </a:p>
        </p:txBody>
      </p:sp>
    </p:spTree>
    <p:extLst>
      <p:ext uri="{BB962C8B-B14F-4D97-AF65-F5344CB8AC3E}">
        <p14:creationId xmlns:p14="http://schemas.microsoft.com/office/powerpoint/2010/main" val="252776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18</a:t>
            </a:fld>
            <a:endParaRPr lang="fr-FR"/>
          </a:p>
        </p:txBody>
      </p:sp>
    </p:spTree>
    <p:extLst>
      <p:ext uri="{BB962C8B-B14F-4D97-AF65-F5344CB8AC3E}">
        <p14:creationId xmlns:p14="http://schemas.microsoft.com/office/powerpoint/2010/main" val="3542935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rive a se stade nous avons fait une étude comparative sur quelque classe pour le descripteur couleur en premier lieu nous avons fais varier le nombre de </a:t>
            </a:r>
            <a:r>
              <a:rPr lang="fr-FR" dirty="0" err="1"/>
              <a:t>secter</a:t>
            </a:r>
            <a:r>
              <a:rPr lang="fr-FR" dirty="0"/>
              <a:t> de 30 a 180 tout en gardians un seul cercle nous avons remarque que la majorité des classe on chuter apparais sa nous avons essayer de garder le mm nombre de </a:t>
            </a:r>
            <a:r>
              <a:rPr lang="fr-FR" dirty="0" err="1"/>
              <a:t>cecter</a:t>
            </a:r>
            <a:r>
              <a:rPr lang="fr-FR" dirty="0"/>
              <a:t> est varier le nombre de cercle sons grands succès car tout les taux on chuté </a:t>
            </a:r>
          </a:p>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19</a:t>
            </a:fld>
            <a:endParaRPr lang="fr-FR"/>
          </a:p>
        </p:txBody>
      </p:sp>
    </p:spTree>
    <p:extLst>
      <p:ext uri="{BB962C8B-B14F-4D97-AF65-F5344CB8AC3E}">
        <p14:creationId xmlns:p14="http://schemas.microsoft.com/office/powerpoint/2010/main" val="394578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on peut le voire dans l’histogramme si dessous représentatif des taux de </a:t>
            </a:r>
            <a:r>
              <a:rPr lang="fr-FR"/>
              <a:t>reconnaissance pour chaque </a:t>
            </a:r>
            <a:r>
              <a:rPr lang="fr-FR" dirty="0"/>
              <a:t>classe </a:t>
            </a:r>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20</a:t>
            </a:fld>
            <a:endParaRPr lang="fr-FR"/>
          </a:p>
        </p:txBody>
      </p:sp>
    </p:spTree>
    <p:extLst>
      <p:ext uri="{BB962C8B-B14F-4D97-AF65-F5344CB8AC3E}">
        <p14:creationId xmlns:p14="http://schemas.microsoft.com/office/powerpoint/2010/main" val="216336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a:t>Dhia</a:t>
            </a:r>
            <a:r>
              <a:rPr lang="fr-FR" dirty="0"/>
              <a:t> :</a:t>
            </a:r>
          </a:p>
          <a:p>
            <a:r>
              <a:rPr lang="fr-FR" dirty="0"/>
              <a:t>Notre présentation se déroulera</a:t>
            </a:r>
            <a:r>
              <a:rPr lang="fr-FR" baseline="0" dirty="0"/>
              <a:t> comme suit:</a:t>
            </a:r>
            <a:endParaRPr lang="fr-FR" dirty="0"/>
          </a:p>
          <a:p>
            <a:r>
              <a:rPr lang="fr-FR" dirty="0"/>
              <a:t>1- </a:t>
            </a:r>
            <a:r>
              <a:rPr lang="fr-FR" baseline="0" dirty="0"/>
              <a:t>En premier on a l’introduction, ensuite</a:t>
            </a:r>
          </a:p>
          <a:p>
            <a:r>
              <a:rPr lang="fr-FR" baseline="0" dirty="0"/>
              <a:t>2- Problématique et solution : Dans cette section nous allons poser la problématique et suggérer une solution</a:t>
            </a:r>
          </a:p>
          <a:p>
            <a:r>
              <a:rPr lang="fr-FR" baseline="0" dirty="0"/>
              <a:t>3- Modélisation et reconnaissance : Dans la quelle on parlera de notre travail,</a:t>
            </a:r>
          </a:p>
          <a:p>
            <a:r>
              <a:rPr lang="fr-FR" baseline="0" dirty="0"/>
              <a:t>4- Dans la partie Expérimentation  nous allons présenter les outils de développement utilisés ainsi que les résultats des tests expérimentaux ,</a:t>
            </a:r>
          </a:p>
          <a:p>
            <a:r>
              <a:rPr lang="fr-FR" baseline="0" dirty="0"/>
              <a:t>Et pour finir, nous  clôturons notre présentation par une conclusion et perspectives,</a:t>
            </a:r>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De nos jours la</a:t>
            </a:r>
            <a:r>
              <a:rPr lang="fr-FR" baseline="0" dirty="0"/>
              <a:t> vision par ordinateur est devenu un domaine a part entière, vue son utilité et efficacité l’ors de l’analyse des images. Il est appliqué dans plusieurs domaine tels que : la photographie, la sécurité, et la biologie,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Une des branches principale de la vision par ordinateur est le traitement d’image, qui consiste à traiter les images acquises de tel sorte à exploiter le maximum d’information à partir de celle-ci,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L’un des aspect dont on peut utiliser les résultats de ce traitement est la reconnaissance d’objet qui consiste à distinguer un objet parmi tant d’autres,</a:t>
            </a:r>
          </a:p>
          <a:p>
            <a:endParaRPr lang="fr-FR" baseline="0" dirty="0"/>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3</a:t>
            </a:fld>
            <a:endParaRPr lang="fr-FR"/>
          </a:p>
        </p:txBody>
      </p:sp>
    </p:spTree>
    <p:extLst>
      <p:ext uri="{BB962C8B-B14F-4D97-AF65-F5344CB8AC3E}">
        <p14:creationId xmlns:p14="http://schemas.microsoft.com/office/powerpoint/2010/main" val="415915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Vu la demande de plusieurs</a:t>
            </a:r>
            <a:r>
              <a:rPr lang="fr-FR" baseline="0" dirty="0"/>
              <a:t> domaine scientifique tel que la botanique pour la réalisation d’un system capable de </a:t>
            </a:r>
            <a:r>
              <a:rPr lang="fr-FR" dirty="0"/>
              <a:t>distinguer</a:t>
            </a:r>
            <a:r>
              <a:rPr lang="fr-FR" baseline="0" dirty="0"/>
              <a:t> entre différant </a:t>
            </a:r>
            <a:r>
              <a:rPr lang="fr-FR" dirty="0"/>
              <a:t>images de feuilles, il serait bien de permettre à une machine d’accomplir</a:t>
            </a:r>
            <a:r>
              <a:rPr lang="fr-FR" baseline="0" dirty="0"/>
              <a:t> cette tâche,</a:t>
            </a:r>
            <a:endParaRPr lang="fr-FR" dirty="0"/>
          </a:p>
          <a:p>
            <a:r>
              <a:rPr lang="fr-FR" dirty="0"/>
              <a:t>L’un des principaux problème</a:t>
            </a:r>
            <a:r>
              <a:rPr lang="fr-FR" baseline="0" dirty="0"/>
              <a:t> rencontrée lors de l’implémentation de ce système est</a:t>
            </a:r>
            <a:r>
              <a:rPr lang="fr-FR" dirty="0"/>
              <a:t> la modélisation </a:t>
            </a:r>
            <a:r>
              <a:rPr lang="fr-FR" baseline="0" dirty="0"/>
              <a:t>des images, à savoir la reconnaissance des feuilles de plantes de la base « </a:t>
            </a:r>
            <a:r>
              <a:rPr lang="fr-FR" baseline="0" dirty="0" err="1"/>
              <a:t>Leaves</a:t>
            </a:r>
            <a:r>
              <a:rPr lang="fr-FR" baseline="0" dirty="0"/>
              <a:t> », Comme vous pouvez le voir cette base est constituée de plusieurs feuilles similaires pour certaines caractéristiques comme la forme et la couleur, ce qui rend cette tâche souvent complexe.</a:t>
            </a:r>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5</a:t>
            </a:fld>
            <a:endParaRPr lang="fr-FR"/>
          </a:p>
        </p:txBody>
      </p:sp>
    </p:spTree>
    <p:extLst>
      <p:ext uri="{BB962C8B-B14F-4D97-AF65-F5344CB8AC3E}">
        <p14:creationId xmlns:p14="http://schemas.microsoft.com/office/powerpoint/2010/main" val="271060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résoudre ce problème</a:t>
            </a:r>
            <a:r>
              <a:rPr lang="fr-FR" baseline="0" dirty="0"/>
              <a:t> de modélisation et de reconnaissance, nous sommes intéressé aux différents aspects qui décrivent la feuille, à savoir  la forme géométrique, la texture,  et la couleur. Pour les modéliser nous proposons un descripteur adéquat pour chacun d’entre eux,  Ces descripteurs se basent sur des courbes et des histogrammes construits selon notre méthode proposé (découpage de l’image en secteurs) qui sera développé durant cette présentation, </a:t>
            </a:r>
            <a:endParaRPr lang="fr-FR" dirty="0"/>
          </a:p>
          <a:p>
            <a:r>
              <a:rPr lang="fr-FR" baseline="0" dirty="0"/>
              <a:t>Conte à la </a:t>
            </a:r>
            <a:r>
              <a:rPr lang="fr-FR" dirty="0"/>
              <a:t>reconnaissance nous proposons un processus simple</a:t>
            </a:r>
            <a:r>
              <a:rPr lang="fr-FR" baseline="0" dirty="0"/>
              <a:t> qui se base sur le calcul des distances et la programmation dynamique pour comparer entre deux descripteurs,</a:t>
            </a:r>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6</a:t>
            </a:fld>
            <a:endParaRPr lang="fr-FR"/>
          </a:p>
        </p:txBody>
      </p:sp>
    </p:spTree>
    <p:extLst>
      <p:ext uri="{BB962C8B-B14F-4D97-AF65-F5344CB8AC3E}">
        <p14:creationId xmlns:p14="http://schemas.microsoft.com/office/powerpoint/2010/main" val="61217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de voir</a:t>
            </a:r>
            <a:r>
              <a:rPr lang="fr-FR" baseline="0" dirty="0"/>
              <a:t> </a:t>
            </a:r>
            <a:r>
              <a:rPr lang="fr-FR" dirty="0"/>
              <a:t>les descripteurs proposés,</a:t>
            </a:r>
            <a:r>
              <a:rPr lang="fr-FR" baseline="0" dirty="0"/>
              <a:t> nous allons parler de quelques opérations effectuées sur toutes les images de la base « </a:t>
            </a:r>
            <a:r>
              <a:rPr lang="fr-FR" baseline="0" dirty="0" err="1"/>
              <a:t>Leaves</a:t>
            </a:r>
            <a:r>
              <a:rPr lang="fr-FR" baseline="0" dirty="0"/>
              <a:t> ». La première consiste à effectuer une extraction des feuilles de leur plan d’origine  et les mettre dans un nouveau plan avec un fond noire, cette opération est primordiale pour la modélisation, car elle permet de :</a:t>
            </a:r>
          </a:p>
          <a:p>
            <a:r>
              <a:rPr lang="fr-FR" baseline="0" dirty="0"/>
              <a:t>1- alléger la taille de l’image  </a:t>
            </a:r>
          </a:p>
          <a:p>
            <a:r>
              <a:rPr lang="fr-FR" baseline="0" dirty="0"/>
              <a:t>2- faciliter la deuxième opération qui consiste à faire une rotation des feuilles, </a:t>
            </a:r>
          </a:p>
          <a:p>
            <a:r>
              <a:rPr lang="fr-FR" baseline="0" dirty="0"/>
              <a:t>Comme vous pouvez le voir ici une rotation dans le sens inverse des aiguilles d’une montre avec un angle de 25° trouvée à l’aide de l’ellipse englobante est effectuée pour corriger l’orientation de la feuille.</a:t>
            </a:r>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8</a:t>
            </a:fld>
            <a:endParaRPr lang="fr-FR"/>
          </a:p>
        </p:txBody>
      </p:sp>
    </p:spTree>
    <p:extLst>
      <p:ext uri="{BB962C8B-B14F-4D97-AF65-F5344CB8AC3E}">
        <p14:creationId xmlns:p14="http://schemas.microsoft.com/office/powerpoint/2010/main" val="319857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par découvrir les descripteurs proposés, comme premier descripteur</a:t>
            </a:r>
            <a:r>
              <a:rPr lang="fr-FR" baseline="0" dirty="0"/>
              <a:t> on a le descripteur de forme qui a pour rôle de décrire la forme des feuilles. Il est  représenté sous forme d’un vecteur de caractéristiques géométriques,</a:t>
            </a:r>
          </a:p>
          <a:p>
            <a:endParaRPr lang="fr-FR" baseline="0" dirty="0"/>
          </a:p>
          <a:p>
            <a:r>
              <a:rPr lang="fr-FR" baseline="0" dirty="0"/>
              <a:t>Quels sont ces caractéristique géométriques et comment elles sont représentées ?</a:t>
            </a:r>
          </a:p>
          <a:p>
            <a:r>
              <a:rPr lang="fr-FR" baseline="0" dirty="0"/>
              <a:t>Les caractéristiques qu’on peut citer sont le contour externe, le contour interne.            </a:t>
            </a:r>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9</a:t>
            </a:fld>
            <a:endParaRPr lang="fr-FR" dirty="0"/>
          </a:p>
        </p:txBody>
      </p:sp>
    </p:spTree>
    <p:extLst>
      <p:ext uri="{BB962C8B-B14F-4D97-AF65-F5344CB8AC3E}">
        <p14:creationId xmlns:p14="http://schemas.microsoft.com/office/powerpoint/2010/main" val="87689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plus des contour</a:t>
            </a:r>
            <a:r>
              <a:rPr lang="fr-FR" baseline="0" dirty="0"/>
              <a:t>, nous avons ajouter une autre caractéristique géométrique appelée R qui représente le rapport DR sur DL</a:t>
            </a:r>
          </a:p>
          <a:p>
            <a:endParaRPr lang="fr-FR"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10</a:t>
            </a:fld>
            <a:endParaRPr lang="fr-FR" dirty="0"/>
          </a:p>
        </p:txBody>
      </p:sp>
    </p:spTree>
    <p:extLst>
      <p:ext uri="{BB962C8B-B14F-4D97-AF65-F5344CB8AC3E}">
        <p14:creationId xmlns:p14="http://schemas.microsoft.com/office/powerpoint/2010/main" val="13479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deuxième descripteur est le descripteur</a:t>
            </a:r>
            <a:r>
              <a:rPr lang="fr-FR" baseline="0" dirty="0"/>
              <a:t> de texture, pour le réaliser nous sommes passé par 3 étapes :</a:t>
            </a:r>
          </a:p>
          <a:p>
            <a:r>
              <a:rPr lang="fr-FR" baseline="0" dirty="0"/>
              <a:t>1-la création de l’image </a:t>
            </a:r>
            <a:r>
              <a:rPr lang="fr-FR" baseline="0" dirty="0" err="1"/>
              <a:t>lbp</a:t>
            </a:r>
            <a:r>
              <a:rPr lang="fr-FR" baseline="0" dirty="0"/>
              <a:t> ,cette étape se fait en se basson sur la méthode de </a:t>
            </a:r>
            <a:r>
              <a:rPr lang="fr-FR" baseline="0" dirty="0" err="1"/>
              <a:t>ogi</a:t>
            </a:r>
            <a:r>
              <a:rPr lang="fr-FR" baseline="0" dirty="0"/>
              <a:t> et all nous commencent par parcourir l’image </a:t>
            </a:r>
            <a:r>
              <a:rPr lang="fr-FR" baseline="0" dirty="0" err="1"/>
              <a:t>pixelle</a:t>
            </a:r>
            <a:r>
              <a:rPr lang="fr-FR" baseline="0" dirty="0"/>
              <a:t> par </a:t>
            </a:r>
            <a:r>
              <a:rPr lang="fr-FR" baseline="0" dirty="0" err="1"/>
              <a:t>pixelle</a:t>
            </a:r>
            <a:r>
              <a:rPr lang="fr-FR" baseline="0" dirty="0"/>
              <a:t> est comparais chaque </a:t>
            </a:r>
            <a:r>
              <a:rPr lang="fr-FR" baseline="0" dirty="0" err="1"/>
              <a:t>pixelle</a:t>
            </a:r>
            <a:r>
              <a:rPr lang="fr-FR" baseline="0" dirty="0"/>
              <a:t> avec ses voisin celons un angle est une distance précise</a:t>
            </a:r>
          </a:p>
          <a:p>
            <a:r>
              <a:rPr lang="fr-FR" baseline="0" dirty="0"/>
              <a:t>2-nous commencent par deviser l’image en cercle puit en secteur en prenant le centre de graviter de l’image comme centre du repère </a:t>
            </a:r>
          </a:p>
          <a:p>
            <a:endParaRPr lang="fr-FR" baseline="0" dirty="0"/>
          </a:p>
          <a:p>
            <a:r>
              <a:rPr lang="fr-FR" baseline="0" dirty="0"/>
              <a:t>3- pour finir nous allons extraire chaque secteur de l’image est lui faire correspondre un histogramme </a:t>
            </a:r>
          </a:p>
          <a:p>
            <a:endParaRPr lang="fr-FR" baseline="0" dirty="0"/>
          </a:p>
        </p:txBody>
      </p:sp>
      <p:sp>
        <p:nvSpPr>
          <p:cNvPr id="4" name="Espace réservé du numéro de diapositive 3"/>
          <p:cNvSpPr>
            <a:spLocks noGrp="1"/>
          </p:cNvSpPr>
          <p:nvPr>
            <p:ph type="sldNum" sz="quarter" idx="10"/>
          </p:nvPr>
        </p:nvSpPr>
        <p:spPr/>
        <p:txBody>
          <a:bodyPr/>
          <a:lstStyle/>
          <a:p>
            <a:fld id="{248F89BA-6DB3-42DE-B33D-DA116152CEFB}" type="slidenum">
              <a:rPr lang="fr-FR" smtClean="0"/>
              <a:pPr/>
              <a:t>11</a:t>
            </a:fld>
            <a:endParaRPr lang="fr-FR" dirty="0"/>
          </a:p>
        </p:txBody>
      </p:sp>
    </p:spTree>
    <p:extLst>
      <p:ext uri="{BB962C8B-B14F-4D97-AF65-F5344CB8AC3E}">
        <p14:creationId xmlns:p14="http://schemas.microsoft.com/office/powerpoint/2010/main" val="119883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a:xfrm>
            <a:off x="3623733" y="6117336"/>
            <a:ext cx="3609438" cy="365125"/>
          </a:xfrm>
        </p:spPr>
        <p:txBody>
          <a:bodyPr/>
          <a:lstStyle/>
          <a:p>
            <a:endParaRPr lang="fr-BE"/>
          </a:p>
        </p:txBody>
      </p:sp>
      <p:sp>
        <p:nvSpPr>
          <p:cNvPr id="6" name="Slide Number Placeholder 5"/>
          <p:cNvSpPr>
            <a:spLocks noGrp="1"/>
          </p:cNvSpPr>
          <p:nvPr>
            <p:ph type="sldNum" sz="quarter" idx="12"/>
          </p:nvPr>
        </p:nvSpPr>
        <p:spPr>
          <a:xfrm>
            <a:off x="8275320" y="6117336"/>
            <a:ext cx="411480" cy="365125"/>
          </a:xfrm>
        </p:spPr>
        <p:txBody>
          <a:bodyPr/>
          <a:lstStyle/>
          <a:p>
            <a:fld id="{CF4668DC-857F-487D-BFFA-8C0CA5037977}" type="slidenum">
              <a:rPr lang="fr-BE" smtClean="0"/>
              <a:pPr/>
              <a:t>‹N°›</a:t>
            </a:fld>
            <a:endParaRPr lang="fr-BE"/>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61341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3289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14518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29710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214054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72307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57508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210650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30939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fr-FR"/>
              <a:t>Modifiez le style du titre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a:xfrm>
            <a:off x="1972647" y="6108173"/>
            <a:ext cx="5314517" cy="365125"/>
          </a:xfrm>
        </p:spPr>
        <p:txBody>
          <a:bodyPr/>
          <a:lstStyle/>
          <a:p>
            <a:endParaRPr lang="fr-BE"/>
          </a:p>
        </p:txBody>
      </p:sp>
      <p:sp>
        <p:nvSpPr>
          <p:cNvPr id="6" name="Slide Number Placeholder 5"/>
          <p:cNvSpPr>
            <a:spLocks noGrp="1"/>
          </p:cNvSpPr>
          <p:nvPr>
            <p:ph type="sldNum" sz="quarter" idx="12"/>
          </p:nvPr>
        </p:nvSpPr>
        <p:spPr>
          <a:xfrm>
            <a:off x="8258967" y="6108173"/>
            <a:ext cx="427833" cy="365125"/>
          </a:xfrm>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906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a:xfrm>
            <a:off x="8273317" y="6116070"/>
            <a:ext cx="413483" cy="365125"/>
          </a:xfrm>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91364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26033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63217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37379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38592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99508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03/06/2018</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85906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309A6D-C09C-4548-B29A-6CF363A7E532}" type="datetimeFigureOut">
              <a:rPr lang="fr-FR" smtClean="0"/>
              <a:pPr/>
              <a:t>03/06/2018</a:t>
            </a:fld>
            <a:endParaRPr lang="fr-BE"/>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BE"/>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4668DC-857F-487D-BFFA-8C0CA5037977}" type="slidenum">
              <a:rPr lang="fr-BE" smtClean="0"/>
              <a:pPr/>
              <a:t>‹N°›</a:t>
            </a:fld>
            <a:endParaRPr lang="fr-BE"/>
          </a:p>
        </p:txBody>
      </p:sp>
    </p:spTree>
    <p:extLst>
      <p:ext uri="{BB962C8B-B14F-4D97-AF65-F5344CB8AC3E}">
        <p14:creationId xmlns:p14="http://schemas.microsoft.com/office/powerpoint/2010/main" val="1474900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282" y="642918"/>
            <a:ext cx="1152128" cy="1152120"/>
          </a:xfrm>
          <a:prstGeom prst="rect">
            <a:avLst/>
          </a:prstGeom>
        </p:spPr>
      </p:pic>
      <p:sp>
        <p:nvSpPr>
          <p:cNvPr id="1025" name="Rectangle 1"/>
          <p:cNvSpPr>
            <a:spLocks noChangeArrowheads="1"/>
          </p:cNvSpPr>
          <p:nvPr/>
        </p:nvSpPr>
        <p:spPr bwMode="auto">
          <a:xfrm>
            <a:off x="1214414" y="571481"/>
            <a:ext cx="6643734"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Minist</a:t>
            </a:r>
            <a:r>
              <a:rPr kumimoji="0" lang="fr-FR" sz="1600" b="0" i="0" u="none" strike="noStrike" cap="none" normalizeH="0" baseline="0" dirty="0">
                <a:ln>
                  <a:noFill/>
                </a:ln>
                <a:solidFill>
                  <a:schemeClr val="tx1"/>
                </a:solidFill>
                <a:effectLst/>
                <a:latin typeface="Calibri"/>
                <a:ea typeface="Times New Roman" pitchFamily="18" charset="0"/>
                <a:cs typeface="Times New Roman" pitchFamily="18" charset="0"/>
              </a:rPr>
              <a:t>è</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 de l</a:t>
            </a:r>
            <a:r>
              <a:rPr kumimoji="0" lang="fr-FR" sz="1600" b="0" i="0" u="none" strike="noStrike" cap="none" normalizeH="0" baseline="0" dirty="0">
                <a:ln>
                  <a:noFill/>
                </a:ln>
                <a:solidFill>
                  <a:schemeClr val="tx1"/>
                </a:solidFill>
                <a:effectLst/>
                <a:latin typeface="Calibri"/>
                <a:ea typeface="Times New Roman" pitchFamily="18" charset="0"/>
                <a:cs typeface="Times New Roman" pitchFamily="18" charset="0"/>
              </a:rPr>
              <a: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Enseignement Sup</a:t>
            </a:r>
            <a:r>
              <a:rPr kumimoji="0" lang="fr-FR" sz="1600" b="0" i="0" u="none" strike="noStrike" cap="none" normalizeH="0" baseline="0" dirty="0">
                <a:ln>
                  <a:noFill/>
                </a:ln>
                <a:solidFill>
                  <a:schemeClr val="tx1"/>
                </a:solidFill>
                <a:effectLst/>
                <a:latin typeface="Calibri"/>
                <a:ea typeface="Times New Roman" pitchFamily="18" charset="0"/>
                <a:cs typeface="Times New Roman" pitchFamily="18" charset="0"/>
              </a:rPr>
              <a:t>é</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rieur et de la Recherche Scientifique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Universit</a:t>
            </a:r>
            <a:r>
              <a:rPr kumimoji="0" lang="fr-FR" b="1" i="0" u="none" strike="noStrike" cap="none" normalizeH="0" baseline="0" dirty="0">
                <a:ln>
                  <a:noFill/>
                </a:ln>
                <a:solidFill>
                  <a:schemeClr val="tx1"/>
                </a:solidFill>
                <a:effectLst/>
                <a:latin typeface="Calibri"/>
                <a:ea typeface="Times New Roman" pitchFamily="18" charset="0"/>
                <a:cs typeface="Times New Roman" pitchFamily="18" charset="0"/>
              </a:rPr>
              <a:t>é</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 Sciences et de la Technologie Houari Boumediene</a:t>
            </a:r>
          </a:p>
          <a:p>
            <a:pPr lvl="0" algn="ctr" fontAlgn="base">
              <a:spcBef>
                <a:spcPct val="0"/>
              </a:spcBef>
              <a:spcAft>
                <a:spcPct val="0"/>
              </a:spcAft>
            </a:pPr>
            <a:r>
              <a:rPr lang="fr-FR" sz="1600" dirty="0">
                <a:latin typeface="Times New Roman" pitchFamily="18" charset="0"/>
                <a:ea typeface="Times New Roman" pitchFamily="18" charset="0"/>
                <a:cs typeface="Times New Roman" pitchFamily="18" charset="0"/>
              </a:rPr>
              <a:t>Faculté d’Electronique et d’Informatique</a:t>
            </a:r>
          </a:p>
          <a:p>
            <a:pPr lvl="0" algn="ctr" fontAlgn="base">
              <a:spcBef>
                <a:spcPct val="0"/>
              </a:spcBef>
              <a:spcAft>
                <a:spcPct val="0"/>
              </a:spcAft>
            </a:pPr>
            <a:r>
              <a:rPr lang="fr-FR" sz="1600" dirty="0">
                <a:latin typeface="Times New Roman" pitchFamily="18" charset="0"/>
                <a:ea typeface="Times New Roman" pitchFamily="18" charset="0"/>
                <a:cs typeface="Times New Roman" pitchFamily="18" charset="0"/>
              </a:rPr>
              <a:t>Département Informatique</a:t>
            </a:r>
            <a:r>
              <a:rPr lang="fr-FR" sz="1600" dirty="0">
                <a:latin typeface="Times New Roman" pitchFamily="18" charset="0"/>
                <a:cs typeface="Times New Roman" pitchFamily="18" charset="0"/>
              </a:rPr>
              <a:t> </a:t>
            </a:r>
          </a:p>
        </p:txBody>
      </p:sp>
      <p:pic>
        <p:nvPicPr>
          <p:cNvPr id="4"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6710" y="642918"/>
            <a:ext cx="1152128" cy="1152120"/>
          </a:xfrm>
          <a:prstGeom prst="rect">
            <a:avLst/>
          </a:prstGeom>
        </p:spPr>
      </p:pic>
      <p:sp>
        <p:nvSpPr>
          <p:cNvPr id="9" name="ZoneTexte 8"/>
          <p:cNvSpPr txBox="1"/>
          <p:nvPr/>
        </p:nvSpPr>
        <p:spPr>
          <a:xfrm>
            <a:off x="714348" y="2928934"/>
            <a:ext cx="7643866" cy="1446550"/>
          </a:xfrm>
          <a:prstGeom prst="rect">
            <a:avLst/>
          </a:prstGeom>
          <a:noFill/>
        </p:spPr>
        <p:txBody>
          <a:bodyPr wrap="square" rtlCol="0">
            <a:spAutoFit/>
          </a:bodyPr>
          <a:lstStyle/>
          <a:p>
            <a:pPr algn="ctr"/>
            <a:r>
              <a:rPr lang="fr-FR" sz="4400" b="1" dirty="0">
                <a:effectLst>
                  <a:outerShdw blurRad="63500" sx="102000" sy="102000" algn="ctr" rotWithShape="0">
                    <a:prstClr val="black">
                      <a:alpha val="40000"/>
                    </a:prstClr>
                  </a:outerShdw>
                </a:effectLst>
              </a:rPr>
              <a:t>Caractérisation des feuilles de plantes</a:t>
            </a:r>
            <a:endParaRPr lang="fr-FR" sz="2400" b="1" dirty="0">
              <a:effectLst>
                <a:outerShdw blurRad="63500" sx="102000" sy="102000" algn="ctr" rotWithShape="0">
                  <a:prstClr val="black">
                    <a:alpha val="40000"/>
                  </a:prstClr>
                </a:outerShdw>
              </a:effectLst>
            </a:endParaRPr>
          </a:p>
        </p:txBody>
      </p:sp>
      <p:sp>
        <p:nvSpPr>
          <p:cNvPr id="10" name="ZoneTexte 9"/>
          <p:cNvSpPr txBox="1"/>
          <p:nvPr/>
        </p:nvSpPr>
        <p:spPr>
          <a:xfrm>
            <a:off x="285720" y="5786454"/>
            <a:ext cx="1634165" cy="584775"/>
          </a:xfrm>
          <a:prstGeom prst="rect">
            <a:avLst/>
          </a:prstGeom>
          <a:noFill/>
        </p:spPr>
        <p:txBody>
          <a:bodyPr wrap="none" rtlCol="0">
            <a:spAutoFit/>
          </a:bodyPr>
          <a:lstStyle/>
          <a:p>
            <a:r>
              <a:rPr lang="fr-FR" sz="1600" b="1" dirty="0"/>
              <a:t>Encadré par </a:t>
            </a:r>
            <a:endParaRPr lang="fr-FR" sz="1600" dirty="0"/>
          </a:p>
          <a:p>
            <a:r>
              <a:rPr lang="fr-FR" sz="1600" dirty="0"/>
              <a:t>Mme N.LAICHE</a:t>
            </a:r>
          </a:p>
        </p:txBody>
      </p:sp>
      <p:sp>
        <p:nvSpPr>
          <p:cNvPr id="11" name="ZoneTexte 10"/>
          <p:cNvSpPr txBox="1"/>
          <p:nvPr/>
        </p:nvSpPr>
        <p:spPr>
          <a:xfrm>
            <a:off x="3154842" y="5786454"/>
            <a:ext cx="3001334" cy="830997"/>
          </a:xfrm>
          <a:prstGeom prst="rect">
            <a:avLst/>
          </a:prstGeom>
          <a:noFill/>
        </p:spPr>
        <p:txBody>
          <a:bodyPr wrap="none" rtlCol="0">
            <a:spAutoFit/>
          </a:bodyPr>
          <a:lstStyle/>
          <a:p>
            <a:r>
              <a:rPr lang="fr-FR" sz="1600" b="1" dirty="0"/>
              <a:t>Présenté par </a:t>
            </a:r>
            <a:endParaRPr lang="fr-FR" sz="1600" dirty="0"/>
          </a:p>
          <a:p>
            <a:r>
              <a:rPr lang="fr-FR" sz="1600" dirty="0"/>
              <a:t>DRIA Salim</a:t>
            </a:r>
          </a:p>
          <a:p>
            <a:r>
              <a:rPr lang="fr-FR" sz="1600" dirty="0"/>
              <a:t>LAYADI Mohamed Dhia Eddine</a:t>
            </a:r>
          </a:p>
        </p:txBody>
      </p:sp>
      <p:sp>
        <p:nvSpPr>
          <p:cNvPr id="12" name="ZoneTexte 11"/>
          <p:cNvSpPr txBox="1"/>
          <p:nvPr/>
        </p:nvSpPr>
        <p:spPr>
          <a:xfrm>
            <a:off x="6876256" y="5786454"/>
            <a:ext cx="1632948" cy="830997"/>
          </a:xfrm>
          <a:prstGeom prst="rect">
            <a:avLst/>
          </a:prstGeom>
          <a:noFill/>
        </p:spPr>
        <p:txBody>
          <a:bodyPr wrap="square" rtlCol="0">
            <a:spAutoFit/>
          </a:bodyPr>
          <a:lstStyle/>
          <a:p>
            <a:r>
              <a:rPr lang="fr-FR" sz="1600" b="1" dirty="0"/>
              <a:t>Devant le jury</a:t>
            </a:r>
            <a:endParaRPr lang="fr-FR" sz="1600" dirty="0"/>
          </a:p>
          <a:p>
            <a:r>
              <a:rPr lang="fr-FR" sz="1600" dirty="0"/>
              <a:t>M    AZZOUNE</a:t>
            </a:r>
          </a:p>
          <a:p>
            <a:r>
              <a:rPr lang="fr-FR" sz="1600" dirty="0"/>
              <a:t>Mme BELLALA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istance1.JPG"/>
          <p:cNvPicPr>
            <a:picLocks noChangeAspect="1"/>
          </p:cNvPicPr>
          <p:nvPr/>
        </p:nvPicPr>
        <p:blipFill>
          <a:blip r:embed="rId3"/>
          <a:stretch>
            <a:fillRect/>
          </a:stretch>
        </p:blipFill>
        <p:spPr>
          <a:xfrm>
            <a:off x="357158" y="4714884"/>
            <a:ext cx="3367551" cy="1657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 4" descr="distance2.JPG"/>
          <p:cNvPicPr>
            <a:picLocks noChangeAspect="1"/>
          </p:cNvPicPr>
          <p:nvPr/>
        </p:nvPicPr>
        <p:blipFill>
          <a:blip r:embed="rId4"/>
          <a:stretch>
            <a:fillRect/>
          </a:stretch>
        </p:blipFill>
        <p:spPr>
          <a:xfrm>
            <a:off x="4659114" y="4000504"/>
            <a:ext cx="3081238" cy="1967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 5" descr="distance3.JPG"/>
          <p:cNvPicPr>
            <a:picLocks noChangeAspect="1"/>
          </p:cNvPicPr>
          <p:nvPr/>
        </p:nvPicPr>
        <p:blipFill>
          <a:blip r:embed="rId5"/>
          <a:stretch>
            <a:fillRect/>
          </a:stretch>
        </p:blipFill>
        <p:spPr>
          <a:xfrm>
            <a:off x="5500694" y="1571612"/>
            <a:ext cx="3227323" cy="1743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ZoneTexte 6"/>
          <p:cNvSpPr txBox="1"/>
          <p:nvPr/>
        </p:nvSpPr>
        <p:spPr>
          <a:xfrm>
            <a:off x="6643702" y="3286124"/>
            <a:ext cx="966931" cy="338554"/>
          </a:xfrm>
          <a:prstGeom prst="rect">
            <a:avLst/>
          </a:prstGeom>
          <a:noFill/>
        </p:spPr>
        <p:txBody>
          <a:bodyPr wrap="none" rtlCol="0">
            <a:spAutoFit/>
          </a:bodyPr>
          <a:lstStyle/>
          <a:p>
            <a:r>
              <a:rPr lang="fr-FR" sz="1600" b="1" dirty="0">
                <a:latin typeface="+mj-lt"/>
              </a:rPr>
              <a:t>R = 0.101</a:t>
            </a:r>
            <a:endParaRPr lang="fr-FR" sz="1400" b="1" dirty="0">
              <a:latin typeface="+mj-lt"/>
            </a:endParaRPr>
          </a:p>
        </p:txBody>
      </p:sp>
      <p:sp>
        <p:nvSpPr>
          <p:cNvPr id="8" name="ZoneTexte 7"/>
          <p:cNvSpPr txBox="1"/>
          <p:nvPr/>
        </p:nvSpPr>
        <p:spPr>
          <a:xfrm>
            <a:off x="1500166" y="6357958"/>
            <a:ext cx="966931" cy="338554"/>
          </a:xfrm>
          <a:prstGeom prst="rect">
            <a:avLst/>
          </a:prstGeom>
          <a:noFill/>
        </p:spPr>
        <p:txBody>
          <a:bodyPr wrap="none" rtlCol="0">
            <a:spAutoFit/>
          </a:bodyPr>
          <a:lstStyle/>
          <a:p>
            <a:r>
              <a:rPr lang="fr-FR" sz="1600" b="1" dirty="0">
                <a:latin typeface="+mj-lt"/>
              </a:rPr>
              <a:t>R = 0.052</a:t>
            </a:r>
            <a:endParaRPr lang="fr-FR" sz="1400" b="1" dirty="0">
              <a:latin typeface="+mj-lt"/>
            </a:endParaRPr>
          </a:p>
        </p:txBody>
      </p:sp>
      <p:sp>
        <p:nvSpPr>
          <p:cNvPr id="9" name="ZoneTexte 8"/>
          <p:cNvSpPr txBox="1"/>
          <p:nvPr/>
        </p:nvSpPr>
        <p:spPr>
          <a:xfrm>
            <a:off x="5716267" y="5968319"/>
            <a:ext cx="966931" cy="338554"/>
          </a:xfrm>
          <a:prstGeom prst="rect">
            <a:avLst/>
          </a:prstGeom>
          <a:noFill/>
        </p:spPr>
        <p:txBody>
          <a:bodyPr wrap="none" rtlCol="0">
            <a:spAutoFit/>
          </a:bodyPr>
          <a:lstStyle/>
          <a:p>
            <a:r>
              <a:rPr lang="fr-FR" sz="1600" b="1" dirty="0">
                <a:latin typeface="+mj-lt"/>
              </a:rPr>
              <a:t>R = 0.233</a:t>
            </a:r>
          </a:p>
        </p:txBody>
      </p:sp>
      <p:sp>
        <p:nvSpPr>
          <p:cNvPr id="11" name="ZoneTexte 10"/>
          <p:cNvSpPr txBox="1"/>
          <p:nvPr/>
        </p:nvSpPr>
        <p:spPr>
          <a:xfrm>
            <a:off x="428596" y="908720"/>
            <a:ext cx="3057888" cy="523220"/>
          </a:xfrm>
          <a:prstGeom prst="rect">
            <a:avLst/>
          </a:prstGeom>
          <a:noFill/>
        </p:spPr>
        <p:txBody>
          <a:bodyPr wrap="none" rtlCol="0">
            <a:spAutoFit/>
          </a:bodyPr>
          <a:lstStyle/>
          <a:p>
            <a:r>
              <a:rPr lang="fr-FR" sz="2800" dirty="0"/>
              <a:t>Caractéristique </a:t>
            </a:r>
            <a:r>
              <a:rPr lang="fr-FR" sz="2800" b="1" dirty="0"/>
              <a:t>R</a:t>
            </a:r>
            <a:r>
              <a:rPr lang="fr-FR" sz="2800" dirty="0"/>
              <a:t> :</a:t>
            </a:r>
          </a:p>
        </p:txBody>
      </p:sp>
      <p:pic>
        <p:nvPicPr>
          <p:cNvPr id="13" name="Image 12" descr="R.PNG"/>
          <p:cNvPicPr>
            <a:picLocks noChangeAspect="1"/>
          </p:cNvPicPr>
          <p:nvPr/>
        </p:nvPicPr>
        <p:blipFill>
          <a:blip r:embed="rId6"/>
          <a:stretch>
            <a:fillRect/>
          </a:stretch>
        </p:blipFill>
        <p:spPr>
          <a:xfrm>
            <a:off x="642941" y="2204864"/>
            <a:ext cx="2843543" cy="1583599"/>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image3.JPG"/>
          <p:cNvPicPr>
            <a:picLocks noChangeAspect="1"/>
          </p:cNvPicPr>
          <p:nvPr/>
        </p:nvPicPr>
        <p:blipFill>
          <a:blip r:embed="rId3"/>
          <a:stretch>
            <a:fillRect/>
          </a:stretch>
        </p:blipFill>
        <p:spPr>
          <a:xfrm>
            <a:off x="214282" y="4073652"/>
            <a:ext cx="2219222" cy="1629364"/>
          </a:xfrm>
          <a:prstGeom prst="rect">
            <a:avLst/>
          </a:prstGeom>
        </p:spPr>
      </p:pic>
      <p:pic>
        <p:nvPicPr>
          <p:cNvPr id="6" name="Image 5" descr="imageLBP.JPG"/>
          <p:cNvPicPr>
            <a:picLocks noChangeAspect="1"/>
          </p:cNvPicPr>
          <p:nvPr/>
        </p:nvPicPr>
        <p:blipFill>
          <a:blip r:embed="rId4"/>
          <a:stretch>
            <a:fillRect/>
          </a:stretch>
        </p:blipFill>
        <p:spPr>
          <a:xfrm>
            <a:off x="3286116" y="4073652"/>
            <a:ext cx="2240555" cy="1643074"/>
          </a:xfrm>
          <a:prstGeom prst="rect">
            <a:avLst/>
          </a:prstGeom>
        </p:spPr>
      </p:pic>
      <p:pic>
        <p:nvPicPr>
          <p:cNvPr id="7" name="Image 6" descr="LBPcercle.JPG"/>
          <p:cNvPicPr>
            <a:picLocks noChangeAspect="1"/>
          </p:cNvPicPr>
          <p:nvPr/>
        </p:nvPicPr>
        <p:blipFill>
          <a:blip r:embed="rId5"/>
          <a:stretch>
            <a:fillRect/>
          </a:stretch>
        </p:blipFill>
        <p:spPr>
          <a:xfrm>
            <a:off x="6357950" y="3645024"/>
            <a:ext cx="2584678" cy="2357454"/>
          </a:xfrm>
          <a:prstGeom prst="rect">
            <a:avLst/>
          </a:prstGeom>
        </p:spPr>
      </p:pic>
      <p:sp>
        <p:nvSpPr>
          <p:cNvPr id="8" name="ZoneTexte 7"/>
          <p:cNvSpPr txBox="1"/>
          <p:nvPr/>
        </p:nvSpPr>
        <p:spPr>
          <a:xfrm>
            <a:off x="3857620" y="5716726"/>
            <a:ext cx="1012713" cy="307777"/>
          </a:xfrm>
          <a:prstGeom prst="rect">
            <a:avLst/>
          </a:prstGeom>
          <a:noFill/>
        </p:spPr>
        <p:txBody>
          <a:bodyPr wrap="none" rtlCol="0">
            <a:spAutoFit/>
          </a:bodyPr>
          <a:lstStyle/>
          <a:p>
            <a:r>
              <a:rPr lang="fr-FR" sz="1400" dirty="0"/>
              <a:t>Image LBP</a:t>
            </a:r>
            <a:endParaRPr lang="fr-FR" dirty="0"/>
          </a:p>
        </p:txBody>
      </p:sp>
      <p:sp>
        <p:nvSpPr>
          <p:cNvPr id="9" name="Flèche droite 8"/>
          <p:cNvSpPr/>
          <p:nvPr/>
        </p:nvSpPr>
        <p:spPr>
          <a:xfrm>
            <a:off x="2500298" y="4788032"/>
            <a:ext cx="714380" cy="21431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10" name="Flèche droite 9"/>
          <p:cNvSpPr/>
          <p:nvPr/>
        </p:nvSpPr>
        <p:spPr>
          <a:xfrm>
            <a:off x="5572132" y="4788032"/>
            <a:ext cx="714380" cy="21431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sp>
        <p:nvSpPr>
          <p:cNvPr id="11" name="ZoneTexte 10"/>
          <p:cNvSpPr txBox="1"/>
          <p:nvPr/>
        </p:nvSpPr>
        <p:spPr>
          <a:xfrm>
            <a:off x="714348" y="1714488"/>
            <a:ext cx="2457083" cy="400110"/>
          </a:xfrm>
          <a:prstGeom prst="rect">
            <a:avLst/>
          </a:prstGeom>
          <a:noFill/>
        </p:spPr>
        <p:txBody>
          <a:bodyPr wrap="none" rtlCol="0">
            <a:spAutoFit/>
          </a:bodyPr>
          <a:lstStyle/>
          <a:p>
            <a:r>
              <a:rPr lang="fr-FR" sz="2000" dirty="0">
                <a:latin typeface="+mj-lt"/>
              </a:rPr>
              <a:t>1-</a:t>
            </a:r>
            <a:r>
              <a:rPr lang="fr-FR" sz="2000" dirty="0"/>
              <a:t>  Créer l’image LBP.</a:t>
            </a:r>
            <a:endParaRPr lang="fr-FR" dirty="0"/>
          </a:p>
        </p:txBody>
      </p:sp>
      <p:sp>
        <p:nvSpPr>
          <p:cNvPr id="12" name="ZoneTexte 11"/>
          <p:cNvSpPr txBox="1"/>
          <p:nvPr/>
        </p:nvSpPr>
        <p:spPr>
          <a:xfrm>
            <a:off x="714348" y="2143116"/>
            <a:ext cx="5814028" cy="400110"/>
          </a:xfrm>
          <a:prstGeom prst="rect">
            <a:avLst/>
          </a:prstGeom>
          <a:noFill/>
        </p:spPr>
        <p:txBody>
          <a:bodyPr wrap="none" rtlCol="0">
            <a:spAutoFit/>
          </a:bodyPr>
          <a:lstStyle/>
          <a:p>
            <a:r>
              <a:rPr lang="fr-FR" sz="2000" dirty="0">
                <a:latin typeface="+mj-lt"/>
              </a:rPr>
              <a:t>2</a:t>
            </a:r>
            <a:r>
              <a:rPr lang="fr-FR" sz="2000" dirty="0"/>
              <a:t>-  Représenter l’image LBP en secteurs angulaires .</a:t>
            </a:r>
          </a:p>
        </p:txBody>
      </p:sp>
      <p:sp>
        <p:nvSpPr>
          <p:cNvPr id="13" name="ZoneTexte 12"/>
          <p:cNvSpPr txBox="1"/>
          <p:nvPr/>
        </p:nvSpPr>
        <p:spPr>
          <a:xfrm>
            <a:off x="714348" y="2571744"/>
            <a:ext cx="7773475" cy="400110"/>
          </a:xfrm>
          <a:prstGeom prst="rect">
            <a:avLst/>
          </a:prstGeom>
          <a:noFill/>
        </p:spPr>
        <p:txBody>
          <a:bodyPr wrap="none" rtlCol="0">
            <a:spAutoFit/>
          </a:bodyPr>
          <a:lstStyle/>
          <a:p>
            <a:r>
              <a:rPr lang="fr-FR" sz="2000" dirty="0">
                <a:latin typeface="+mj-lt"/>
              </a:rPr>
              <a:t>3</a:t>
            </a:r>
            <a:r>
              <a:rPr lang="fr-FR" sz="2000" dirty="0"/>
              <a:t>-  Pour chaque secteur on crée son Histogramme LBP corespondant.</a:t>
            </a:r>
          </a:p>
        </p:txBody>
      </p:sp>
      <p:sp>
        <p:nvSpPr>
          <p:cNvPr id="15" name="ZoneTexte 14"/>
          <p:cNvSpPr txBox="1"/>
          <p:nvPr/>
        </p:nvSpPr>
        <p:spPr>
          <a:xfrm>
            <a:off x="6858016" y="6002478"/>
            <a:ext cx="1671933" cy="307777"/>
          </a:xfrm>
          <a:prstGeom prst="rect">
            <a:avLst/>
          </a:prstGeom>
          <a:noFill/>
        </p:spPr>
        <p:txBody>
          <a:bodyPr wrap="none" rtlCol="0">
            <a:spAutoFit/>
          </a:bodyPr>
          <a:lstStyle/>
          <a:p>
            <a:r>
              <a:rPr lang="fr-FR" sz="1400" dirty="0"/>
              <a:t>Secteurs angulaires</a:t>
            </a:r>
            <a:endParaRPr lang="fr-FR" dirty="0"/>
          </a:p>
        </p:txBody>
      </p:sp>
      <p:sp>
        <p:nvSpPr>
          <p:cNvPr id="17" name="Chevron 16"/>
          <p:cNvSpPr/>
          <p:nvPr/>
        </p:nvSpPr>
        <p:spPr>
          <a:xfrm>
            <a:off x="1019048" y="764704"/>
            <a:ext cx="4286280"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Descripteur de texture</a:t>
            </a:r>
          </a:p>
        </p:txBody>
      </p:sp>
      <p:sp>
        <p:nvSpPr>
          <p:cNvPr id="18" name="Pentagone 17"/>
          <p:cNvSpPr/>
          <p:nvPr/>
        </p:nvSpPr>
        <p:spPr>
          <a:xfrm>
            <a:off x="218946"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LBPcercle.JPG"/>
          <p:cNvPicPr>
            <a:picLocks noChangeAspect="1"/>
          </p:cNvPicPr>
          <p:nvPr/>
        </p:nvPicPr>
        <p:blipFill>
          <a:blip r:embed="rId3"/>
          <a:stretch>
            <a:fillRect/>
          </a:stretch>
        </p:blipFill>
        <p:spPr>
          <a:xfrm>
            <a:off x="122210" y="1829505"/>
            <a:ext cx="3663972" cy="3341866"/>
          </a:xfrm>
          <a:prstGeom prst="rect">
            <a:avLst/>
          </a:prstGeom>
        </p:spPr>
      </p:pic>
      <p:pic>
        <p:nvPicPr>
          <p:cNvPr id="3" name="Image 2" descr="secteurLBP1hist.JPG"/>
          <p:cNvPicPr>
            <a:picLocks noChangeAspect="1"/>
          </p:cNvPicPr>
          <p:nvPr/>
        </p:nvPicPr>
        <p:blipFill>
          <a:blip r:embed="rId4"/>
          <a:stretch>
            <a:fillRect/>
          </a:stretch>
        </p:blipFill>
        <p:spPr>
          <a:xfrm>
            <a:off x="5143504" y="857232"/>
            <a:ext cx="2838948" cy="2643206"/>
          </a:xfrm>
          <a:prstGeom prst="rect">
            <a:avLst/>
          </a:prstGeom>
        </p:spPr>
      </p:pic>
      <p:pic>
        <p:nvPicPr>
          <p:cNvPr id="4" name="Image 3" descr="secteurLBP2hist.JPG"/>
          <p:cNvPicPr>
            <a:picLocks noChangeAspect="1"/>
          </p:cNvPicPr>
          <p:nvPr/>
        </p:nvPicPr>
        <p:blipFill>
          <a:blip r:embed="rId5"/>
          <a:stretch>
            <a:fillRect/>
          </a:stretch>
        </p:blipFill>
        <p:spPr>
          <a:xfrm>
            <a:off x="5143504" y="4003470"/>
            <a:ext cx="2925843" cy="2737898"/>
          </a:xfrm>
          <a:prstGeom prst="rect">
            <a:avLst/>
          </a:prstGeom>
        </p:spPr>
      </p:pic>
      <p:cxnSp>
        <p:nvCxnSpPr>
          <p:cNvPr id="6" name="Connecteur droit avec flèche 5"/>
          <p:cNvCxnSpPr>
            <a:endCxn id="3" idx="1"/>
          </p:cNvCxnSpPr>
          <p:nvPr/>
        </p:nvCxnSpPr>
        <p:spPr>
          <a:xfrm flipV="1">
            <a:off x="3786182" y="2178835"/>
            <a:ext cx="1357322" cy="13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3786182" y="3500438"/>
            <a:ext cx="1357322"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5340493" y="3711339"/>
            <a:ext cx="2574744" cy="307777"/>
          </a:xfrm>
          <a:prstGeom prst="rect">
            <a:avLst/>
          </a:prstGeom>
          <a:noFill/>
        </p:spPr>
        <p:txBody>
          <a:bodyPr wrap="none" rtlCol="0">
            <a:spAutoFit/>
          </a:bodyPr>
          <a:lstStyle/>
          <a:p>
            <a:r>
              <a:rPr lang="fr-FR" sz="1400" dirty="0"/>
              <a:t>Histogramme LBP du secteur </a:t>
            </a:r>
            <a:r>
              <a:rPr lang="fr-FR" sz="1400" b="1" dirty="0"/>
              <a:t>6</a:t>
            </a:r>
            <a:endParaRPr lang="fr-FR" b="1" dirty="0"/>
          </a:p>
        </p:txBody>
      </p:sp>
      <p:sp>
        <p:nvSpPr>
          <p:cNvPr id="10" name="ZoneTexte 9"/>
          <p:cNvSpPr txBox="1"/>
          <p:nvPr/>
        </p:nvSpPr>
        <p:spPr>
          <a:xfrm>
            <a:off x="5293239" y="602029"/>
            <a:ext cx="2539478" cy="307777"/>
          </a:xfrm>
          <a:prstGeom prst="rect">
            <a:avLst/>
          </a:prstGeom>
          <a:noFill/>
        </p:spPr>
        <p:txBody>
          <a:bodyPr wrap="none" rtlCol="0">
            <a:spAutoFit/>
          </a:bodyPr>
          <a:lstStyle/>
          <a:p>
            <a:r>
              <a:rPr lang="fr-FR" sz="1400" dirty="0"/>
              <a:t>Histogramme LBP du secteur </a:t>
            </a:r>
            <a:r>
              <a:rPr lang="fr-FR" sz="1400" b="1" dirty="0"/>
              <a:t>1</a:t>
            </a:r>
            <a:endParaRPr lang="fr-F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ouleurCercle.JPG"/>
          <p:cNvPicPr>
            <a:picLocks noChangeAspect="1"/>
          </p:cNvPicPr>
          <p:nvPr/>
        </p:nvPicPr>
        <p:blipFill>
          <a:blip r:embed="rId3"/>
          <a:stretch>
            <a:fillRect/>
          </a:stretch>
        </p:blipFill>
        <p:spPr>
          <a:xfrm>
            <a:off x="3286116" y="2714620"/>
            <a:ext cx="2607415" cy="2348363"/>
          </a:xfrm>
          <a:prstGeom prst="rect">
            <a:avLst/>
          </a:prstGeom>
          <a:ln>
            <a:noFill/>
          </a:ln>
          <a:effectLst>
            <a:outerShdw blurRad="292100" dist="139700" dir="2700000" algn="tl" rotWithShape="0">
              <a:srgbClr val="333333">
                <a:alpha val="65000"/>
              </a:srgbClr>
            </a:outerShdw>
          </a:effectLst>
        </p:spPr>
      </p:pic>
      <p:pic>
        <p:nvPicPr>
          <p:cNvPr id="6" name="Image 5" descr="image3.JPG"/>
          <p:cNvPicPr>
            <a:picLocks noChangeAspect="1"/>
          </p:cNvPicPr>
          <p:nvPr/>
        </p:nvPicPr>
        <p:blipFill>
          <a:blip r:embed="rId4"/>
          <a:stretch>
            <a:fillRect/>
          </a:stretch>
        </p:blipFill>
        <p:spPr>
          <a:xfrm>
            <a:off x="142844" y="2928934"/>
            <a:ext cx="2584889" cy="1897838"/>
          </a:xfrm>
          <a:prstGeom prst="rect">
            <a:avLst/>
          </a:prstGeom>
          <a:ln>
            <a:noFill/>
          </a:ln>
          <a:effectLst>
            <a:outerShdw blurRad="292100" dist="139700" dir="2700000" algn="tl" rotWithShape="0">
              <a:srgbClr val="333333">
                <a:alpha val="65000"/>
              </a:srgbClr>
            </a:outerShdw>
          </a:effectLst>
        </p:spPr>
      </p:pic>
      <p:sp>
        <p:nvSpPr>
          <p:cNvPr id="7" name="Flèche droite 6"/>
          <p:cNvSpPr/>
          <p:nvPr/>
        </p:nvSpPr>
        <p:spPr>
          <a:xfrm>
            <a:off x="2786050" y="3714752"/>
            <a:ext cx="428628" cy="2857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a:p>
        </p:txBody>
      </p:sp>
      <p:pic>
        <p:nvPicPr>
          <p:cNvPr id="8" name="Image 7" descr="secteurCouleur10hist.JPG"/>
          <p:cNvPicPr>
            <a:picLocks noChangeAspect="1"/>
          </p:cNvPicPr>
          <p:nvPr/>
        </p:nvPicPr>
        <p:blipFill>
          <a:blip r:embed="rId5"/>
          <a:stretch>
            <a:fillRect/>
          </a:stretch>
        </p:blipFill>
        <p:spPr>
          <a:xfrm>
            <a:off x="6612282" y="1000108"/>
            <a:ext cx="2531718" cy="2629270"/>
          </a:xfrm>
          <a:prstGeom prst="rect">
            <a:avLst/>
          </a:prstGeom>
        </p:spPr>
      </p:pic>
      <p:pic>
        <p:nvPicPr>
          <p:cNvPr id="9" name="Image 8" descr="secteurCouleur20hist.JPG"/>
          <p:cNvPicPr>
            <a:picLocks noChangeAspect="1"/>
          </p:cNvPicPr>
          <p:nvPr/>
        </p:nvPicPr>
        <p:blipFill>
          <a:blip r:embed="rId6"/>
          <a:stretch>
            <a:fillRect/>
          </a:stretch>
        </p:blipFill>
        <p:spPr>
          <a:xfrm>
            <a:off x="6602992" y="4071942"/>
            <a:ext cx="2541008" cy="2643206"/>
          </a:xfrm>
          <a:prstGeom prst="rect">
            <a:avLst/>
          </a:prstGeom>
        </p:spPr>
      </p:pic>
      <p:cxnSp>
        <p:nvCxnSpPr>
          <p:cNvPr id="11" name="Connecteur droit avec flèche 10"/>
          <p:cNvCxnSpPr/>
          <p:nvPr/>
        </p:nvCxnSpPr>
        <p:spPr>
          <a:xfrm rot="5400000" flipH="1" flipV="1">
            <a:off x="5750727" y="3036091"/>
            <a:ext cx="107157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16200000" flipH="1">
            <a:off x="5822165" y="4036223"/>
            <a:ext cx="928694"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Pentagone 11"/>
          <p:cNvSpPr/>
          <p:nvPr/>
        </p:nvSpPr>
        <p:spPr>
          <a:xfrm>
            <a:off x="242564"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4</a:t>
            </a:r>
          </a:p>
        </p:txBody>
      </p:sp>
      <p:sp>
        <p:nvSpPr>
          <p:cNvPr id="13" name="Chevron 12"/>
          <p:cNvSpPr/>
          <p:nvPr/>
        </p:nvSpPr>
        <p:spPr>
          <a:xfrm>
            <a:off x="1019048" y="764704"/>
            <a:ext cx="4286280"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Descripteur de couleur</a:t>
            </a:r>
          </a:p>
        </p:txBody>
      </p:sp>
      <p:sp>
        <p:nvSpPr>
          <p:cNvPr id="14" name="ZoneTexte 13"/>
          <p:cNvSpPr txBox="1"/>
          <p:nvPr/>
        </p:nvSpPr>
        <p:spPr>
          <a:xfrm>
            <a:off x="255174" y="1636271"/>
            <a:ext cx="5058244" cy="400110"/>
          </a:xfrm>
          <a:prstGeom prst="rect">
            <a:avLst/>
          </a:prstGeom>
          <a:noFill/>
        </p:spPr>
        <p:txBody>
          <a:bodyPr wrap="none" rtlCol="0">
            <a:spAutoFit/>
          </a:bodyPr>
          <a:lstStyle/>
          <a:p>
            <a:r>
              <a:rPr lang="fr-FR" sz="2000" dirty="0">
                <a:latin typeface="+mj-lt"/>
              </a:rPr>
              <a:t>1</a:t>
            </a:r>
            <a:r>
              <a:rPr lang="fr-FR" sz="2000" dirty="0"/>
              <a:t>-  Représenter l’image Couleur en secteurs.</a:t>
            </a:r>
          </a:p>
        </p:txBody>
      </p:sp>
      <p:sp>
        <p:nvSpPr>
          <p:cNvPr id="16" name="ZoneTexte 15"/>
          <p:cNvSpPr txBox="1"/>
          <p:nvPr/>
        </p:nvSpPr>
        <p:spPr>
          <a:xfrm>
            <a:off x="257300" y="1975390"/>
            <a:ext cx="5865901" cy="400110"/>
          </a:xfrm>
          <a:prstGeom prst="rect">
            <a:avLst/>
          </a:prstGeom>
          <a:noFill/>
        </p:spPr>
        <p:txBody>
          <a:bodyPr wrap="none" rtlCol="0">
            <a:spAutoFit/>
          </a:bodyPr>
          <a:lstStyle/>
          <a:p>
            <a:r>
              <a:rPr lang="fr-FR" sz="2000" dirty="0">
                <a:latin typeface="+mj-lt"/>
              </a:rPr>
              <a:t>2</a:t>
            </a:r>
            <a:r>
              <a:rPr lang="fr-FR" sz="2000" dirty="0"/>
              <a:t>-  Créer l’histogramme couleur de chaque secteur.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e 4"/>
          <p:cNvSpPr/>
          <p:nvPr/>
        </p:nvSpPr>
        <p:spPr>
          <a:xfrm>
            <a:off x="242564"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1</a:t>
            </a:r>
          </a:p>
        </p:txBody>
      </p:sp>
      <p:sp>
        <p:nvSpPr>
          <p:cNvPr id="7" name="Chevron 6"/>
          <p:cNvSpPr/>
          <p:nvPr/>
        </p:nvSpPr>
        <p:spPr>
          <a:xfrm>
            <a:off x="1043608" y="764704"/>
            <a:ext cx="4981712"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Comparaison des histogrammes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e 4"/>
          <p:cNvSpPr/>
          <p:nvPr/>
        </p:nvSpPr>
        <p:spPr>
          <a:xfrm>
            <a:off x="242564"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2</a:t>
            </a:r>
          </a:p>
        </p:txBody>
      </p:sp>
      <p:sp>
        <p:nvSpPr>
          <p:cNvPr id="8" name="Chevron 7"/>
          <p:cNvSpPr/>
          <p:nvPr/>
        </p:nvSpPr>
        <p:spPr>
          <a:xfrm>
            <a:off x="1043608" y="764704"/>
            <a:ext cx="4981712"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Comparaison des courbes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2967335"/>
            <a:ext cx="9144000" cy="923330"/>
          </a:xfrm>
          <a:prstGeom prst="rect">
            <a:avLst/>
          </a:prstGeom>
          <a:noFill/>
        </p:spPr>
        <p:txBody>
          <a:bodyPr wrap="square" lIns="91440" tIns="45720" rIns="91440" bIns="45720">
            <a:spAutoFit/>
          </a:bodyPr>
          <a:lstStyle/>
          <a:p>
            <a:pPr algn="ctr"/>
            <a:r>
              <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Expérimentation</a:t>
            </a:r>
            <a:endParaRPr lang="fr-FR" sz="6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e 1"/>
          <p:cNvSpPr/>
          <p:nvPr/>
        </p:nvSpPr>
        <p:spPr>
          <a:xfrm>
            <a:off x="242564" y="880811"/>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1</a:t>
            </a:r>
          </a:p>
        </p:txBody>
      </p:sp>
      <p:sp>
        <p:nvSpPr>
          <p:cNvPr id="3" name="Chevron 2"/>
          <p:cNvSpPr/>
          <p:nvPr/>
        </p:nvSpPr>
        <p:spPr>
          <a:xfrm>
            <a:off x="1019048" y="880811"/>
            <a:ext cx="4981712"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Outils de développement</a:t>
            </a:r>
          </a:p>
        </p:txBody>
      </p:sp>
      <p:pic>
        <p:nvPicPr>
          <p:cNvPr id="6" name="Image 5"/>
          <p:cNvPicPr>
            <a:picLocks noChangeAspect="1"/>
          </p:cNvPicPr>
          <p:nvPr/>
        </p:nvPicPr>
        <p:blipFill>
          <a:blip r:embed="rId2"/>
          <a:stretch>
            <a:fillRect/>
          </a:stretch>
        </p:blipFill>
        <p:spPr>
          <a:xfrm>
            <a:off x="728160" y="2348880"/>
            <a:ext cx="8092312" cy="2088232"/>
          </a:xfrm>
          <a:prstGeom prst="rect">
            <a:avLst/>
          </a:prstGeom>
        </p:spPr>
      </p:pic>
    </p:spTree>
    <p:extLst>
      <p:ext uri="{BB962C8B-B14F-4D97-AF65-F5344CB8AC3E}">
        <p14:creationId xmlns:p14="http://schemas.microsoft.com/office/powerpoint/2010/main" val="322436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e 2"/>
          <p:cNvSpPr/>
          <p:nvPr/>
        </p:nvSpPr>
        <p:spPr>
          <a:xfrm>
            <a:off x="242564"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2</a:t>
            </a:r>
          </a:p>
        </p:txBody>
      </p:sp>
      <p:sp>
        <p:nvSpPr>
          <p:cNvPr id="4" name="Chevron 3"/>
          <p:cNvSpPr/>
          <p:nvPr/>
        </p:nvSpPr>
        <p:spPr>
          <a:xfrm>
            <a:off x="1019048" y="764704"/>
            <a:ext cx="4981712"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Tests de reconnaissance</a:t>
            </a:r>
          </a:p>
        </p:txBody>
      </p:sp>
      <p:graphicFrame>
        <p:nvGraphicFramePr>
          <p:cNvPr id="11" name="Graphique 10"/>
          <p:cNvGraphicFramePr/>
          <p:nvPr>
            <p:extLst>
              <p:ext uri="{D42A27DB-BD31-4B8C-83A1-F6EECF244321}">
                <p14:modId xmlns:p14="http://schemas.microsoft.com/office/powerpoint/2010/main" val="1897641654"/>
              </p:ext>
            </p:extLst>
          </p:nvPr>
        </p:nvGraphicFramePr>
        <p:xfrm>
          <a:off x="1187624" y="1412776"/>
          <a:ext cx="6768752" cy="47683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71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p:nvPr>
            <p:extLst>
              <p:ext uri="{D42A27DB-BD31-4B8C-83A1-F6EECF244321}">
                <p14:modId xmlns:p14="http://schemas.microsoft.com/office/powerpoint/2010/main" val="2787977758"/>
              </p:ext>
            </p:extLst>
          </p:nvPr>
        </p:nvGraphicFramePr>
        <p:xfrm>
          <a:off x="1259632" y="692696"/>
          <a:ext cx="7056784" cy="53285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625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ZoneTexte 1"/>
          <p:cNvSpPr txBox="1"/>
          <p:nvPr/>
        </p:nvSpPr>
        <p:spPr>
          <a:xfrm>
            <a:off x="0" y="642918"/>
            <a:ext cx="9144000" cy="769441"/>
          </a:xfrm>
          <a:prstGeom prst="rect">
            <a:avLst/>
          </a:prstGeom>
          <a:noFill/>
        </p:spPr>
        <p:txBody>
          <a:bodyPr wrap="square" rtlCol="0">
            <a:spAutoFit/>
          </a:bodyPr>
          <a:lstStyle/>
          <a:p>
            <a:pPr algn="ctr"/>
            <a:r>
              <a:rPr lang="fr-FR" sz="4400" dirty="0">
                <a:effectLst>
                  <a:outerShdw blurRad="50800" dist="38100" dir="8100000" algn="tr" rotWithShape="0">
                    <a:prstClr val="black">
                      <a:alpha val="40000"/>
                    </a:prstClr>
                  </a:outerShdw>
                </a:effectLst>
              </a:rPr>
              <a:t>Plan de travail</a:t>
            </a:r>
            <a:endParaRPr lang="fr-FR" sz="2400" dirty="0">
              <a:effectLst>
                <a:outerShdw blurRad="50800" dist="38100" dir="8100000" algn="tr" rotWithShape="0">
                  <a:prstClr val="black">
                    <a:alpha val="40000"/>
                  </a:prstClr>
                </a:outerShdw>
              </a:effectLst>
            </a:endParaRPr>
          </a:p>
        </p:txBody>
      </p:sp>
      <p:sp>
        <p:nvSpPr>
          <p:cNvPr id="3" name="Chevron 2"/>
          <p:cNvSpPr/>
          <p:nvPr/>
        </p:nvSpPr>
        <p:spPr>
          <a:xfrm>
            <a:off x="1788198" y="1772816"/>
            <a:ext cx="6744242" cy="5715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Introduction</a:t>
            </a:r>
            <a:r>
              <a:rPr lang="fr-FR" sz="2800" dirty="0">
                <a:solidFill>
                  <a:schemeClr val="tx1"/>
                </a:solidFill>
              </a:rPr>
              <a:t> </a:t>
            </a:r>
          </a:p>
        </p:txBody>
      </p:sp>
      <p:sp>
        <p:nvSpPr>
          <p:cNvPr id="4" name="Pentagone 3"/>
          <p:cNvSpPr/>
          <p:nvPr/>
        </p:nvSpPr>
        <p:spPr>
          <a:xfrm>
            <a:off x="899592" y="1772816"/>
            <a:ext cx="745730" cy="5715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1</a:t>
            </a:r>
            <a:endParaRPr lang="fr-FR" sz="1600" dirty="0"/>
          </a:p>
        </p:txBody>
      </p:sp>
      <p:sp>
        <p:nvSpPr>
          <p:cNvPr id="9" name="Pentagone 8"/>
          <p:cNvSpPr/>
          <p:nvPr/>
        </p:nvSpPr>
        <p:spPr>
          <a:xfrm>
            <a:off x="899592" y="2701510"/>
            <a:ext cx="745730" cy="5715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2</a:t>
            </a:r>
            <a:endParaRPr lang="fr-FR" sz="1600" dirty="0"/>
          </a:p>
        </p:txBody>
      </p:sp>
      <p:sp>
        <p:nvSpPr>
          <p:cNvPr id="10" name="Pentagone 9"/>
          <p:cNvSpPr/>
          <p:nvPr/>
        </p:nvSpPr>
        <p:spPr>
          <a:xfrm>
            <a:off x="899592" y="3630204"/>
            <a:ext cx="745730" cy="5715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3</a:t>
            </a:r>
            <a:endParaRPr lang="fr-FR" sz="1600" dirty="0"/>
          </a:p>
        </p:txBody>
      </p:sp>
      <p:sp>
        <p:nvSpPr>
          <p:cNvPr id="11" name="Pentagone 10"/>
          <p:cNvSpPr/>
          <p:nvPr/>
        </p:nvSpPr>
        <p:spPr>
          <a:xfrm>
            <a:off x="899592" y="4558898"/>
            <a:ext cx="745730" cy="5715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4</a:t>
            </a:r>
            <a:endParaRPr lang="fr-FR" sz="1600" dirty="0"/>
          </a:p>
        </p:txBody>
      </p:sp>
      <p:sp>
        <p:nvSpPr>
          <p:cNvPr id="12" name="Pentagone 11"/>
          <p:cNvSpPr/>
          <p:nvPr/>
        </p:nvSpPr>
        <p:spPr>
          <a:xfrm>
            <a:off x="899592" y="5487592"/>
            <a:ext cx="745730" cy="57150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5</a:t>
            </a:r>
            <a:endParaRPr lang="fr-FR" sz="1600" dirty="0"/>
          </a:p>
        </p:txBody>
      </p:sp>
      <p:sp>
        <p:nvSpPr>
          <p:cNvPr id="20" name="Chevron 19"/>
          <p:cNvSpPr/>
          <p:nvPr/>
        </p:nvSpPr>
        <p:spPr>
          <a:xfrm>
            <a:off x="1788198" y="2701510"/>
            <a:ext cx="6744242" cy="5715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Problématique et Solutions</a:t>
            </a:r>
            <a:endParaRPr lang="fr-FR" sz="2800" dirty="0">
              <a:solidFill>
                <a:schemeClr val="tx1"/>
              </a:solidFill>
            </a:endParaRPr>
          </a:p>
        </p:txBody>
      </p:sp>
      <p:sp>
        <p:nvSpPr>
          <p:cNvPr id="21" name="Chevron 20"/>
          <p:cNvSpPr/>
          <p:nvPr/>
        </p:nvSpPr>
        <p:spPr>
          <a:xfrm>
            <a:off x="1788198" y="3630204"/>
            <a:ext cx="6744242" cy="5715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Modélisation et Reconnaissance</a:t>
            </a:r>
            <a:endParaRPr lang="fr-FR" sz="2800" dirty="0">
              <a:solidFill>
                <a:schemeClr val="tx1"/>
              </a:solidFill>
            </a:endParaRPr>
          </a:p>
        </p:txBody>
      </p:sp>
      <p:sp>
        <p:nvSpPr>
          <p:cNvPr id="22" name="Chevron 21"/>
          <p:cNvSpPr/>
          <p:nvPr/>
        </p:nvSpPr>
        <p:spPr>
          <a:xfrm>
            <a:off x="1788198" y="4558898"/>
            <a:ext cx="6744242" cy="5715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Expérimentation</a:t>
            </a:r>
            <a:r>
              <a:rPr lang="fr-FR" sz="2800" dirty="0">
                <a:solidFill>
                  <a:schemeClr val="tx1"/>
                </a:solidFill>
              </a:rPr>
              <a:t> </a:t>
            </a:r>
          </a:p>
        </p:txBody>
      </p:sp>
      <p:sp>
        <p:nvSpPr>
          <p:cNvPr id="23" name="Chevron 22"/>
          <p:cNvSpPr/>
          <p:nvPr/>
        </p:nvSpPr>
        <p:spPr>
          <a:xfrm>
            <a:off x="1788198" y="5487592"/>
            <a:ext cx="6744242" cy="5715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Conclusion </a:t>
            </a:r>
            <a:r>
              <a:rPr lang="fr-FR" sz="2800"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2" grpId="0" animBg="1"/>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4619085" cy="553998"/>
          </a:xfrm>
          <a:prstGeom prst="rect">
            <a:avLst/>
          </a:prstGeom>
          <a:noFill/>
        </p:spPr>
        <p:txBody>
          <a:bodyPr wrap="none" lIns="91440" tIns="45720" rIns="91440" bIns="45720">
            <a:spAutoFit/>
          </a:bodyPr>
          <a:lstStyle/>
          <a:p>
            <a:pPr algn="ctr"/>
            <a:r>
              <a:rPr lang="fr-FR" sz="3000" b="0" cap="none" spc="0" dirty="0">
                <a:ln w="0"/>
                <a:solidFill>
                  <a:schemeClr val="tx1"/>
                </a:solidFill>
                <a:effectLst>
                  <a:outerShdw blurRad="38100" dist="19050" dir="2700000" algn="tl" rotWithShape="0">
                    <a:schemeClr val="dk1">
                      <a:alpha val="40000"/>
                    </a:schemeClr>
                  </a:outerShdw>
                </a:effectLst>
              </a:rPr>
              <a:t>Reconnaissance par texture </a:t>
            </a:r>
          </a:p>
        </p:txBody>
      </p:sp>
      <p:graphicFrame>
        <p:nvGraphicFramePr>
          <p:cNvPr id="5" name="Graphique 4"/>
          <p:cNvGraphicFramePr/>
          <p:nvPr>
            <p:extLst>
              <p:ext uri="{D42A27DB-BD31-4B8C-83A1-F6EECF244321}">
                <p14:modId xmlns:p14="http://schemas.microsoft.com/office/powerpoint/2010/main" val="1360364193"/>
              </p:ext>
            </p:extLst>
          </p:nvPr>
        </p:nvGraphicFramePr>
        <p:xfrm>
          <a:off x="899592" y="1268760"/>
          <a:ext cx="7848872" cy="4536504"/>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5"/>
          <p:cNvSpPr txBox="1"/>
          <p:nvPr/>
        </p:nvSpPr>
        <p:spPr>
          <a:xfrm>
            <a:off x="3656657" y="5915307"/>
            <a:ext cx="2334742" cy="400110"/>
          </a:xfrm>
          <a:prstGeom prst="rect">
            <a:avLst/>
          </a:prstGeom>
          <a:noFill/>
        </p:spPr>
        <p:txBody>
          <a:bodyPr wrap="none" rtlCol="0">
            <a:spAutoFit/>
          </a:bodyPr>
          <a:lstStyle/>
          <a:p>
            <a:r>
              <a:rPr lang="fr-FR" sz="2000" b="1" dirty="0"/>
              <a:t>Taux général = 66%</a:t>
            </a:r>
            <a:endParaRPr lang="fr-FR" b="1" dirty="0"/>
          </a:p>
        </p:txBody>
      </p:sp>
    </p:spTree>
    <p:extLst>
      <p:ext uri="{BB962C8B-B14F-4D97-AF65-F5344CB8AC3E}">
        <p14:creationId xmlns:p14="http://schemas.microsoft.com/office/powerpoint/2010/main" val="151587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4804" y="404664"/>
            <a:ext cx="4572598" cy="553998"/>
          </a:xfrm>
          <a:prstGeom prst="rect">
            <a:avLst/>
          </a:prstGeom>
          <a:noFill/>
        </p:spPr>
        <p:txBody>
          <a:bodyPr wrap="none" lIns="91440" tIns="45720" rIns="91440" bIns="45720">
            <a:spAutoFit/>
          </a:bodyPr>
          <a:lstStyle/>
          <a:p>
            <a:pPr algn="ctr"/>
            <a:r>
              <a:rPr lang="fr-FR" sz="3000" b="0" cap="none" spc="0" dirty="0">
                <a:ln w="0"/>
                <a:solidFill>
                  <a:schemeClr val="tx1"/>
                </a:solidFill>
                <a:effectLst>
                  <a:outerShdw blurRad="38100" dist="19050" dir="2700000" algn="tl" rotWithShape="0">
                    <a:schemeClr val="dk1">
                      <a:alpha val="40000"/>
                    </a:schemeClr>
                  </a:outerShdw>
                </a:effectLst>
              </a:rPr>
              <a:t>Reconnaissance par couleur</a:t>
            </a:r>
          </a:p>
        </p:txBody>
      </p:sp>
      <p:graphicFrame>
        <p:nvGraphicFramePr>
          <p:cNvPr id="3" name="Graphique 2"/>
          <p:cNvGraphicFramePr/>
          <p:nvPr>
            <p:extLst>
              <p:ext uri="{D42A27DB-BD31-4B8C-83A1-F6EECF244321}">
                <p14:modId xmlns:p14="http://schemas.microsoft.com/office/powerpoint/2010/main" val="3321130186"/>
              </p:ext>
            </p:extLst>
          </p:nvPr>
        </p:nvGraphicFramePr>
        <p:xfrm>
          <a:off x="899592" y="1268760"/>
          <a:ext cx="7848872" cy="4536504"/>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3"/>
          <p:cNvSpPr txBox="1"/>
          <p:nvPr/>
        </p:nvSpPr>
        <p:spPr>
          <a:xfrm>
            <a:off x="3569293" y="5915307"/>
            <a:ext cx="2509470" cy="400110"/>
          </a:xfrm>
          <a:prstGeom prst="rect">
            <a:avLst/>
          </a:prstGeom>
          <a:noFill/>
        </p:spPr>
        <p:txBody>
          <a:bodyPr wrap="none" rtlCol="0">
            <a:spAutoFit/>
          </a:bodyPr>
          <a:lstStyle/>
          <a:p>
            <a:r>
              <a:rPr lang="fr-FR" sz="2000" b="1" dirty="0"/>
              <a:t>Taux général = 35,5%</a:t>
            </a:r>
            <a:endParaRPr lang="fr-FR" b="1" dirty="0"/>
          </a:p>
        </p:txBody>
      </p:sp>
    </p:spTree>
    <p:extLst>
      <p:ext uri="{BB962C8B-B14F-4D97-AF65-F5344CB8AC3E}">
        <p14:creationId xmlns:p14="http://schemas.microsoft.com/office/powerpoint/2010/main" val="1296345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206" y="404664"/>
            <a:ext cx="4357796" cy="553998"/>
          </a:xfrm>
          <a:prstGeom prst="rect">
            <a:avLst/>
          </a:prstGeom>
          <a:noFill/>
        </p:spPr>
        <p:txBody>
          <a:bodyPr wrap="none" lIns="91440" tIns="45720" rIns="91440" bIns="45720">
            <a:spAutoFit/>
          </a:bodyPr>
          <a:lstStyle/>
          <a:p>
            <a:pPr algn="ctr"/>
            <a:r>
              <a:rPr lang="fr-FR" sz="3000" b="0" cap="none" spc="0" dirty="0">
                <a:ln w="0"/>
                <a:solidFill>
                  <a:schemeClr val="tx1"/>
                </a:solidFill>
                <a:effectLst>
                  <a:outerShdw blurRad="38100" dist="19050" dir="2700000" algn="tl" rotWithShape="0">
                    <a:schemeClr val="dk1">
                      <a:alpha val="40000"/>
                    </a:schemeClr>
                  </a:outerShdw>
                </a:effectLst>
              </a:rPr>
              <a:t>Reconnaissance par forme</a:t>
            </a:r>
          </a:p>
        </p:txBody>
      </p:sp>
      <p:graphicFrame>
        <p:nvGraphicFramePr>
          <p:cNvPr id="3" name="Graphique 2"/>
          <p:cNvGraphicFramePr/>
          <p:nvPr>
            <p:extLst>
              <p:ext uri="{D42A27DB-BD31-4B8C-83A1-F6EECF244321}">
                <p14:modId xmlns:p14="http://schemas.microsoft.com/office/powerpoint/2010/main" val="1992297275"/>
              </p:ext>
            </p:extLst>
          </p:nvPr>
        </p:nvGraphicFramePr>
        <p:xfrm>
          <a:off x="899592" y="1268760"/>
          <a:ext cx="7848872" cy="4536504"/>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3"/>
          <p:cNvSpPr txBox="1"/>
          <p:nvPr/>
        </p:nvSpPr>
        <p:spPr>
          <a:xfrm>
            <a:off x="3563170" y="5915307"/>
            <a:ext cx="2521716" cy="400110"/>
          </a:xfrm>
          <a:prstGeom prst="rect">
            <a:avLst/>
          </a:prstGeom>
          <a:noFill/>
        </p:spPr>
        <p:txBody>
          <a:bodyPr wrap="none" rtlCol="0">
            <a:spAutoFit/>
          </a:bodyPr>
          <a:lstStyle/>
          <a:p>
            <a:r>
              <a:rPr lang="fr-FR" sz="2000" b="1" dirty="0"/>
              <a:t>Taux général = 65,7%</a:t>
            </a:r>
            <a:endParaRPr lang="fr-FR" b="1" dirty="0"/>
          </a:p>
        </p:txBody>
      </p:sp>
    </p:spTree>
    <p:extLst>
      <p:ext uri="{BB962C8B-B14F-4D97-AF65-F5344CB8AC3E}">
        <p14:creationId xmlns:p14="http://schemas.microsoft.com/office/powerpoint/2010/main" val="310504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0" y="2967335"/>
            <a:ext cx="9144000" cy="923330"/>
          </a:xfrm>
          <a:prstGeom prst="rect">
            <a:avLst/>
          </a:prstGeom>
          <a:noFill/>
        </p:spPr>
        <p:txBody>
          <a:bodyPr wrap="square" lIns="91440" tIns="45720" rIns="91440" bIns="45720">
            <a:spAutoFit/>
          </a:bodyPr>
          <a:lstStyle/>
          <a:p>
            <a:pPr algn="ctr"/>
            <a:r>
              <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 et perspectives</a:t>
            </a:r>
            <a:endParaRPr lang="fr-FR" sz="6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80646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e 1"/>
          <p:cNvSpPr/>
          <p:nvPr/>
        </p:nvSpPr>
        <p:spPr>
          <a:xfrm>
            <a:off x="458588" y="1055586"/>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1</a:t>
            </a:r>
          </a:p>
        </p:txBody>
      </p:sp>
      <p:sp>
        <p:nvSpPr>
          <p:cNvPr id="3" name="Chevron 2"/>
          <p:cNvSpPr/>
          <p:nvPr/>
        </p:nvSpPr>
        <p:spPr>
          <a:xfrm>
            <a:off x="1235072" y="1055586"/>
            <a:ext cx="2976888"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Conclusion</a:t>
            </a:r>
          </a:p>
        </p:txBody>
      </p:sp>
      <p:sp>
        <p:nvSpPr>
          <p:cNvPr id="4" name="Espace réservé du contenu 2"/>
          <p:cNvSpPr txBox="1">
            <a:spLocks/>
          </p:cNvSpPr>
          <p:nvPr/>
        </p:nvSpPr>
        <p:spPr>
          <a:xfrm>
            <a:off x="683568" y="1700808"/>
            <a:ext cx="8397380" cy="3384376"/>
          </a:xfrm>
          <a:prstGeom prst="rect">
            <a:avLst/>
          </a:prstGeom>
        </p:spPr>
        <p:txBody>
          <a:bodyPr>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fr-FR" sz="4100" dirty="0">
              <a:latin typeface="Bell MT" pitchFamily="18" charset="0"/>
            </a:endParaRPr>
          </a:p>
          <a:p>
            <a:r>
              <a:rPr lang="fr-FR" sz="4100" dirty="0">
                <a:latin typeface="Bell MT" pitchFamily="18" charset="0"/>
              </a:rPr>
              <a:t>Modélisation et reconnaissance réussies. </a:t>
            </a:r>
          </a:p>
          <a:p>
            <a:endParaRPr lang="fr-FR" sz="4100" dirty="0">
              <a:latin typeface="Bell MT" pitchFamily="18" charset="0"/>
            </a:endParaRPr>
          </a:p>
          <a:p>
            <a:r>
              <a:rPr lang="fr-FR" sz="4100" dirty="0">
                <a:latin typeface="Bell MT" pitchFamily="18" charset="0"/>
              </a:rPr>
              <a:t>Se familiariser avec le domaine de traitement d’image.</a:t>
            </a:r>
          </a:p>
          <a:p>
            <a:endParaRPr lang="fr-FR" sz="4100" dirty="0">
              <a:latin typeface="Bell MT" pitchFamily="18" charset="0"/>
            </a:endParaRPr>
          </a:p>
          <a:p>
            <a:r>
              <a:rPr lang="fr-FR" sz="4100" dirty="0">
                <a:latin typeface="Bell MT" pitchFamily="18" charset="0"/>
              </a:rPr>
              <a:t>Maitrise de nouveaux outils de développement</a:t>
            </a:r>
            <a:r>
              <a:rPr lang="fr-FR" sz="3100" dirty="0">
                <a:latin typeface="Bell MT" pitchFamily="18" charset="0"/>
              </a:rPr>
              <a:t>.</a:t>
            </a:r>
          </a:p>
          <a:p>
            <a:pPr>
              <a:buFont typeface="Wingdings 2"/>
              <a:buNone/>
            </a:pPr>
            <a:endParaRPr lang="fr-FR" sz="1800" dirty="0">
              <a:latin typeface="Bell MT" pitchFamily="18" charset="0"/>
            </a:endParaRPr>
          </a:p>
        </p:txBody>
      </p:sp>
    </p:spTree>
    <p:extLst>
      <p:ext uri="{BB962C8B-B14F-4D97-AF65-F5344CB8AC3E}">
        <p14:creationId xmlns:p14="http://schemas.microsoft.com/office/powerpoint/2010/main" val="2433058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e 1"/>
          <p:cNvSpPr/>
          <p:nvPr/>
        </p:nvSpPr>
        <p:spPr>
          <a:xfrm>
            <a:off x="458588" y="1055586"/>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2</a:t>
            </a:r>
          </a:p>
        </p:txBody>
      </p:sp>
      <p:sp>
        <p:nvSpPr>
          <p:cNvPr id="3" name="Chevron 2"/>
          <p:cNvSpPr/>
          <p:nvPr/>
        </p:nvSpPr>
        <p:spPr>
          <a:xfrm>
            <a:off x="1235072" y="1055586"/>
            <a:ext cx="2976888"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Perspectives</a:t>
            </a:r>
          </a:p>
        </p:txBody>
      </p:sp>
      <p:sp>
        <p:nvSpPr>
          <p:cNvPr id="4" name="Espace réservé du contenu 2"/>
          <p:cNvSpPr txBox="1">
            <a:spLocks/>
          </p:cNvSpPr>
          <p:nvPr/>
        </p:nvSpPr>
        <p:spPr>
          <a:xfrm>
            <a:off x="711124" y="1772816"/>
            <a:ext cx="8397380" cy="3384376"/>
          </a:xfrm>
          <a:prstGeom prst="rect">
            <a:avLst/>
          </a:prstGeom>
        </p:spPr>
        <p:txBody>
          <a:bodyPr>
            <a:normAutofit fontScale="850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fr-FR" sz="4100" dirty="0">
              <a:latin typeface="Bell MT" pitchFamily="18" charset="0"/>
            </a:endParaRPr>
          </a:p>
          <a:p>
            <a:r>
              <a:rPr lang="fr-FR" sz="4100" dirty="0">
                <a:latin typeface="Bell MT" pitchFamily="18" charset="0"/>
              </a:rPr>
              <a:t>Introduire de nouvelles caractéristiques géométriques pour le descripteur de forme. </a:t>
            </a:r>
          </a:p>
          <a:p>
            <a:r>
              <a:rPr lang="fr-FR" sz="4100" dirty="0">
                <a:latin typeface="Bell MT" pitchFamily="18" charset="0"/>
              </a:rPr>
              <a:t>Améliorer le descripteur </a:t>
            </a:r>
            <a:r>
              <a:rPr lang="fr-FR" sz="4100">
                <a:latin typeface="Bell MT" pitchFamily="18" charset="0"/>
              </a:rPr>
              <a:t>de texture.</a:t>
            </a:r>
            <a:endParaRPr lang="fr-FR" sz="4100" dirty="0">
              <a:latin typeface="Bell MT" pitchFamily="18" charset="0"/>
            </a:endParaRPr>
          </a:p>
          <a:p>
            <a:r>
              <a:rPr lang="fr-FR" sz="4100" dirty="0">
                <a:latin typeface="Bell MT" pitchFamily="18" charset="0"/>
              </a:rPr>
              <a:t>Améliorer les algorithmes de reconnaissance.</a:t>
            </a:r>
          </a:p>
          <a:p>
            <a:endParaRPr lang="fr-FR" sz="4100" dirty="0">
              <a:latin typeface="Bell MT" pitchFamily="18" charset="0"/>
            </a:endParaRPr>
          </a:p>
          <a:p>
            <a:endParaRPr lang="fr-FR" sz="4100" dirty="0">
              <a:latin typeface="Bell MT" pitchFamily="18" charset="0"/>
            </a:endParaRPr>
          </a:p>
          <a:p>
            <a:endParaRPr lang="fr-FR" sz="4100" dirty="0">
              <a:latin typeface="Bell MT" pitchFamily="18" charset="0"/>
            </a:endParaRPr>
          </a:p>
          <a:p>
            <a:pPr>
              <a:buFont typeface="Wingdings 2"/>
              <a:buNone/>
            </a:pPr>
            <a:endParaRPr lang="fr-FR" sz="1800" dirty="0">
              <a:latin typeface="Bell MT" pitchFamily="18" charset="0"/>
            </a:endParaRPr>
          </a:p>
        </p:txBody>
      </p:sp>
    </p:spTree>
    <p:extLst>
      <p:ext uri="{BB962C8B-B14F-4D97-AF65-F5344CB8AC3E}">
        <p14:creationId xmlns:p14="http://schemas.microsoft.com/office/powerpoint/2010/main" val="209834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51" y="548680"/>
            <a:ext cx="3743361" cy="769441"/>
          </a:xfrm>
          <a:prstGeom prst="rect">
            <a:avLst/>
          </a:prstGeom>
          <a:noFill/>
        </p:spPr>
        <p:txBody>
          <a:bodyPr wrap="square" lIns="91440" tIns="45720" rIns="91440" bIns="45720">
            <a:spAutoFit/>
          </a:bodyPr>
          <a:lstStyle/>
          <a:p>
            <a:pPr algn="ctr"/>
            <a:r>
              <a:rPr lang="fr-FR" sz="4400" b="0" cap="none" spc="0" dirty="0">
                <a:ln w="0"/>
                <a:solidFill>
                  <a:schemeClr val="tx1"/>
                </a:solidFill>
                <a:effectLst>
                  <a:outerShdw blurRad="38100" dist="19050" dir="2700000" algn="tl" rotWithShape="0">
                    <a:schemeClr val="dk1">
                      <a:alpha val="40000"/>
                    </a:schemeClr>
                  </a:outerShdw>
                </a:effectLst>
              </a:rPr>
              <a:t>   Introduction</a:t>
            </a:r>
            <a:endParaRPr lang="fr-FR" sz="5400" b="0" cap="none" spc="0" dirty="0">
              <a:ln w="0"/>
              <a:solidFill>
                <a:schemeClr val="tx1"/>
              </a:solidFill>
              <a:effectLst>
                <a:outerShdw blurRad="38100" dist="19050" dir="2700000" algn="tl" rotWithShape="0">
                  <a:schemeClr val="dk1">
                    <a:alpha val="40000"/>
                  </a:schemeClr>
                </a:outerShdw>
              </a:effectLst>
            </a:endParaRPr>
          </a:p>
        </p:txBody>
      </p:sp>
      <p:sp>
        <p:nvSpPr>
          <p:cNvPr id="5" name="ZoneTexte 4"/>
          <p:cNvSpPr txBox="1"/>
          <p:nvPr/>
        </p:nvSpPr>
        <p:spPr>
          <a:xfrm>
            <a:off x="683568" y="1772816"/>
            <a:ext cx="8136904" cy="34778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3200" dirty="0"/>
              <a:t>Importance de la vision par ordinateur</a:t>
            </a:r>
          </a:p>
          <a:p>
            <a:pPr marL="342900" indent="-342900">
              <a:lnSpc>
                <a:spcPct val="150000"/>
              </a:lnSpc>
              <a:buFont typeface="Arial" panose="020B0604020202020204" pitchFamily="34" charset="0"/>
              <a:buChar char="•"/>
            </a:pPr>
            <a:r>
              <a:rPr lang="fr-FR" sz="3200" dirty="0"/>
              <a:t>Traitement d’image</a:t>
            </a:r>
          </a:p>
          <a:p>
            <a:pPr marL="342900" indent="-342900">
              <a:lnSpc>
                <a:spcPct val="150000"/>
              </a:lnSpc>
              <a:buFont typeface="Arial" panose="020B0604020202020204" pitchFamily="34" charset="0"/>
              <a:buChar char="•"/>
            </a:pPr>
            <a:r>
              <a:rPr lang="fr-FR" sz="3200" dirty="0"/>
              <a:t>Reconnaissance d’objet</a:t>
            </a:r>
          </a:p>
          <a:p>
            <a:pPr>
              <a:lnSpc>
                <a:spcPct val="150000"/>
              </a:lnSpc>
            </a:pPr>
            <a:endParaRPr lang="fr-FR" sz="3200" dirty="0"/>
          </a:p>
          <a:p>
            <a:endParaRPr lang="fr-F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1" y="2852936"/>
            <a:ext cx="9144000" cy="830997"/>
          </a:xfrm>
          <a:prstGeom prst="rect">
            <a:avLst/>
          </a:prstGeom>
          <a:noFill/>
        </p:spPr>
        <p:txBody>
          <a:bodyPr wrap="square" lIns="91440" tIns="45720" rIns="91440" bIns="45720">
            <a:spAutoFit/>
          </a:bodyPr>
          <a:lstStyle/>
          <a:p>
            <a:pPr algn="ctr"/>
            <a:r>
              <a:rPr lang="fr-FR"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Problématique et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48081"/>
            <a:ext cx="9144000" cy="584775"/>
          </a:xfrm>
          <a:prstGeom prst="rect">
            <a:avLst/>
          </a:prstGeom>
          <a:noFill/>
        </p:spPr>
        <p:txBody>
          <a:bodyPr wrap="square" lIns="91440" tIns="45720" rIns="91440" bIns="45720">
            <a:spAutoFit/>
          </a:bodyPr>
          <a:lstStyle/>
          <a:p>
            <a:pPr algn="ctr"/>
            <a:r>
              <a:rPr lang="fr-FR" sz="3200" dirty="0">
                <a:ln w="0"/>
                <a:effectLst>
                  <a:outerShdw blurRad="50800" dist="38100" dir="8100000" algn="tr" rotWithShape="0">
                    <a:prstClr val="black">
                      <a:alpha val="40000"/>
                    </a:prstClr>
                  </a:outerShdw>
                </a:effectLst>
              </a:rPr>
              <a:t>Modélisation  et  Reconnaissance</a:t>
            </a:r>
            <a:endParaRPr lang="fr-FR" sz="4400" dirty="0">
              <a:ln w="0"/>
              <a:effectLst>
                <a:outerShdw blurRad="50800" dist="38100" dir="8100000" algn="tr" rotWithShape="0">
                  <a:prstClr val="black">
                    <a:alpha val="40000"/>
                  </a:prstClr>
                </a:outerShdw>
              </a:effectLst>
            </a:endParaRPr>
          </a:p>
        </p:txBody>
      </p:sp>
      <p:sp>
        <p:nvSpPr>
          <p:cNvPr id="8" name="Chevron 7"/>
          <p:cNvSpPr/>
          <p:nvPr/>
        </p:nvSpPr>
        <p:spPr>
          <a:xfrm>
            <a:off x="1019048" y="764704"/>
            <a:ext cx="4286280"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Problématique</a:t>
            </a:r>
          </a:p>
        </p:txBody>
      </p:sp>
      <p:sp>
        <p:nvSpPr>
          <p:cNvPr id="6" name="Pentagone 5"/>
          <p:cNvSpPr/>
          <p:nvPr/>
        </p:nvSpPr>
        <p:spPr>
          <a:xfrm>
            <a:off x="251520"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e 1"/>
          <p:cNvSpPr/>
          <p:nvPr/>
        </p:nvSpPr>
        <p:spPr>
          <a:xfrm>
            <a:off x="242564" y="692696"/>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2</a:t>
            </a:r>
          </a:p>
        </p:txBody>
      </p:sp>
      <p:sp>
        <p:nvSpPr>
          <p:cNvPr id="5" name="Chevron 4"/>
          <p:cNvSpPr/>
          <p:nvPr/>
        </p:nvSpPr>
        <p:spPr>
          <a:xfrm>
            <a:off x="1019048" y="692696"/>
            <a:ext cx="4286280"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Solutions</a:t>
            </a: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383" y="1484784"/>
            <a:ext cx="2472501" cy="224255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979" y="1484785"/>
            <a:ext cx="2996196" cy="2276748"/>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17253" y="1935020"/>
            <a:ext cx="2780571" cy="2160240"/>
          </a:xfrm>
          <a:prstGeom prst="rect">
            <a:avLst/>
          </a:prstGeom>
        </p:spPr>
      </p:pic>
      <p:sp>
        <p:nvSpPr>
          <p:cNvPr id="10" name="ZoneTexte 9"/>
          <p:cNvSpPr txBox="1"/>
          <p:nvPr/>
        </p:nvSpPr>
        <p:spPr>
          <a:xfrm>
            <a:off x="1059867" y="3725928"/>
            <a:ext cx="885307" cy="369332"/>
          </a:xfrm>
          <a:prstGeom prst="rect">
            <a:avLst/>
          </a:prstGeom>
          <a:noFill/>
        </p:spPr>
        <p:txBody>
          <a:bodyPr wrap="none" rtlCol="0">
            <a:spAutoFit/>
          </a:bodyPr>
          <a:lstStyle/>
          <a:p>
            <a:r>
              <a:rPr lang="fr-FR" b="1" dirty="0"/>
              <a:t>Forme</a:t>
            </a:r>
          </a:p>
        </p:txBody>
      </p:sp>
      <p:sp>
        <p:nvSpPr>
          <p:cNvPr id="12" name="ZoneTexte 11"/>
          <p:cNvSpPr txBox="1"/>
          <p:nvPr/>
        </p:nvSpPr>
        <p:spPr>
          <a:xfrm>
            <a:off x="3939910" y="4033636"/>
            <a:ext cx="1008931" cy="369332"/>
          </a:xfrm>
          <a:prstGeom prst="rect">
            <a:avLst/>
          </a:prstGeom>
          <a:noFill/>
        </p:spPr>
        <p:txBody>
          <a:bodyPr wrap="none" rtlCol="0">
            <a:spAutoFit/>
          </a:bodyPr>
          <a:lstStyle/>
          <a:p>
            <a:r>
              <a:rPr lang="fr-FR" b="1" dirty="0"/>
              <a:t>Texture</a:t>
            </a:r>
          </a:p>
        </p:txBody>
      </p:sp>
      <p:sp>
        <p:nvSpPr>
          <p:cNvPr id="13" name="ZoneTexte 12"/>
          <p:cNvSpPr txBox="1"/>
          <p:nvPr/>
        </p:nvSpPr>
        <p:spPr>
          <a:xfrm>
            <a:off x="7059404" y="3725928"/>
            <a:ext cx="1060290" cy="369332"/>
          </a:xfrm>
          <a:prstGeom prst="rect">
            <a:avLst/>
          </a:prstGeom>
          <a:noFill/>
        </p:spPr>
        <p:txBody>
          <a:bodyPr wrap="none" rtlCol="0">
            <a:spAutoFit/>
          </a:bodyPr>
          <a:lstStyle/>
          <a:p>
            <a:r>
              <a:rPr lang="fr-FR" b="1" dirty="0"/>
              <a:t>Couleur</a:t>
            </a:r>
          </a:p>
        </p:txBody>
      </p:sp>
      <p:sp>
        <p:nvSpPr>
          <p:cNvPr id="17" name="Flèche vers le bas 16"/>
          <p:cNvSpPr/>
          <p:nvPr/>
        </p:nvSpPr>
        <p:spPr>
          <a:xfrm>
            <a:off x="7458528" y="4102366"/>
            <a:ext cx="227977" cy="622778"/>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9" name="Flèche vers le bas 18"/>
          <p:cNvSpPr/>
          <p:nvPr/>
        </p:nvSpPr>
        <p:spPr>
          <a:xfrm>
            <a:off x="4285328" y="4402968"/>
            <a:ext cx="214664" cy="725256"/>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0" name="ZoneTexte 19"/>
          <p:cNvSpPr txBox="1"/>
          <p:nvPr/>
        </p:nvSpPr>
        <p:spPr>
          <a:xfrm>
            <a:off x="-48703" y="4726305"/>
            <a:ext cx="3063531" cy="430887"/>
          </a:xfrm>
          <a:prstGeom prst="rect">
            <a:avLst/>
          </a:prstGeom>
          <a:noFill/>
        </p:spPr>
        <p:txBody>
          <a:bodyPr wrap="none" rtlCol="0">
            <a:spAutoFit/>
          </a:bodyPr>
          <a:lstStyle/>
          <a:p>
            <a:r>
              <a:rPr lang="fr-FR" sz="2200" b="1" dirty="0"/>
              <a:t>Descripteur de Forme</a:t>
            </a:r>
          </a:p>
        </p:txBody>
      </p:sp>
      <p:sp>
        <p:nvSpPr>
          <p:cNvPr id="23" name="ZoneTexte 22"/>
          <p:cNvSpPr txBox="1"/>
          <p:nvPr/>
        </p:nvSpPr>
        <p:spPr>
          <a:xfrm>
            <a:off x="5933477" y="4726305"/>
            <a:ext cx="3278077" cy="430887"/>
          </a:xfrm>
          <a:prstGeom prst="rect">
            <a:avLst/>
          </a:prstGeom>
          <a:noFill/>
        </p:spPr>
        <p:txBody>
          <a:bodyPr wrap="none" rtlCol="0">
            <a:spAutoFit/>
          </a:bodyPr>
          <a:lstStyle/>
          <a:p>
            <a:r>
              <a:rPr lang="fr-FR" sz="2200" b="1" dirty="0"/>
              <a:t>Descripteur de Couleur</a:t>
            </a:r>
          </a:p>
        </p:txBody>
      </p:sp>
      <p:sp>
        <p:nvSpPr>
          <p:cNvPr id="27" name="ZoneTexte 26"/>
          <p:cNvSpPr txBox="1"/>
          <p:nvPr/>
        </p:nvSpPr>
        <p:spPr>
          <a:xfrm>
            <a:off x="2145570" y="6021288"/>
            <a:ext cx="4494179"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a:t>Programmation dynamique</a:t>
            </a:r>
            <a:endParaRPr lang="fr-FR" sz="2000" b="1" dirty="0"/>
          </a:p>
        </p:txBody>
      </p:sp>
      <p:sp>
        <p:nvSpPr>
          <p:cNvPr id="21" name="ZoneTexte 20"/>
          <p:cNvSpPr txBox="1"/>
          <p:nvPr/>
        </p:nvSpPr>
        <p:spPr>
          <a:xfrm>
            <a:off x="2786900" y="5157192"/>
            <a:ext cx="3211520" cy="430887"/>
          </a:xfrm>
          <a:prstGeom prst="rect">
            <a:avLst/>
          </a:prstGeom>
          <a:noFill/>
        </p:spPr>
        <p:txBody>
          <a:bodyPr wrap="none" rtlCol="0">
            <a:spAutoFit/>
          </a:bodyPr>
          <a:lstStyle/>
          <a:p>
            <a:r>
              <a:rPr lang="fr-FR" sz="2200" b="1" dirty="0"/>
              <a:t>Descripteur de Texture</a:t>
            </a:r>
          </a:p>
        </p:txBody>
      </p:sp>
      <p:sp>
        <p:nvSpPr>
          <p:cNvPr id="28" name="Flèche vers le bas 27"/>
          <p:cNvSpPr/>
          <p:nvPr/>
        </p:nvSpPr>
        <p:spPr>
          <a:xfrm>
            <a:off x="1369073" y="4091579"/>
            <a:ext cx="227977" cy="622778"/>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0" y="2714620"/>
            <a:ext cx="9144000" cy="1569660"/>
          </a:xfrm>
          <a:prstGeom prst="rect">
            <a:avLst/>
          </a:prstGeom>
          <a:noFill/>
        </p:spPr>
        <p:txBody>
          <a:bodyPr wrap="square" lIns="91440" tIns="45720" rIns="91440" bIns="45720">
            <a:spAutoFit/>
          </a:bodyPr>
          <a:lstStyle/>
          <a:p>
            <a:pPr algn="ctr"/>
            <a:r>
              <a:rPr lang="fr-FR"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Modélisation et Reconnaissance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Virage 12"/>
          <p:cNvSpPr/>
          <p:nvPr/>
        </p:nvSpPr>
        <p:spPr>
          <a:xfrm>
            <a:off x="651866" y="2489476"/>
            <a:ext cx="1714512" cy="1143008"/>
          </a:xfrm>
          <a:prstGeom prst="bentArrow">
            <a:avLst>
              <a:gd name="adj1" fmla="val 5896"/>
              <a:gd name="adj2" fmla="val 11202"/>
              <a:gd name="adj3" fmla="val 13325"/>
              <a:gd name="adj4" fmla="val 2783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solidFill>
                  <a:schemeClr val="tx1"/>
                </a:solidFill>
              </a:rPr>
              <a:t>Extraction de la forme</a:t>
            </a:r>
          </a:p>
        </p:txBody>
      </p:sp>
      <p:pic>
        <p:nvPicPr>
          <p:cNvPr id="15" name="Image 14" descr="imgBlack.JPG"/>
          <p:cNvPicPr>
            <a:picLocks noChangeAspect="1"/>
          </p:cNvPicPr>
          <p:nvPr/>
        </p:nvPicPr>
        <p:blipFill>
          <a:blip r:embed="rId3"/>
          <a:stretch>
            <a:fillRect/>
          </a:stretch>
        </p:blipFill>
        <p:spPr>
          <a:xfrm>
            <a:off x="2437816" y="2060848"/>
            <a:ext cx="2076251" cy="1558241"/>
          </a:xfrm>
          <a:prstGeom prst="rect">
            <a:avLst/>
          </a:prstGeom>
        </p:spPr>
      </p:pic>
      <p:pic>
        <p:nvPicPr>
          <p:cNvPr id="16" name="Image 15" descr="imgWhite.JPG"/>
          <p:cNvPicPr>
            <a:picLocks noChangeAspect="1"/>
          </p:cNvPicPr>
          <p:nvPr/>
        </p:nvPicPr>
        <p:blipFill>
          <a:blip r:embed="rId4"/>
          <a:stretch>
            <a:fillRect/>
          </a:stretch>
        </p:blipFill>
        <p:spPr>
          <a:xfrm>
            <a:off x="251520" y="3703922"/>
            <a:ext cx="2080463" cy="1500198"/>
          </a:xfrm>
          <a:prstGeom prst="rect">
            <a:avLst/>
          </a:prstGeom>
        </p:spPr>
      </p:pic>
      <p:pic>
        <p:nvPicPr>
          <p:cNvPr id="17" name="Image 16" descr="ellipse.jpg"/>
          <p:cNvPicPr>
            <a:picLocks noChangeAspect="1"/>
          </p:cNvPicPr>
          <p:nvPr/>
        </p:nvPicPr>
        <p:blipFill>
          <a:blip r:embed="rId5"/>
          <a:stretch>
            <a:fillRect/>
          </a:stretch>
        </p:blipFill>
        <p:spPr>
          <a:xfrm>
            <a:off x="4795270" y="2060848"/>
            <a:ext cx="2061725" cy="1571636"/>
          </a:xfrm>
          <a:prstGeom prst="rect">
            <a:avLst/>
          </a:prstGeom>
        </p:spPr>
      </p:pic>
      <p:pic>
        <p:nvPicPr>
          <p:cNvPr id="18" name="Image 17" descr="rotated.jpg"/>
          <p:cNvPicPr>
            <a:picLocks noChangeAspect="1"/>
          </p:cNvPicPr>
          <p:nvPr/>
        </p:nvPicPr>
        <p:blipFill>
          <a:blip r:embed="rId6"/>
          <a:stretch>
            <a:fillRect/>
          </a:stretch>
        </p:blipFill>
        <p:spPr>
          <a:xfrm>
            <a:off x="7009848" y="3703922"/>
            <a:ext cx="1956962" cy="1500198"/>
          </a:xfrm>
          <a:prstGeom prst="rect">
            <a:avLst/>
          </a:prstGeom>
        </p:spPr>
      </p:pic>
      <p:sp>
        <p:nvSpPr>
          <p:cNvPr id="23" name="Virage 22"/>
          <p:cNvSpPr/>
          <p:nvPr/>
        </p:nvSpPr>
        <p:spPr>
          <a:xfrm rot="5400000">
            <a:off x="7188443" y="2310881"/>
            <a:ext cx="928694" cy="1571636"/>
          </a:xfrm>
          <a:prstGeom prst="bentArrow">
            <a:avLst>
              <a:gd name="adj1" fmla="val 9080"/>
              <a:gd name="adj2" fmla="val 11202"/>
              <a:gd name="adj3" fmla="val 13325"/>
              <a:gd name="adj4" fmla="val 2783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solidFill>
                <a:schemeClr val="tx1"/>
              </a:solidFill>
            </a:endParaRPr>
          </a:p>
        </p:txBody>
      </p:sp>
      <p:sp>
        <p:nvSpPr>
          <p:cNvPr id="24" name="ZoneTexte 23"/>
          <p:cNvSpPr txBox="1"/>
          <p:nvPr/>
        </p:nvSpPr>
        <p:spPr>
          <a:xfrm>
            <a:off x="7009848" y="2846666"/>
            <a:ext cx="1106008" cy="646331"/>
          </a:xfrm>
          <a:prstGeom prst="rect">
            <a:avLst/>
          </a:prstGeom>
          <a:noFill/>
        </p:spPr>
        <p:txBody>
          <a:bodyPr wrap="none" rtlCol="0">
            <a:spAutoFit/>
          </a:bodyPr>
          <a:lstStyle/>
          <a:p>
            <a:r>
              <a:rPr lang="fr-FR" dirty="0"/>
              <a:t>Rotation </a:t>
            </a:r>
          </a:p>
          <a:p>
            <a:r>
              <a:rPr lang="fr-FR" dirty="0"/>
              <a:t>   </a:t>
            </a:r>
            <a:r>
              <a:rPr lang="az-Cyrl-AZ" dirty="0"/>
              <a:t>Ѳ</a:t>
            </a:r>
            <a:r>
              <a:rPr lang="fr-FR" dirty="0"/>
              <a:t> = </a:t>
            </a:r>
            <a:r>
              <a:rPr lang="fr-FR" dirty="0">
                <a:latin typeface="+mj-lt"/>
              </a:rPr>
              <a:t>25°</a:t>
            </a:r>
          </a:p>
        </p:txBody>
      </p:sp>
      <p:sp>
        <p:nvSpPr>
          <p:cNvPr id="19" name="Pentagone 18"/>
          <p:cNvSpPr/>
          <p:nvPr/>
        </p:nvSpPr>
        <p:spPr>
          <a:xfrm>
            <a:off x="242564"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1</a:t>
            </a:r>
          </a:p>
        </p:txBody>
      </p:sp>
      <p:sp>
        <p:nvSpPr>
          <p:cNvPr id="20" name="Chevron 19"/>
          <p:cNvSpPr/>
          <p:nvPr/>
        </p:nvSpPr>
        <p:spPr>
          <a:xfrm>
            <a:off x="1019048" y="764704"/>
            <a:ext cx="4286280"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Prétraitement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contourEx.JPG"/>
          <p:cNvPicPr>
            <a:picLocks noChangeAspect="1"/>
          </p:cNvPicPr>
          <p:nvPr/>
        </p:nvPicPr>
        <p:blipFill>
          <a:blip r:embed="rId3"/>
          <a:stretch>
            <a:fillRect/>
          </a:stretch>
        </p:blipFill>
        <p:spPr>
          <a:xfrm>
            <a:off x="2930066" y="4857760"/>
            <a:ext cx="1785950" cy="1562060"/>
          </a:xfrm>
          <a:prstGeom prst="rect">
            <a:avLst/>
          </a:prstGeom>
        </p:spPr>
      </p:pic>
      <p:pic>
        <p:nvPicPr>
          <p:cNvPr id="9" name="Image 8" descr="contourIn.JPG"/>
          <p:cNvPicPr>
            <a:picLocks noChangeAspect="1"/>
          </p:cNvPicPr>
          <p:nvPr/>
        </p:nvPicPr>
        <p:blipFill>
          <a:blip r:embed="rId4"/>
          <a:stretch>
            <a:fillRect/>
          </a:stretch>
        </p:blipFill>
        <p:spPr>
          <a:xfrm>
            <a:off x="2930066" y="1643050"/>
            <a:ext cx="1785950" cy="1562060"/>
          </a:xfrm>
          <a:prstGeom prst="rect">
            <a:avLst/>
          </a:prstGeom>
        </p:spPr>
      </p:pic>
      <p:pic>
        <p:nvPicPr>
          <p:cNvPr id="10" name="Image 9" descr="img.JPG"/>
          <p:cNvPicPr>
            <a:picLocks noChangeAspect="1"/>
          </p:cNvPicPr>
          <p:nvPr/>
        </p:nvPicPr>
        <p:blipFill>
          <a:blip r:embed="rId5"/>
          <a:stretch>
            <a:fillRect/>
          </a:stretch>
        </p:blipFill>
        <p:spPr>
          <a:xfrm>
            <a:off x="214282" y="3286124"/>
            <a:ext cx="1805558" cy="1562060"/>
          </a:xfrm>
          <a:prstGeom prst="rect">
            <a:avLst/>
          </a:prstGeom>
        </p:spPr>
      </p:pic>
      <p:sp>
        <p:nvSpPr>
          <p:cNvPr id="11" name="Virage 10"/>
          <p:cNvSpPr/>
          <p:nvPr/>
        </p:nvSpPr>
        <p:spPr>
          <a:xfrm>
            <a:off x="1142976" y="2143116"/>
            <a:ext cx="1643074" cy="1071570"/>
          </a:xfrm>
          <a:prstGeom prst="bentArrow">
            <a:avLst>
              <a:gd name="adj1" fmla="val 5896"/>
              <a:gd name="adj2" fmla="val 11202"/>
              <a:gd name="adj3" fmla="val 13325"/>
              <a:gd name="adj4" fmla="val 2783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a:solidFill>
                  <a:schemeClr val="tx1"/>
                </a:solidFill>
              </a:rPr>
              <a:t>Extraction des contour internes</a:t>
            </a:r>
          </a:p>
        </p:txBody>
      </p:sp>
      <p:sp>
        <p:nvSpPr>
          <p:cNvPr id="12" name="Virage 11"/>
          <p:cNvSpPr/>
          <p:nvPr/>
        </p:nvSpPr>
        <p:spPr>
          <a:xfrm flipV="1">
            <a:off x="1142976" y="4929198"/>
            <a:ext cx="1643074" cy="1071570"/>
          </a:xfrm>
          <a:prstGeom prst="bentArrow">
            <a:avLst>
              <a:gd name="adj1" fmla="val 5896"/>
              <a:gd name="adj2" fmla="val 11202"/>
              <a:gd name="adj3" fmla="val 13325"/>
              <a:gd name="adj4" fmla="val 2783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1600" dirty="0">
              <a:solidFill>
                <a:schemeClr val="tx1"/>
              </a:solidFill>
            </a:endParaRPr>
          </a:p>
        </p:txBody>
      </p:sp>
      <p:sp>
        <p:nvSpPr>
          <p:cNvPr id="13" name="ZoneTexte 12"/>
          <p:cNvSpPr txBox="1"/>
          <p:nvPr/>
        </p:nvSpPr>
        <p:spPr>
          <a:xfrm>
            <a:off x="1285852" y="5143512"/>
            <a:ext cx="1571636" cy="584775"/>
          </a:xfrm>
          <a:prstGeom prst="rect">
            <a:avLst/>
          </a:prstGeom>
          <a:noFill/>
        </p:spPr>
        <p:txBody>
          <a:bodyPr wrap="square" rtlCol="0">
            <a:spAutoFit/>
          </a:bodyPr>
          <a:lstStyle/>
          <a:p>
            <a:r>
              <a:rPr lang="fr-FR" sz="1600" dirty="0"/>
              <a:t>Extraction du contour externe</a:t>
            </a:r>
          </a:p>
        </p:txBody>
      </p:sp>
      <p:sp>
        <p:nvSpPr>
          <p:cNvPr id="14" name="Flèche droite 13"/>
          <p:cNvSpPr/>
          <p:nvPr/>
        </p:nvSpPr>
        <p:spPr>
          <a:xfrm>
            <a:off x="4867442" y="2143116"/>
            <a:ext cx="928694" cy="20576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5" name="Flèche droite 14"/>
          <p:cNvSpPr/>
          <p:nvPr/>
        </p:nvSpPr>
        <p:spPr>
          <a:xfrm>
            <a:off x="4867442" y="5728286"/>
            <a:ext cx="928694" cy="20104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pic>
        <p:nvPicPr>
          <p:cNvPr id="16" name="Image 15" descr="courbeEx1.JPG"/>
          <p:cNvPicPr>
            <a:picLocks noChangeAspect="1"/>
          </p:cNvPicPr>
          <p:nvPr/>
        </p:nvPicPr>
        <p:blipFill>
          <a:blip r:embed="rId6"/>
          <a:stretch>
            <a:fillRect/>
          </a:stretch>
        </p:blipFill>
        <p:spPr>
          <a:xfrm>
            <a:off x="5929322" y="4857760"/>
            <a:ext cx="2267078" cy="1697812"/>
          </a:xfrm>
          <a:prstGeom prst="rect">
            <a:avLst/>
          </a:prstGeom>
        </p:spPr>
      </p:pic>
      <p:pic>
        <p:nvPicPr>
          <p:cNvPr id="17" name="Image 16" descr="courbeIn1.JPG"/>
          <p:cNvPicPr>
            <a:picLocks noChangeAspect="1"/>
          </p:cNvPicPr>
          <p:nvPr/>
        </p:nvPicPr>
        <p:blipFill>
          <a:blip r:embed="rId7"/>
          <a:stretch>
            <a:fillRect/>
          </a:stretch>
        </p:blipFill>
        <p:spPr>
          <a:xfrm>
            <a:off x="5929322" y="1571612"/>
            <a:ext cx="2247104" cy="1697812"/>
          </a:xfrm>
          <a:prstGeom prst="rect">
            <a:avLst/>
          </a:prstGeom>
        </p:spPr>
      </p:pic>
      <p:sp>
        <p:nvSpPr>
          <p:cNvPr id="18" name="ZoneTexte 17"/>
          <p:cNvSpPr txBox="1"/>
          <p:nvPr/>
        </p:nvSpPr>
        <p:spPr>
          <a:xfrm>
            <a:off x="7929586" y="3786190"/>
            <a:ext cx="1003801" cy="646331"/>
          </a:xfrm>
          <a:prstGeom prst="rect">
            <a:avLst/>
          </a:prstGeom>
          <a:noFill/>
        </p:spPr>
        <p:txBody>
          <a:bodyPr wrap="none" rtlCol="0">
            <a:spAutoFit/>
          </a:bodyPr>
          <a:lstStyle/>
          <a:p>
            <a:r>
              <a:rPr lang="fr-FR" dirty="0"/>
              <a:t>Courbe </a:t>
            </a:r>
          </a:p>
          <a:p>
            <a:r>
              <a:rPr lang="fr-FR" dirty="0"/>
              <a:t>B-spline</a:t>
            </a:r>
          </a:p>
        </p:txBody>
      </p:sp>
      <p:cxnSp>
        <p:nvCxnSpPr>
          <p:cNvPr id="20" name="Connecteur droit avec flèche 19"/>
          <p:cNvCxnSpPr/>
          <p:nvPr/>
        </p:nvCxnSpPr>
        <p:spPr>
          <a:xfrm rot="16200000" flipV="1">
            <a:off x="8037661" y="3395213"/>
            <a:ext cx="500066" cy="287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8" idx="2"/>
          </p:cNvCxnSpPr>
          <p:nvPr/>
        </p:nvCxnSpPr>
        <p:spPr>
          <a:xfrm rot="5400000">
            <a:off x="8075075" y="4501347"/>
            <a:ext cx="425239" cy="287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Pentagone 18"/>
          <p:cNvSpPr/>
          <p:nvPr/>
        </p:nvSpPr>
        <p:spPr>
          <a:xfrm>
            <a:off x="242564" y="764704"/>
            <a:ext cx="571504" cy="357190"/>
          </a:xfrm>
          <a:prstGeom prst="homePlate">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2</a:t>
            </a:r>
          </a:p>
        </p:txBody>
      </p:sp>
      <p:sp>
        <p:nvSpPr>
          <p:cNvPr id="21" name="Chevron 20"/>
          <p:cNvSpPr/>
          <p:nvPr/>
        </p:nvSpPr>
        <p:spPr>
          <a:xfrm>
            <a:off x="1019048" y="764704"/>
            <a:ext cx="4286280" cy="357190"/>
          </a:xfrm>
          <a:prstGeom prst="chevron">
            <a:avLst>
              <a:gd name="adj" fmla="val 3471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a:solidFill>
                  <a:schemeClr val="tx1"/>
                </a:solidFill>
              </a:rPr>
              <a:t>Descripteur de forme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0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0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20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20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TM03457496[[fn=Parallaxe]]</Template>
  <TotalTime>1101</TotalTime>
  <Words>1307</Words>
  <Application>Microsoft Office PowerPoint</Application>
  <PresentationFormat>Affichage à l'écran (4:3)</PresentationFormat>
  <Paragraphs>167</Paragraphs>
  <Slides>25</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Bell MT</vt:lpstr>
      <vt:lpstr>Calibri</vt:lpstr>
      <vt:lpstr>Corbel</vt:lpstr>
      <vt:lpstr>Times New Roman</vt:lpstr>
      <vt:lpstr>Wingdings 2</vt:lpstr>
      <vt:lpstr>Parallaxe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Salim</dc:creator>
  <cp:lastModifiedBy>imed</cp:lastModifiedBy>
  <cp:revision>442</cp:revision>
  <dcterms:created xsi:type="dcterms:W3CDTF">2018-05-25T21:01:47Z</dcterms:created>
  <dcterms:modified xsi:type="dcterms:W3CDTF">2018-06-03T01:01:41Z</dcterms:modified>
</cp:coreProperties>
</file>