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78" r:id="rId7"/>
    <p:sldId id="279" r:id="rId8"/>
    <p:sldId id="280" r:id="rId9"/>
    <p:sldId id="281" r:id="rId10"/>
    <p:sldId id="282" r:id="rId11"/>
    <p:sldId id="285" r:id="rId12"/>
    <p:sldId id="264" r:id="rId13"/>
    <p:sldId id="283" r:id="rId14"/>
    <p:sldId id="284" r:id="rId15"/>
    <p:sldId id="286" r:id="rId16"/>
    <p:sldId id="287" r:id="rId17"/>
    <p:sldId id="288" r:id="rId18"/>
    <p:sldId id="290" r:id="rId19"/>
    <p:sldId id="289" r:id="rId20"/>
    <p:sldId id="269" r:id="rId21"/>
    <p:sldId id="263" r:id="rId22"/>
    <p:sldId id="265" r:id="rId23"/>
    <p:sldId id="271" r:id="rId24"/>
    <p:sldId id="270" r:id="rId25"/>
    <p:sldId id="272" r:id="rId26"/>
    <p:sldId id="273" r:id="rId27"/>
    <p:sldId id="275" r:id="rId28"/>
    <p:sldId id="274" r:id="rId29"/>
    <p:sldId id="276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3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6836-4FF8-45BE-8192-579F80DDBC15}" type="datetimeFigureOut">
              <a:rPr lang="cs-CZ" smtClean="0"/>
              <a:t>20.09.2021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EF69-8BD5-4E6D-A357-CD7F0B261F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087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6836-4FF8-45BE-8192-579F80DDBC15}" type="datetimeFigureOut">
              <a:rPr lang="cs-CZ" smtClean="0"/>
              <a:t>20.09.2021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EF69-8BD5-4E6D-A357-CD7F0B261F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80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6836-4FF8-45BE-8192-579F80DDBC15}" type="datetimeFigureOut">
              <a:rPr lang="cs-CZ" smtClean="0"/>
              <a:t>20.09.2021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EF69-8BD5-4E6D-A357-CD7F0B261F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142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6836-4FF8-45BE-8192-579F80DDBC15}" type="datetimeFigureOut">
              <a:rPr lang="cs-CZ" smtClean="0"/>
              <a:t>20.09.2021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EF69-8BD5-4E6D-A357-CD7F0B261F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818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6836-4FF8-45BE-8192-579F80DDBC15}" type="datetimeFigureOut">
              <a:rPr lang="cs-CZ" smtClean="0"/>
              <a:t>20.09.2021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EF69-8BD5-4E6D-A357-CD7F0B261F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88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6836-4FF8-45BE-8192-579F80DDBC15}" type="datetimeFigureOut">
              <a:rPr lang="cs-CZ" smtClean="0"/>
              <a:t>20.09.2021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EF69-8BD5-4E6D-A357-CD7F0B261F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30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6836-4FF8-45BE-8192-579F80DDBC15}" type="datetimeFigureOut">
              <a:rPr lang="cs-CZ" smtClean="0"/>
              <a:t>20.09.2021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EF69-8BD5-4E6D-A357-CD7F0B261F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89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6836-4FF8-45BE-8192-579F80DDBC15}" type="datetimeFigureOut">
              <a:rPr lang="cs-CZ" smtClean="0"/>
              <a:t>20.09.2021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EF69-8BD5-4E6D-A357-CD7F0B261F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32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6836-4FF8-45BE-8192-579F80DDBC15}" type="datetimeFigureOut">
              <a:rPr lang="cs-CZ" smtClean="0"/>
              <a:t>20.09.2021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EF69-8BD5-4E6D-A357-CD7F0B261F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56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6836-4FF8-45BE-8192-579F80DDBC15}" type="datetimeFigureOut">
              <a:rPr lang="cs-CZ" smtClean="0"/>
              <a:t>20.09.2021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EF69-8BD5-4E6D-A357-CD7F0B261F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61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6836-4FF8-45BE-8192-579F80DDBC15}" type="datetimeFigureOut">
              <a:rPr lang="cs-CZ" smtClean="0"/>
              <a:t>20.09.2021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EF69-8BD5-4E6D-A357-CD7F0B261F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12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6836-4FF8-45BE-8192-579F80DDBC15}" type="datetimeFigureOut">
              <a:rPr lang="cs-CZ" smtClean="0"/>
              <a:t>20.09.2021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EF69-8BD5-4E6D-A357-CD7F0B261F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668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colors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.org/TR/2011/WD-html5-20110405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s://www.w3schools.com/html/html5_semantic_elements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www.w3schools.com/css/css_syntax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pseudo_classe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D820B4-9521-4863-A7EC-A229B7C4F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Přednáška 2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A61F5D-16BE-4119-AAB9-C616B9CBF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Ing. Jan Turčínek, Ph.D.</a:t>
            </a:r>
          </a:p>
        </p:txBody>
      </p:sp>
    </p:spTree>
    <p:extLst>
      <p:ext uri="{BB962C8B-B14F-4D97-AF65-F5344CB8AC3E}">
        <p14:creationId xmlns:p14="http://schemas.microsoft.com/office/powerpoint/2010/main" val="242964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CSS – Atributové selektory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dirty="0"/>
              <a:t>Prvky mající konkrétní atribut</a:t>
            </a:r>
            <a:endParaRPr lang="cs-CZ" sz="2400" dirty="0"/>
          </a:p>
          <a:p>
            <a:pPr lvl="3"/>
            <a:endParaRPr lang="cs-CZ" dirty="0"/>
          </a:p>
          <a:p>
            <a:pPr marL="457200" lvl="1" indent="0">
              <a:buNone/>
            </a:pP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cs-CZ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b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background-</a:t>
            </a:r>
            <a:r>
              <a:rPr lang="cs-CZ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cs-CZ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/>
              <a:t>Prvky mající konkrétní hodnotu atributu.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cs-CZ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=_</a:t>
            </a:r>
            <a:r>
              <a:rPr lang="cs-CZ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blanc</a:t>
            </a: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b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background-</a:t>
            </a:r>
            <a:r>
              <a:rPr lang="cs-CZ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cs-CZ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01750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CSS – kaskáda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2400" dirty="0"/>
          </a:p>
          <a:p>
            <a:pPr lvl="3"/>
            <a:endParaRPr lang="cs-CZ" dirty="0"/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h1,h2,h3</a:t>
            </a: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font-</a:t>
            </a:r>
            <a:r>
              <a:rPr lang="cs-CZ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cs-CZ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Helvetica</a:t>
            </a: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{font-size:2em}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eader h1 {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color:rgb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(200;250,60)}</a:t>
            </a:r>
            <a:b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01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Jednotky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 lnSpcReduction="10000"/>
          </a:bodyPr>
          <a:lstStyle/>
          <a:p>
            <a:r>
              <a:rPr lang="cs-CZ" sz="2400" dirty="0"/>
              <a:t>Absolutní jednotky</a:t>
            </a:r>
          </a:p>
          <a:p>
            <a:pPr lvl="1"/>
            <a:r>
              <a:rPr lang="cs-CZ" sz="2000" dirty="0"/>
              <a:t>cm, </a:t>
            </a:r>
          </a:p>
          <a:p>
            <a:pPr lvl="1"/>
            <a:r>
              <a:rPr lang="cs-CZ" sz="2000" dirty="0"/>
              <a:t>mm, </a:t>
            </a:r>
          </a:p>
          <a:p>
            <a:pPr lvl="1"/>
            <a:r>
              <a:rPr lang="cs-CZ" sz="2000" dirty="0"/>
              <a:t>in, </a:t>
            </a:r>
          </a:p>
          <a:p>
            <a:pPr lvl="1"/>
            <a:r>
              <a:rPr lang="cs-CZ" sz="2000" dirty="0" err="1"/>
              <a:t>px</a:t>
            </a:r>
            <a:r>
              <a:rPr lang="cs-CZ" sz="2000" dirty="0"/>
              <a:t>, </a:t>
            </a:r>
          </a:p>
          <a:p>
            <a:pPr lvl="1"/>
            <a:r>
              <a:rPr lang="cs-CZ" sz="2000" dirty="0" err="1"/>
              <a:t>pt</a:t>
            </a:r>
            <a:r>
              <a:rPr lang="cs-CZ" sz="2000" dirty="0"/>
              <a:t>, </a:t>
            </a:r>
          </a:p>
          <a:p>
            <a:pPr lvl="1"/>
            <a:r>
              <a:rPr lang="cs-CZ" sz="2000" dirty="0" err="1"/>
              <a:t>pc</a:t>
            </a:r>
            <a:endParaRPr lang="cs-CZ" sz="2000" dirty="0"/>
          </a:p>
          <a:p>
            <a:r>
              <a:rPr lang="cs-CZ" sz="2400" dirty="0"/>
              <a:t>Relativní jednotky</a:t>
            </a:r>
          </a:p>
          <a:p>
            <a:pPr lvl="1"/>
            <a:r>
              <a:rPr lang="en-US" sz="2000" dirty="0" err="1"/>
              <a:t>em</a:t>
            </a:r>
            <a:r>
              <a:rPr lang="en-US" sz="2000" dirty="0"/>
              <a:t> – </a:t>
            </a:r>
            <a:r>
              <a:rPr lang="en-US" sz="2000" dirty="0" err="1"/>
              <a:t>relativn</a:t>
            </a:r>
            <a:r>
              <a:rPr lang="cs-CZ" sz="2000" dirty="0"/>
              <a:t>í ve vztahu k velikosti fontu</a:t>
            </a:r>
          </a:p>
          <a:p>
            <a:pPr lvl="1"/>
            <a:r>
              <a:rPr lang="cs-CZ" sz="2000" dirty="0" err="1"/>
              <a:t>rem</a:t>
            </a:r>
            <a:r>
              <a:rPr lang="cs-CZ" sz="2000" dirty="0"/>
              <a:t> – relativní ve vztahu k velikosti fontu kořenového elementu</a:t>
            </a:r>
          </a:p>
          <a:p>
            <a:pPr lvl="1"/>
            <a:r>
              <a:rPr lang="cs-CZ" sz="2000" dirty="0" err="1"/>
              <a:t>vw</a:t>
            </a:r>
            <a:r>
              <a:rPr lang="cs-CZ" sz="2000" dirty="0"/>
              <a:t> – procento z šířky okna</a:t>
            </a:r>
          </a:p>
          <a:p>
            <a:pPr lvl="1"/>
            <a:r>
              <a:rPr lang="cs-CZ" sz="2000" dirty="0" err="1"/>
              <a:t>vh</a:t>
            </a:r>
            <a:r>
              <a:rPr lang="cs-CZ" sz="2000" dirty="0"/>
              <a:t> – procento z výšky okna</a:t>
            </a:r>
          </a:p>
          <a:p>
            <a:pPr lvl="1"/>
            <a:r>
              <a:rPr lang="en-US" sz="2000" dirty="0"/>
              <a:t>% - </a:t>
            </a:r>
            <a:r>
              <a:rPr lang="en-US" sz="2000" dirty="0" err="1"/>
              <a:t>procento</a:t>
            </a:r>
            <a:r>
              <a:rPr lang="en-US" sz="2000" dirty="0"/>
              <a:t> z </a:t>
            </a:r>
            <a:r>
              <a:rPr lang="en-US" sz="2000" dirty="0" err="1"/>
              <a:t>velikosti</a:t>
            </a:r>
            <a:r>
              <a:rPr lang="en-US" sz="2000" dirty="0"/>
              <a:t> </a:t>
            </a:r>
            <a:r>
              <a:rPr lang="en-US" sz="2000" dirty="0" err="1"/>
              <a:t>nad</a:t>
            </a:r>
            <a:r>
              <a:rPr lang="cs-CZ" sz="2000" dirty="0"/>
              <a:t>řazeného bloku</a:t>
            </a:r>
          </a:p>
          <a:p>
            <a:endParaRPr lang="cs-CZ" sz="2400" dirty="0"/>
          </a:p>
          <a:p>
            <a:pPr lvl="1"/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93864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Barvy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2400" dirty="0"/>
              <a:t>Hexadecimální kód </a:t>
            </a:r>
            <a:r>
              <a:rPr lang="en-US" sz="2400" dirty="0"/>
              <a:t>–</a:t>
            </a:r>
            <a:r>
              <a:rPr lang="cs-CZ" sz="2400" dirty="0"/>
              <a:t> </a:t>
            </a:r>
            <a:r>
              <a:rPr lang="en-US" sz="2400" dirty="0"/>
              <a:t>#</a:t>
            </a:r>
            <a:r>
              <a:rPr lang="en-US" sz="2400" dirty="0">
                <a:solidFill>
                  <a:srgbClr val="FF0000"/>
                </a:solidFill>
              </a:rPr>
              <a:t>00</a:t>
            </a:r>
            <a:r>
              <a:rPr lang="en-US" sz="2400" dirty="0">
                <a:solidFill>
                  <a:srgbClr val="00B050"/>
                </a:solidFill>
              </a:rPr>
              <a:t>00</a:t>
            </a:r>
            <a:r>
              <a:rPr lang="en-US" sz="2400" dirty="0">
                <a:solidFill>
                  <a:srgbClr val="0070C0"/>
                </a:solidFill>
              </a:rPr>
              <a:t>00</a:t>
            </a:r>
            <a:r>
              <a:rPr lang="en-US" sz="2400" dirty="0"/>
              <a:t> a</a:t>
            </a:r>
            <a:r>
              <a:rPr lang="cs-CZ" sz="2400" dirty="0"/>
              <a:t>ž </a:t>
            </a:r>
            <a:r>
              <a:rPr lang="en-US" sz="2400" dirty="0"/>
              <a:t>#ffffff </a:t>
            </a:r>
            <a:r>
              <a:rPr lang="cs-CZ" sz="2400" dirty="0"/>
              <a:t>(</a:t>
            </a:r>
            <a:r>
              <a:rPr lang="cs-CZ" sz="2400" dirty="0" err="1"/>
              <a:t>rgb</a:t>
            </a:r>
            <a:r>
              <a:rPr lang="cs-CZ" sz="2400" dirty="0"/>
              <a:t>)</a:t>
            </a:r>
          </a:p>
          <a:p>
            <a:r>
              <a:rPr lang="cs-CZ" sz="2400" dirty="0"/>
              <a:t>Hexadecimální kód s průhledností </a:t>
            </a:r>
            <a:r>
              <a:rPr lang="en-US" sz="2400" dirty="0"/>
              <a:t>– #</a:t>
            </a:r>
            <a:r>
              <a:rPr lang="en-US" sz="2400" dirty="0">
                <a:solidFill>
                  <a:srgbClr val="FF0000"/>
                </a:solidFill>
              </a:rPr>
              <a:t>00</a:t>
            </a:r>
            <a:r>
              <a:rPr lang="en-US" sz="2400" dirty="0">
                <a:solidFill>
                  <a:srgbClr val="00B050"/>
                </a:solidFill>
              </a:rPr>
              <a:t>00</a:t>
            </a:r>
            <a:r>
              <a:rPr lang="en-US" sz="2400" dirty="0">
                <a:solidFill>
                  <a:srgbClr val="0070C0"/>
                </a:solidFill>
              </a:rPr>
              <a:t>00</a:t>
            </a:r>
            <a:r>
              <a:rPr lang="cs-CZ" sz="2400" dirty="0"/>
              <a:t>00</a:t>
            </a:r>
            <a:r>
              <a:rPr lang="en-US" sz="2400" dirty="0"/>
              <a:t> a</a:t>
            </a:r>
            <a:r>
              <a:rPr lang="cs-CZ" sz="2400" dirty="0"/>
              <a:t>ž </a:t>
            </a:r>
            <a:r>
              <a:rPr lang="en-US" sz="2400" dirty="0"/>
              <a:t>#ffffff</a:t>
            </a:r>
            <a:r>
              <a:rPr lang="cs-CZ" sz="2400" dirty="0"/>
              <a:t>ff</a:t>
            </a:r>
            <a:r>
              <a:rPr lang="en-US" sz="2400" dirty="0"/>
              <a:t> </a:t>
            </a:r>
            <a:r>
              <a:rPr lang="cs-CZ" sz="2400" dirty="0"/>
              <a:t>(</a:t>
            </a:r>
            <a:r>
              <a:rPr lang="cs-CZ" sz="2400" dirty="0" err="1"/>
              <a:t>rgb</a:t>
            </a:r>
            <a:r>
              <a:rPr lang="cs-CZ" sz="2400" dirty="0"/>
              <a:t>)</a:t>
            </a:r>
          </a:p>
          <a:p>
            <a:r>
              <a:rPr lang="en-US" sz="2400" dirty="0"/>
              <a:t>Des</a:t>
            </a:r>
            <a:r>
              <a:rPr lang="cs-CZ" sz="2400" dirty="0" err="1"/>
              <a:t>ítkový</a:t>
            </a:r>
            <a:r>
              <a:rPr lang="cs-CZ" sz="2400" dirty="0"/>
              <a:t> RGB kód </a:t>
            </a:r>
            <a:r>
              <a:rPr lang="en-US" sz="2400" dirty="0"/>
              <a:t>–</a:t>
            </a:r>
            <a:r>
              <a:rPr lang="cs-CZ" sz="2400" dirty="0"/>
              <a:t> </a:t>
            </a:r>
            <a:r>
              <a:rPr lang="cs-CZ" sz="2400" dirty="0" err="1"/>
              <a:t>rgb</a:t>
            </a:r>
            <a:r>
              <a:rPr lang="cs-CZ" sz="2400" dirty="0"/>
              <a:t>(0,0,0) až </a:t>
            </a:r>
            <a:r>
              <a:rPr lang="cs-CZ" sz="2400" dirty="0" err="1"/>
              <a:t>rgb</a:t>
            </a:r>
            <a:r>
              <a:rPr lang="cs-CZ" sz="2400" dirty="0"/>
              <a:t>(255,255,255)</a:t>
            </a:r>
          </a:p>
          <a:p>
            <a:r>
              <a:rPr lang="en-US" sz="2400" dirty="0"/>
              <a:t>Des</a:t>
            </a:r>
            <a:r>
              <a:rPr lang="cs-CZ" sz="2400" dirty="0" err="1"/>
              <a:t>ítkový</a:t>
            </a:r>
            <a:r>
              <a:rPr lang="cs-CZ" sz="2400" dirty="0"/>
              <a:t> RGBA kód </a:t>
            </a:r>
            <a:r>
              <a:rPr lang="en-US" sz="2400" dirty="0"/>
              <a:t>–</a:t>
            </a:r>
            <a:r>
              <a:rPr lang="cs-CZ" sz="2400" dirty="0"/>
              <a:t> </a:t>
            </a:r>
            <a:r>
              <a:rPr lang="cs-CZ" sz="2400" dirty="0" err="1"/>
              <a:t>rgb</a:t>
            </a:r>
            <a:r>
              <a:rPr lang="cs-CZ" sz="2400" dirty="0"/>
              <a:t>(0,0,0,0) až </a:t>
            </a:r>
            <a:r>
              <a:rPr lang="cs-CZ" sz="2400" dirty="0" err="1"/>
              <a:t>rgb</a:t>
            </a:r>
            <a:r>
              <a:rPr lang="cs-CZ" sz="2400" dirty="0"/>
              <a:t>(255,255,255,1)</a:t>
            </a:r>
          </a:p>
          <a:p>
            <a:r>
              <a:rPr lang="cs-CZ" sz="2400" dirty="0"/>
              <a:t>HSL </a:t>
            </a:r>
          </a:p>
          <a:p>
            <a:r>
              <a:rPr lang="cs-CZ" sz="2400" dirty="0"/>
              <a:t>HSLA</a:t>
            </a:r>
          </a:p>
          <a:p>
            <a:r>
              <a:rPr lang="cs-CZ" sz="2400" dirty="0">
                <a:hlinkClick r:id="rId2"/>
              </a:rPr>
              <a:t>Pojmenované barvy</a:t>
            </a:r>
            <a:endParaRPr lang="cs-CZ" sz="2400" dirty="0"/>
          </a:p>
          <a:p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lvl="1"/>
            <a:endParaRPr lang="cs-CZ" sz="2000" dirty="0"/>
          </a:p>
          <a:p>
            <a:pPr lvl="1"/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2425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/>
              <a:t>Bloky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Box-sizing – </a:t>
            </a:r>
            <a:r>
              <a:rPr lang="en-US" sz="2400" dirty="0" err="1"/>
              <a:t>ovliv</a:t>
            </a:r>
            <a:r>
              <a:rPr lang="cs-CZ" sz="2400" dirty="0" err="1"/>
              <a:t>ňuje</a:t>
            </a:r>
            <a:r>
              <a:rPr lang="cs-CZ" sz="2400" dirty="0"/>
              <a:t> jak se počítá celková velikost bloku</a:t>
            </a:r>
          </a:p>
          <a:p>
            <a:pPr marL="457200" lvl="1" indent="0">
              <a:buNone/>
            </a:pPr>
            <a:r>
              <a:rPr lang="cs-CZ" sz="1800" dirty="0" err="1"/>
              <a:t>content-box|border-box|initial|inherit</a:t>
            </a:r>
            <a:r>
              <a:rPr lang="cs-CZ" sz="1800" dirty="0"/>
              <a:t>;</a:t>
            </a:r>
            <a:endParaRPr lang="cs-CZ" sz="3200" dirty="0"/>
          </a:p>
          <a:p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457200" lvl="1" indent="0">
              <a:buNone/>
            </a:pPr>
            <a:endParaRPr lang="cs-CZ" sz="2000" dirty="0"/>
          </a:p>
          <a:p>
            <a:pPr lvl="1"/>
            <a:endParaRPr lang="cs-CZ" sz="2000" dirty="0"/>
          </a:p>
        </p:txBody>
      </p:sp>
      <p:pic>
        <p:nvPicPr>
          <p:cNvPr id="7" name="Obrázek 6" descr="Obsah obrázku stůl&#10;&#10;Popis byl vytvořen automaticky">
            <a:extLst>
              <a:ext uri="{FF2B5EF4-FFF2-40B4-BE49-F238E27FC236}">
                <a16:creationId xmlns:a16="http://schemas.microsoft.com/office/drawing/2014/main" id="{7CBC00F4-3B77-4D6A-942D-204EF83B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" y="2272145"/>
            <a:ext cx="7432653" cy="28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9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Velikost bloků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2400" dirty="0"/>
              <a:t>Absolutní vs. Relativní – většinou vycházíme z velikosti prvků ve kterých se blok nachází</a:t>
            </a:r>
            <a:endParaRPr lang="en-US" sz="2400" dirty="0"/>
          </a:p>
          <a:p>
            <a:r>
              <a:rPr lang="en-US" sz="2400" dirty="0" err="1"/>
              <a:t>Kombinace</a:t>
            </a:r>
            <a:r>
              <a:rPr lang="en-US" sz="2400" dirty="0"/>
              <a:t> </a:t>
            </a:r>
            <a:r>
              <a:rPr lang="en-US" sz="2400" dirty="0" err="1"/>
              <a:t>relativn</a:t>
            </a:r>
            <a:r>
              <a:rPr lang="cs-CZ" sz="2400" dirty="0"/>
              <a:t>í šířky a maximální absolutní</a:t>
            </a:r>
          </a:p>
          <a:p>
            <a:pPr marL="457200" lvl="1" indent="0">
              <a:buNone/>
            </a:pPr>
            <a:r>
              <a:rPr lang="cs-CZ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width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:80vw</a:t>
            </a: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min-width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:600px</a:t>
            </a:r>
          </a:p>
          <a:p>
            <a:pPr marL="457200" lvl="1" indent="0">
              <a:buNone/>
            </a:pP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-width:1000px</a:t>
            </a:r>
            <a:b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s-CZ" sz="3200" dirty="0"/>
          </a:p>
          <a:p>
            <a:endParaRPr lang="cs-CZ" sz="3200" dirty="0"/>
          </a:p>
          <a:p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457200" lvl="1" indent="0">
              <a:buNone/>
            </a:pPr>
            <a:endParaRPr lang="cs-CZ" sz="2000" dirty="0"/>
          </a:p>
          <a:p>
            <a:pPr lvl="1"/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65391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Chování bloků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3200" dirty="0"/>
              <a:t>Vlastnosti: </a:t>
            </a:r>
          </a:p>
          <a:p>
            <a:pPr lvl="1"/>
            <a:r>
              <a:rPr lang="cs-CZ" sz="2800" dirty="0"/>
              <a:t>Display </a:t>
            </a:r>
          </a:p>
          <a:p>
            <a:pPr marL="457200" lvl="1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inline,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inline-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table,…</a:t>
            </a:r>
          </a:p>
          <a:p>
            <a:pPr lvl="1"/>
            <a:r>
              <a:rPr lang="cs-CZ" sz="2800" dirty="0" err="1"/>
              <a:t>Float</a:t>
            </a:r>
            <a:r>
              <a:rPr lang="cs-CZ" sz="2800" dirty="0"/>
              <a:t> </a:t>
            </a:r>
          </a:p>
          <a:p>
            <a:pPr marL="457200" lvl="1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cs-CZ" sz="2800" dirty="0" err="1"/>
              <a:t>Position</a:t>
            </a:r>
            <a:r>
              <a:rPr lang="cs-CZ" sz="2800" dirty="0"/>
              <a:t> 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static,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sticky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Top,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cs-CZ" sz="2000" dirty="0"/>
          </a:p>
          <a:p>
            <a:pPr lvl="1"/>
            <a:endParaRPr lang="cs-CZ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sz="3200" dirty="0"/>
          </a:p>
          <a:p>
            <a:endParaRPr lang="cs-CZ" sz="3200" dirty="0"/>
          </a:p>
          <a:p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457200" lvl="1" indent="0">
              <a:buNone/>
            </a:pPr>
            <a:endParaRPr lang="cs-CZ" sz="2000" dirty="0"/>
          </a:p>
          <a:p>
            <a:pPr lvl="1"/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76314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Zarovnání uvnitř vs. vně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3200" dirty="0"/>
              <a:t>Vlastnosti: </a:t>
            </a:r>
          </a:p>
          <a:p>
            <a:pPr lvl="1"/>
            <a:r>
              <a:rPr lang="cs-CZ" sz="2800" dirty="0" err="1"/>
              <a:t>margin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sz="2800" dirty="0"/>
              <a:t>text-</a:t>
            </a:r>
            <a:r>
              <a:rPr lang="cs-CZ" sz="2800" dirty="0" err="1"/>
              <a:t>align</a:t>
            </a:r>
            <a:endParaRPr lang="cs-CZ" sz="2800" dirty="0"/>
          </a:p>
          <a:p>
            <a:pPr lvl="1"/>
            <a:r>
              <a:rPr lang="cs-CZ" sz="2800" dirty="0" err="1"/>
              <a:t>align-content</a:t>
            </a:r>
            <a:endParaRPr lang="cs-CZ" sz="2800" dirty="0"/>
          </a:p>
          <a:p>
            <a:pPr lvl="1"/>
            <a:r>
              <a:rPr lang="cs-CZ" sz="2800" dirty="0" err="1"/>
              <a:t>align-items</a:t>
            </a:r>
            <a:endParaRPr lang="cs-CZ" sz="2800" dirty="0"/>
          </a:p>
          <a:p>
            <a:pPr lvl="1"/>
            <a:r>
              <a:rPr lang="cs-CZ" sz="2800" dirty="0" err="1"/>
              <a:t>justify-content</a:t>
            </a:r>
            <a:endParaRPr lang="cs-CZ" sz="2000" dirty="0"/>
          </a:p>
          <a:p>
            <a:pPr lvl="1"/>
            <a:endParaRPr lang="cs-CZ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sz="3200" dirty="0"/>
          </a:p>
          <a:p>
            <a:endParaRPr lang="cs-CZ" sz="3200" dirty="0"/>
          </a:p>
          <a:p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457200" lvl="1" indent="0">
              <a:buNone/>
            </a:pPr>
            <a:endParaRPr lang="cs-CZ" sz="2000" dirty="0"/>
          </a:p>
          <a:p>
            <a:pPr lvl="1"/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4125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Text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3200" dirty="0"/>
              <a:t>Vlastnosti: </a:t>
            </a:r>
          </a:p>
          <a:p>
            <a:pPr lvl="1"/>
            <a:r>
              <a:rPr lang="cs-CZ" sz="2800" dirty="0"/>
              <a:t>text-</a:t>
            </a:r>
            <a:r>
              <a:rPr lang="cs-CZ" sz="2800" dirty="0" err="1"/>
              <a:t>align</a:t>
            </a:r>
            <a:endParaRPr lang="cs-CZ" sz="2800" dirty="0"/>
          </a:p>
          <a:p>
            <a:pPr lvl="1"/>
            <a:r>
              <a:rPr lang="cs-CZ" sz="2800" dirty="0"/>
              <a:t>line-</a:t>
            </a:r>
            <a:r>
              <a:rPr lang="cs-CZ" sz="2800" dirty="0" err="1"/>
              <a:t>height</a:t>
            </a:r>
            <a:endParaRPr lang="cs-CZ" sz="2800" dirty="0"/>
          </a:p>
          <a:p>
            <a:pPr lvl="1"/>
            <a:r>
              <a:rPr lang="cs-CZ" sz="2800" dirty="0"/>
              <a:t>font-</a:t>
            </a:r>
            <a:r>
              <a:rPr lang="en-US" sz="2800" dirty="0"/>
              <a:t>size</a:t>
            </a:r>
          </a:p>
          <a:p>
            <a:pPr lvl="1"/>
            <a:r>
              <a:rPr lang="en-US" sz="2800" dirty="0"/>
              <a:t>font-variant</a:t>
            </a:r>
          </a:p>
          <a:p>
            <a:pPr lvl="1"/>
            <a:r>
              <a:rPr lang="en-US" sz="2800" dirty="0"/>
              <a:t>font-</a:t>
            </a:r>
            <a:r>
              <a:rPr lang="en-US" sz="2800" dirty="0" err="1"/>
              <a:t>veight</a:t>
            </a:r>
            <a:endParaRPr lang="en-US" sz="2800" dirty="0"/>
          </a:p>
          <a:p>
            <a:pPr lvl="1"/>
            <a:r>
              <a:rPr lang="en-US" sz="2800" dirty="0"/>
              <a:t>…</a:t>
            </a:r>
            <a:endParaRPr lang="cs-CZ" sz="2800" dirty="0"/>
          </a:p>
          <a:p>
            <a:pPr lvl="1"/>
            <a:endParaRPr lang="cs-CZ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sz="3200" dirty="0"/>
          </a:p>
          <a:p>
            <a:endParaRPr lang="cs-CZ" sz="3200" dirty="0"/>
          </a:p>
          <a:p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457200" lvl="1" indent="0">
              <a:buNone/>
            </a:pPr>
            <a:endParaRPr lang="cs-CZ" sz="2000" dirty="0"/>
          </a:p>
          <a:p>
            <a:pPr lvl="1"/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04834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Responsivní design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 lnSpcReduction="10000"/>
          </a:bodyPr>
          <a:lstStyle/>
          <a:p>
            <a:r>
              <a:rPr lang="cs-CZ" dirty="0" err="1">
                <a:effectLst/>
                <a:cs typeface="Courier New" panose="02070309020205020404" pitchFamily="49" charset="0"/>
              </a:rPr>
              <a:t>Viewport</a:t>
            </a:r>
            <a:endParaRPr lang="cs-CZ" dirty="0">
              <a:effectLst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content="width=device-width, initial-scale=1.0"&gt;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cs-CZ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>
                <a:cs typeface="Courier New" panose="02070309020205020404" pitchFamily="49" charset="0"/>
              </a:rPr>
              <a:t>Media </a:t>
            </a:r>
            <a:r>
              <a:rPr lang="cs-CZ" dirty="0" err="1">
                <a:cs typeface="Courier New" panose="02070309020205020404" pitchFamily="49" charset="0"/>
              </a:rPr>
              <a:t>Queries</a:t>
            </a:r>
            <a:endParaRPr lang="cs-CZ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@media only screen and (max-width: 600px) {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body {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 background-color: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}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sz="3200" dirty="0"/>
          </a:p>
          <a:p>
            <a:endParaRPr lang="cs-CZ" sz="3200" dirty="0"/>
          </a:p>
          <a:p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457200" lvl="1" indent="0">
              <a:buNone/>
            </a:pPr>
            <a:endParaRPr lang="cs-CZ" sz="2000" dirty="0"/>
          </a:p>
          <a:p>
            <a:pPr lvl="1"/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36255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Co nás dnes čeká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/>
          <a:lstStyle/>
          <a:p>
            <a:r>
              <a:rPr lang="cs-CZ" sz="2400" dirty="0"/>
              <a:t>Kaskádové styly</a:t>
            </a:r>
          </a:p>
          <a:p>
            <a:pPr lvl="1"/>
            <a:r>
              <a:rPr lang="cs-CZ" sz="2000" dirty="0"/>
              <a:t>Syntaxe jazyka</a:t>
            </a:r>
          </a:p>
          <a:p>
            <a:pPr lvl="1"/>
            <a:r>
              <a:rPr lang="cs-CZ" sz="2000" dirty="0"/>
              <a:t>Selektory</a:t>
            </a:r>
          </a:p>
          <a:p>
            <a:pPr lvl="1"/>
            <a:r>
              <a:rPr lang="cs-CZ" sz="2000" dirty="0"/>
              <a:t>Měrné jednotky</a:t>
            </a:r>
          </a:p>
          <a:p>
            <a:pPr lvl="1"/>
            <a:r>
              <a:rPr lang="cs-CZ" sz="2000" dirty="0"/>
              <a:t>Barvy</a:t>
            </a:r>
          </a:p>
          <a:p>
            <a:pPr lvl="1"/>
            <a:r>
              <a:rPr lang="cs-CZ" sz="2000" dirty="0"/>
              <a:t>Zarovnání a rozložení prvků</a:t>
            </a:r>
          </a:p>
          <a:p>
            <a:pPr lvl="1"/>
            <a:r>
              <a:rPr lang="cs-CZ" sz="2000" dirty="0"/>
              <a:t>Relativní x absolutní x fixní pozicování</a:t>
            </a:r>
          </a:p>
          <a:p>
            <a:pPr lvl="1"/>
            <a:r>
              <a:rPr lang="cs-CZ" sz="2000" dirty="0"/>
              <a:t>Responsivní design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446EA50-587F-457B-8BFC-E49D79DB5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73" y="1330742"/>
            <a:ext cx="3087697" cy="19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5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Drátěné modely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endParaRPr lang="cs-CZ" sz="2400" dirty="0"/>
          </a:p>
          <a:p>
            <a:endParaRPr lang="cs-CZ" sz="2400" dirty="0"/>
          </a:p>
          <a:p>
            <a:pPr lvl="1"/>
            <a:endParaRPr lang="cs-CZ" sz="20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F55E447-CA92-4F77-A949-EDB5D8402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8907">
            <a:off x="4335088" y="2179358"/>
            <a:ext cx="6004651" cy="234446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9286C1F-0CCF-46E5-93BE-8E9DE58B9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7" y="1002727"/>
            <a:ext cx="3525795" cy="204355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9A52A5F-2E1D-4F9C-B6EE-94E50DE19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79" y="3148704"/>
            <a:ext cx="3359656" cy="24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50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2400" dirty="0"/>
              <a:t>Hypertext </a:t>
            </a:r>
            <a:r>
              <a:rPr lang="cs-CZ" sz="2400" dirty="0" err="1"/>
              <a:t>markup</a:t>
            </a:r>
            <a:r>
              <a:rPr lang="cs-CZ" sz="2400" dirty="0"/>
              <a:t> </a:t>
            </a:r>
            <a:r>
              <a:rPr lang="cs-CZ" sz="2400" dirty="0" err="1"/>
              <a:t>language</a:t>
            </a:r>
            <a:r>
              <a:rPr lang="cs-CZ" sz="2400" dirty="0"/>
              <a:t> – značkovací jazyk</a:t>
            </a:r>
          </a:p>
          <a:p>
            <a:r>
              <a:rPr lang="cs-CZ" sz="2400" dirty="0"/>
              <a:t>Specifikace jazyka konsorcium W3C </a:t>
            </a:r>
            <a:r>
              <a:rPr lang="cs-CZ" sz="2400" dirty="0">
                <a:hlinkClick r:id="rId2"/>
              </a:rPr>
              <a:t>&gt;&gt;&gt;</a:t>
            </a:r>
            <a:endParaRPr lang="cs-CZ" sz="2400" dirty="0"/>
          </a:p>
          <a:p>
            <a:r>
              <a:rPr lang="cs-CZ" sz="2400" dirty="0"/>
              <a:t>Vytváří strukturu dokumentu!!!</a:t>
            </a:r>
          </a:p>
          <a:p>
            <a:r>
              <a:rPr lang="cs-CZ" sz="2400" dirty="0"/>
              <a:t>Vzhled se neřeší (to až pomocí CSS)</a:t>
            </a:r>
          </a:p>
          <a:p>
            <a:r>
              <a:rPr lang="cs-CZ" sz="2400" dirty="0"/>
              <a:t>Verze HTML5</a:t>
            </a:r>
          </a:p>
          <a:p>
            <a:pPr lvl="1"/>
            <a:r>
              <a:rPr lang="cs-CZ" sz="2000" dirty="0"/>
              <a:t>Využívání sémantických elementů</a:t>
            </a:r>
          </a:p>
          <a:p>
            <a:pPr lvl="1"/>
            <a:r>
              <a:rPr lang="cs-CZ" sz="2000" dirty="0"/>
              <a:t>Multimediální elementy</a:t>
            </a:r>
          </a:p>
          <a:p>
            <a:pPr lvl="1"/>
            <a:r>
              <a:rPr lang="cs-CZ" sz="2000" dirty="0"/>
              <a:t>Rozšíření formulářových vstupů</a:t>
            </a:r>
          </a:p>
          <a:p>
            <a:pPr lvl="1"/>
            <a:r>
              <a:rPr lang="cs-CZ" sz="2000" dirty="0"/>
              <a:t>…</a:t>
            </a:r>
          </a:p>
          <a:p>
            <a:endParaRPr lang="cs-CZ" sz="240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6AA647F-CD1B-4FB0-97B7-1C253A3B5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41" y="2520250"/>
            <a:ext cx="3667824" cy="23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43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HTML – struktura dokumentu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547363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Page 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Heading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paragraph.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cs-CZ" sz="2400" dirty="0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2C98A6E1-2894-4CF9-B801-DD307AD1A29E}"/>
              </a:ext>
            </a:extLst>
          </p:cNvPr>
          <p:cNvSpPr txBox="1">
            <a:spLocks/>
          </p:cNvSpPr>
          <p:nvPr/>
        </p:nvSpPr>
        <p:spPr>
          <a:xfrm>
            <a:off x="5521744" y="1175920"/>
            <a:ext cx="34018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400" dirty="0"/>
              <a:t>Hlavička dokumentu</a:t>
            </a:r>
          </a:p>
          <a:p>
            <a:pPr lvl="1"/>
            <a:r>
              <a:rPr lang="cs-CZ" sz="2000" dirty="0"/>
              <a:t>Informace pro prohlížeč</a:t>
            </a:r>
          </a:p>
          <a:p>
            <a:pPr lvl="1"/>
            <a:r>
              <a:rPr lang="cs-CZ" sz="2000" dirty="0"/>
              <a:t>Připojení externích souborů (styly, skripty)</a:t>
            </a:r>
          </a:p>
          <a:p>
            <a:r>
              <a:rPr lang="cs-CZ" sz="2400" dirty="0"/>
              <a:t>Tělo dokumentu</a:t>
            </a:r>
          </a:p>
          <a:p>
            <a:pPr lvl="1"/>
            <a:r>
              <a:rPr lang="cs-CZ" sz="2000" dirty="0"/>
              <a:t>Rozdělení obsahu do bloků</a:t>
            </a:r>
          </a:p>
          <a:p>
            <a:pPr lvl="1"/>
            <a:r>
              <a:rPr lang="cs-CZ" sz="2000" dirty="0"/>
              <a:t>Samotný obsah webu</a:t>
            </a:r>
          </a:p>
        </p:txBody>
      </p:sp>
    </p:spTree>
    <p:extLst>
      <p:ext uri="{BB962C8B-B14F-4D97-AF65-F5344CB8AC3E}">
        <p14:creationId xmlns:p14="http://schemas.microsoft.com/office/powerpoint/2010/main" val="694504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HTML – hlavička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6719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 &lt;meta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="UTF-8"&gt;</a:t>
            </a:r>
            <a:b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 &lt;meta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=""&gt;</a:t>
            </a:r>
            <a:b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 &lt;meta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="HTML"&gt;</a:t>
            </a:r>
            <a:b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 &lt;meta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="John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 &lt;meta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viewport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device-width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initial-scale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=1.0"&gt;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&lt;link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="styles.css"&gt;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9000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HTML – značky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2400" dirty="0"/>
              <a:t>Párové vs. nepárové</a:t>
            </a:r>
          </a:p>
          <a:p>
            <a:pPr marL="457200" lvl="1" indent="0">
              <a:buNone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toto je odstavec &lt;/p&gt;</a:t>
            </a:r>
          </a:p>
          <a:p>
            <a:pPr marL="457200" lvl="1" indent="0">
              <a:buNone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=obr.jpg&gt;</a:t>
            </a:r>
          </a:p>
          <a:p>
            <a:r>
              <a:rPr lang="cs-CZ" sz="2400" dirty="0">
                <a:cs typeface="Courier New" panose="02070309020205020404" pitchFamily="49" charset="0"/>
              </a:rPr>
              <a:t>Strukturální</a:t>
            </a:r>
          </a:p>
          <a:p>
            <a:r>
              <a:rPr lang="cs-CZ" sz="2400" dirty="0">
                <a:cs typeface="Courier New" panose="02070309020205020404" pitchFamily="49" charset="0"/>
              </a:rPr>
              <a:t>Textové</a:t>
            </a:r>
          </a:p>
          <a:p>
            <a:r>
              <a:rPr lang="cs-CZ" sz="2400" dirty="0">
                <a:cs typeface="Courier New" panose="02070309020205020404" pitchFamily="49" charset="0"/>
              </a:rPr>
              <a:t>Sémantické značky</a:t>
            </a:r>
          </a:p>
          <a:p>
            <a:r>
              <a:rPr lang="cs-CZ" sz="2400" dirty="0">
                <a:cs typeface="Courier New" panose="02070309020205020404" pitchFamily="49" charset="0"/>
              </a:rPr>
              <a:t>Formulářové prvky</a:t>
            </a:r>
          </a:p>
          <a:p>
            <a:r>
              <a:rPr lang="cs-CZ" sz="2400" dirty="0"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5" name="Obrázek 4">
            <a:hlinkClick r:id="rId2"/>
            <a:extLst>
              <a:ext uri="{FF2B5EF4-FFF2-40B4-BE49-F238E27FC236}">
                <a16:creationId xmlns:a16="http://schemas.microsoft.com/office/drawing/2014/main" id="{9EE251D9-A71A-4F52-AE80-285E28240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26" y="2049843"/>
            <a:ext cx="3011830" cy="354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37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HTML – značky a atributy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 fontScale="85000" lnSpcReduction="20000"/>
          </a:bodyPr>
          <a:lstStyle/>
          <a:p>
            <a:r>
              <a:rPr lang="cs-CZ" sz="3600" dirty="0">
                <a:cs typeface="Courier New" panose="02070309020205020404" pitchFamily="49" charset="0"/>
              </a:rPr>
              <a:t>Atributy</a:t>
            </a:r>
          </a:p>
          <a:p>
            <a:pPr lvl="1"/>
            <a:r>
              <a:rPr lang="cs-CZ" sz="3200" dirty="0">
                <a:cs typeface="Courier New" panose="02070309020205020404" pitchFamily="49" charset="0"/>
              </a:rPr>
              <a:t>Přiřazení stylu, třídy, akce,…</a:t>
            </a:r>
          </a:p>
          <a:p>
            <a:pPr lvl="1"/>
            <a:r>
              <a:rPr lang="cs-CZ" sz="3200" dirty="0">
                <a:cs typeface="Courier New" panose="02070309020205020404" pitchFamily="49" charset="0"/>
              </a:rPr>
              <a:t>Upřesnění vstupu</a:t>
            </a:r>
          </a:p>
          <a:p>
            <a:pPr lvl="1"/>
            <a:r>
              <a:rPr lang="cs-CZ" sz="3200" dirty="0">
                <a:cs typeface="Courier New" panose="02070309020205020404" pitchFamily="49" charset="0"/>
              </a:rPr>
              <a:t>Rozšiřující informace</a:t>
            </a:r>
          </a:p>
          <a:p>
            <a:pPr lvl="1"/>
            <a:r>
              <a:rPr lang="cs-CZ" sz="3200" dirty="0">
                <a:cs typeface="Courier New" panose="02070309020205020404" pitchFamily="49" charset="0"/>
              </a:rPr>
              <a:t>…</a:t>
            </a:r>
          </a:p>
          <a:p>
            <a:pPr marL="457200" lvl="1" indent="0">
              <a:buNone/>
            </a:pPr>
            <a:endParaRPr lang="cs-CZ" sz="32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id=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…&gt;</a:t>
            </a:r>
          </a:p>
          <a:p>
            <a:pPr marL="457200" lvl="1" indent="0">
              <a:buNone/>
            </a:pP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=…&gt; …&lt;/a&gt;</a:t>
            </a:r>
          </a:p>
          <a:p>
            <a:pPr marL="457200" lvl="1" indent="0">
              <a:buNone/>
            </a:pP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r">
              <a:buNone/>
            </a:pP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info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CSS – základ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2400" dirty="0" err="1"/>
              <a:t>Cascading</a:t>
            </a:r>
            <a:r>
              <a:rPr lang="cs-CZ" sz="2400" dirty="0"/>
              <a:t> Style </a:t>
            </a:r>
            <a:r>
              <a:rPr lang="cs-CZ" sz="2400" dirty="0" err="1"/>
              <a:t>Sheets</a:t>
            </a:r>
            <a:r>
              <a:rPr lang="cs-CZ" sz="2400" dirty="0"/>
              <a:t> </a:t>
            </a: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400" dirty="0">
                <a:cs typeface="Courier New" panose="02070309020205020404" pitchFamily="49" charset="0"/>
              </a:rPr>
              <a:t>Popisují, jak se mají elementy na obrazovce (papíru, mobilu,…) zobrazovat a chovat</a:t>
            </a:r>
          </a:p>
          <a:p>
            <a:r>
              <a:rPr lang="cs-CZ" sz="2400" dirty="0">
                <a:cs typeface="Courier New" panose="02070309020205020404" pitchFamily="49" charset="0"/>
              </a:rPr>
              <a:t>Umístění:</a:t>
            </a:r>
          </a:p>
          <a:p>
            <a:pPr lvl="1"/>
            <a:r>
              <a:rPr lang="cs-CZ" sz="2000" dirty="0">
                <a:cs typeface="Courier New" panose="02070309020205020404" pitchFamily="49" charset="0"/>
              </a:rPr>
              <a:t>U značky</a:t>
            </a:r>
          </a:p>
          <a:p>
            <a:pPr lvl="1"/>
            <a:r>
              <a:rPr lang="cs-CZ" sz="2000" dirty="0">
                <a:cs typeface="Courier New" panose="02070309020205020404" pitchFamily="49" charset="0"/>
              </a:rPr>
              <a:t>V souboru</a:t>
            </a:r>
          </a:p>
          <a:p>
            <a:pPr lvl="1"/>
            <a:r>
              <a:rPr lang="cs-CZ" sz="2000" b="1" dirty="0">
                <a:cs typeface="Courier New" panose="02070309020205020404" pitchFamily="49" charset="0"/>
              </a:rPr>
              <a:t>Externě</a:t>
            </a:r>
            <a:r>
              <a:rPr lang="cs-CZ" sz="2000" dirty="0">
                <a:cs typeface="Courier New" panose="02070309020205020404" pitchFamily="49" charset="0"/>
              </a:rPr>
              <a:t> (V samostatném souboru)</a:t>
            </a:r>
          </a:p>
          <a:p>
            <a:pPr lvl="1"/>
            <a:endParaRPr lang="cs-CZ" sz="2000" dirty="0">
              <a:cs typeface="Courier New" panose="02070309020205020404" pitchFamily="49" charset="0"/>
            </a:endParaRPr>
          </a:p>
          <a:p>
            <a:r>
              <a:rPr lang="cs-CZ" sz="2400" dirty="0">
                <a:cs typeface="Courier New" panose="02070309020205020404" pitchFamily="49" charset="0"/>
              </a:rPr>
              <a:t>Propojení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="styles.css"&gt;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849951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CSS – selektory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2400" dirty="0"/>
              <a:t>Propojení definice stylu s prvkem resp. prvky</a:t>
            </a: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400" dirty="0">
                <a:cs typeface="Courier New" panose="02070309020205020404" pitchFamily="49" charset="0"/>
              </a:rPr>
              <a:t>Selektory</a:t>
            </a:r>
          </a:p>
          <a:p>
            <a:pPr lvl="1"/>
            <a:r>
              <a:rPr lang="cs-CZ" sz="2000" dirty="0">
                <a:cs typeface="Courier New" panose="02070309020205020404" pitchFamily="49" charset="0"/>
              </a:rPr>
              <a:t>Jednoduché (id, třída, </a:t>
            </a:r>
            <a:r>
              <a:rPr lang="cs-CZ" sz="2000" dirty="0" err="1">
                <a:cs typeface="Courier New" panose="02070309020205020404" pitchFamily="49" charset="0"/>
              </a:rPr>
              <a:t>nazev</a:t>
            </a:r>
            <a:r>
              <a:rPr lang="cs-CZ" sz="2000" dirty="0">
                <a:cs typeface="Courier New" panose="02070309020205020404" pitchFamily="49" charset="0"/>
              </a:rPr>
              <a:t> elementu)</a:t>
            </a:r>
          </a:p>
          <a:p>
            <a:pPr lvl="1"/>
            <a:r>
              <a:rPr lang="cs-CZ" sz="2000" dirty="0">
                <a:cs typeface="Courier New" panose="02070309020205020404" pitchFamily="49" charset="0"/>
              </a:rPr>
              <a:t>Kombinované (kontext elementu)</a:t>
            </a:r>
          </a:p>
          <a:p>
            <a:pPr lvl="1"/>
            <a:r>
              <a:rPr lang="cs-CZ" sz="2000" dirty="0">
                <a:cs typeface="Courier New" panose="02070309020205020404" pitchFamily="49" charset="0"/>
              </a:rPr>
              <a:t>Pseudotřídy</a:t>
            </a:r>
          </a:p>
          <a:p>
            <a:pPr lvl="1"/>
            <a:r>
              <a:rPr lang="cs-CZ" sz="2000" dirty="0" err="1">
                <a:cs typeface="Courier New" panose="02070309020205020404" pitchFamily="49" charset="0"/>
              </a:rPr>
              <a:t>Pseudoelementy</a:t>
            </a:r>
            <a:endParaRPr lang="cs-CZ" sz="2000" dirty="0">
              <a:cs typeface="Courier New" panose="02070309020205020404" pitchFamily="49" charset="0"/>
            </a:endParaRPr>
          </a:p>
          <a:p>
            <a:pPr lvl="1"/>
            <a:r>
              <a:rPr lang="cs-CZ" sz="2000" dirty="0">
                <a:cs typeface="Courier New" panose="02070309020205020404" pitchFamily="49" charset="0"/>
              </a:rPr>
              <a:t>Pomocí atributů </a:t>
            </a:r>
          </a:p>
          <a:p>
            <a:pPr lvl="1"/>
            <a:endParaRPr lang="cs-CZ" sz="2000" dirty="0">
              <a:cs typeface="Courier New" panose="02070309020205020404" pitchFamily="49" charset="0"/>
            </a:endParaRPr>
          </a:p>
          <a:p>
            <a:r>
              <a:rPr lang="cs-CZ" sz="24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Příští přednáška bude podrobnější </a:t>
            </a:r>
            <a:r>
              <a:rPr lang="cs-CZ" sz="24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cs-CZ" sz="2400" dirty="0">
              <a:solidFill>
                <a:schemeClr val="tx2">
                  <a:lumMod val="60000"/>
                  <a:lumOff val="4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240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CSS – základ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 lnSpcReduction="10000"/>
          </a:bodyPr>
          <a:lstStyle/>
          <a:p>
            <a:r>
              <a:rPr lang="cs-CZ" sz="2400" dirty="0" err="1">
                <a:cs typeface="Courier New" panose="02070309020205020404" pitchFamily="49" charset="0"/>
              </a:rPr>
              <a:t>Zviditělnění</a:t>
            </a:r>
            <a:r>
              <a:rPr lang="cs-CZ" sz="2400" dirty="0">
                <a:cs typeface="Courier New" panose="02070309020205020404" pitchFamily="49" charset="0"/>
              </a:rPr>
              <a:t> bloků</a:t>
            </a:r>
          </a:p>
          <a:p>
            <a:pPr lvl="1"/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background:green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cs-CZ" sz="2400" dirty="0">
                <a:cs typeface="Courier New" panose="02070309020205020404" pitchFamily="49" charset="0"/>
              </a:rPr>
              <a:t>Nastavení rozměrů</a:t>
            </a:r>
          </a:p>
          <a:p>
            <a:pPr lvl="1"/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Width:80vw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|%|px; height:…</a:t>
            </a:r>
          </a:p>
          <a:p>
            <a:r>
              <a:rPr lang="en-US" sz="2400" dirty="0" err="1">
                <a:cs typeface="Courier New" panose="02070309020205020404" pitchFamily="49" charset="0"/>
              </a:rPr>
              <a:t>Zarovn</a:t>
            </a:r>
            <a:r>
              <a:rPr lang="cs-CZ" sz="2400" dirty="0" err="1">
                <a:cs typeface="Courier New" panose="02070309020205020404" pitchFamily="49" charset="0"/>
              </a:rPr>
              <a:t>ání</a:t>
            </a:r>
            <a:r>
              <a:rPr lang="cs-CZ" sz="2400" dirty="0">
                <a:cs typeface="Courier New" panose="02070309020205020404" pitchFamily="49" charset="0"/>
              </a:rPr>
              <a:t> bloku na střed</a:t>
            </a:r>
          </a:p>
          <a:p>
            <a:pPr lvl="1"/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margin:auto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400" dirty="0">
                <a:cs typeface="Courier New" panose="02070309020205020404" pitchFamily="49" charset="0"/>
              </a:rPr>
              <a:t>Změna chování prvku (z textu na blok)</a:t>
            </a:r>
          </a:p>
          <a:p>
            <a:pPr lvl="1"/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display:block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400" dirty="0">
                <a:cs typeface="Courier New" panose="02070309020205020404" pitchFamily="49" charset="0"/>
              </a:rPr>
              <a:t>Flexibilní seskládání vnořených bloků</a:t>
            </a:r>
          </a:p>
          <a:p>
            <a:pPr lvl="1"/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display:flex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4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To nám pro dnešek stačí</a:t>
            </a:r>
          </a:p>
        </p:txBody>
      </p:sp>
    </p:spTree>
    <p:extLst>
      <p:ext uri="{BB962C8B-B14F-4D97-AF65-F5344CB8AC3E}">
        <p14:creationId xmlns:p14="http://schemas.microsoft.com/office/powerpoint/2010/main" val="3964957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Kde čerpat a kde se učit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2400" dirty="0">
                <a:cs typeface="Courier New" panose="02070309020205020404" pitchFamily="49" charset="0"/>
              </a:rPr>
              <a:t>HTML - </a:t>
            </a:r>
            <a:r>
              <a:rPr lang="cs-CZ" sz="2400" dirty="0"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https://www.w3schools.com/html/default.asp</a:t>
            </a:r>
            <a:r>
              <a:rPr lang="cs-CZ" sz="2400" dirty="0">
                <a:cs typeface="Courier New" panose="02070309020205020404" pitchFamily="49" charset="0"/>
              </a:rPr>
              <a:t> </a:t>
            </a:r>
          </a:p>
          <a:p>
            <a:r>
              <a:rPr lang="cs-CZ" sz="2400" dirty="0">
                <a:cs typeface="Courier New" panose="02070309020205020404" pitchFamily="49" charset="0"/>
              </a:rPr>
              <a:t>CSS - </a:t>
            </a:r>
            <a:r>
              <a:rPr lang="cs-CZ" sz="2400" dirty="0"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https://www.w3schools.com/css/default.asp</a:t>
            </a:r>
            <a:r>
              <a:rPr lang="cs-CZ" sz="2400" dirty="0">
                <a:cs typeface="Courier New" panose="02070309020205020404" pitchFamily="49" charset="0"/>
              </a:rPr>
              <a:t> </a:t>
            </a:r>
          </a:p>
          <a:p>
            <a:endParaRPr lang="cs-CZ" sz="2400" dirty="0">
              <a:cs typeface="Courier New" panose="02070309020205020404" pitchFamily="49" charset="0"/>
            </a:endParaRPr>
          </a:p>
          <a:p>
            <a:r>
              <a:rPr lang="cs-CZ" sz="2400" dirty="0">
                <a:cs typeface="Courier New" panose="02070309020205020404" pitchFamily="49" charset="0"/>
              </a:rPr>
              <a:t>Dávat pozor na cvičeních</a:t>
            </a:r>
          </a:p>
        </p:txBody>
      </p:sp>
    </p:spTree>
    <p:extLst>
      <p:ext uri="{BB962C8B-B14F-4D97-AF65-F5344CB8AC3E}">
        <p14:creationId xmlns:p14="http://schemas.microsoft.com/office/powerpoint/2010/main" val="114154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CSS – Umístění definice stylu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2400" dirty="0"/>
              <a:t>U značky</a:t>
            </a:r>
          </a:p>
          <a:p>
            <a:pPr marL="457200" lvl="1" indent="0">
              <a:buNone/>
            </a:pP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style=“width:100px;border:1px solid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“&gt;</a:t>
            </a:r>
          </a:p>
          <a:p>
            <a:r>
              <a:rPr lang="cs-CZ" sz="2400" dirty="0">
                <a:cs typeface="Courier New" panose="02070309020205020404" pitchFamily="49" charset="0"/>
              </a:rPr>
              <a:t>V hlavičce souboru </a:t>
            </a:r>
          </a:p>
          <a:p>
            <a:pPr marL="457200" lvl="1" indent="0">
              <a:buNone/>
            </a:pP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457200" lvl="1" indent="0">
              <a:buNone/>
            </a:pP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width:100px;border:1px solid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V extern</a:t>
            </a:r>
            <a:r>
              <a:rPr lang="cs-CZ" sz="2400" dirty="0" err="1">
                <a:cs typeface="Courier New" panose="02070309020205020404" pitchFamily="49" charset="0"/>
              </a:rPr>
              <a:t>ím</a:t>
            </a:r>
            <a:r>
              <a:rPr lang="cs-CZ" sz="2400" dirty="0">
                <a:cs typeface="Courier New" panose="02070309020205020404" pitchFamily="49" charset="0"/>
              </a:rPr>
              <a:t> souboru</a:t>
            </a:r>
          </a:p>
          <a:p>
            <a:pPr marL="457200" lvl="1" indent="0">
              <a:buNone/>
            </a:pP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 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=“style.css“&gt;</a:t>
            </a:r>
          </a:p>
          <a:p>
            <a:endParaRPr lang="cs-CZ" sz="2400" dirty="0">
              <a:cs typeface="Courier New" panose="02070309020205020404" pitchFamily="49" charset="0"/>
            </a:endParaRP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47993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Co vás čeká na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3200" dirty="0">
                <a:cs typeface="Courier New" panose="02070309020205020404" pitchFamily="49" charset="0"/>
              </a:rPr>
              <a:t>Noste si prosím vlastní počítače.</a:t>
            </a:r>
          </a:p>
          <a:p>
            <a:pPr marL="0" indent="0">
              <a:buNone/>
            </a:pPr>
            <a:endParaRPr lang="cs-CZ" sz="3200" dirty="0">
              <a:cs typeface="Courier New" panose="02070309020205020404" pitchFamily="49" charset="0"/>
            </a:endParaRPr>
          </a:p>
          <a:p>
            <a:r>
              <a:rPr lang="cs-CZ" sz="3200" dirty="0">
                <a:cs typeface="Courier New" panose="02070309020205020404" pitchFamily="49" charset="0"/>
              </a:rPr>
              <a:t>Podle předlohy nakreslit drátěný model a pomocí jazyka HTML5 vysázet stránku</a:t>
            </a:r>
          </a:p>
          <a:p>
            <a:endParaRPr lang="cs-CZ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CSS - syntaxe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endParaRPr lang="cs-CZ" sz="2400" dirty="0">
              <a:ea typeface="ＭＳ Ｐゴシック" charset="0"/>
            </a:endParaRPr>
          </a:p>
          <a:p>
            <a:endParaRPr lang="cs-CZ" sz="2400" dirty="0">
              <a:ea typeface="ＭＳ Ｐゴシック" charset="0"/>
            </a:endParaRPr>
          </a:p>
          <a:p>
            <a:endParaRPr lang="cs-CZ" sz="2400" dirty="0">
              <a:ea typeface="ＭＳ Ｐゴシック" charset="0"/>
            </a:endParaRPr>
          </a:p>
          <a:p>
            <a:endParaRPr lang="cs-CZ" sz="2400" dirty="0">
              <a:ea typeface="ＭＳ Ｐゴシック" charset="0"/>
            </a:endParaRPr>
          </a:p>
          <a:p>
            <a:endParaRPr lang="cs-CZ" sz="2400" dirty="0">
              <a:ea typeface="ＭＳ Ｐゴシック" charset="0"/>
            </a:endParaRPr>
          </a:p>
          <a:p>
            <a:r>
              <a:rPr lang="cs-CZ" sz="2400" dirty="0">
                <a:ea typeface="ＭＳ Ｐゴシック" charset="0"/>
              </a:rPr>
              <a:t>Dvojce: selektor a definice</a:t>
            </a:r>
          </a:p>
          <a:p>
            <a:endParaRPr lang="cs-CZ" dirty="0"/>
          </a:p>
        </p:txBody>
      </p:sp>
      <p:pic>
        <p:nvPicPr>
          <p:cNvPr id="5" name="Obrázek 4">
            <a:hlinkClick r:id="rId2"/>
            <a:extLst>
              <a:ext uri="{FF2B5EF4-FFF2-40B4-BE49-F238E27FC236}">
                <a16:creationId xmlns:a16="http://schemas.microsoft.com/office/drawing/2014/main" id="{983E606D-B058-4832-9A9E-4E87CB35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76" y="1430625"/>
            <a:ext cx="7203530" cy="1506538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22285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CSS – Selektory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2400" dirty="0"/>
              <a:t>Jednoduchý selektor</a:t>
            </a:r>
          </a:p>
          <a:p>
            <a:r>
              <a:rPr lang="cs-CZ" sz="2400" dirty="0"/>
              <a:t>Kombinovaný (kontextový) selektor</a:t>
            </a:r>
          </a:p>
          <a:p>
            <a:r>
              <a:rPr lang="cs-CZ" sz="2400" dirty="0"/>
              <a:t>Selektory pseudotříd</a:t>
            </a:r>
          </a:p>
          <a:p>
            <a:r>
              <a:rPr lang="cs-CZ" sz="2400" dirty="0"/>
              <a:t>Selektory </a:t>
            </a:r>
            <a:r>
              <a:rPr lang="cs-CZ" sz="2400" dirty="0" err="1"/>
              <a:t>pseudoelementů</a:t>
            </a:r>
            <a:endParaRPr lang="cs-CZ" sz="2400" dirty="0"/>
          </a:p>
          <a:p>
            <a:r>
              <a:rPr lang="cs-CZ" sz="2400" dirty="0"/>
              <a:t>Atributové selektory</a:t>
            </a:r>
          </a:p>
        </p:txBody>
      </p:sp>
    </p:spTree>
    <p:extLst>
      <p:ext uri="{BB962C8B-B14F-4D97-AF65-F5344CB8AC3E}">
        <p14:creationId xmlns:p14="http://schemas.microsoft.com/office/powerpoint/2010/main" val="334099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CSS – jednoduchý selektor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2400" dirty="0"/>
              <a:t>Název elementu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{display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400" dirty="0"/>
              <a:t>Selektor třídy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nazev_tridy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font-weight:bold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/>
              <a:t>Selector 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display:none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err="1"/>
              <a:t>Hromadn</a:t>
            </a:r>
            <a:r>
              <a:rPr lang="cs-CZ" sz="2400" dirty="0"/>
              <a:t>ý selektor </a:t>
            </a:r>
            <a:r>
              <a:rPr lang="en-US" sz="2400" dirty="0"/>
              <a:t>*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cs-CZ" sz="24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0104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CSS – </a:t>
            </a:r>
            <a:r>
              <a:rPr lang="en-US" sz="3600" dirty="0"/>
              <a:t> </a:t>
            </a:r>
            <a:r>
              <a:rPr lang="en-US" sz="3600" dirty="0" err="1"/>
              <a:t>Kontextov</a:t>
            </a:r>
            <a:r>
              <a:rPr lang="cs-CZ" sz="3600" dirty="0"/>
              <a:t>é selektory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2400" dirty="0"/>
              <a:t>Buňky v tabulce označené třídou </a:t>
            </a:r>
            <a:r>
              <a:rPr lang="cs-CZ" sz="2400" b="1" dirty="0"/>
              <a:t>format2 </a:t>
            </a:r>
            <a:r>
              <a:rPr lang="cs-CZ" sz="2400" dirty="0"/>
              <a:t>budou mít nastavený jiný formát než v ostatních tabulkách</a:t>
            </a:r>
            <a:endParaRPr lang="cs-CZ" sz="2400" b="1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td {border:1px solid blue}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table.format2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border-collapse:collapse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table.format2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td {border:1px solid black}</a:t>
            </a:r>
          </a:p>
          <a:p>
            <a:r>
              <a:rPr lang="en-US" dirty="0" err="1">
                <a:cs typeface="Courier New" panose="02070309020205020404" pitchFamily="49" charset="0"/>
              </a:rPr>
              <a:t>Uvnit</a:t>
            </a:r>
            <a:r>
              <a:rPr lang="cs-CZ" dirty="0">
                <a:cs typeface="Courier New" panose="02070309020205020404" pitchFamily="49" charset="0"/>
              </a:rPr>
              <a:t>ř značky </a:t>
            </a:r>
            <a:r>
              <a:rPr lang="cs-CZ" dirty="0" err="1">
                <a:cs typeface="Courier New" panose="02070309020205020404" pitchFamily="49" charset="0"/>
              </a:rPr>
              <a:t>header</a:t>
            </a:r>
            <a:r>
              <a:rPr lang="cs-CZ" dirty="0">
                <a:cs typeface="Courier New" panose="02070309020205020404" pitchFamily="49" charset="0"/>
              </a:rPr>
              <a:t> se nachází nadpis první úrovně, pro něj nastavíme speciální styl, který bude jiný než u jiných nadpisů první úrovně.</a:t>
            </a:r>
            <a:endParaRPr lang="en-US" sz="2000" dirty="0"/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font-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20en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h1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font-size:24en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color:blue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endParaRPr lang="cs-CZ" sz="24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2645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CSS – selektory pseudotříd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2400" dirty="0"/>
              <a:t>Pseudotřídy pomáhají definovat speciální stavy</a:t>
            </a:r>
          </a:p>
          <a:p>
            <a:pPr lvl="1"/>
            <a:r>
              <a:rPr lang="cs-CZ" sz="2000" dirty="0"/>
              <a:t>Pozice myši, </a:t>
            </a:r>
            <a:r>
              <a:rPr lang="cs-CZ" sz="2000" dirty="0" err="1"/>
              <a:t>focus</a:t>
            </a:r>
            <a:r>
              <a:rPr lang="cs-CZ" sz="2000" dirty="0"/>
              <a:t>, pořadí prvku,…</a:t>
            </a:r>
          </a:p>
          <a:p>
            <a:pPr lvl="3"/>
            <a:endParaRPr lang="cs-CZ" dirty="0"/>
          </a:p>
          <a:p>
            <a:pPr marL="1371600" lvl="3" indent="0">
              <a:buNone/>
            </a:pP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a.highlight:hover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color: #ff0000;</a:t>
            </a:r>
            <a:b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first-child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nth-child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:last-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>
                <a:hlinkClick r:id="rId2"/>
              </a:rPr>
              <a:t>…</a:t>
            </a:r>
            <a:endParaRPr lang="cs-CZ" dirty="0"/>
          </a:p>
          <a:p>
            <a:pPr lvl="1"/>
            <a:endParaRPr lang="cs-CZ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5F935C-8776-431E-9527-F8803B169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first-letter{</a:t>
            </a:r>
            <a:r>
              <a:rPr kumimoji="0" lang="cs-CZ" altLang="cs-CZ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8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42539-B660-4B3A-AEC8-AA37A3F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7" y="-220411"/>
            <a:ext cx="8193648" cy="1325563"/>
          </a:xfrm>
        </p:spPr>
        <p:txBody>
          <a:bodyPr>
            <a:normAutofit/>
          </a:bodyPr>
          <a:lstStyle/>
          <a:p>
            <a:pPr algn="r"/>
            <a:r>
              <a:rPr lang="cs-CZ" sz="3600" dirty="0"/>
              <a:t>CSS – </a:t>
            </a:r>
            <a:r>
              <a:rPr lang="cs-CZ" sz="3600" dirty="0" err="1"/>
              <a:t>pseudoelementy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94FA9-A5D4-451F-9082-04176AC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0" y="1175920"/>
            <a:ext cx="8587539" cy="4351338"/>
          </a:xfrm>
        </p:spPr>
        <p:txBody>
          <a:bodyPr>
            <a:normAutofit/>
          </a:bodyPr>
          <a:lstStyle/>
          <a:p>
            <a:r>
              <a:rPr lang="cs-CZ" sz="2400" dirty="0"/>
              <a:t>Prvky které </a:t>
            </a:r>
            <a:r>
              <a:rPr lang="cs-CZ" sz="2400" dirty="0" err="1"/>
              <a:t>nexistují</a:t>
            </a:r>
            <a:r>
              <a:rPr lang="cs-CZ" sz="2400" dirty="0"/>
              <a:t>, však pomoci stylů můžeme vkládat obsah</a:t>
            </a:r>
            <a:endParaRPr lang="cs-CZ" sz="2000" dirty="0"/>
          </a:p>
          <a:p>
            <a:pPr lvl="3"/>
            <a:endParaRPr lang="cs-CZ" dirty="0"/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cs-CZ" dirty="0"/>
          </a:p>
          <a:p>
            <a:pPr marL="457200" lvl="1" indent="0">
              <a:buNone/>
            </a:pPr>
            <a:r>
              <a:rPr lang="cs-CZ" dirty="0"/>
              <a:t>Toto je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=“pojem“&gt;slovo&lt;/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cs-CZ" dirty="0"/>
              <a:t> které je pojem.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pojem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content:”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”}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pojem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after{ content:”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”}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cs-CZ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2592815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2468</TotalTime>
  <Words>1214</Words>
  <Application>Microsoft Office PowerPoint</Application>
  <PresentationFormat>Předvádění na obrazovce (4:3)</PresentationFormat>
  <Paragraphs>270</Paragraphs>
  <Slides>30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6" baseType="lpstr">
      <vt:lpstr>Arial Unicode MS</vt:lpstr>
      <vt:lpstr>Arial</vt:lpstr>
      <vt:lpstr>Calibri</vt:lpstr>
      <vt:lpstr>Calibri Light</vt:lpstr>
      <vt:lpstr>Courier New</vt:lpstr>
      <vt:lpstr>Motiv Office</vt:lpstr>
      <vt:lpstr>Přednáška 2</vt:lpstr>
      <vt:lpstr>Co nás dnes čeká</vt:lpstr>
      <vt:lpstr>CSS – Umístění definice stylu</vt:lpstr>
      <vt:lpstr>CSS - syntaxe</vt:lpstr>
      <vt:lpstr>CSS – Selektory</vt:lpstr>
      <vt:lpstr>CSS – jednoduchý selektor</vt:lpstr>
      <vt:lpstr>CSS –  Kontextové selektory</vt:lpstr>
      <vt:lpstr>CSS – selektory pseudotříd</vt:lpstr>
      <vt:lpstr>CSS – pseudoelementy</vt:lpstr>
      <vt:lpstr>CSS – Atributové selektory</vt:lpstr>
      <vt:lpstr>CSS – kaskáda</vt:lpstr>
      <vt:lpstr>Jednotky</vt:lpstr>
      <vt:lpstr>Barvy</vt:lpstr>
      <vt:lpstr>Bloky</vt:lpstr>
      <vt:lpstr>Velikost bloků</vt:lpstr>
      <vt:lpstr>Chování bloků</vt:lpstr>
      <vt:lpstr>Zarovnání uvnitř vs. vně</vt:lpstr>
      <vt:lpstr>Text</vt:lpstr>
      <vt:lpstr>Responsivní design</vt:lpstr>
      <vt:lpstr>Drátěné modely</vt:lpstr>
      <vt:lpstr>HTML</vt:lpstr>
      <vt:lpstr>HTML – struktura dokumentu</vt:lpstr>
      <vt:lpstr>HTML – hlavička</vt:lpstr>
      <vt:lpstr>HTML – značky</vt:lpstr>
      <vt:lpstr>HTML – značky a atributy</vt:lpstr>
      <vt:lpstr>CSS – základ</vt:lpstr>
      <vt:lpstr>CSS – selektory</vt:lpstr>
      <vt:lpstr>CSS – základ</vt:lpstr>
      <vt:lpstr>Kde čerpat a kde se učit</vt:lpstr>
      <vt:lpstr>Co vás čeká na cvičení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Přednáška 1</dc:title>
  <dc:creator>Honza Turčínek</dc:creator>
  <cp:lastModifiedBy>Jan Turčínek</cp:lastModifiedBy>
  <cp:revision>36</cp:revision>
  <dcterms:created xsi:type="dcterms:W3CDTF">2021-09-13T09:58:06Z</dcterms:created>
  <dcterms:modified xsi:type="dcterms:W3CDTF">2021-09-21T15:20:59Z</dcterms:modified>
</cp:coreProperties>
</file>