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7" r:id="rId6"/>
    <p:sldId id="264" r:id="rId7"/>
    <p:sldId id="266" r:id="rId8"/>
    <p:sldId id="265" r:id="rId9"/>
    <p:sldId id="263" r:id="rId10"/>
    <p:sldId id="260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0BC16-5319-418C-A46C-5B61A184EBE7}" type="datetimeFigureOut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E0059-0655-4386-A867-538C0A350B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46B6-A1F0-43A9-8976-069E2FF97BF3}" type="datetime1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741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FED37-EDC6-42AE-B175-9D173E074E6C}" type="datetime1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64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D332-E28E-45C6-9668-CD08ED5061D6}" type="datetime1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9939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5C10F-211A-44C7-8492-2B14660B5288}" type="datetime1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‹#›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6" y="5957901"/>
            <a:ext cx="1179946" cy="9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06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C3454-A9ED-4FAE-8EE2-BF8064F84D08}" type="datetime1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424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5366-33AC-4CE1-8EEE-A0EC3AC4A955}" type="datetime1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74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161-D991-43FF-A609-F2C7AA9BC93F}" type="datetime1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628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EA75-5975-4F85-B487-9CB5B36544EF}" type="datetime1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096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465E-216D-4DBA-86E4-32F81337687C}" type="datetime1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600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8761E-A75F-46A5-9EE8-39928C6ABEED}" type="datetime1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944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EBC7-1E24-4BA1-A6C9-D5065306C8E9}" type="datetime1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72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FD928-6145-4D8F-A119-EE11B3FFFBE2}" type="datetime1">
              <a:rPr lang="zh-TW" altLang="en-US" smtClean="0"/>
              <a:t>2022/4/28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741316" y="6356350"/>
            <a:ext cx="612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fld id="{D3332C5E-5D0A-4507-B1B5-108ABCD3581B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2964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dobe 繁黑體 Std B" panose="020B0700000000000000" pitchFamily="34" charset="-120"/>
          <a:ea typeface="Adobe 繁黑體 Std B" panose="020B0700000000000000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dobe 繁黑體 Std B" panose="020B0700000000000000" pitchFamily="34" charset="-120"/>
          <a:ea typeface="Adobe 繁黑體 Std B" panose="020B0700000000000000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dobe 繁黑體 Std B" panose="020B0700000000000000" pitchFamily="34" charset="-120"/>
          <a:ea typeface="Adobe 繁黑體 Std B" panose="020B0700000000000000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dobe 繁黑體 Std B" panose="020B0700000000000000" pitchFamily="34" charset="-120"/>
          <a:ea typeface="Adobe 繁黑體 Std B" panose="020B0700000000000000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繁黑體 Std B" panose="020B0700000000000000" pitchFamily="34" charset="-120"/>
          <a:ea typeface="Adobe 繁黑體 Std B" panose="020B0700000000000000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dobe 繁黑體 Std B" panose="020B0700000000000000" pitchFamily="34" charset="-120"/>
          <a:ea typeface="Adobe 繁黑體 Std B" panose="020B0700000000000000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573" y="-36306"/>
            <a:ext cx="7820116" cy="6858000"/>
          </a:xfrm>
          <a:prstGeom prst="rect">
            <a:avLst/>
          </a:prstGeom>
        </p:spPr>
      </p:pic>
      <p:cxnSp>
        <p:nvCxnSpPr>
          <p:cNvPr id="6" name="直接连接符 3"/>
          <p:cNvCxnSpPr/>
          <p:nvPr/>
        </p:nvCxnSpPr>
        <p:spPr>
          <a:xfrm rot="11174285" flipH="1">
            <a:off x="594575" y="2271819"/>
            <a:ext cx="107568" cy="360143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4"/>
          <p:cNvCxnSpPr/>
          <p:nvPr/>
        </p:nvCxnSpPr>
        <p:spPr>
          <a:xfrm flipV="1">
            <a:off x="575326" y="2505343"/>
            <a:ext cx="486556" cy="1193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5"/>
          <p:cNvCxnSpPr/>
          <p:nvPr/>
        </p:nvCxnSpPr>
        <p:spPr>
          <a:xfrm flipH="1" flipV="1">
            <a:off x="744832" y="2232591"/>
            <a:ext cx="317051" cy="272467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6"/>
          <p:cNvSpPr/>
          <p:nvPr/>
        </p:nvSpPr>
        <p:spPr>
          <a:xfrm rot="11174285">
            <a:off x="712858" y="2224789"/>
            <a:ext cx="50405" cy="50405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7"/>
          <p:cNvCxnSpPr/>
          <p:nvPr/>
        </p:nvCxnSpPr>
        <p:spPr>
          <a:xfrm rot="7715704" flipH="1">
            <a:off x="1192928" y="1411046"/>
            <a:ext cx="46728" cy="156449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8"/>
          <p:cNvCxnSpPr/>
          <p:nvPr/>
        </p:nvCxnSpPr>
        <p:spPr>
          <a:xfrm flipV="1">
            <a:off x="1262861" y="1358938"/>
            <a:ext cx="60177" cy="197392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9"/>
          <p:cNvCxnSpPr/>
          <p:nvPr/>
        </p:nvCxnSpPr>
        <p:spPr>
          <a:xfrm flipH="1">
            <a:off x="1158247" y="1358937"/>
            <a:ext cx="164791" cy="43946"/>
          </a:xfrm>
          <a:prstGeom prst="lin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0"/>
          <p:cNvSpPr/>
          <p:nvPr/>
        </p:nvSpPr>
        <p:spPr>
          <a:xfrm rot="7715704">
            <a:off x="1152110" y="1398466"/>
            <a:ext cx="21897" cy="21896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8000000">
            <a:off x="4253484" y="5086478"/>
            <a:ext cx="138271" cy="495101"/>
          </a:xfrm>
          <a:prstGeom prst="triangle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2463990" y="759758"/>
            <a:ext cx="285664" cy="253535"/>
          </a:xfrm>
          <a:prstGeom prst="triangle">
            <a:avLst>
              <a:gd name="adj" fmla="val 0"/>
            </a:avLst>
          </a:prstGeom>
          <a:solidFill>
            <a:srgbClr val="878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8633" y="3346359"/>
            <a:ext cx="5913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latin typeface="Adobe 繁黑體 Std B" panose="020B0700000000000000" pitchFamily="34" charset="-120"/>
                <a:ea typeface="Adobe 繁黑體 Std B" panose="020B0700000000000000" pitchFamily="34" charset="-120"/>
                <a:sym typeface="华文细黑" panose="02010600040101010101" pitchFamily="2" charset="-122"/>
              </a:rPr>
              <a:t>機器學習期中專題</a:t>
            </a:r>
            <a:endParaRPr lang="zh-CN" altLang="en-US" sz="4800" dirty="0">
              <a:latin typeface="Adobe 繁黑體 Std B" panose="020B0700000000000000" pitchFamily="34" charset="-120"/>
              <a:ea typeface="Adobe 繁黑體 Std B" panose="020B0700000000000000" pitchFamily="34" charset="-120"/>
              <a:sym typeface="华文细黑" panose="02010600040101010101" pitchFamily="2" charset="-122"/>
            </a:endParaRPr>
          </a:p>
        </p:txBody>
      </p:sp>
      <p:cxnSp>
        <p:nvCxnSpPr>
          <p:cNvPr id="17" name="直接连接符 21"/>
          <p:cNvCxnSpPr/>
          <p:nvPr/>
        </p:nvCxnSpPr>
        <p:spPr>
          <a:xfrm>
            <a:off x="1023409" y="4309363"/>
            <a:ext cx="5157610" cy="0"/>
          </a:xfrm>
          <a:prstGeom prst="line">
            <a:avLst/>
          </a:prstGeom>
          <a:ln w="12700">
            <a:solidFill>
              <a:schemeClr val="tx1"/>
            </a:solidFill>
          </a:ln>
          <a:effectLst>
            <a:outerShdw blurRad="88900" dist="63500" dir="5400000" algn="t" rotWithShape="0">
              <a:schemeClr val="tx1">
                <a:lumMod val="90000"/>
                <a:lumOff val="10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26909" y="4537691"/>
            <a:ext cx="74376" cy="1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2"/>
              </a:solidFill>
              <a:latin typeface="华文细黑" panose="02010600040101010101" pitchFamily="2" charset="-122"/>
              <a:ea typeface="华文细黑" panose="02010600040101010101" pitchFamily="2" charset="-122"/>
              <a:sym typeface="华文细黑" panose="02010600040101010101" pitchFamily="2" charset="-122"/>
            </a:endParaRPr>
          </a:p>
        </p:txBody>
      </p:sp>
      <p:sp>
        <p:nvSpPr>
          <p:cNvPr id="23" name="文本框 30"/>
          <p:cNvSpPr txBox="1"/>
          <p:nvPr/>
        </p:nvSpPr>
        <p:spPr>
          <a:xfrm>
            <a:off x="1195814" y="4471368"/>
            <a:ext cx="3711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华文细黑" panose="02010600040101010101" pitchFamily="2" charset="-122"/>
              </a:rPr>
              <a:t>組員</a:t>
            </a:r>
            <a:r>
              <a:rPr lang="en-US" altLang="zh-TW" sz="1600" dirty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华文细黑" panose="02010600040101010101" pitchFamily="2" charset="-122"/>
              </a:rPr>
              <a:t>:</a:t>
            </a:r>
            <a:r>
              <a:rPr lang="zh-TW" altLang="en-US" sz="1600" dirty="0">
                <a:solidFill>
                  <a:schemeClr val="tx2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sym typeface="华文细黑" panose="02010600040101010101" pitchFamily="2" charset="-122"/>
              </a:rPr>
              <a:t>歐丞言、姚禕婷、蕭亦珊</a:t>
            </a:r>
            <a:endParaRPr lang="zh-CN" altLang="en-US" sz="1600" dirty="0">
              <a:solidFill>
                <a:schemeClr val="tx2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  <a:sym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904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2"/>
          <p:cNvSpPr txBox="1"/>
          <p:nvPr/>
        </p:nvSpPr>
        <p:spPr>
          <a:xfrm>
            <a:off x="3725188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5" name="文本框 3"/>
          <p:cNvSpPr txBox="1"/>
          <p:nvPr/>
        </p:nvSpPr>
        <p:spPr>
          <a:xfrm>
            <a:off x="3791860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6" name="文本框 4"/>
          <p:cNvSpPr txBox="1"/>
          <p:nvPr/>
        </p:nvSpPr>
        <p:spPr>
          <a:xfrm>
            <a:off x="3870443" y="3198167"/>
            <a:ext cx="274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7" name="椭圆 5"/>
          <p:cNvSpPr/>
          <p:nvPr/>
        </p:nvSpPr>
        <p:spPr>
          <a:xfrm>
            <a:off x="-153162" y="2188750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6"/>
          <p:cNvSpPr/>
          <p:nvPr/>
        </p:nvSpPr>
        <p:spPr>
          <a:xfrm>
            <a:off x="-284226" y="251488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7"/>
          <p:cNvSpPr/>
          <p:nvPr/>
        </p:nvSpPr>
        <p:spPr>
          <a:xfrm>
            <a:off x="-195326" y="26514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8"/>
          <p:cNvSpPr/>
          <p:nvPr/>
        </p:nvSpPr>
        <p:spPr>
          <a:xfrm>
            <a:off x="-210321" y="182203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-281051" y="297526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2"/>
          <p:cNvSpPr/>
          <p:nvPr/>
        </p:nvSpPr>
        <p:spPr>
          <a:xfrm>
            <a:off x="-338201" y="2864136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3"/>
          <p:cNvSpPr/>
          <p:nvPr/>
        </p:nvSpPr>
        <p:spPr>
          <a:xfrm>
            <a:off x="-153162" y="218875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5"/>
          <p:cNvSpPr/>
          <p:nvPr/>
        </p:nvSpPr>
        <p:spPr>
          <a:xfrm>
            <a:off x="-300101" y="1813211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6"/>
          <p:cNvSpPr/>
          <p:nvPr/>
        </p:nvSpPr>
        <p:spPr>
          <a:xfrm>
            <a:off x="-281759" y="1880625"/>
            <a:ext cx="144000" cy="144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8"/>
          <p:cNvSpPr/>
          <p:nvPr/>
        </p:nvSpPr>
        <p:spPr>
          <a:xfrm>
            <a:off x="-231045" y="3189574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9"/>
          <p:cNvSpPr/>
          <p:nvPr/>
        </p:nvSpPr>
        <p:spPr>
          <a:xfrm>
            <a:off x="-174689" y="2507742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glow rad="12700">
              <a:schemeClr val="tx1">
                <a:alpha val="88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20"/>
          <p:cNvSpPr/>
          <p:nvPr/>
        </p:nvSpPr>
        <p:spPr>
          <a:xfrm>
            <a:off x="-285813" y="2999868"/>
            <a:ext cx="43200" cy="43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24"/>
          <p:cNvSpPr/>
          <p:nvPr/>
        </p:nvSpPr>
        <p:spPr>
          <a:xfrm>
            <a:off x="10076325" y="231013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30"/>
          <p:cNvSpPr/>
          <p:nvPr/>
        </p:nvSpPr>
        <p:spPr>
          <a:xfrm>
            <a:off x="10066499" y="1762190"/>
            <a:ext cx="50400" cy="504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31"/>
          <p:cNvSpPr/>
          <p:nvPr/>
        </p:nvSpPr>
        <p:spPr>
          <a:xfrm>
            <a:off x="10164016" y="2397968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37"/>
          <p:cNvSpPr/>
          <p:nvPr/>
        </p:nvSpPr>
        <p:spPr>
          <a:xfrm>
            <a:off x="765637" y="2073923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9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54"/>
          <p:cNvSpPr/>
          <p:nvPr/>
        </p:nvSpPr>
        <p:spPr>
          <a:xfrm>
            <a:off x="9986735" y="2164703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55"/>
          <p:cNvSpPr/>
          <p:nvPr/>
        </p:nvSpPr>
        <p:spPr>
          <a:xfrm>
            <a:off x="10145355" y="3013789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56"/>
          <p:cNvSpPr/>
          <p:nvPr/>
        </p:nvSpPr>
        <p:spPr>
          <a:xfrm>
            <a:off x="10061380" y="4124131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57"/>
          <p:cNvSpPr/>
          <p:nvPr/>
        </p:nvSpPr>
        <p:spPr>
          <a:xfrm>
            <a:off x="11349005" y="4534678"/>
            <a:ext cx="72000" cy="72000"/>
          </a:xfrm>
          <a:prstGeom prst="ellipse">
            <a:avLst/>
          </a:prstGeom>
          <a:solidFill>
            <a:schemeClr val="tx1">
              <a:lumMod val="85000"/>
              <a:lumOff val="15000"/>
              <a:alpha val="61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65"/>
          <p:cNvSpPr/>
          <p:nvPr/>
        </p:nvSpPr>
        <p:spPr>
          <a:xfrm>
            <a:off x="2839865" y="1266190"/>
            <a:ext cx="162000" cy="162000"/>
          </a:xfrm>
          <a:prstGeom prst="ellipse">
            <a:avLst/>
          </a:prstGeom>
          <a:solidFill>
            <a:schemeClr val="tx1">
              <a:lumMod val="85000"/>
              <a:lumOff val="15000"/>
              <a:alpha val="79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71"/>
          <p:cNvSpPr/>
          <p:nvPr/>
        </p:nvSpPr>
        <p:spPr>
          <a:xfrm>
            <a:off x="2864368" y="1072087"/>
            <a:ext cx="180000" cy="180000"/>
          </a:xfrm>
          <a:prstGeom prst="ellipse">
            <a:avLst/>
          </a:prstGeom>
          <a:solidFill>
            <a:schemeClr val="tx1">
              <a:lumMod val="85000"/>
              <a:lumOff val="15000"/>
              <a:alpha val="27000"/>
            </a:schemeClr>
          </a:solidFill>
          <a:ln>
            <a:noFill/>
          </a:ln>
          <a:effectLst>
            <a:softEdge rad="50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77"/>
          <p:cNvSpPr/>
          <p:nvPr/>
        </p:nvSpPr>
        <p:spPr>
          <a:xfrm>
            <a:off x="2619633" y="930340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28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80"/>
          <p:cNvSpPr/>
          <p:nvPr/>
        </p:nvSpPr>
        <p:spPr>
          <a:xfrm>
            <a:off x="637462" y="3804870"/>
            <a:ext cx="126000" cy="126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88"/>
          <p:cNvSpPr/>
          <p:nvPr/>
        </p:nvSpPr>
        <p:spPr>
          <a:xfrm>
            <a:off x="4695335" y="3152040"/>
            <a:ext cx="216000" cy="216000"/>
          </a:xfrm>
          <a:prstGeom prst="ellipse">
            <a:avLst/>
          </a:prstGeom>
          <a:solidFill>
            <a:schemeClr val="tx1">
              <a:lumMod val="85000"/>
              <a:lumOff val="15000"/>
              <a:alpha val="57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93"/>
          <p:cNvSpPr/>
          <p:nvPr/>
        </p:nvSpPr>
        <p:spPr>
          <a:xfrm>
            <a:off x="1063248" y="643399"/>
            <a:ext cx="144000" cy="144000"/>
          </a:xfrm>
          <a:prstGeom prst="ellipse">
            <a:avLst/>
          </a:prstGeom>
          <a:solidFill>
            <a:schemeClr val="tx1">
              <a:lumMod val="85000"/>
              <a:lumOff val="15000"/>
              <a:alpha val="4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94"/>
          <p:cNvSpPr/>
          <p:nvPr/>
        </p:nvSpPr>
        <p:spPr>
          <a:xfrm>
            <a:off x="2266173" y="501781"/>
            <a:ext cx="108000" cy="108000"/>
          </a:xfrm>
          <a:prstGeom prst="ellipse">
            <a:avLst/>
          </a:prstGeom>
          <a:solidFill>
            <a:schemeClr val="tx1">
              <a:lumMod val="85000"/>
              <a:lumOff val="15000"/>
              <a:alpha val="66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96"/>
          <p:cNvSpPr/>
          <p:nvPr/>
        </p:nvSpPr>
        <p:spPr>
          <a:xfrm>
            <a:off x="3438719" y="4283841"/>
            <a:ext cx="108000" cy="1080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softEdge rad="381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98"/>
          <p:cNvSpPr/>
          <p:nvPr/>
        </p:nvSpPr>
        <p:spPr>
          <a:xfrm>
            <a:off x="10229694" y="2044130"/>
            <a:ext cx="43200" cy="4320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116"/>
          <p:cNvSpPr/>
          <p:nvPr/>
        </p:nvSpPr>
        <p:spPr>
          <a:xfrm>
            <a:off x="2219380" y="2751220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121"/>
          <p:cNvSpPr/>
          <p:nvPr/>
        </p:nvSpPr>
        <p:spPr>
          <a:xfrm>
            <a:off x="221083" y="4851400"/>
            <a:ext cx="2006600" cy="2006600"/>
          </a:xfrm>
          <a:prstGeom prst="ellipse">
            <a:avLst/>
          </a:prstGeom>
          <a:solidFill>
            <a:schemeClr val="bg1">
              <a:lumMod val="65000"/>
              <a:alpha val="87000"/>
            </a:schemeClr>
          </a:solidFill>
          <a:ln>
            <a:noFill/>
          </a:ln>
          <a:effectLst>
            <a:softEdge rad="304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122"/>
          <p:cNvSpPr/>
          <p:nvPr/>
        </p:nvSpPr>
        <p:spPr>
          <a:xfrm>
            <a:off x="9083675" y="224064"/>
            <a:ext cx="939800" cy="93980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123"/>
          <p:cNvSpPr/>
          <p:nvPr/>
        </p:nvSpPr>
        <p:spPr>
          <a:xfrm>
            <a:off x="10167906" y="4233636"/>
            <a:ext cx="939800" cy="939800"/>
          </a:xfrm>
          <a:prstGeom prst="ellipse">
            <a:avLst/>
          </a:prstGeom>
          <a:solidFill>
            <a:srgbClr val="999999"/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125"/>
          <p:cNvSpPr/>
          <p:nvPr/>
        </p:nvSpPr>
        <p:spPr>
          <a:xfrm>
            <a:off x="1196085" y="1794300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128" descr="e7d195523061f1c011414db08df74492ac20befa3fb15586EED641F7DA837B3633596E05B8AE62E50B5E5456BD3C648DCE2D234CC482E88EB223CB95B207F69907A09C8021443F850886F0462B4D95DAE7E52E05A390C4CE625F38A433E56E1506C378848893C4809CC188E12B64E27FF9994B107CB3C3C2C94CAA84DC1D73C7FCCF51DAA75E7A6B"/>
          <p:cNvSpPr txBox="1"/>
          <p:nvPr/>
        </p:nvSpPr>
        <p:spPr>
          <a:xfrm>
            <a:off x="2907466" y="2637414"/>
            <a:ext cx="63770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2400" kern="2000" spc="100">
                <a:cs typeface="Arial" pitchFamily="34" charset="0"/>
              </a:defRPr>
            </a:lvl1pPr>
          </a:lstStyle>
          <a:p>
            <a:r>
              <a:rPr lang="en-US" altLang="zh-CN" sz="9600" dirty="0"/>
              <a:t>Thank You</a:t>
            </a:r>
            <a:endParaRPr lang="zh-CN" altLang="en-US" sz="9600" dirty="0"/>
          </a:p>
        </p:txBody>
      </p:sp>
      <p:sp>
        <p:nvSpPr>
          <p:cNvPr id="42" name="椭圆 116"/>
          <p:cNvSpPr/>
          <p:nvPr/>
        </p:nvSpPr>
        <p:spPr>
          <a:xfrm>
            <a:off x="6871192" y="1538012"/>
            <a:ext cx="730250" cy="730250"/>
          </a:xfrm>
          <a:prstGeom prst="ellipse">
            <a:avLst/>
          </a:prstGeom>
          <a:solidFill>
            <a:schemeClr val="bg1">
              <a:lumMod val="50000"/>
              <a:alpha val="87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125"/>
          <p:cNvSpPr/>
          <p:nvPr/>
        </p:nvSpPr>
        <p:spPr>
          <a:xfrm>
            <a:off x="6839504" y="5126904"/>
            <a:ext cx="1107440" cy="1107440"/>
          </a:xfrm>
          <a:prstGeom prst="ellipse">
            <a:avLst/>
          </a:prstGeom>
          <a:solidFill>
            <a:schemeClr val="bg1">
              <a:lumMod val="65000"/>
              <a:alpha val="73000"/>
            </a:schemeClr>
          </a:solidFill>
          <a:ln>
            <a:noFill/>
          </a:ln>
          <a:effectLst>
            <a:softEdge rad="139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084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專案動機與目的</a:t>
            </a:r>
            <a:endParaRPr lang="en-US" altLang="zh-TW" dirty="0"/>
          </a:p>
          <a:p>
            <a:r>
              <a:rPr lang="zh-TW" altLang="en-US" dirty="0"/>
              <a:t>模型建置說明</a:t>
            </a:r>
            <a:endParaRPr lang="en-US" altLang="zh-TW" dirty="0"/>
          </a:p>
          <a:p>
            <a:pPr lvl="1"/>
            <a:r>
              <a:rPr lang="zh-TW" altLang="en-US" dirty="0"/>
              <a:t>資料前處理</a:t>
            </a:r>
            <a:endParaRPr lang="en-US" altLang="zh-TW" dirty="0"/>
          </a:p>
          <a:p>
            <a:pPr lvl="1"/>
            <a:r>
              <a:rPr lang="zh-TW" altLang="en-US" dirty="0"/>
              <a:t>模型架構</a:t>
            </a:r>
            <a:endParaRPr lang="en-US" altLang="zh-TW" dirty="0"/>
          </a:p>
          <a:p>
            <a:r>
              <a:rPr lang="en-US" altLang="zh-TW" dirty="0"/>
              <a:t>Demo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1026" name="Picture 2" descr="コンピューターを使うペンギンのイラスト | かわいいフリー素材集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787" y="1690688"/>
            <a:ext cx="4305013" cy="399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9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專案動機與目的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車牌辨識的基底</a:t>
            </a:r>
            <a:r>
              <a:rPr lang="en-US" altLang="zh-TW" dirty="0"/>
              <a:t>(</a:t>
            </a:r>
            <a:r>
              <a:rPr lang="zh-TW" altLang="en-US" dirty="0"/>
              <a:t>尋找車牌</a:t>
            </a:r>
            <a:r>
              <a:rPr lang="en-US" altLang="zh-TW" dirty="0"/>
              <a:t>+</a:t>
            </a:r>
            <a:r>
              <a:rPr lang="zh-TW" altLang="en-US" dirty="0"/>
              <a:t>數字字母辨識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學校車子很多</a:t>
            </a:r>
            <a:endParaRPr lang="en-US" altLang="zh-TW" dirty="0"/>
          </a:p>
          <a:p>
            <a:r>
              <a:rPr lang="zh-TW" altLang="en-US" dirty="0"/>
              <a:t>單個數字</a:t>
            </a:r>
            <a:r>
              <a:rPr lang="en-US" altLang="zh-TW" dirty="0"/>
              <a:t>+</a:t>
            </a:r>
            <a:r>
              <a:rPr lang="zh-TW" altLang="en-US" dirty="0"/>
              <a:t>文字辨識</a:t>
            </a:r>
            <a:r>
              <a:rPr lang="en-US" altLang="zh-TW" dirty="0"/>
              <a:t>(10</a:t>
            </a:r>
            <a:r>
              <a:rPr lang="zh-TW" altLang="en-US" dirty="0"/>
              <a:t>個數字</a:t>
            </a:r>
            <a:r>
              <a:rPr lang="en-US" altLang="zh-TW" dirty="0"/>
              <a:t>+26</a:t>
            </a:r>
            <a:r>
              <a:rPr lang="zh-TW" altLang="en-US" dirty="0"/>
              <a:t>英文字母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3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1FC82A4-3B26-4626-8C1C-81A1749959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062" y="4082027"/>
            <a:ext cx="3275847" cy="245688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BF884BB-81E1-481C-87FB-690D871D8F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44" y="4076901"/>
            <a:ext cx="3268911" cy="245168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A16DC97-22FC-4E64-8046-324EB1B128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891" y="641333"/>
            <a:ext cx="2394849" cy="1740632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491EBC85-EC26-4374-AC72-1FA2280C84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15891" y="2561352"/>
            <a:ext cx="2050850" cy="207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AA702A-89A6-4F35-BAF4-D558124A2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模型建置說明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FE675A-44CB-4983-82D3-20E759A1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4</a:t>
            </a:fld>
            <a:endParaRPr lang="zh-TW" altLang="en-US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8EC3B4A-D169-4484-B9AD-725BD2D7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746" y="2548871"/>
            <a:ext cx="9071944" cy="329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標題 1">
            <a:extLst>
              <a:ext uri="{FF2B5EF4-FFF2-40B4-BE49-F238E27FC236}">
                <a16:creationId xmlns:a16="http://schemas.microsoft.com/office/drawing/2014/main" id="{2C3021A4-0880-49AF-8AED-592B0F6B0CC2}"/>
              </a:ext>
            </a:extLst>
          </p:cNvPr>
          <p:cNvSpPr txBox="1">
            <a:spLocks/>
          </p:cNvSpPr>
          <p:nvPr/>
        </p:nvSpPr>
        <p:spPr>
          <a:xfrm>
            <a:off x="971746" y="13376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  <a:cs typeface="+mj-cs"/>
              </a:defRPr>
            </a:lvl1pPr>
          </a:lstStyle>
          <a:p>
            <a:r>
              <a:rPr lang="en-US" altLang="zh-TW" sz="3600" dirty="0"/>
              <a:t>Lenet-5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7456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E3A568-98F9-4446-9D1F-E31B9DE0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模型建置說明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614382-F30B-4486-A714-B49D2A28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95" y="1711692"/>
            <a:ext cx="4930218" cy="4351338"/>
          </a:xfrm>
        </p:spPr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/>
              <a:t>framework: </a:t>
            </a:r>
            <a:r>
              <a:rPr lang="en-US" altLang="zh-TW" dirty="0" err="1"/>
              <a:t>tensorflow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5DDE8B-F9AB-4981-82DA-BF5C017A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5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26B7C01-A875-4889-8DF4-A34B41A2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031" y="634715"/>
            <a:ext cx="5687219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0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E30DA5-064B-4335-9D27-66BAD7E1C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8493C3-C52E-4F1D-A374-90C5CEEED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9829" cy="4351338"/>
          </a:xfrm>
        </p:spPr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 err="1"/>
              <a:t>PicPick</a:t>
            </a:r>
            <a:r>
              <a:rPr lang="zh-TW" altLang="en-US" dirty="0"/>
              <a:t>車牌的每一個字元分割出來，要固定的大小，</a:t>
            </a:r>
            <a:endParaRPr lang="en-US" altLang="zh-TW" dirty="0"/>
          </a:p>
          <a:p>
            <a:r>
              <a:rPr lang="zh-TW" altLang="en-US" dirty="0"/>
              <a:t>每個大小為</a:t>
            </a:r>
            <a:r>
              <a:rPr lang="en-US" altLang="zh-TW" dirty="0"/>
              <a:t>90(width)</a:t>
            </a:r>
            <a:r>
              <a:rPr lang="zh-TW" altLang="en-US" dirty="0"/>
              <a:t>*</a:t>
            </a:r>
            <a:r>
              <a:rPr lang="en-US" altLang="zh-TW" dirty="0"/>
              <a:t>150(length)</a:t>
            </a:r>
            <a:r>
              <a:rPr lang="zh-TW" altLang="en-US" dirty="0"/>
              <a:t>*</a:t>
            </a:r>
            <a:r>
              <a:rPr lang="en-US" altLang="zh-TW" dirty="0"/>
              <a:t>3(RGB)</a:t>
            </a:r>
            <a:r>
              <a:rPr lang="zh-TW" altLang="en-US" dirty="0"/>
              <a:t>，並命名成</a:t>
            </a:r>
            <a:r>
              <a:rPr lang="en-US" altLang="zh-TW" dirty="0"/>
              <a:t>char_xxx.jpg									(char</a:t>
            </a:r>
            <a:r>
              <a:rPr lang="zh-TW" altLang="en-US" dirty="0"/>
              <a:t>為該圖字元、</a:t>
            </a:r>
            <a:r>
              <a:rPr lang="en-US" altLang="zh-TW" dirty="0"/>
              <a:t>xxx</a:t>
            </a:r>
            <a:r>
              <a:rPr lang="zh-TW" altLang="en-US" dirty="0"/>
              <a:t>為隨機數字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FCBA372-539A-402E-908D-82E2C374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6</a:t>
            </a:fld>
            <a:endParaRPr lang="zh-TW" altLang="en-US" dirty="0"/>
          </a:p>
        </p:txBody>
      </p:sp>
      <p:pic>
        <p:nvPicPr>
          <p:cNvPr id="1026" name="Picture 2" descr="PicPick - by NGWIN, 全功能的設計工具，包含螢幕擷取、圖片編輯器、色彩選擇器、尺規等等...">
            <a:extLst>
              <a:ext uri="{FF2B5EF4-FFF2-40B4-BE49-F238E27FC236}">
                <a16:creationId xmlns:a16="http://schemas.microsoft.com/office/drawing/2014/main" id="{261C2881-4DE1-424F-964A-9367C7FA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42" y="3919030"/>
            <a:ext cx="1180871" cy="118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CAF287F-FA60-44C4-AE44-2B140F165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168" y="3159390"/>
            <a:ext cx="7205221" cy="31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335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61B68-63D8-4D9E-A2AE-24EBF8DA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資料前處理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C4D856-15C3-4397-BBE7-B069B7CE9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53" y="1847850"/>
            <a:ext cx="11011293" cy="4351338"/>
          </a:xfrm>
        </p:spPr>
        <p:txBody>
          <a:bodyPr/>
          <a:lstStyle/>
          <a:p>
            <a:r>
              <a:rPr lang="zh-TW" altLang="en-US" dirty="0"/>
              <a:t>由於在</a:t>
            </a:r>
            <a:r>
              <a:rPr lang="en-US" altLang="zh-TW" dirty="0"/>
              <a:t>train</a:t>
            </a:r>
            <a:r>
              <a:rPr lang="zh-TW" altLang="en-US" dirty="0"/>
              <a:t>及</a:t>
            </a:r>
            <a:r>
              <a:rPr lang="en-US" altLang="zh-TW" dirty="0"/>
              <a:t>test</a:t>
            </a:r>
            <a:r>
              <a:rPr lang="zh-TW" altLang="en-US" dirty="0"/>
              <a:t>的</a:t>
            </a:r>
            <a:r>
              <a:rPr lang="en-US" altLang="zh-TW" dirty="0"/>
              <a:t>label</a:t>
            </a:r>
            <a:r>
              <a:rPr lang="zh-TW" altLang="en-US" dirty="0"/>
              <a:t>無法直接使用字母去丟去訓練，我們使用了</a:t>
            </a:r>
            <a:r>
              <a:rPr lang="en-US" altLang="zh-TW" dirty="0"/>
              <a:t>python</a:t>
            </a:r>
            <a:r>
              <a:rPr lang="zh-TW" altLang="en-US" dirty="0"/>
              <a:t>裡面的函式</a:t>
            </a:r>
            <a:r>
              <a:rPr lang="en-US" altLang="zh-TW" dirty="0" err="1"/>
              <a:t>ord</a:t>
            </a:r>
            <a:r>
              <a:rPr lang="en-US" altLang="zh-TW" dirty="0"/>
              <a:t>()</a:t>
            </a:r>
            <a:r>
              <a:rPr lang="zh-TW" altLang="en-US" dirty="0"/>
              <a:t>，可以將原本的數字轉乘</a:t>
            </a:r>
            <a:r>
              <a:rPr lang="en-US" altLang="zh-TW" dirty="0"/>
              <a:t>ASCII code</a:t>
            </a:r>
            <a:r>
              <a:rPr lang="zh-TW" altLang="en-US" dirty="0"/>
              <a:t>的十進位形式表示，</a:t>
            </a:r>
            <a:r>
              <a:rPr lang="en-US" altLang="zh-TW" dirty="0"/>
              <a:t>0=&gt;48,1=&gt;49…9=&gt;57</a:t>
            </a:r>
            <a:r>
              <a:rPr lang="zh-TW" altLang="en-US" dirty="0"/>
              <a:t>，</a:t>
            </a:r>
            <a:r>
              <a:rPr lang="en-US" altLang="zh-TW" dirty="0"/>
              <a:t>A=&gt;65,B=&gt;66…Z=&gt;90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Label</a:t>
            </a:r>
            <a:r>
              <a:rPr lang="zh-TW" altLang="en-US" dirty="0"/>
              <a:t>則是利用檔案的第一個字元，用到的是</a:t>
            </a:r>
            <a:r>
              <a:rPr lang="en-US" altLang="zh-TW" dirty="0"/>
              <a:t>split(‘_’)</a:t>
            </a:r>
          </a:p>
          <a:p>
            <a:r>
              <a:rPr lang="zh-TW" altLang="en-US" dirty="0"/>
              <a:t>我們每個人分別做</a:t>
            </a:r>
            <a:r>
              <a:rPr lang="en-US" altLang="zh-TW" dirty="0"/>
              <a:t>100</a:t>
            </a:r>
            <a:r>
              <a:rPr lang="zh-TW" altLang="en-US" dirty="0"/>
              <a:t>張車牌去分割每個字母</a:t>
            </a:r>
            <a:endParaRPr lang="en-US" altLang="zh-TW" dirty="0"/>
          </a:p>
          <a:p>
            <a:r>
              <a:rPr lang="en-US" altLang="zh-TW" dirty="0"/>
              <a:t>Training data = 1637</a:t>
            </a:r>
            <a:r>
              <a:rPr lang="zh-TW" altLang="en-US" dirty="0"/>
              <a:t>，</a:t>
            </a:r>
            <a:r>
              <a:rPr lang="en-US" altLang="zh-TW" dirty="0"/>
              <a:t>Test data</a:t>
            </a:r>
            <a:r>
              <a:rPr lang="zh-TW" altLang="en-US" dirty="0"/>
              <a:t> </a:t>
            </a:r>
            <a:r>
              <a:rPr lang="en-US" altLang="zh-TW"/>
              <a:t>=428</a:t>
            </a:r>
            <a:r>
              <a:rPr lang="zh-TW" altLang="en-US"/>
              <a:t> 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D6D7A4-CC26-4541-99DD-652C8362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1660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B2014-DE23-47E2-A3D2-B589FC2C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參數設定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5B7CC9A-C5DB-48C6-8B45-AC99F047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8</a:t>
            </a:fld>
            <a:endParaRPr lang="zh-TW" altLang="en-US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9DA0EB7-F7F3-48DB-80B7-2FABB723F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batch_size</a:t>
            </a:r>
            <a:r>
              <a:rPr lang="en-US" altLang="zh-TW" dirty="0"/>
              <a:t> = 128</a:t>
            </a:r>
          </a:p>
          <a:p>
            <a:r>
              <a:rPr lang="en-US" altLang="zh-TW" dirty="0" err="1"/>
              <a:t>num_classes</a:t>
            </a:r>
            <a:r>
              <a:rPr lang="en-US" altLang="zh-TW" dirty="0"/>
              <a:t> = 26+10#(</a:t>
            </a:r>
            <a:r>
              <a:rPr lang="zh-TW" altLang="en-US" dirty="0"/>
              <a:t>英文字母</a:t>
            </a:r>
            <a:r>
              <a:rPr lang="en-US" altLang="zh-TW" dirty="0"/>
              <a:t>+</a:t>
            </a:r>
            <a:r>
              <a:rPr lang="zh-TW" altLang="en-US" dirty="0"/>
              <a:t>數字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epochs = 20       #(</a:t>
            </a:r>
            <a:r>
              <a:rPr lang="zh-TW" altLang="en-US" dirty="0"/>
              <a:t>訓練次數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en-US" altLang="zh-TW" dirty="0" err="1"/>
              <a:t>train_num</a:t>
            </a:r>
            <a:r>
              <a:rPr lang="en-US" altLang="zh-TW" dirty="0"/>
              <a:t> = 1637</a:t>
            </a:r>
          </a:p>
          <a:p>
            <a:r>
              <a:rPr lang="en-US" altLang="zh-TW" dirty="0" err="1"/>
              <a:t>test_num</a:t>
            </a:r>
            <a:r>
              <a:rPr lang="en-US" altLang="zh-TW" dirty="0"/>
              <a:t> = 428</a:t>
            </a:r>
          </a:p>
          <a:p>
            <a:r>
              <a:rPr lang="en-US" altLang="zh-TW" dirty="0" err="1"/>
              <a:t>image_size</a:t>
            </a:r>
            <a:r>
              <a:rPr lang="en-US" altLang="zh-TW" dirty="0"/>
              <a:t> = 150*90*3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527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FFE64C-15C2-458E-8475-62FBE85D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57D0CB-668A-42A2-AEE3-6EE0BF09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332C5E-5D0A-4507-B1B5-108ABCD3581B}" type="slidenum">
              <a:rPr lang="zh-TW" altLang="en-US" smtClean="0"/>
              <a:t>9</a:t>
            </a:fld>
            <a:endParaRPr lang="zh-TW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9AD5432-931F-476E-A036-4BFE2DB8F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677" y="2313986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FE24650-55B1-411D-9776-75A814995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150" y="2313986"/>
            <a:ext cx="36766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8B17DC-3009-4F0C-8BBF-8E96A7A55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450" y="3152736"/>
            <a:ext cx="2991267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8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</TotalTime>
  <Words>295</Words>
  <Application>Microsoft Office PowerPoint</Application>
  <PresentationFormat>寬螢幕</PresentationFormat>
  <Paragraphs>45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Adobe 繁黑體 Std B</vt:lpstr>
      <vt:lpstr>华文细黑</vt:lpstr>
      <vt:lpstr>Arial</vt:lpstr>
      <vt:lpstr>Calibri</vt:lpstr>
      <vt:lpstr>Office 佈景主題</vt:lpstr>
      <vt:lpstr>PowerPoint 簡報</vt:lpstr>
      <vt:lpstr>Outline</vt:lpstr>
      <vt:lpstr>專案動機與目的</vt:lpstr>
      <vt:lpstr>模型建置說明</vt:lpstr>
      <vt:lpstr>模型建置說明</vt:lpstr>
      <vt:lpstr>資料前處理</vt:lpstr>
      <vt:lpstr>資料前處理</vt:lpstr>
      <vt:lpstr>參數設定</vt:lpstr>
      <vt:lpstr>Demo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doudou</dc:creator>
  <cp:lastModifiedBy>doudou</cp:lastModifiedBy>
  <cp:revision>84</cp:revision>
  <dcterms:created xsi:type="dcterms:W3CDTF">2022-03-15T11:26:27Z</dcterms:created>
  <dcterms:modified xsi:type="dcterms:W3CDTF">2022-04-27T18:29:47Z</dcterms:modified>
</cp:coreProperties>
</file>