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71" r:id="rId2"/>
  </p:sldMasterIdLst>
  <p:notesMasterIdLst>
    <p:notesMasterId r:id="rId59"/>
  </p:notesMasterIdLst>
  <p:sldIdLst>
    <p:sldId id="275" r:id="rId3"/>
    <p:sldId id="297" r:id="rId4"/>
    <p:sldId id="306" r:id="rId5"/>
    <p:sldId id="283" r:id="rId6"/>
    <p:sldId id="256" r:id="rId7"/>
    <p:sldId id="288" r:id="rId8"/>
    <p:sldId id="305" r:id="rId9"/>
    <p:sldId id="307" r:id="rId10"/>
    <p:sldId id="298" r:id="rId11"/>
    <p:sldId id="299" r:id="rId12"/>
    <p:sldId id="308" r:id="rId13"/>
    <p:sldId id="300" r:id="rId14"/>
    <p:sldId id="304" r:id="rId15"/>
    <p:sldId id="301" r:id="rId16"/>
    <p:sldId id="302" r:id="rId17"/>
    <p:sldId id="303" r:id="rId18"/>
    <p:sldId id="309" r:id="rId19"/>
    <p:sldId id="310" r:id="rId20"/>
    <p:sldId id="313" r:id="rId21"/>
    <p:sldId id="329" r:id="rId22"/>
    <p:sldId id="314" r:id="rId23"/>
    <p:sldId id="330" r:id="rId24"/>
    <p:sldId id="316" r:id="rId25"/>
    <p:sldId id="315" r:id="rId26"/>
    <p:sldId id="317" r:id="rId27"/>
    <p:sldId id="319" r:id="rId28"/>
    <p:sldId id="321" r:id="rId29"/>
    <p:sldId id="312" r:id="rId30"/>
    <p:sldId id="341" r:id="rId31"/>
    <p:sldId id="333" r:id="rId32"/>
    <p:sldId id="331" r:id="rId33"/>
    <p:sldId id="332" r:id="rId34"/>
    <p:sldId id="334" r:id="rId35"/>
    <p:sldId id="340" r:id="rId36"/>
    <p:sldId id="335" r:id="rId37"/>
    <p:sldId id="336" r:id="rId38"/>
    <p:sldId id="337" r:id="rId39"/>
    <p:sldId id="322" r:id="rId40"/>
    <p:sldId id="343" r:id="rId41"/>
    <p:sldId id="342" r:id="rId42"/>
    <p:sldId id="324" r:id="rId43"/>
    <p:sldId id="344" r:id="rId44"/>
    <p:sldId id="338" r:id="rId45"/>
    <p:sldId id="345" r:id="rId46"/>
    <p:sldId id="323" r:id="rId47"/>
    <p:sldId id="325" r:id="rId48"/>
    <p:sldId id="347" r:id="rId49"/>
    <p:sldId id="346" r:id="rId50"/>
    <p:sldId id="339" r:id="rId51"/>
    <p:sldId id="349" r:id="rId52"/>
    <p:sldId id="326" r:id="rId53"/>
    <p:sldId id="328" r:id="rId54"/>
    <p:sldId id="351" r:id="rId55"/>
    <p:sldId id="350" r:id="rId56"/>
    <p:sldId id="327" r:id="rId57"/>
    <p:sldId id="320" r:id="rId58"/>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5pPr>
    <a:lvl6pPr marL="22860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6pPr>
    <a:lvl7pPr marL="27432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7pPr>
    <a:lvl8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8pPr>
    <a:lvl9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9pPr>
  </p:defaultTextStyle>
  <p:extLst>
    <p:ext uri="{EFAFB233-063F-42B5-8137-9DF3F51BA10A}">
      <p15:sldGuideLst xmlns:p15="http://schemas.microsoft.com/office/powerpoint/2012/main">
        <p15:guide id="1" orient="horz" pos="667" userDrawn="1">
          <p15:clr>
            <a:srgbClr val="A4A3A4"/>
          </p15:clr>
        </p15:guide>
        <p15:guide id="2" pos="2880">
          <p15:clr>
            <a:srgbClr val="A4A3A4"/>
          </p15:clr>
        </p15:guide>
        <p15:guide id="3" orient="horz" pos="1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4251"/>
    <a:srgbClr val="EB0303"/>
    <a:srgbClr val="C9394A"/>
    <a:srgbClr val="FFA38E"/>
    <a:srgbClr val="474747"/>
    <a:srgbClr val="21212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个性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79" autoAdjust="0"/>
    <p:restoredTop sz="93887" autoAdjust="0"/>
  </p:normalViewPr>
  <p:slideViewPr>
    <p:cSldViewPr>
      <p:cViewPr>
        <p:scale>
          <a:sx n="130" d="100"/>
          <a:sy n="130" d="100"/>
        </p:scale>
        <p:origin x="680" y="208"/>
      </p:cViewPr>
      <p:guideLst>
        <p:guide orient="horz" pos="667"/>
        <p:guide pos="2880"/>
        <p:guide orient="horz" pos="1620"/>
      </p:guideLst>
    </p:cSldViewPr>
  </p:slideViewPr>
  <p:outlineViewPr>
    <p:cViewPr>
      <p:scale>
        <a:sx n="33" d="100"/>
        <a:sy n="33" d="100"/>
      </p:scale>
      <p:origin x="0" y="-708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notesMaster" Target="notesMasters/notesMaster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a:t>
            </a:fld>
            <a:endParaRPr lang="zh-CN" altLang="en-US" sz="1200">
              <a:latin typeface="Calibri" pitchFamily="34" charset="0"/>
              <a:ea typeface="宋体" pitchFamily="2" charset="-122"/>
              <a:cs typeface="Calibri"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单击此处编辑母版文本样式</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第二级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第三级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第四级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01847744"/>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5pPr>
    <a:lvl6pPr marL="22860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6pPr>
    <a:lvl7pPr marL="27432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7pPr>
    <a:lvl8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8pPr>
    <a:lvl9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zh-CN" sz="1200" kern="1200">
                <a:solidFill>
                  <a:schemeClr val="tx1"/>
                </a:solidFill>
                <a:effectLst/>
                <a:latin typeface="Arial" pitchFamily="34" charset="0"/>
                <a:ea typeface="宋体" pitchFamily="2" charset="-122"/>
                <a:cs typeface="Calibri" pitchFamily="34" charset="0"/>
              </a:rPr>
              <a:t>描述特征工程三部曲之一的特征处理</a:t>
            </a:r>
            <a:r>
              <a:rPr lang="en-US" altLang="zh-CN" sz="1200" kern="1200">
                <a:solidFill>
                  <a:schemeClr val="tx1"/>
                </a:solidFill>
                <a:effectLst/>
                <a:latin typeface="Arial" pitchFamily="34" charset="0"/>
                <a:ea typeface="宋体" pitchFamily="2" charset="-122"/>
                <a:cs typeface="Calibri" pitchFamily="34" charset="0"/>
              </a:rPr>
              <a:t>(</a:t>
            </a:r>
            <a:r>
              <a:rPr lang="zh-CN" altLang="zh-CN" sz="1200" kern="1200">
                <a:solidFill>
                  <a:schemeClr val="tx1"/>
                </a:solidFill>
                <a:effectLst/>
                <a:latin typeface="Arial" pitchFamily="34" charset="0"/>
                <a:ea typeface="宋体" pitchFamily="2" charset="-122"/>
                <a:cs typeface="Calibri" pitchFamily="34" charset="0"/>
              </a:rPr>
              <a:t>也叫数据预处理</a:t>
            </a:r>
            <a:r>
              <a:rPr lang="en-US" altLang="zh-CN" sz="1200" kern="1200">
                <a:solidFill>
                  <a:schemeClr val="tx1"/>
                </a:solidFill>
                <a:effectLst/>
                <a:latin typeface="Arial" pitchFamily="34" charset="0"/>
                <a:ea typeface="宋体" pitchFamily="2" charset="-122"/>
                <a:cs typeface="Calibri" pitchFamily="34" charset="0"/>
              </a:rPr>
              <a:t>)</a:t>
            </a:r>
            <a:r>
              <a:rPr lang="zh-CN" altLang="zh-CN" sz="1200" kern="1200">
                <a:solidFill>
                  <a:schemeClr val="tx1"/>
                </a:solidFill>
                <a:effectLst/>
                <a:latin typeface="Arial" pitchFamily="34" charset="0"/>
                <a:ea typeface="宋体" pitchFamily="2" charset="-122"/>
                <a:cs typeface="Calibri" pitchFamily="34" charset="0"/>
              </a:rPr>
              <a:t>。</a:t>
            </a:r>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7073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特征提取部分，包括样本的采集，异常数据的清洗，等等内容。就类似直接面对的是数据源，比如数据爬虫，日志导出，数据库获取等等。</a:t>
            </a:r>
            <a:endParaRPr lang="en-US" altLang="zh-CN" dirty="0" smtClean="0"/>
          </a:p>
          <a:p>
            <a:r>
              <a:rPr lang="zh-CN" altLang="en-US" dirty="0" smtClean="0"/>
              <a:t>那么特征工程 ，就是在此基础上进行加工处理。</a:t>
            </a:r>
            <a:endParaRPr lang="en-US" altLang="zh-CN" dirty="0" smtClean="0"/>
          </a:p>
          <a:p>
            <a:r>
              <a:rPr lang="zh-CN" altLang="en-US" dirty="0" smtClean="0"/>
              <a:t>有些懵逼的同学是否还记得特征工程三部曲之特征处理，可能大家一开始就心理有疑问三部曲是哪三部曲。</a:t>
            </a:r>
            <a:endParaRPr lang="en-US" altLang="zh-CN" dirty="0" smtClean="0"/>
          </a:p>
          <a:p>
            <a:r>
              <a:rPr lang="zh-CN" altLang="en-US" dirty="0" smtClean="0"/>
              <a:t>这里就展示出来，三部曲就是，特征处理，特征选择，特征降维。</a:t>
            </a:r>
            <a:endParaRPr lang="en-US" altLang="zh-CN" dirty="0" smtClean="0"/>
          </a:p>
          <a:p>
            <a:r>
              <a:rPr lang="zh-CN" altLang="en-US" dirty="0" smtClean="0"/>
              <a:t>本次</a:t>
            </a:r>
            <a:r>
              <a:rPr lang="en-US" altLang="zh-CN" dirty="0" smtClean="0"/>
              <a:t>PPT</a:t>
            </a:r>
            <a:r>
              <a:rPr lang="zh-CN" altLang="en-US" dirty="0" smtClean="0"/>
              <a:t>的就是第一曲</a:t>
            </a:r>
            <a:r>
              <a:rPr lang="en-US" altLang="zh-CN" dirty="0" smtClean="0"/>
              <a:t>----</a:t>
            </a:r>
            <a:r>
              <a:rPr lang="zh-CN" altLang="en-US" dirty="0" smtClean="0"/>
              <a:t>特征处理</a:t>
            </a:r>
            <a:endParaRPr lang="en-US" altLang="zh-CN" dirty="0" smtClean="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997126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864827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机器学习过程的第三个步骤就是模型训练。</a:t>
            </a:r>
            <a:endParaRPr lang="en-US" altLang="zh-CN" dirty="0" smtClean="0"/>
          </a:p>
          <a:p>
            <a:r>
              <a:rPr lang="zh-CN" altLang="en-US" dirty="0" smtClean="0"/>
              <a:t>里面包括</a:t>
            </a:r>
            <a:endParaRPr lang="en-US" altLang="zh-CN" dirty="0" smtClean="0"/>
          </a:p>
          <a:p>
            <a:r>
              <a:rPr lang="zh-CN" altLang="en-US" dirty="0" smtClean="0"/>
              <a:t>模型选择：面对一个特定的机器学习任务应该如何选择合适的模型。</a:t>
            </a:r>
            <a:endParaRPr lang="en-US" altLang="zh-CN" dirty="0" smtClean="0"/>
          </a:p>
          <a:p>
            <a:r>
              <a:rPr lang="zh-CN" altLang="en-US" dirty="0" smtClean="0"/>
              <a:t>参数调整：在训练样本中将模型调整至最优。还记得这个最优的上限是哪儿。</a:t>
            </a:r>
            <a:endParaRPr lang="en-US" altLang="zh-CN" dirty="0" smtClean="0"/>
          </a:p>
          <a:p>
            <a:r>
              <a:rPr lang="zh-CN" altLang="en-US" dirty="0" smtClean="0"/>
              <a:t>组合模型：在一个特定的任务中将多个模型组合在一起共同完成任务。</a:t>
            </a:r>
            <a:endParaRPr lang="en-US" altLang="zh-CN" dirty="0" smtClean="0"/>
          </a:p>
          <a:p>
            <a:endParaRPr lang="en-US" altLang="zh-CN" dirty="0" smtClean="0"/>
          </a:p>
          <a:p>
            <a:r>
              <a:rPr lang="zh-CN" altLang="en-US" dirty="0" smtClean="0"/>
              <a:t>第四个步骤是结果评价：</a:t>
            </a:r>
            <a:endParaRPr lang="en-US" altLang="zh-CN" dirty="0" smtClean="0"/>
          </a:p>
          <a:p>
            <a:r>
              <a:rPr lang="zh-CN" altLang="en-US" dirty="0" smtClean="0"/>
              <a:t>这些就不多说了，这些结果评价不只要评价模型也要评价整个机器学习成果。</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663580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144814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949595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首先连续性的区分，最好理解，顾名思义分为，连续型特征，离散型特征，还是二值型特征。</a:t>
            </a:r>
            <a:endParaRPr lang="en-US" altLang="zh-CN" dirty="0" smtClean="0"/>
          </a:p>
          <a:p>
            <a:r>
              <a:rPr lang="zh-CN" altLang="en-US" dirty="0" smtClean="0"/>
              <a:t>其次来源区分方式，有数值型，文本型特征</a:t>
            </a:r>
            <a:r>
              <a:rPr lang="en-US" altLang="zh-CN" dirty="0" smtClean="0"/>
              <a:t>(</a:t>
            </a:r>
            <a:r>
              <a:rPr lang="zh-CN" altLang="en-US" dirty="0" smtClean="0"/>
              <a:t>包括词性特征，</a:t>
            </a:r>
            <a:r>
              <a:rPr lang="en-US" altLang="zh-CN" dirty="0" smtClean="0"/>
              <a:t>TFIDF</a:t>
            </a:r>
            <a:r>
              <a:rPr lang="zh-CN" altLang="en-US" dirty="0" smtClean="0"/>
              <a:t>，语义向量等等</a:t>
            </a:r>
            <a:r>
              <a:rPr lang="en-US" altLang="zh-CN" dirty="0" smtClean="0"/>
              <a:t>)</a:t>
            </a:r>
            <a:r>
              <a:rPr lang="zh-CN" altLang="en-US" dirty="0" smtClean="0"/>
              <a:t>，还有图像特征</a:t>
            </a:r>
            <a:r>
              <a:rPr lang="en-US" altLang="zh-CN" dirty="0" smtClean="0"/>
              <a:t>(</a:t>
            </a:r>
            <a:r>
              <a:rPr lang="zh-CN" altLang="en-US" dirty="0" smtClean="0"/>
              <a:t>包括边界，颜色，</a:t>
            </a:r>
            <a:r>
              <a:rPr lang="zh-CN" altLang="en-US" sz="1200" b="0" i="0" kern="1200" dirty="0" smtClean="0">
                <a:solidFill>
                  <a:schemeClr val="tx1"/>
                </a:solidFill>
                <a:effectLst/>
                <a:latin typeface="Arial" pitchFamily="34" charset="0"/>
                <a:ea typeface="宋体" pitchFamily="2" charset="-122"/>
                <a:cs typeface="Calibri" pitchFamily="34" charset="0"/>
              </a:rPr>
              <a:t>纹理，空间位置特征</a:t>
            </a:r>
            <a:r>
              <a:rPr lang="en-US" altLang="zh-CN" dirty="0" smtClean="0"/>
              <a:t>)</a:t>
            </a:r>
          </a:p>
          <a:p>
            <a:r>
              <a:rPr lang="zh-CN" altLang="en-US" dirty="0" smtClean="0"/>
              <a:t>还有复杂性的区分方式，比如低阶的基本特征和统计特征，比如高阶的组合特征，人工特征等等</a:t>
            </a:r>
            <a:endParaRPr lang="en-US" altLang="zh-CN" dirty="0" smtClean="0"/>
          </a:p>
          <a:p>
            <a:r>
              <a:rPr lang="zh-CN" altLang="en-US" dirty="0" smtClean="0"/>
              <a:t>另外还有动态性区分，有稳定性特征，比如一个人的身高，性别等等，动态特征比如这个人所在的位置，当前时间等等。</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457553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796168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667883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首先来解释下，大家不太熟知的词语，无量纲化。</a:t>
            </a:r>
            <a:endParaRPr lang="en-US" altLang="zh-CN" dirty="0" smtClean="0"/>
          </a:p>
          <a:p>
            <a:r>
              <a:rPr lang="zh-CN" altLang="en-US" dirty="0" smtClean="0"/>
              <a:t>什么是无量纲化呢，就是</a:t>
            </a:r>
            <a:r>
              <a:rPr lang="en-US" altLang="zh-CN" dirty="0" smtClean="0"/>
              <a:t>XXXXX</a:t>
            </a:r>
            <a:r>
              <a:rPr lang="zh-CN" altLang="en-US" dirty="0" smtClean="0"/>
              <a:t>，相信大家读完之后应当是这个表情。</a:t>
            </a:r>
            <a:endParaRPr lang="en-US" altLang="zh-CN" dirty="0" smtClean="0"/>
          </a:p>
          <a:p>
            <a:r>
              <a:rPr lang="zh-CN" altLang="en-US" dirty="0" smtClean="0"/>
              <a:t>既然说到无量钢化，那么咱们先了解下什么是量纲。量纲就是</a:t>
            </a:r>
            <a:r>
              <a:rPr lang="en-US" altLang="zh-CN" dirty="0" smtClean="0"/>
              <a:t>XXXX</a:t>
            </a:r>
            <a:r>
              <a:rPr lang="zh-CN" altLang="en-US" dirty="0" smtClean="0"/>
              <a:t>。</a:t>
            </a:r>
            <a:endParaRPr lang="en-US" altLang="zh-CN" dirty="0" smtClean="0"/>
          </a:p>
          <a:p>
            <a:r>
              <a:rPr lang="zh-CN" altLang="en-US" dirty="0" smtClean="0"/>
              <a:t>举一个套炒栗子。</a:t>
            </a:r>
            <a:endParaRPr lang="en-US" altLang="zh-CN" dirty="0" smtClean="0"/>
          </a:p>
          <a:p>
            <a:r>
              <a:rPr lang="zh-CN" altLang="en-US" dirty="0" smtClean="0"/>
              <a:t>这个是之前收集的</a:t>
            </a:r>
            <a:r>
              <a:rPr lang="en-US" altLang="zh-CN" dirty="0" smtClean="0"/>
              <a:t>NBA</a:t>
            </a:r>
            <a:r>
              <a:rPr lang="zh-CN" altLang="en-US" dirty="0" smtClean="0"/>
              <a:t>的数据，怎么理解量纲，比如这个身高</a:t>
            </a:r>
            <a:r>
              <a:rPr lang="en-US" altLang="zh-CN" dirty="0" smtClean="0"/>
              <a:t>1950mm</a:t>
            </a:r>
            <a:r>
              <a:rPr lang="zh-CN" altLang="en-US" dirty="0" smtClean="0"/>
              <a:t>。其实他的意义是，</a:t>
            </a:r>
            <a:r>
              <a:rPr lang="en-US" altLang="zh-CN" dirty="0" smtClean="0"/>
              <a:t>1950x1mm </a:t>
            </a:r>
            <a:r>
              <a:rPr lang="zh-CN" altLang="en-US" dirty="0" smtClean="0"/>
              <a:t>得到</a:t>
            </a:r>
            <a:r>
              <a:rPr lang="en-US" altLang="zh-CN" dirty="0" smtClean="0"/>
              <a:t>1950mm</a:t>
            </a:r>
            <a:r>
              <a:rPr lang="zh-CN" altLang="en-US" dirty="0" smtClean="0"/>
              <a:t>。</a:t>
            </a:r>
            <a:r>
              <a:rPr lang="en-US" altLang="zh-CN" dirty="0" smtClean="0"/>
              <a:t>1950</a:t>
            </a:r>
            <a:r>
              <a:rPr lang="zh-CN" altLang="en-US" dirty="0" smtClean="0"/>
              <a:t>是一个数字基本量，再乘以</a:t>
            </a:r>
            <a:r>
              <a:rPr lang="en-US" altLang="zh-CN" dirty="0" smtClean="0"/>
              <a:t>1mm</a:t>
            </a:r>
            <a:r>
              <a:rPr lang="zh-CN" altLang="en-US" dirty="0" smtClean="0"/>
              <a:t>这个基本量，得到的</a:t>
            </a:r>
            <a:r>
              <a:rPr lang="en-US" altLang="zh-CN" dirty="0" smtClean="0"/>
              <a:t>1950mm</a:t>
            </a:r>
          </a:p>
          <a:p>
            <a:r>
              <a:rPr lang="zh-CN" altLang="en-US" dirty="0" smtClean="0"/>
              <a:t>相似的，</a:t>
            </a:r>
            <a:r>
              <a:rPr lang="en-US" altLang="zh-CN" dirty="0" smtClean="0"/>
              <a:t>5</a:t>
            </a:r>
            <a:r>
              <a:rPr lang="zh-CN" altLang="en-US" dirty="0" smtClean="0"/>
              <a:t>平方米，就是</a:t>
            </a:r>
            <a:r>
              <a:rPr lang="en-US" altLang="zh-CN" dirty="0" smtClean="0"/>
              <a:t>5 x 1m x 1m</a:t>
            </a: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096998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也叫区间缩放化。</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092036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sz="1200" kern="1200">
                <a:solidFill>
                  <a:schemeClr val="tx1"/>
                </a:solidFill>
                <a:effectLst/>
                <a:latin typeface="Arial" pitchFamily="34" charset="0"/>
                <a:ea typeface="宋体" pitchFamily="2" charset="-122"/>
                <a:cs typeface="Calibri" pitchFamily="34" charset="0"/>
              </a:rPr>
              <a:t>介绍和预览</a:t>
            </a:r>
            <a:endParaRPr lang="en-US" altLang="zh-CN" sz="1200" kern="1200">
              <a:solidFill>
                <a:schemeClr val="tx1"/>
              </a:solidFill>
              <a:effectLst/>
              <a:latin typeface="Arial" pitchFamily="34" charset="0"/>
              <a:ea typeface="宋体" pitchFamily="2" charset="-122"/>
              <a:cs typeface="Calibri" pitchFamily="34" charset="0"/>
            </a:endParaRPr>
          </a:p>
          <a:p>
            <a:r>
              <a:rPr lang="zh-CN" altLang="en-US" sz="1200" kern="1200">
                <a:solidFill>
                  <a:schemeClr val="tx1"/>
                </a:solidFill>
                <a:effectLst/>
                <a:latin typeface="Arial" pitchFamily="34" charset="0"/>
                <a:ea typeface="宋体" pitchFamily="2" charset="-122"/>
                <a:cs typeface="Calibri" pitchFamily="34" charset="0"/>
              </a:rPr>
              <a:t>内容是特征工程当中核心环节：特征处理</a:t>
            </a:r>
            <a:endParaRPr lang="zh-CN" altLang="zh-CN" sz="1200" kern="120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27673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123360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527328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001645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注意这里与标准化不一样的地方在于，这个是对单个样本进行的归一化。</a:t>
            </a:r>
            <a:endParaRPr lang="en-US" altLang="zh-CN" dirty="0" smtClean="0"/>
          </a:p>
          <a:p>
            <a:r>
              <a:rPr lang="zh-CN" altLang="en-US" dirty="0" smtClean="0"/>
              <a:t>大家稍微理解下这样的运算，单个样本是不是就被转变成单位向量了。</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244707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提升收敛速度：在梯度下降时。</a:t>
            </a:r>
            <a:endParaRPr lang="en-US" altLang="zh-CN" dirty="0" smtClean="0"/>
          </a:p>
          <a:p>
            <a:r>
              <a:rPr lang="zh-CN" altLang="en-US" dirty="0" smtClean="0"/>
              <a:t>提升模型精度：</a:t>
            </a:r>
            <a:r>
              <a:rPr lang="zh-CN" altLang="en-US" sz="1200" b="0" i="0" kern="1200">
                <a:solidFill>
                  <a:schemeClr val="tx1"/>
                </a:solidFill>
                <a:effectLst/>
                <a:latin typeface="Arial" pitchFamily="34" charset="0"/>
                <a:ea typeface="宋体" pitchFamily="2" charset="-122"/>
                <a:cs typeface="Calibri" pitchFamily="34" charset="0"/>
              </a:rPr>
              <a:t>这在涉及到一些距离计算的算法时效果显著，比如算法要计算欧氏距离，上图中变量</a:t>
            </a:r>
            <a:r>
              <a:rPr lang="en-US" altLang="zh-CN" sz="1200" b="0" i="0" kern="1200">
                <a:solidFill>
                  <a:schemeClr val="tx1"/>
                </a:solidFill>
                <a:effectLst/>
                <a:latin typeface="Arial" pitchFamily="34" charset="0"/>
                <a:ea typeface="宋体" pitchFamily="2" charset="-122"/>
                <a:cs typeface="Calibri" pitchFamily="34" charset="0"/>
              </a:rPr>
              <a:t>1</a:t>
            </a:r>
            <a:r>
              <a:rPr lang="zh-CN" altLang="en-US" sz="1200" b="0" i="0" kern="1200">
                <a:solidFill>
                  <a:schemeClr val="tx1"/>
                </a:solidFill>
                <a:effectLst/>
                <a:latin typeface="Arial" pitchFamily="34" charset="0"/>
                <a:ea typeface="宋体" pitchFamily="2" charset="-122"/>
                <a:cs typeface="Calibri" pitchFamily="34" charset="0"/>
              </a:rPr>
              <a:t>的取值范围比较小，涉及到距离计算时其对结果的影响远比变量</a:t>
            </a:r>
            <a:r>
              <a:rPr lang="en-US" altLang="zh-CN" sz="1200" b="0" i="0" kern="1200">
                <a:solidFill>
                  <a:schemeClr val="tx1"/>
                </a:solidFill>
                <a:effectLst/>
                <a:latin typeface="Arial" pitchFamily="34" charset="0"/>
                <a:ea typeface="宋体" pitchFamily="2" charset="-122"/>
                <a:cs typeface="Calibri" pitchFamily="34" charset="0"/>
              </a:rPr>
              <a:t>2</a:t>
            </a:r>
            <a:r>
              <a:rPr lang="zh-CN" altLang="en-US" sz="1200" b="0" i="0" kern="1200">
                <a:solidFill>
                  <a:schemeClr val="tx1"/>
                </a:solidFill>
                <a:effectLst/>
                <a:latin typeface="Arial" pitchFamily="34" charset="0"/>
                <a:ea typeface="宋体" pitchFamily="2" charset="-122"/>
                <a:cs typeface="Calibri" pitchFamily="34" charset="0"/>
              </a:rPr>
              <a:t>带来的小，所以这就会造成精度的损失。</a:t>
            </a:r>
            <a:endParaRPr lang="en-US" altLang="zh-CN" sz="1200" b="0" i="0" kern="1200">
              <a:solidFill>
                <a:schemeClr val="tx1"/>
              </a:solidFill>
              <a:effectLst/>
              <a:latin typeface="Arial" pitchFamily="34" charset="0"/>
              <a:ea typeface="宋体" pitchFamily="2" charset="-122"/>
              <a:cs typeface="Calibri" pitchFamily="34" charset="0"/>
            </a:endParaRPr>
          </a:p>
          <a:p>
            <a:r>
              <a:rPr lang="zh-CN" altLang="en-US" sz="1200" b="0" i="0" kern="1200">
                <a:solidFill>
                  <a:schemeClr val="tx1"/>
                </a:solidFill>
                <a:effectLst/>
                <a:latin typeface="Arial" pitchFamily="34" charset="0"/>
                <a:ea typeface="宋体" pitchFamily="2" charset="-122"/>
                <a:cs typeface="Calibri" pitchFamily="34" charset="0"/>
              </a:rPr>
              <a:t>所以归一化很有必要，他可以让各个特征对结果做出的贡献相同。</a:t>
            </a:r>
          </a:p>
          <a:p>
            <a:endParaRPr lang="en-US" altLang="zh-CN" sz="1200" b="0" i="0" kern="1200">
              <a:solidFill>
                <a:schemeClr val="tx1"/>
              </a:solidFill>
              <a:effectLst/>
              <a:latin typeface="Arial" pitchFamily="34" charset="0"/>
              <a:ea typeface="宋体" pitchFamily="2" charset="-122"/>
              <a:cs typeface="Calibri" pitchFamily="34" charset="0"/>
            </a:endParaRPr>
          </a:p>
          <a:p>
            <a:r>
              <a:rPr lang="zh-CN" altLang="en-US" sz="1200" b="0" i="0" kern="1200">
                <a:solidFill>
                  <a:schemeClr val="tx1"/>
                </a:solidFill>
                <a:effectLst/>
                <a:latin typeface="Arial" pitchFamily="34" charset="0"/>
                <a:ea typeface="宋体" pitchFamily="2" charset="-122"/>
                <a:cs typeface="Calibri" pitchFamily="34" charset="0"/>
              </a:rPr>
              <a:t>有些人说看不懂这个图，那么我这边简单的推一下</a:t>
            </a:r>
            <a:r>
              <a:rPr lang="en-US" altLang="zh-CN" sz="1200" b="0" i="0" kern="1200">
                <a:solidFill>
                  <a:schemeClr val="tx1"/>
                </a:solidFill>
                <a:effectLst/>
                <a:latin typeface="Arial" pitchFamily="34" charset="0"/>
                <a:ea typeface="宋体" pitchFamily="2" charset="-122"/>
                <a:cs typeface="Calibri" pitchFamily="34" charset="0"/>
              </a:rPr>
              <a:t>(</a:t>
            </a:r>
            <a:r>
              <a:rPr lang="zh-CN" altLang="en-US" sz="1200" b="0" i="0" kern="1200">
                <a:solidFill>
                  <a:schemeClr val="tx1"/>
                </a:solidFill>
                <a:effectLst/>
                <a:latin typeface="Arial" pitchFamily="34" charset="0"/>
                <a:ea typeface="宋体" pitchFamily="2" charset="-122"/>
                <a:cs typeface="Calibri" pitchFamily="34" charset="0"/>
              </a:rPr>
              <a:t>手绘公式</a:t>
            </a:r>
            <a:r>
              <a:rPr lang="en-US" altLang="zh-CN" sz="1200" b="0" i="0" kern="1200">
                <a:solidFill>
                  <a:schemeClr val="tx1"/>
                </a:solidFill>
                <a:effectLst/>
                <a:latin typeface="Arial" pitchFamily="34" charset="0"/>
                <a:ea typeface="宋体" pitchFamily="2" charset="-122"/>
                <a:cs typeface="Calibri" pitchFamily="34" charset="0"/>
              </a:rPr>
              <a:t>)</a:t>
            </a:r>
            <a:r>
              <a:rPr lang="zh-CN" altLang="en-US" sz="1200" b="0" i="0" kern="1200">
                <a:solidFill>
                  <a:schemeClr val="tx1"/>
                </a:solidFill>
                <a:effectLst/>
                <a:latin typeface="Arial" pitchFamily="34" charset="0"/>
                <a:ea typeface="宋体" pitchFamily="2" charset="-122"/>
                <a:cs typeface="Calibri" pitchFamily="34" charset="0"/>
              </a:rPr>
              <a:t>，具体的依靠大家自己去学习了。</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105001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050283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658676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039524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en-US" altLang="zh-CN"/>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28</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704571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a:t>再举个糖炒例子，人的年龄，是连续数值，从</a:t>
            </a:r>
            <a:r>
              <a:rPr kumimoji="1" lang="en-US" altLang="zh-CN"/>
              <a:t>1</a:t>
            </a:r>
            <a:r>
              <a:rPr kumimoji="1" lang="zh-CN" altLang="en-US"/>
              <a:t>到</a:t>
            </a:r>
            <a:r>
              <a:rPr kumimoji="1" lang="en-US" altLang="zh-CN"/>
              <a:t>100</a:t>
            </a:r>
            <a:r>
              <a:rPr kumimoji="1" lang="zh-CN" altLang="en-US"/>
              <a:t>岁</a:t>
            </a:r>
            <a:endParaRPr kumimoji="1" lang="en-US" altLang="zh-CN"/>
          </a:p>
          <a:p>
            <a:r>
              <a:rPr kumimoji="1" lang="zh-CN" altLang="en-US"/>
              <a:t>然而可以分为，幼年，少年，青年，中年，老年，这些就是离散值。</a:t>
            </a:r>
            <a:endParaRPr kumimoji="1" lang="en-US" altLang="zh-CN"/>
          </a:p>
          <a:p>
            <a:r>
              <a:rPr kumimoji="1" lang="zh-CN" altLang="en-US"/>
              <a:t>这个例子很好的表达了离散化的概念。</a:t>
            </a:r>
            <a:endParaRPr kumimoji="1" lang="en-US" altLang="zh-CN"/>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29</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93784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a:t>这句标语，请大家读三遍，以表达特征工程对于机器学习的重要性！！</a:t>
            </a: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695132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latinLnBrk="1"/>
            <a:r>
              <a:rPr lang="en-US" altLang="zh-CN"/>
              <a:t>1. </a:t>
            </a:r>
            <a:r>
              <a:rPr lang="zh-CN" altLang="en-US"/>
              <a:t>特征离散化以后，起到了简化了模型训练的复杂性，降低了模型过拟合的风险</a:t>
            </a:r>
            <a:endParaRPr lang="en-US" altLang="zh-CN"/>
          </a:p>
          <a:p>
            <a:pPr latinLnBrk="1"/>
            <a:r>
              <a:rPr lang="en-US" altLang="zh-CN"/>
              <a:t>2. </a:t>
            </a:r>
            <a:r>
              <a:rPr lang="zh-CN" altLang="en-US"/>
              <a:t>稀疏向量内积乘法运算速度快，计算结果方便存储，容易扩展</a:t>
            </a:r>
          </a:p>
          <a:p>
            <a:pPr latinLnBrk="1"/>
            <a:r>
              <a:rPr lang="en-US" altLang="zh-CN"/>
              <a:t>3. </a:t>
            </a:r>
            <a:r>
              <a:rPr lang="zh-CN" altLang="en-US"/>
              <a:t>离散化后的特征对异常数据有很强的鲁棒性</a:t>
            </a:r>
          </a:p>
          <a:p>
            <a:pPr latinLnBrk="1"/>
            <a:r>
              <a:rPr lang="en-US" altLang="zh-CN"/>
              <a:t>4. </a:t>
            </a:r>
            <a:r>
              <a:rPr lang="zh-CN" altLang="en-US"/>
              <a:t>线性模型表达能力受限，单变量离散化为</a:t>
            </a:r>
            <a:r>
              <a:rPr lang="en-US" altLang="zh-CN"/>
              <a:t>N</a:t>
            </a:r>
            <a:r>
              <a:rPr lang="zh-CN" altLang="en-US"/>
              <a:t>个后，每个变量有单独的权重，相当于为模型引入了非线性，能够提升模型表达能力，加大拟合；</a:t>
            </a:r>
          </a:p>
          <a:p>
            <a:pPr latinLnBrk="1"/>
            <a:r>
              <a:rPr lang="en-US" altLang="zh-CN"/>
              <a:t>5. </a:t>
            </a:r>
            <a:r>
              <a:rPr lang="zh-CN" altLang="en-US"/>
              <a:t>离散化后可以进行特征交叉，由</a:t>
            </a:r>
            <a:r>
              <a:rPr lang="en-US" altLang="zh-CN"/>
              <a:t>M+N</a:t>
            </a:r>
            <a:r>
              <a:rPr lang="zh-CN" altLang="en-US"/>
              <a:t>个变量变为</a:t>
            </a:r>
            <a:r>
              <a:rPr lang="en-US" altLang="zh-CN"/>
              <a:t>M*N</a:t>
            </a:r>
            <a:r>
              <a:rPr lang="zh-CN" altLang="en-US"/>
              <a:t>个变量，进一步引入非线性，提升表达能力</a:t>
            </a:r>
          </a:p>
          <a:p>
            <a:pPr latinLnBrk="1"/>
            <a:r>
              <a:rPr lang="en-US" altLang="zh-CN"/>
              <a:t>6. </a:t>
            </a:r>
            <a:r>
              <a:rPr lang="zh-CN" altLang="en-US"/>
              <a:t>特征离散化后，模型会更稳定，比如如果对用户年龄离散化，</a:t>
            </a:r>
            <a:r>
              <a:rPr lang="en-US" altLang="zh-CN"/>
              <a:t>20-30</a:t>
            </a:r>
            <a:r>
              <a:rPr lang="zh-CN" altLang="en-US"/>
              <a:t>作为一个区间，不会因为一个用户年龄长了一岁就变成一个完全不同的人。当然处于区间相邻处的样本会刚好相反，所以怎么划分区间是门学问；</a:t>
            </a:r>
            <a:endParaRPr lang="en-US" altLang="zh-CN"/>
          </a:p>
          <a:p>
            <a:pPr latinLnBrk="1"/>
            <a:endParaRPr lang="en-US" altLang="zh-CN"/>
          </a:p>
          <a:p>
            <a:pPr latinLnBrk="1"/>
            <a:r>
              <a:rPr lang="zh-CN" altLang="en-US"/>
              <a:t>拿年龄来举个糖炒栗子。</a:t>
            </a:r>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30</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200507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31</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3180809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32</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51177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33</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682811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34</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425595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35</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631043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36</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388277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368796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39</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922825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40</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711561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909877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42</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473998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43</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37748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sz="1200" b="1" i="0" kern="1200">
                <a:solidFill>
                  <a:schemeClr val="tx1"/>
                </a:solidFill>
                <a:effectLst/>
                <a:latin typeface="Arial" pitchFamily="34" charset="0"/>
                <a:ea typeface="宋体" pitchFamily="2" charset="-122"/>
                <a:cs typeface="Calibri" pitchFamily="34" charset="0"/>
              </a:rPr>
              <a:t>“如果你不使用</a:t>
            </a:r>
            <a:r>
              <a:rPr lang="en-US" altLang="zh-CN" sz="1200" b="1" i="0" kern="1200">
                <a:solidFill>
                  <a:schemeClr val="tx1"/>
                </a:solidFill>
                <a:effectLst/>
                <a:latin typeface="Arial" pitchFamily="34" charset="0"/>
                <a:ea typeface="宋体" pitchFamily="2" charset="-122"/>
                <a:cs typeface="Calibri" pitchFamily="34" charset="0"/>
              </a:rPr>
              <a:t>regularization</a:t>
            </a:r>
            <a:r>
              <a:rPr lang="zh-CN" altLang="en-US" sz="1200" b="1" i="0" kern="1200">
                <a:solidFill>
                  <a:schemeClr val="tx1"/>
                </a:solidFill>
                <a:effectLst/>
                <a:latin typeface="Arial" pitchFamily="34" charset="0"/>
                <a:ea typeface="宋体" pitchFamily="2" charset="-122"/>
                <a:cs typeface="Calibri" pitchFamily="34" charset="0"/>
              </a:rPr>
              <a:t>，那么</a:t>
            </a:r>
            <a:r>
              <a:rPr lang="en-US" altLang="zh-CN" sz="1200" b="1" i="0" kern="1200">
                <a:solidFill>
                  <a:schemeClr val="tx1"/>
                </a:solidFill>
                <a:effectLst/>
                <a:latin typeface="Arial" pitchFamily="34" charset="0"/>
                <a:ea typeface="宋体" pitchFamily="2" charset="-122"/>
                <a:cs typeface="Calibri" pitchFamily="34" charset="0"/>
              </a:rPr>
              <a:t>one-hot encoding</a:t>
            </a:r>
            <a:r>
              <a:rPr lang="zh-CN" altLang="en-US" sz="1200" b="1" i="0" kern="1200">
                <a:solidFill>
                  <a:schemeClr val="tx1"/>
                </a:solidFill>
                <a:effectLst/>
                <a:latin typeface="Arial" pitchFamily="34" charset="0"/>
                <a:ea typeface="宋体" pitchFamily="2" charset="-122"/>
                <a:cs typeface="Calibri" pitchFamily="34" charset="0"/>
              </a:rPr>
              <a:t>的模型会有多余的自由度。这个自由度体现在你可以把某一个分类型变量各个值对应的权重都增加某一数值，同时把另一个分类型变量各个值对应的权重都减小某一数值，而模型不变。在</a:t>
            </a:r>
            <a:r>
              <a:rPr lang="en-US" altLang="zh-CN" sz="1200" b="1" i="0" kern="1200">
                <a:solidFill>
                  <a:schemeClr val="tx1"/>
                </a:solidFill>
                <a:effectLst/>
                <a:latin typeface="Arial" pitchFamily="34" charset="0"/>
                <a:ea typeface="宋体" pitchFamily="2" charset="-122"/>
                <a:cs typeface="Calibri" pitchFamily="34" charset="0"/>
              </a:rPr>
              <a:t>dummy encoding</a:t>
            </a:r>
            <a:r>
              <a:rPr lang="zh-CN" altLang="en-US" sz="1200" b="1" i="0" kern="1200">
                <a:solidFill>
                  <a:schemeClr val="tx1"/>
                </a:solidFill>
                <a:effectLst/>
                <a:latin typeface="Arial" pitchFamily="34" charset="0"/>
                <a:ea typeface="宋体" pitchFamily="2" charset="-122"/>
                <a:cs typeface="Calibri" pitchFamily="34" charset="0"/>
              </a:rPr>
              <a:t>中，这些多余的自由度都被统摄到</a:t>
            </a:r>
            <a:r>
              <a:rPr lang="en-US" altLang="zh-CN" sz="1200" b="1" i="0" kern="1200">
                <a:solidFill>
                  <a:schemeClr val="tx1"/>
                </a:solidFill>
                <a:effectLst/>
                <a:latin typeface="Arial" pitchFamily="34" charset="0"/>
                <a:ea typeface="宋体" pitchFamily="2" charset="-122"/>
                <a:cs typeface="Calibri" pitchFamily="34" charset="0"/>
              </a:rPr>
              <a:t>intercept</a:t>
            </a:r>
            <a:r>
              <a:rPr lang="zh-CN" altLang="en-US" sz="1200" b="1" i="0" kern="1200">
                <a:solidFill>
                  <a:schemeClr val="tx1"/>
                </a:solidFill>
                <a:effectLst/>
                <a:latin typeface="Arial" pitchFamily="34" charset="0"/>
                <a:ea typeface="宋体" pitchFamily="2" charset="-122"/>
                <a:cs typeface="Calibri" pitchFamily="34" charset="0"/>
              </a:rPr>
              <a:t>里去了。这么看来，</a:t>
            </a:r>
            <a:r>
              <a:rPr lang="en-US" altLang="zh-CN" sz="1200" b="1" i="0" kern="1200">
                <a:solidFill>
                  <a:schemeClr val="tx1"/>
                </a:solidFill>
                <a:effectLst/>
                <a:latin typeface="Arial" pitchFamily="34" charset="0"/>
                <a:ea typeface="宋体" pitchFamily="2" charset="-122"/>
                <a:cs typeface="Calibri" pitchFamily="34" charset="0"/>
              </a:rPr>
              <a:t>dummy encoding</a:t>
            </a:r>
            <a:r>
              <a:rPr lang="zh-CN" altLang="en-US" sz="1200" b="1" i="0" kern="1200">
                <a:solidFill>
                  <a:schemeClr val="tx1"/>
                </a:solidFill>
                <a:effectLst/>
                <a:latin typeface="Arial" pitchFamily="34" charset="0"/>
                <a:ea typeface="宋体" pitchFamily="2" charset="-122"/>
                <a:cs typeface="Calibri" pitchFamily="34" charset="0"/>
              </a:rPr>
              <a:t>更好一些。</a:t>
            </a:r>
            <a:r>
              <a:rPr lang="zh-CN" altLang="en-US" sz="1200" b="0" i="0" kern="1200">
                <a:solidFill>
                  <a:schemeClr val="tx1"/>
                </a:solidFill>
                <a:effectLst/>
                <a:latin typeface="Arial" pitchFamily="34" charset="0"/>
                <a:ea typeface="宋体" pitchFamily="2" charset="-122"/>
                <a:cs typeface="Calibri" pitchFamily="34" charset="0"/>
              </a:rPr>
              <a:t> </a:t>
            </a:r>
            <a:r>
              <a:rPr lang="zh-CN" altLang="en-US"/>
              <a:t/>
            </a:r>
            <a:br>
              <a:rPr lang="zh-CN" altLang="en-US"/>
            </a:br>
            <a:r>
              <a:rPr lang="zh-CN" altLang="en-US" sz="1200" b="1" i="0" kern="1200">
                <a:solidFill>
                  <a:schemeClr val="tx1"/>
                </a:solidFill>
                <a:effectLst/>
                <a:latin typeface="Arial" pitchFamily="34" charset="0"/>
                <a:ea typeface="宋体" pitchFamily="2" charset="-122"/>
                <a:cs typeface="Calibri" pitchFamily="34" charset="0"/>
              </a:rPr>
              <a:t>如果你使用</a:t>
            </a:r>
            <a:r>
              <a:rPr lang="en-US" altLang="zh-CN" sz="1200" b="1" i="0" kern="1200">
                <a:solidFill>
                  <a:schemeClr val="tx1"/>
                </a:solidFill>
                <a:effectLst/>
                <a:latin typeface="Arial" pitchFamily="34" charset="0"/>
                <a:ea typeface="宋体" pitchFamily="2" charset="-122"/>
                <a:cs typeface="Calibri" pitchFamily="34" charset="0"/>
              </a:rPr>
              <a:t>regularization</a:t>
            </a:r>
            <a:r>
              <a:rPr lang="zh-CN" altLang="en-US" sz="1200" b="1" i="0" kern="1200">
                <a:solidFill>
                  <a:schemeClr val="tx1"/>
                </a:solidFill>
                <a:effectLst/>
                <a:latin typeface="Arial" pitchFamily="34" charset="0"/>
                <a:ea typeface="宋体" pitchFamily="2" charset="-122"/>
                <a:cs typeface="Calibri" pitchFamily="34" charset="0"/>
              </a:rPr>
              <a:t>，那么</a:t>
            </a:r>
            <a:r>
              <a:rPr lang="en-US" altLang="zh-CN" sz="1200" b="1" i="0" kern="1200">
                <a:solidFill>
                  <a:schemeClr val="tx1"/>
                </a:solidFill>
                <a:effectLst/>
                <a:latin typeface="Arial" pitchFamily="34" charset="0"/>
                <a:ea typeface="宋体" pitchFamily="2" charset="-122"/>
                <a:cs typeface="Calibri" pitchFamily="34" charset="0"/>
              </a:rPr>
              <a:t>regularization</a:t>
            </a:r>
            <a:r>
              <a:rPr lang="zh-CN" altLang="en-US" sz="1200" b="1" i="0" kern="1200">
                <a:solidFill>
                  <a:schemeClr val="tx1"/>
                </a:solidFill>
                <a:effectLst/>
                <a:latin typeface="Arial" pitchFamily="34" charset="0"/>
                <a:ea typeface="宋体" pitchFamily="2" charset="-122"/>
                <a:cs typeface="Calibri" pitchFamily="34" charset="0"/>
              </a:rPr>
              <a:t>就能够处理这些多余的自由度。此时，我觉得用</a:t>
            </a:r>
            <a:r>
              <a:rPr lang="en-US" altLang="zh-CN" sz="1200" b="1" i="0" kern="1200">
                <a:solidFill>
                  <a:schemeClr val="tx1"/>
                </a:solidFill>
                <a:effectLst/>
                <a:latin typeface="Arial" pitchFamily="34" charset="0"/>
                <a:ea typeface="宋体" pitchFamily="2" charset="-122"/>
                <a:cs typeface="Calibri" pitchFamily="34" charset="0"/>
              </a:rPr>
              <a:t>one-hot encoding</a:t>
            </a:r>
            <a:r>
              <a:rPr lang="zh-CN" altLang="en-US" sz="1200" b="1" i="0" kern="1200">
                <a:solidFill>
                  <a:schemeClr val="tx1"/>
                </a:solidFill>
                <a:effectLst/>
                <a:latin typeface="Arial" pitchFamily="34" charset="0"/>
                <a:ea typeface="宋体" pitchFamily="2" charset="-122"/>
                <a:cs typeface="Calibri" pitchFamily="34" charset="0"/>
              </a:rPr>
              <a:t>更好，因为每个分类型变量的各个值的地位就是对等的了。”</a:t>
            </a:r>
            <a:endParaRPr kumimoji="1" lang="zh-CN" altLang="en-US"/>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44</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6127942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1605181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sz="1200" b="0" i="0" kern="1200">
                <a:solidFill>
                  <a:schemeClr val="tx1"/>
                </a:solidFill>
                <a:effectLst/>
                <a:latin typeface="Arial" pitchFamily="34" charset="0"/>
                <a:ea typeface="宋体" pitchFamily="2" charset="-122"/>
                <a:cs typeface="Calibri" pitchFamily="34" charset="0"/>
              </a:rPr>
              <a:t>1</a:t>
            </a:r>
            <a:r>
              <a:rPr lang="zh-CN" altLang="en-US" sz="1200" b="0" i="0" kern="1200">
                <a:solidFill>
                  <a:schemeClr val="tx1"/>
                </a:solidFill>
                <a:effectLst/>
                <a:latin typeface="Arial" pitchFamily="34" charset="0"/>
                <a:ea typeface="宋体" pitchFamily="2" charset="-122"/>
                <a:cs typeface="Calibri" pitchFamily="34" charset="0"/>
              </a:rPr>
              <a:t>）完全随机缺失（</a:t>
            </a:r>
            <a:r>
              <a:rPr lang="en-US" altLang="zh-CN" sz="1200" b="0" i="0" kern="1200">
                <a:solidFill>
                  <a:schemeClr val="tx1"/>
                </a:solidFill>
                <a:effectLst/>
                <a:latin typeface="Arial" pitchFamily="34" charset="0"/>
                <a:ea typeface="宋体" pitchFamily="2" charset="-122"/>
                <a:cs typeface="Calibri" pitchFamily="34" charset="0"/>
              </a:rPr>
              <a:t>Missing Completely at Random</a:t>
            </a:r>
            <a:r>
              <a:rPr lang="zh-CN" altLang="en-US" sz="1200" b="0" i="0" kern="1200">
                <a:solidFill>
                  <a:schemeClr val="tx1"/>
                </a:solidFill>
                <a:effectLst/>
                <a:latin typeface="Arial" pitchFamily="34" charset="0"/>
                <a:ea typeface="宋体" pitchFamily="2" charset="-122"/>
                <a:cs typeface="Calibri" pitchFamily="34" charset="0"/>
              </a:rPr>
              <a:t>，</a:t>
            </a:r>
            <a:r>
              <a:rPr lang="en-US" altLang="zh-CN" sz="1200" b="0" i="0" kern="1200">
                <a:solidFill>
                  <a:schemeClr val="tx1"/>
                </a:solidFill>
                <a:effectLst/>
                <a:latin typeface="Arial" pitchFamily="34" charset="0"/>
                <a:ea typeface="宋体" pitchFamily="2" charset="-122"/>
                <a:cs typeface="Calibri" pitchFamily="34" charset="0"/>
              </a:rPr>
              <a:t>MCAR</a:t>
            </a:r>
            <a:r>
              <a:rPr lang="zh-CN" altLang="en-US" sz="1200" b="0" i="0" kern="1200">
                <a:solidFill>
                  <a:schemeClr val="tx1"/>
                </a:solidFill>
                <a:effectLst/>
                <a:latin typeface="Arial" pitchFamily="34" charset="0"/>
                <a:ea typeface="宋体" pitchFamily="2" charset="-122"/>
                <a:cs typeface="Calibri" pitchFamily="34" charset="0"/>
              </a:rPr>
              <a:t>）。数据的缺失与不完全变量以及完全变量都是无关的。</a:t>
            </a:r>
            <a:r>
              <a:rPr lang="zh-CN" altLang="en-US"/>
              <a:t/>
            </a:r>
            <a:br>
              <a:rPr lang="zh-CN" altLang="en-US"/>
            </a:br>
            <a:r>
              <a:rPr lang="en-US" altLang="zh-CN" sz="1200" b="0" i="0" kern="1200">
                <a:solidFill>
                  <a:schemeClr val="tx1"/>
                </a:solidFill>
                <a:effectLst/>
                <a:latin typeface="Arial" pitchFamily="34" charset="0"/>
                <a:ea typeface="宋体" pitchFamily="2" charset="-122"/>
                <a:cs typeface="Calibri" pitchFamily="34" charset="0"/>
              </a:rPr>
              <a:t>2</a:t>
            </a:r>
            <a:r>
              <a:rPr lang="zh-CN" altLang="en-US" sz="1200" b="0" i="0" kern="1200">
                <a:solidFill>
                  <a:schemeClr val="tx1"/>
                </a:solidFill>
                <a:effectLst/>
                <a:latin typeface="Arial" pitchFamily="34" charset="0"/>
                <a:ea typeface="宋体" pitchFamily="2" charset="-122"/>
                <a:cs typeface="Calibri" pitchFamily="34" charset="0"/>
              </a:rPr>
              <a:t>）随机缺失（</a:t>
            </a:r>
            <a:r>
              <a:rPr lang="en-US" altLang="zh-CN" sz="1200" b="0" i="0" kern="1200">
                <a:solidFill>
                  <a:schemeClr val="tx1"/>
                </a:solidFill>
                <a:effectLst/>
                <a:latin typeface="Arial" pitchFamily="34" charset="0"/>
                <a:ea typeface="宋体" pitchFamily="2" charset="-122"/>
                <a:cs typeface="Calibri" pitchFamily="34" charset="0"/>
              </a:rPr>
              <a:t>Missing at Random</a:t>
            </a:r>
            <a:r>
              <a:rPr lang="zh-CN" altLang="en-US" sz="1200" b="0" i="0" kern="1200">
                <a:solidFill>
                  <a:schemeClr val="tx1"/>
                </a:solidFill>
                <a:effectLst/>
                <a:latin typeface="Arial" pitchFamily="34" charset="0"/>
                <a:ea typeface="宋体" pitchFamily="2" charset="-122"/>
                <a:cs typeface="Calibri" pitchFamily="34" charset="0"/>
              </a:rPr>
              <a:t>，</a:t>
            </a:r>
            <a:r>
              <a:rPr lang="en-US" altLang="zh-CN" sz="1200" b="0" i="0" kern="1200">
                <a:solidFill>
                  <a:schemeClr val="tx1"/>
                </a:solidFill>
                <a:effectLst/>
                <a:latin typeface="Arial" pitchFamily="34" charset="0"/>
                <a:ea typeface="宋体" pitchFamily="2" charset="-122"/>
                <a:cs typeface="Calibri" pitchFamily="34" charset="0"/>
              </a:rPr>
              <a:t>MAR</a:t>
            </a:r>
            <a:r>
              <a:rPr lang="zh-CN" altLang="en-US" sz="1200" b="0" i="0" kern="1200">
                <a:solidFill>
                  <a:schemeClr val="tx1"/>
                </a:solidFill>
                <a:effectLst/>
                <a:latin typeface="Arial" pitchFamily="34" charset="0"/>
                <a:ea typeface="宋体" pitchFamily="2" charset="-122"/>
                <a:cs typeface="Calibri" pitchFamily="34" charset="0"/>
              </a:rPr>
              <a:t>）。数据的缺失仅仅依赖于完全变量。</a:t>
            </a:r>
            <a:r>
              <a:rPr lang="zh-CN" altLang="en-US"/>
              <a:t/>
            </a:r>
            <a:br>
              <a:rPr lang="zh-CN" altLang="en-US"/>
            </a:br>
            <a:r>
              <a:rPr lang="en-US" altLang="zh-CN" sz="1200" b="0" i="0" kern="1200">
                <a:solidFill>
                  <a:schemeClr val="tx1"/>
                </a:solidFill>
                <a:effectLst/>
                <a:latin typeface="Arial" pitchFamily="34" charset="0"/>
                <a:ea typeface="宋体" pitchFamily="2" charset="-122"/>
                <a:cs typeface="Calibri" pitchFamily="34" charset="0"/>
              </a:rPr>
              <a:t>3</a:t>
            </a:r>
            <a:r>
              <a:rPr lang="zh-CN" altLang="en-US" sz="1200" b="0" i="0" kern="1200">
                <a:solidFill>
                  <a:schemeClr val="tx1"/>
                </a:solidFill>
                <a:effectLst/>
                <a:latin typeface="Arial" pitchFamily="34" charset="0"/>
                <a:ea typeface="宋体" pitchFamily="2" charset="-122"/>
                <a:cs typeface="Calibri" pitchFamily="34" charset="0"/>
              </a:rPr>
              <a:t>）非随机、不可忽略缺失（</a:t>
            </a:r>
            <a:r>
              <a:rPr lang="en-US" altLang="zh-CN" sz="1200" b="0" i="0" kern="1200">
                <a:solidFill>
                  <a:schemeClr val="tx1"/>
                </a:solidFill>
                <a:effectLst/>
                <a:latin typeface="Arial" pitchFamily="34" charset="0"/>
                <a:ea typeface="宋体" pitchFamily="2" charset="-122"/>
                <a:cs typeface="Calibri" pitchFamily="34" charset="0"/>
              </a:rPr>
              <a:t>Not Missing at Random,NMAR</a:t>
            </a:r>
            <a:r>
              <a:rPr lang="zh-CN" altLang="en-US" sz="1200" b="0" i="0" kern="1200">
                <a:solidFill>
                  <a:schemeClr val="tx1"/>
                </a:solidFill>
                <a:effectLst/>
                <a:latin typeface="Arial" pitchFamily="34" charset="0"/>
                <a:ea typeface="宋体" pitchFamily="2" charset="-122"/>
                <a:cs typeface="Calibri" pitchFamily="34" charset="0"/>
              </a:rPr>
              <a:t>，</a:t>
            </a:r>
            <a:r>
              <a:rPr lang="en-US" altLang="zh-CN" sz="1200" b="0" i="0" kern="1200">
                <a:solidFill>
                  <a:schemeClr val="tx1"/>
                </a:solidFill>
                <a:effectLst/>
                <a:latin typeface="Arial" pitchFamily="34" charset="0"/>
                <a:ea typeface="宋体" pitchFamily="2" charset="-122"/>
                <a:cs typeface="Calibri" pitchFamily="34" charset="0"/>
              </a:rPr>
              <a:t>or nonignorable</a:t>
            </a:r>
            <a:r>
              <a:rPr lang="zh-CN" altLang="en-US" sz="1200" b="0" i="0" kern="1200">
                <a:solidFill>
                  <a:schemeClr val="tx1"/>
                </a:solidFill>
                <a:effectLst/>
                <a:latin typeface="Arial" pitchFamily="34" charset="0"/>
                <a:ea typeface="宋体" pitchFamily="2" charset="-122"/>
                <a:cs typeface="Calibri" pitchFamily="34" charset="0"/>
              </a:rPr>
              <a:t>）。不完全变量中数据的缺失依赖于不完全变量本身，这种缺失是不可忽略的。</a:t>
            </a:r>
            <a:endParaRPr kumimoji="1" lang="zh-CN" altLang="en-US"/>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47</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9030934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001984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52</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5689156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53</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4391887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54</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a:latin typeface="Calibri" pitchFamily="34" charset="0"/>
                <a:ea typeface="宋体" pitchFamily="2" charset="-122"/>
                <a:cs typeface="Calibri" pitchFamily="34" charset="0"/>
              </a:rPr>
              <a:pPr algn="r"/>
              <a:t>2019/12/12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772870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781211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sz="1200" kern="1200">
                <a:solidFill>
                  <a:schemeClr val="tx1"/>
                </a:solidFill>
                <a:effectLst/>
                <a:latin typeface="Arial" pitchFamily="34" charset="0"/>
                <a:ea typeface="宋体" pitchFamily="2" charset="-122"/>
                <a:cs typeface="Calibri" pitchFamily="34" charset="0"/>
              </a:rPr>
              <a:t>在第</a:t>
            </a:r>
            <a:r>
              <a:rPr lang="en-US" altLang="zh-CN" sz="1200" kern="1200">
                <a:solidFill>
                  <a:schemeClr val="tx1"/>
                </a:solidFill>
                <a:effectLst/>
                <a:latin typeface="Arial" pitchFamily="34" charset="0"/>
                <a:ea typeface="宋体" pitchFamily="2" charset="-122"/>
                <a:cs typeface="Calibri" pitchFamily="34" charset="0"/>
              </a:rPr>
              <a:t>0</a:t>
            </a:r>
            <a:r>
              <a:rPr lang="zh-CN" altLang="en-US" sz="1200" kern="1200">
                <a:solidFill>
                  <a:schemeClr val="tx1"/>
                </a:solidFill>
                <a:effectLst/>
                <a:latin typeface="Arial" pitchFamily="34" charset="0"/>
                <a:ea typeface="宋体" pitchFamily="2" charset="-122"/>
                <a:cs typeface="Calibri" pitchFamily="34" charset="0"/>
              </a:rPr>
              <a:t>节中，会有特征处理的知识框架，特征处理的各种概念，以及特征处理的意义</a:t>
            </a:r>
            <a:endParaRPr lang="en-US" altLang="zh-CN" sz="1200" kern="1200">
              <a:solidFill>
                <a:schemeClr val="tx1"/>
              </a:solidFill>
              <a:effectLst/>
              <a:latin typeface="Arial" pitchFamily="34" charset="0"/>
              <a:ea typeface="宋体" pitchFamily="2" charset="-122"/>
              <a:cs typeface="Calibri" pitchFamily="34" charset="0"/>
            </a:endParaRPr>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sz="1200" kern="1200">
                <a:solidFill>
                  <a:schemeClr val="tx1"/>
                </a:solidFill>
                <a:effectLst/>
                <a:latin typeface="Arial" pitchFamily="34" charset="0"/>
                <a:ea typeface="宋体" pitchFamily="2" charset="-122"/>
                <a:cs typeface="Calibri" pitchFamily="34" charset="0"/>
              </a:rPr>
              <a:t>在剩下的</a:t>
            </a:r>
            <a:r>
              <a:rPr lang="en-US" altLang="zh-CN" sz="1200" kern="1200">
                <a:solidFill>
                  <a:schemeClr val="tx1"/>
                </a:solidFill>
                <a:effectLst/>
                <a:latin typeface="Arial" pitchFamily="34" charset="0"/>
                <a:ea typeface="宋体" pitchFamily="2" charset="-122"/>
                <a:cs typeface="Calibri" pitchFamily="34" charset="0"/>
              </a:rPr>
              <a:t>1-5</a:t>
            </a:r>
            <a:r>
              <a:rPr lang="zh-CN" altLang="en-US" sz="1200" kern="1200">
                <a:solidFill>
                  <a:schemeClr val="tx1"/>
                </a:solidFill>
                <a:effectLst/>
                <a:latin typeface="Arial" pitchFamily="34" charset="0"/>
                <a:ea typeface="宋体" pitchFamily="2" charset="-122"/>
                <a:cs typeface="Calibri" pitchFamily="34" charset="0"/>
              </a:rPr>
              <a:t>节，分别讲述特征处理的各种方式方法</a:t>
            </a:r>
            <a:endParaRPr lang="en-US" altLang="zh-CN" sz="1200" kern="1200">
              <a:solidFill>
                <a:schemeClr val="tx1"/>
              </a:solidFill>
              <a:effectLst/>
              <a:latin typeface="Arial" pitchFamily="34" charset="0"/>
              <a:ea typeface="宋体" pitchFamily="2" charset="-122"/>
              <a:cs typeface="Calibri" pitchFamily="34" charset="0"/>
            </a:endParaRPr>
          </a:p>
          <a:p>
            <a:pPr marL="0" marR="0" indent="0" algn="l" defTabSz="914400" eaLnBrk="0" fontAlgn="base" latinLnBrk="0" hangingPunct="0">
              <a:lnSpc>
                <a:spcPct val="100000"/>
              </a:lnSpc>
              <a:spcBef>
                <a:spcPct val="30000"/>
              </a:spcBef>
              <a:spcAft>
                <a:spcPts val="0"/>
              </a:spcAft>
              <a:buClrTx/>
              <a:buSzTx/>
              <a:buFontTx/>
              <a:buNone/>
              <a:tabLst/>
              <a:defRPr/>
            </a:pPr>
            <a:r>
              <a:rPr lang="en-US" altLang="zh-CN" sz="1200" kern="1200">
                <a:solidFill>
                  <a:schemeClr val="tx1"/>
                </a:solidFill>
                <a:effectLst/>
                <a:latin typeface="Arial" pitchFamily="34" charset="0"/>
                <a:ea typeface="宋体" pitchFamily="2" charset="-122"/>
                <a:cs typeface="Calibri" pitchFamily="34" charset="0"/>
              </a:rPr>
              <a:t>----</a:t>
            </a:r>
          </a:p>
          <a:p>
            <a:pPr marL="0" marR="0" indent="0" algn="l" defTabSz="914400" eaLnBrk="0" fontAlgn="base" latinLnBrk="0" hangingPunct="0">
              <a:lnSpc>
                <a:spcPct val="100000"/>
              </a:lnSpc>
              <a:spcBef>
                <a:spcPct val="30000"/>
              </a:spcBef>
              <a:spcAft>
                <a:spcPts val="0"/>
              </a:spcAft>
              <a:buClrTx/>
              <a:buSzTx/>
              <a:buFontTx/>
              <a:buNone/>
              <a:tabLst/>
              <a:defRPr/>
            </a:pPr>
            <a:r>
              <a:rPr lang="zh-CN" altLang="zh-CN" sz="1200" kern="1200">
                <a:solidFill>
                  <a:schemeClr val="tx1"/>
                </a:solidFill>
                <a:effectLst/>
                <a:latin typeface="Arial" pitchFamily="34" charset="0"/>
                <a:ea typeface="宋体" pitchFamily="2" charset="-122"/>
                <a:cs typeface="Calibri" pitchFamily="34" charset="0"/>
              </a:rPr>
              <a:t>除了第</a:t>
            </a:r>
            <a:r>
              <a:rPr lang="en-US" altLang="zh-CN" sz="1200" kern="1200">
                <a:solidFill>
                  <a:schemeClr val="tx1"/>
                </a:solidFill>
                <a:effectLst/>
                <a:latin typeface="Arial" pitchFamily="34" charset="0"/>
                <a:ea typeface="宋体" pitchFamily="2" charset="-122"/>
                <a:cs typeface="Calibri" pitchFamily="34" charset="0"/>
              </a:rPr>
              <a:t>0</a:t>
            </a:r>
            <a:r>
              <a:rPr lang="zh-CN" altLang="zh-CN" sz="1200" kern="1200">
                <a:solidFill>
                  <a:schemeClr val="tx1"/>
                </a:solidFill>
                <a:effectLst/>
                <a:latin typeface="Arial" pitchFamily="34" charset="0"/>
                <a:ea typeface="宋体" pitchFamily="2" charset="-122"/>
                <a:cs typeface="Calibri" pitchFamily="34" charset="0"/>
              </a:rPr>
              <a:t>节“特征处理概念及知识导图”是基本内容，其余内容都是平行的，大家可以直接选择自己感兴趣的内容。目录的详细内容和时间线，在右侧目录文件中。</a:t>
            </a:r>
            <a:endParaRPr lang="en-US" altLang="zh-CN" sz="1200" kern="1200">
              <a:solidFill>
                <a:schemeClr val="tx1"/>
              </a:solidFill>
              <a:effectLst/>
              <a:latin typeface="Arial" pitchFamily="34" charset="0"/>
              <a:ea typeface="宋体" pitchFamily="2" charset="-122"/>
              <a:cs typeface="Calibri" pitchFamily="34" charset="0"/>
            </a:endParaRPr>
          </a:p>
          <a:p>
            <a:pPr marL="0" marR="0" indent="0" algn="l" defTabSz="914400" eaLnBrk="0" fontAlgn="base" latinLnBrk="0" hangingPunct="0">
              <a:lnSpc>
                <a:spcPct val="100000"/>
              </a:lnSpc>
              <a:spcBef>
                <a:spcPct val="30000"/>
              </a:spcBef>
              <a:spcAft>
                <a:spcPts val="0"/>
              </a:spcAft>
              <a:buClrTx/>
              <a:buSzTx/>
              <a:buFontTx/>
              <a:buNone/>
              <a:tabLst/>
              <a:defRPr/>
            </a:pPr>
            <a:r>
              <a:rPr lang="en-US" altLang="zh-CN" sz="1200" kern="1200">
                <a:solidFill>
                  <a:schemeClr val="tx1"/>
                </a:solidFill>
                <a:effectLst/>
                <a:latin typeface="Arial" pitchFamily="34" charset="0"/>
                <a:ea typeface="宋体" pitchFamily="2" charset="-122"/>
                <a:cs typeface="Calibri" pitchFamily="34" charset="0"/>
              </a:rPr>
              <a:t>--------------------</a:t>
            </a:r>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sz="1200" kern="1200">
                <a:solidFill>
                  <a:schemeClr val="tx1"/>
                </a:solidFill>
                <a:effectLst/>
                <a:latin typeface="Arial" pitchFamily="34" charset="0"/>
                <a:ea typeface="宋体" pitchFamily="2" charset="-122"/>
                <a:cs typeface="Calibri" pitchFamily="34" charset="0"/>
              </a:rPr>
              <a:t>序言完！</a:t>
            </a:r>
            <a:endParaRPr lang="zh-CN" altLang="zh-CN" sz="1200" kern="1200">
              <a:solidFill>
                <a:schemeClr val="tx1"/>
              </a:solidFill>
              <a:effectLst/>
              <a:latin typeface="Arial" pitchFamily="34" charset="0"/>
              <a:ea typeface="宋体" pitchFamily="2" charset="-122"/>
              <a:cs typeface="Calibri" pitchFamily="34" charset="0"/>
            </a:endParaRPr>
          </a:p>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a:t>心里都怀揣着问题来，会更有效率的多。</a:t>
            </a: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972919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先来一个最简单也是最重要的问题，什么是特征。</a:t>
            </a:r>
            <a:endParaRPr lang="en-US" altLang="zh-CN" dirty="0" smtClean="0"/>
          </a:p>
          <a:p>
            <a:r>
              <a:rPr lang="zh-CN" altLang="en-US" dirty="0" smtClean="0"/>
              <a:t>我认为：特征就是在机器学习任务中，描述或者表达一件事或者一个物的数据</a:t>
            </a:r>
            <a:endParaRPr lang="en-US" altLang="zh-CN" dirty="0" smtClean="0"/>
          </a:p>
          <a:p>
            <a:r>
              <a:rPr lang="zh-CN" altLang="en-US" dirty="0" smtClean="0"/>
              <a:t>有人认为收集到的数据就是特征，这个理解完全没有问题，但是浅了点，特征是直接作用于我们最终分类</a:t>
            </a:r>
            <a:r>
              <a:rPr lang="en-US" altLang="zh-CN" dirty="0" smtClean="0"/>
              <a:t>(</a:t>
            </a:r>
            <a:r>
              <a:rPr lang="zh-CN" altLang="en-US" dirty="0" smtClean="0"/>
              <a:t>聚类回归等</a:t>
            </a:r>
            <a:r>
              <a:rPr lang="en-US" altLang="zh-CN" dirty="0" smtClean="0"/>
              <a:t>)</a:t>
            </a:r>
            <a:r>
              <a:rPr lang="zh-CN" altLang="en-US" dirty="0" smtClean="0"/>
              <a:t>任务的。</a:t>
            </a:r>
            <a:endParaRPr lang="en-US" altLang="zh-CN" dirty="0" smtClean="0"/>
          </a:p>
          <a:p>
            <a:r>
              <a:rPr lang="zh-CN" altLang="en-US" dirty="0" smtClean="0"/>
              <a:t>每个事物就是所谓的样本。因此，特征为了描述和表达一件事物包含了更多意义，并且特征是直接服务于特定的机器学习任务的。</a:t>
            </a:r>
            <a:endParaRPr lang="en-US" altLang="zh-CN" dirty="0" smtClean="0"/>
          </a:p>
          <a:p>
            <a:r>
              <a:rPr lang="zh-CN" altLang="en-US" dirty="0" smtClean="0"/>
              <a:t>在一个机器学习中这个数据是一个特征，在另一个任务中这个数据可能压根没有用。</a:t>
            </a:r>
            <a:endParaRPr lang="en-US" altLang="zh-CN" dirty="0" smtClean="0"/>
          </a:p>
          <a:p>
            <a:endParaRPr lang="en-US" altLang="zh-CN" dirty="0" smtClean="0"/>
          </a:p>
          <a:p>
            <a:r>
              <a:rPr lang="zh-CN" altLang="en-US" dirty="0" smtClean="0"/>
              <a:t>这个不一定特别准确，是我个人的理解，等大家深入解除了可能有自己的理解。</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362531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781518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机器学习过程，以我自己的理解，我分为了四个部分。</a:t>
            </a:r>
            <a:endParaRPr lang="en-US" altLang="zh-CN" dirty="0" smtClean="0"/>
          </a:p>
          <a:p>
            <a:r>
              <a:rPr lang="zh-CN" altLang="en-US" dirty="0" smtClean="0"/>
              <a:t>我把特征提取和特征工程分成了两部分，特征提取主要是从一些数据源提取到一些原始特征</a:t>
            </a:r>
            <a:r>
              <a:rPr lang="en-US" altLang="zh-CN" dirty="0" smtClean="0"/>
              <a:t>(</a:t>
            </a:r>
            <a:r>
              <a:rPr lang="zh-CN" altLang="en-US" dirty="0" smtClean="0"/>
              <a:t>也可以叫原始数据</a:t>
            </a:r>
            <a:r>
              <a:rPr lang="en-US" altLang="zh-CN" dirty="0" smtClean="0"/>
              <a:t>)</a:t>
            </a:r>
            <a:r>
              <a:rPr lang="zh-CN" altLang="en-US" dirty="0" smtClean="0"/>
              <a:t>。</a:t>
            </a:r>
            <a:endParaRPr lang="en-US" altLang="zh-CN" dirty="0" smtClean="0"/>
          </a:p>
          <a:p>
            <a:r>
              <a:rPr lang="zh-CN" altLang="en-US" dirty="0" smtClean="0"/>
              <a:t>特征工程，就是将这些原始特征，加工成给机器学习所用的规范化的表达能力强的特</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037711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685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555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1677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06871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1408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5293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380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7177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30095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09786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405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99374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73958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1506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876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0923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6338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870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725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7636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491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2019/12/12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340158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sym typeface="Calibri"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a:sym typeface="Calibri" pitchFamily="34" charset="0"/>
              </a:rPr>
              <a:t>单击此处编辑母版文本样式</a:t>
            </a:r>
            <a:endParaRPr lang="en-US" altLang="zh-CN">
              <a:sym typeface="Calibri" pitchFamily="34" charset="0"/>
            </a:endParaRPr>
          </a:p>
          <a:p>
            <a:pPr lvl="1"/>
            <a:r>
              <a:rPr lang="zh-CN" altLang="en-US">
                <a:sym typeface="Calibri" pitchFamily="34" charset="0"/>
              </a:rPr>
              <a:t>第二级</a:t>
            </a:r>
            <a:endParaRPr lang="en-US" altLang="zh-CN">
              <a:sym typeface="Calibri" pitchFamily="34" charset="0"/>
            </a:endParaRPr>
          </a:p>
          <a:p>
            <a:pPr lvl="2"/>
            <a:r>
              <a:rPr lang="zh-CN" altLang="en-US">
                <a:sym typeface="Calibri" pitchFamily="34" charset="0"/>
              </a:rPr>
              <a:t>第三级</a:t>
            </a:r>
            <a:endParaRPr lang="en-US" altLang="zh-CN">
              <a:sym typeface="Calibri" pitchFamily="34" charset="0"/>
            </a:endParaRPr>
          </a:p>
          <a:p>
            <a:pPr lvl="3"/>
            <a:r>
              <a:rPr lang="zh-CN" altLang="en-US">
                <a:sym typeface="Calibri" pitchFamily="34" charset="0"/>
              </a:rPr>
              <a:t>第四级</a:t>
            </a:r>
            <a:endParaRPr lang="en-US" altLang="zh-CN">
              <a:sym typeface="Calibri" pitchFamily="34" charset="0"/>
            </a:endParaRPr>
          </a:p>
          <a:p>
            <a:pPr lvl="4"/>
            <a:r>
              <a:rPr lang="zh-CN" altLang="en-US">
                <a:sym typeface="Calibri" pitchFamily="34" charset="0"/>
              </a:rPr>
              <a:t>第五级</a:t>
            </a:r>
          </a:p>
        </p:txBody>
      </p:sp>
    </p:spTree>
    <p:extLst>
      <p:ext uri="{BB962C8B-B14F-4D97-AF65-F5344CB8AC3E}">
        <p14:creationId xmlns:p14="http://schemas.microsoft.com/office/powerpoint/2010/main" val="19429443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extLst>
      <p:ext uri="{BB962C8B-B14F-4D97-AF65-F5344CB8AC3E}">
        <p14:creationId xmlns:p14="http://schemas.microsoft.com/office/powerpoint/2010/main" val="21280372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tiff"/><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4.gif"/></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png"/><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 Id="rId3" Type="http://schemas.openxmlformats.org/officeDocument/2006/relationships/image" Target="../media/image26.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8.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1" Type="http://schemas.openxmlformats.org/officeDocument/2006/relationships/slideLayout" Target="../slideLayouts/slideLayout18.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0.png"/><Relationship Id="rId1" Type="http://schemas.openxmlformats.org/officeDocument/2006/relationships/slideLayout" Target="../slideLayouts/slideLayout18.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8.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image" Target="../media/image4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https://timgsa.baidu.com/timg?image&amp;quality=80&amp;size=b9999_10000&amp;sec=1524857243327&amp;di=993fbbda9952379f9b2cd3960bd9a635&amp;imgtype=jpg&amp;src=http%3A%2F%2Fimg3.imgtn.bdimg.com%2Fit%2Fu%3D2376500183%2C1098005782%26fm%3D214%26gp%3D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77556"/>
            <a:ext cx="3588205" cy="134801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rotWithShape="1">
          <a:blip r:embed="rId4"/>
          <a:srcRect l="8179" t="10847" r="-592" b="1"/>
          <a:stretch/>
        </p:blipFill>
        <p:spPr>
          <a:xfrm>
            <a:off x="5223958" y="3219822"/>
            <a:ext cx="3920042" cy="1775434"/>
          </a:xfrm>
          <a:prstGeom prst="rect">
            <a:avLst/>
          </a:prstGeom>
        </p:spPr>
      </p:pic>
      <p:sp>
        <p:nvSpPr>
          <p:cNvPr id="2" name="矩形"/>
          <p:cNvSpPr>
            <a:spLocks/>
          </p:cNvSpPr>
          <p:nvPr/>
        </p:nvSpPr>
        <p:spPr>
          <a:xfrm>
            <a:off x="2195736" y="1635646"/>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394A"/>
                </a:solidFill>
                <a:latin typeface="微软雅黑" charset="0"/>
                <a:ea typeface="微软雅黑" charset="0"/>
                <a:cs typeface="微软雅黑" charset="0"/>
                <a:sym typeface="Calibri" pitchFamily="34" charset="0"/>
              </a:rPr>
              <a:t>特征工程三部曲之特征处理</a:t>
            </a:r>
            <a:endParaRPr lang="en-US" altLang="zh-CN" sz="3000" b="1" kern="0" dirty="0" smtClean="0">
              <a:solidFill>
                <a:srgbClr val="C9394A"/>
              </a:solidFill>
              <a:latin typeface="微软雅黑" charset="0"/>
              <a:ea typeface="微软雅黑" charset="0"/>
              <a:cs typeface="微软雅黑" charset="0"/>
              <a:sym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第零节</a:t>
            </a:r>
            <a:r>
              <a:rPr lang="zh-CN" altLang="en-US" sz="3000" b="1" kern="0" dirty="0">
                <a:solidFill>
                  <a:srgbClr val="C9394A"/>
                </a:solidFill>
                <a:latin typeface="微软雅黑" charset="0"/>
                <a:ea typeface="微软雅黑" charset="0"/>
                <a:cs typeface="微软雅黑" charset="0"/>
              </a:rPr>
              <a:t>：特征处理知识框架</a:t>
            </a:r>
            <a:endParaRPr lang="en-US" altLang="zh-CN" sz="3000" b="1" kern="0" dirty="0">
              <a:solidFill>
                <a:srgbClr val="C9394A"/>
              </a:solidFill>
              <a:latin typeface="微软雅黑" charset="0"/>
              <a:ea typeface="微软雅黑" charset="0"/>
              <a:cs typeface="微软雅黑" charset="0"/>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30400"/>
          <a:stretch/>
        </p:blipFill>
        <p:spPr>
          <a:xfrm>
            <a:off x="1549536" y="1039044"/>
            <a:ext cx="5661665" cy="4104456"/>
          </a:xfrm>
          <a:prstGeom prst="rect">
            <a:avLst/>
          </a:prstGeom>
        </p:spPr>
      </p:pic>
    </p:spTree>
    <p:extLst>
      <p:ext uri="{BB962C8B-B14F-4D97-AF65-F5344CB8AC3E}">
        <p14:creationId xmlns:p14="http://schemas.microsoft.com/office/powerpoint/2010/main" val="1999896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第零节</a:t>
            </a:r>
            <a:r>
              <a:rPr lang="zh-CN" altLang="en-US" sz="3000" b="1" kern="0" dirty="0">
                <a:solidFill>
                  <a:srgbClr val="C9394A"/>
                </a:solidFill>
                <a:latin typeface="微软雅黑" charset="0"/>
                <a:ea typeface="微软雅黑" charset="0"/>
                <a:cs typeface="微软雅黑" charset="0"/>
              </a:rPr>
              <a:t>：特征处理知识框架</a:t>
            </a:r>
            <a:endParaRPr lang="en-US" altLang="zh-CN" sz="3000" b="1" kern="0" dirty="0">
              <a:solidFill>
                <a:srgbClr val="C9394A"/>
              </a:solidFill>
              <a:latin typeface="微软雅黑" charset="0"/>
              <a:ea typeface="微软雅黑" charset="0"/>
              <a:cs typeface="微软雅黑" charset="0"/>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49623"/>
          <a:stretch/>
        </p:blipFill>
        <p:spPr>
          <a:xfrm>
            <a:off x="1619672" y="1059582"/>
            <a:ext cx="5037404" cy="4011910"/>
          </a:xfrm>
          <a:prstGeom prst="rect">
            <a:avLst/>
          </a:prstGeom>
        </p:spPr>
      </p:pic>
    </p:spTree>
    <p:extLst>
      <p:ext uri="{BB962C8B-B14F-4D97-AF65-F5344CB8AC3E}">
        <p14:creationId xmlns:p14="http://schemas.microsoft.com/office/powerpoint/2010/main" val="2345177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第零节</a:t>
            </a:r>
            <a:r>
              <a:rPr lang="zh-CN" altLang="en-US" sz="3000" b="1" kern="0" dirty="0">
                <a:solidFill>
                  <a:srgbClr val="C9394A"/>
                </a:solidFill>
                <a:latin typeface="微软雅黑" charset="0"/>
                <a:ea typeface="微软雅黑" charset="0"/>
                <a:cs typeface="微软雅黑" charset="0"/>
              </a:rPr>
              <a:t>：特征处理知识框架</a:t>
            </a:r>
            <a:endParaRPr lang="en-US" altLang="zh-CN" sz="3000" b="1" kern="0" dirty="0">
              <a:solidFill>
                <a:srgbClr val="C9394A"/>
              </a:solidFill>
              <a:latin typeface="微软雅黑" charset="0"/>
              <a:ea typeface="微软雅黑" charset="0"/>
              <a:cs typeface="微软雅黑" charset="0"/>
            </a:endParaRP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t="30400"/>
          <a:stretch/>
        </p:blipFill>
        <p:spPr>
          <a:xfrm>
            <a:off x="1857108" y="978064"/>
            <a:ext cx="5046522" cy="4177548"/>
          </a:xfrm>
          <a:prstGeom prst="rect">
            <a:avLst/>
          </a:prstGeom>
        </p:spPr>
      </p:pic>
    </p:spTree>
    <p:extLst>
      <p:ext uri="{BB962C8B-B14F-4D97-AF65-F5344CB8AC3E}">
        <p14:creationId xmlns:p14="http://schemas.microsoft.com/office/powerpoint/2010/main" val="1137919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第零节</a:t>
            </a:r>
            <a:r>
              <a:rPr lang="zh-CN" altLang="en-US" sz="3000" b="1" kern="0" dirty="0">
                <a:solidFill>
                  <a:srgbClr val="C9394A"/>
                </a:solidFill>
                <a:latin typeface="微软雅黑" charset="0"/>
                <a:ea typeface="微软雅黑" charset="0"/>
                <a:cs typeface="微软雅黑" charset="0"/>
              </a:rPr>
              <a:t>：特征处理知识框架</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1545483" y="1491630"/>
            <a:ext cx="4108817"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特</a:t>
            </a:r>
            <a:r>
              <a:rPr kumimoji="1" lang="zh-CN" altLang="en-US" dirty="0">
                <a:latin typeface="Microsoft YaHei" charset="-122"/>
                <a:ea typeface="Microsoft YaHei" charset="-122"/>
                <a:cs typeface="Microsoft YaHei" charset="-122"/>
              </a:rPr>
              <a:t>征处</a:t>
            </a:r>
            <a:r>
              <a:rPr kumimoji="1" lang="zh-CN" altLang="en-US" dirty="0" smtClean="0">
                <a:latin typeface="Microsoft YaHei" charset="-122"/>
                <a:ea typeface="Microsoft YaHei" charset="-122"/>
                <a:cs typeface="Microsoft YaHei" charset="-122"/>
              </a:rPr>
              <a:t>理在机器学习中处于哪个位置？</a:t>
            </a:r>
            <a:endParaRPr kumimoji="1" lang="zh-CN" altLang="en-US" dirty="0">
              <a:latin typeface="Microsoft YaHei" charset="-122"/>
              <a:ea typeface="Microsoft YaHei" charset="-122"/>
              <a:cs typeface="Microsoft YaHei"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49623"/>
          <a:stretch/>
        </p:blipFill>
        <p:spPr>
          <a:xfrm>
            <a:off x="2051720" y="1923678"/>
            <a:ext cx="3960440" cy="3154190"/>
          </a:xfrm>
          <a:prstGeom prst="rect">
            <a:avLst/>
          </a:prstGeom>
        </p:spPr>
      </p:pic>
    </p:spTree>
    <p:extLst>
      <p:ext uri="{BB962C8B-B14F-4D97-AF65-F5344CB8AC3E}">
        <p14:creationId xmlns:p14="http://schemas.microsoft.com/office/powerpoint/2010/main" val="25497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第零节</a:t>
            </a:r>
            <a:r>
              <a:rPr lang="zh-CN" altLang="en-US" sz="3000" b="1" kern="0" dirty="0">
                <a:solidFill>
                  <a:srgbClr val="C9394A"/>
                </a:solidFill>
                <a:latin typeface="微软雅黑" charset="0"/>
                <a:ea typeface="微软雅黑" charset="0"/>
                <a:cs typeface="微软雅黑" charset="0"/>
              </a:rPr>
              <a:t>：特征处理知识框架</a:t>
            </a:r>
            <a:endParaRPr lang="en-US" altLang="zh-CN" sz="3000" b="1" kern="0" dirty="0">
              <a:solidFill>
                <a:srgbClr val="C9394A"/>
              </a:solidFill>
              <a:latin typeface="微软雅黑" charset="0"/>
              <a:ea typeface="微软雅黑" charset="0"/>
              <a:cs typeface="微软雅黑" charset="0"/>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68201" b="-1"/>
          <a:stretch/>
        </p:blipFill>
        <p:spPr>
          <a:xfrm>
            <a:off x="1331640" y="1779662"/>
            <a:ext cx="6681298" cy="2232248"/>
          </a:xfrm>
          <a:prstGeom prst="rect">
            <a:avLst/>
          </a:prstGeom>
        </p:spPr>
      </p:pic>
    </p:spTree>
    <p:extLst>
      <p:ext uri="{BB962C8B-B14F-4D97-AF65-F5344CB8AC3E}">
        <p14:creationId xmlns:p14="http://schemas.microsoft.com/office/powerpoint/2010/main" val="286327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第零节</a:t>
            </a:r>
            <a:r>
              <a:rPr lang="zh-CN" altLang="en-US" sz="3000" b="1" kern="0" dirty="0">
                <a:solidFill>
                  <a:srgbClr val="C9394A"/>
                </a:solidFill>
                <a:latin typeface="微软雅黑" charset="0"/>
                <a:ea typeface="微软雅黑" charset="0"/>
                <a:cs typeface="微软雅黑" charset="0"/>
              </a:rPr>
              <a:t>：特征处理知识框架</a:t>
            </a:r>
            <a:endParaRPr lang="en-US" altLang="zh-CN" sz="3000" b="1" kern="0" dirty="0">
              <a:solidFill>
                <a:srgbClr val="C9394A"/>
              </a:solidFill>
              <a:latin typeface="微软雅黑" charset="0"/>
              <a:ea typeface="微软雅黑" charset="0"/>
              <a:cs typeface="微软雅黑" charset="0"/>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58400"/>
          <a:stretch/>
        </p:blipFill>
        <p:spPr>
          <a:xfrm>
            <a:off x="323528" y="1419622"/>
            <a:ext cx="8547519" cy="3003798"/>
          </a:xfrm>
          <a:prstGeom prst="rect">
            <a:avLst/>
          </a:prstGeom>
        </p:spPr>
      </p:pic>
    </p:spTree>
    <p:extLst>
      <p:ext uri="{BB962C8B-B14F-4D97-AF65-F5344CB8AC3E}">
        <p14:creationId xmlns:p14="http://schemas.microsoft.com/office/powerpoint/2010/main" val="1572846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第零节</a:t>
            </a:r>
            <a:r>
              <a:rPr lang="zh-CN" altLang="en-US" sz="3000" b="1" kern="0" dirty="0">
                <a:solidFill>
                  <a:srgbClr val="C9394A"/>
                </a:solidFill>
                <a:latin typeface="微软雅黑" charset="0"/>
                <a:ea typeface="微软雅黑" charset="0"/>
                <a:cs typeface="微软雅黑" charset="0"/>
              </a:rPr>
              <a:t>：特征处理知识框架</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3491880" y="1203598"/>
            <a:ext cx="1980029" cy="523220"/>
          </a:xfrm>
          <a:prstGeom prst="rect">
            <a:avLst/>
          </a:prstGeom>
          <a:noFill/>
        </p:spPr>
        <p:txBody>
          <a:bodyPr wrap="none" rtlCol="0">
            <a:spAutoFit/>
          </a:bodyPr>
          <a:lstStyle/>
          <a:p>
            <a:r>
              <a:rPr kumimoji="1" lang="zh-CN" altLang="en-US" sz="2800" dirty="0" smtClean="0">
                <a:solidFill>
                  <a:srgbClr val="FFA38E"/>
                </a:solidFill>
                <a:latin typeface="Microsoft YaHei" charset="-122"/>
                <a:ea typeface="Microsoft YaHei" charset="-122"/>
                <a:cs typeface="Microsoft YaHei" charset="-122"/>
              </a:rPr>
              <a:t>第零节总结</a:t>
            </a:r>
            <a:endParaRPr kumimoji="1" lang="zh-CN" altLang="en-US" sz="2800" dirty="0">
              <a:solidFill>
                <a:srgbClr val="FFA38E"/>
              </a:solidFill>
              <a:latin typeface="Microsoft YaHei" charset="-122"/>
              <a:ea typeface="Microsoft YaHei" charset="-122"/>
              <a:cs typeface="Microsoft YaHei"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026" y="1342021"/>
            <a:ext cx="3810000" cy="3810000"/>
          </a:xfrm>
          <a:prstGeom prst="rect">
            <a:avLst/>
          </a:prstGeom>
        </p:spPr>
      </p:pic>
      <p:sp>
        <p:nvSpPr>
          <p:cNvPr id="9" name="流程图: 可选过程 8"/>
          <p:cNvSpPr/>
          <p:nvPr/>
        </p:nvSpPr>
        <p:spPr>
          <a:xfrm>
            <a:off x="2165934" y="2813978"/>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p:cNvSpPr>
            <a:spLocks/>
          </p:cNvSpPr>
          <p:nvPr/>
        </p:nvSpPr>
        <p:spPr>
          <a:xfrm>
            <a:off x="1331640" y="2220162"/>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特征处理知识框架</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1" name="矩形"/>
          <p:cNvSpPr>
            <a:spLocks/>
          </p:cNvSpPr>
          <p:nvPr/>
        </p:nvSpPr>
        <p:spPr>
          <a:xfrm>
            <a:off x="1331640" y="2813978"/>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特征处理数据类型</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3" name="流程图: 可选过程 2"/>
          <p:cNvSpPr/>
          <p:nvPr/>
        </p:nvSpPr>
        <p:spPr>
          <a:xfrm>
            <a:off x="2179967" y="2204193"/>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3568" y="3505150"/>
            <a:ext cx="1569660" cy="369332"/>
          </a:xfrm>
          <a:prstGeom prst="rect">
            <a:avLst/>
          </a:prstGeom>
          <a:noFill/>
        </p:spPr>
        <p:txBody>
          <a:bodyPr wrap="none" rtlCol="0">
            <a:spAutoFit/>
          </a:bodyPr>
          <a:lstStyle/>
          <a:p>
            <a:r>
              <a:rPr kumimoji="1" lang="zh-CN" altLang="en-US" dirty="0">
                <a:latin typeface="Microsoft YaHei" charset="-122"/>
                <a:ea typeface="Microsoft YaHei" charset="-122"/>
                <a:cs typeface="Microsoft YaHei" charset="-122"/>
              </a:rPr>
              <a:t>什么是特征？</a:t>
            </a:r>
          </a:p>
        </p:txBody>
      </p:sp>
      <p:sp>
        <p:nvSpPr>
          <p:cNvPr id="16" name="文本框 15"/>
          <p:cNvSpPr txBox="1"/>
          <p:nvPr/>
        </p:nvSpPr>
        <p:spPr>
          <a:xfrm>
            <a:off x="683568" y="3803193"/>
            <a:ext cx="2723823" cy="369332"/>
          </a:xfrm>
          <a:prstGeom prst="rect">
            <a:avLst/>
          </a:prstGeom>
          <a:noFill/>
        </p:spPr>
        <p:txBody>
          <a:bodyPr wrap="none" rtlCol="0">
            <a:spAutoFit/>
          </a:bodyPr>
          <a:lstStyle/>
          <a:p>
            <a:r>
              <a:rPr kumimoji="1" lang="zh-CN" altLang="en-US" dirty="0">
                <a:latin typeface="Microsoft YaHei" charset="-122"/>
                <a:ea typeface="Microsoft YaHei" charset="-122"/>
                <a:cs typeface="Microsoft YaHei" charset="-122"/>
              </a:rPr>
              <a:t>为什么要进行特征处理？</a:t>
            </a:r>
          </a:p>
        </p:txBody>
      </p:sp>
      <p:sp>
        <p:nvSpPr>
          <p:cNvPr id="17" name="文本框 16"/>
          <p:cNvSpPr txBox="1"/>
          <p:nvPr/>
        </p:nvSpPr>
        <p:spPr>
          <a:xfrm>
            <a:off x="683568" y="4112409"/>
            <a:ext cx="4108817"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特</a:t>
            </a:r>
            <a:r>
              <a:rPr kumimoji="1" lang="zh-CN" altLang="en-US" dirty="0">
                <a:latin typeface="Microsoft YaHei" charset="-122"/>
                <a:ea typeface="Microsoft YaHei" charset="-122"/>
                <a:cs typeface="Microsoft YaHei" charset="-122"/>
              </a:rPr>
              <a:t>征处</a:t>
            </a:r>
            <a:r>
              <a:rPr kumimoji="1" lang="zh-CN" altLang="en-US" dirty="0" smtClean="0">
                <a:latin typeface="Microsoft YaHei" charset="-122"/>
                <a:ea typeface="Microsoft YaHei" charset="-122"/>
                <a:cs typeface="Microsoft YaHei" charset="-122"/>
              </a:rPr>
              <a:t>理在机器学习中处于哪个位置？</a:t>
            </a:r>
            <a:endParaRPr kumimoji="1" lang="zh-CN" altLang="en-US" dirty="0">
              <a:latin typeface="Microsoft YaHei" charset="-122"/>
              <a:ea typeface="Microsoft YaHei" charset="-122"/>
              <a:cs typeface="Microsoft YaHei" charset="-122"/>
            </a:endParaRPr>
          </a:p>
        </p:txBody>
      </p:sp>
      <p:sp>
        <p:nvSpPr>
          <p:cNvPr id="18" name="文本框 17"/>
          <p:cNvSpPr txBox="1"/>
          <p:nvPr/>
        </p:nvSpPr>
        <p:spPr>
          <a:xfrm>
            <a:off x="683567" y="4410452"/>
            <a:ext cx="2031325"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特征有哪些类型？</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346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heel(1)">
                                      <p:cBhvr>
                                        <p:cTn id="23" dur="2000"/>
                                        <p:tgtEl>
                                          <p:spTgt spid="13"/>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heel(1)">
                                      <p:cBhvr>
                                        <p:cTn id="26" dur="2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p:bldP spid="11" grpId="0"/>
      <p:bldP spid="13" grpId="0" animBg="1"/>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72"/>
          <p:cNvGrpSpPr>
            <a:grpSpLocks/>
          </p:cNvGrpSpPr>
          <p:nvPr/>
        </p:nvGrpSpPr>
        <p:grpSpPr bwMode="auto">
          <a:xfrm>
            <a:off x="4034269" y="3999165"/>
            <a:ext cx="4824032" cy="1143823"/>
            <a:chOff x="72" y="2942"/>
            <a:chExt cx="5120" cy="1214"/>
          </a:xfrm>
        </p:grpSpPr>
        <p:grpSp>
          <p:nvGrpSpPr>
            <p:cNvPr id="59" name="Group 4"/>
            <p:cNvGrpSpPr>
              <a:grpSpLocks/>
            </p:cNvGrpSpPr>
            <p:nvPr/>
          </p:nvGrpSpPr>
          <p:grpSpPr bwMode="auto">
            <a:xfrm>
              <a:off x="72" y="2942"/>
              <a:ext cx="1864" cy="1214"/>
              <a:chOff x="226" y="3106"/>
              <a:chExt cx="1864" cy="1214"/>
            </a:xfrm>
          </p:grpSpPr>
          <p:pic>
            <p:nvPicPr>
              <p:cNvPr id="63" name="Picture 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5" y="3106"/>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6"/>
              <p:cNvSpPr>
                <a:spLocks/>
              </p:cNvSpPr>
              <p:nvPr/>
            </p:nvSpPr>
            <p:spPr bwMode="auto">
              <a:xfrm>
                <a:off x="829" y="3314"/>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65" name="Freeform 7"/>
              <p:cNvSpPr>
                <a:spLocks/>
              </p:cNvSpPr>
              <p:nvPr/>
            </p:nvSpPr>
            <p:spPr bwMode="auto">
              <a:xfrm>
                <a:off x="829" y="3319"/>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66"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951" y="2581"/>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0"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1051"/>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134"/>
            <p:cNvSpPr>
              <a:spLocks noChangeArrowheads="1"/>
            </p:cNvSpPr>
            <p:nvPr/>
          </p:nvSpPr>
          <p:spPr bwMode="auto">
            <a:xfrm>
              <a:off x="1489" y="3166"/>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五</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62" name="Rectangle 134"/>
            <p:cNvSpPr>
              <a:spLocks noChangeArrowheads="1"/>
            </p:cNvSpPr>
            <p:nvPr/>
          </p:nvSpPr>
          <p:spPr bwMode="auto">
            <a:xfrm>
              <a:off x="1481" y="3489"/>
              <a:ext cx="1503"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rgbClr val="777777"/>
                  </a:solidFill>
                  <a:latin typeface="微软雅黑" panose="020B0503020204020204" pitchFamily="34" charset="-122"/>
                  <a:ea typeface="微软雅黑" panose="020B0503020204020204" pitchFamily="34" charset="-122"/>
                </a:rPr>
                <a:t>特征组合变换</a:t>
              </a:r>
              <a:endParaRPr lang="zh-CN" altLang="en-US" sz="1600" b="1" baseline="0" dirty="0">
                <a:solidFill>
                  <a:srgbClr val="777777"/>
                </a:solidFill>
                <a:latin typeface="微软雅黑" panose="020B0503020204020204" pitchFamily="34" charset="-122"/>
                <a:ea typeface="微软雅黑" panose="020B0503020204020204" pitchFamily="34" charset="-122"/>
              </a:endParaRPr>
            </a:p>
          </p:txBody>
        </p:sp>
      </p:grpSp>
      <p:sp>
        <p:nvSpPr>
          <p:cNvPr id="3" name="流程图: 可选过程 2"/>
          <p:cNvSpPr/>
          <p:nvPr/>
        </p:nvSpPr>
        <p:spPr>
          <a:xfrm>
            <a:off x="1805894" y="2517494"/>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72"/>
          <p:cNvGrpSpPr>
            <a:grpSpLocks/>
          </p:cNvGrpSpPr>
          <p:nvPr/>
        </p:nvGrpSpPr>
        <p:grpSpPr bwMode="auto">
          <a:xfrm>
            <a:off x="4031094" y="3380699"/>
            <a:ext cx="4824032" cy="1143823"/>
            <a:chOff x="72" y="2942"/>
            <a:chExt cx="5120" cy="1214"/>
          </a:xfrm>
        </p:grpSpPr>
        <p:grpSp>
          <p:nvGrpSpPr>
            <p:cNvPr id="48" name="Group 4"/>
            <p:cNvGrpSpPr>
              <a:grpSpLocks/>
            </p:cNvGrpSpPr>
            <p:nvPr/>
          </p:nvGrpSpPr>
          <p:grpSpPr bwMode="auto">
            <a:xfrm>
              <a:off x="72" y="2942"/>
              <a:ext cx="1864" cy="1214"/>
              <a:chOff x="226" y="3106"/>
              <a:chExt cx="1864" cy="1214"/>
            </a:xfrm>
          </p:grpSpPr>
          <p:pic>
            <p:nvPicPr>
              <p:cNvPr id="52" name="Picture 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5" y="3106"/>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6"/>
              <p:cNvSpPr>
                <a:spLocks/>
              </p:cNvSpPr>
              <p:nvPr/>
            </p:nvSpPr>
            <p:spPr bwMode="auto">
              <a:xfrm>
                <a:off x="829" y="3314"/>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54" name="Freeform 7"/>
              <p:cNvSpPr>
                <a:spLocks/>
              </p:cNvSpPr>
              <p:nvPr/>
            </p:nvSpPr>
            <p:spPr bwMode="auto">
              <a:xfrm>
                <a:off x="829" y="3319"/>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55"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951" y="2581"/>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9"/>
              <p:cNvSpPr>
                <a:spLocks noEditPoints="1"/>
              </p:cNvSpPr>
              <p:nvPr/>
            </p:nvSpPr>
            <p:spPr bwMode="auto">
              <a:xfrm>
                <a:off x="1020" y="3601"/>
                <a:ext cx="208" cy="351"/>
              </a:xfrm>
              <a:custGeom>
                <a:avLst/>
                <a:gdLst>
                  <a:gd name="T0" fmla="*/ 175 w 208"/>
                  <a:gd name="T1" fmla="*/ 0 h 351"/>
                  <a:gd name="T2" fmla="*/ 175 w 208"/>
                  <a:gd name="T3" fmla="*/ 226 h 351"/>
                  <a:gd name="T4" fmla="*/ 208 w 208"/>
                  <a:gd name="T5" fmla="*/ 226 h 351"/>
                  <a:gd name="T6" fmla="*/ 208 w 208"/>
                  <a:gd name="T7" fmla="*/ 281 h 351"/>
                  <a:gd name="T8" fmla="*/ 175 w 208"/>
                  <a:gd name="T9" fmla="*/ 281 h 351"/>
                  <a:gd name="T10" fmla="*/ 175 w 208"/>
                  <a:gd name="T11" fmla="*/ 351 h 351"/>
                  <a:gd name="T12" fmla="*/ 111 w 208"/>
                  <a:gd name="T13" fmla="*/ 351 h 351"/>
                  <a:gd name="T14" fmla="*/ 111 w 208"/>
                  <a:gd name="T15" fmla="*/ 281 h 351"/>
                  <a:gd name="T16" fmla="*/ 0 w 208"/>
                  <a:gd name="T17" fmla="*/ 281 h 351"/>
                  <a:gd name="T18" fmla="*/ 0 w 208"/>
                  <a:gd name="T19" fmla="*/ 217 h 351"/>
                  <a:gd name="T20" fmla="*/ 99 w 208"/>
                  <a:gd name="T21" fmla="*/ 0 h 351"/>
                  <a:gd name="T22" fmla="*/ 175 w 208"/>
                  <a:gd name="T23" fmla="*/ 0 h 351"/>
                  <a:gd name="T24" fmla="*/ 111 w 208"/>
                  <a:gd name="T25" fmla="*/ 80 h 351"/>
                  <a:gd name="T26" fmla="*/ 47 w 208"/>
                  <a:gd name="T27" fmla="*/ 226 h 351"/>
                  <a:gd name="T28" fmla="*/ 111 w 208"/>
                  <a:gd name="T29" fmla="*/ 226 h 351"/>
                  <a:gd name="T30" fmla="*/ 111 w 208"/>
                  <a:gd name="T31" fmla="*/ 80 h 3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8" h="351">
                    <a:moveTo>
                      <a:pt x="175" y="0"/>
                    </a:moveTo>
                    <a:lnTo>
                      <a:pt x="175" y="226"/>
                    </a:lnTo>
                    <a:lnTo>
                      <a:pt x="208" y="226"/>
                    </a:lnTo>
                    <a:lnTo>
                      <a:pt x="208" y="281"/>
                    </a:lnTo>
                    <a:lnTo>
                      <a:pt x="175" y="281"/>
                    </a:lnTo>
                    <a:lnTo>
                      <a:pt x="175" y="351"/>
                    </a:lnTo>
                    <a:lnTo>
                      <a:pt x="111" y="351"/>
                    </a:lnTo>
                    <a:lnTo>
                      <a:pt x="111" y="281"/>
                    </a:lnTo>
                    <a:lnTo>
                      <a:pt x="0" y="281"/>
                    </a:lnTo>
                    <a:lnTo>
                      <a:pt x="0" y="217"/>
                    </a:lnTo>
                    <a:lnTo>
                      <a:pt x="99" y="0"/>
                    </a:lnTo>
                    <a:lnTo>
                      <a:pt x="175" y="0"/>
                    </a:lnTo>
                    <a:close/>
                    <a:moveTo>
                      <a:pt x="111" y="80"/>
                    </a:moveTo>
                    <a:lnTo>
                      <a:pt x="47" y="226"/>
                    </a:lnTo>
                    <a:lnTo>
                      <a:pt x="111" y="226"/>
                    </a:lnTo>
                    <a:lnTo>
                      <a:pt x="111"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4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1051"/>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134"/>
            <p:cNvSpPr>
              <a:spLocks noChangeArrowheads="1"/>
            </p:cNvSpPr>
            <p:nvPr/>
          </p:nvSpPr>
          <p:spPr bwMode="auto">
            <a:xfrm>
              <a:off x="1489" y="3166"/>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四</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51" name="Rectangle 134"/>
            <p:cNvSpPr>
              <a:spLocks noChangeArrowheads="1"/>
            </p:cNvSpPr>
            <p:nvPr/>
          </p:nvSpPr>
          <p:spPr bwMode="auto">
            <a:xfrm>
              <a:off x="1481" y="3489"/>
              <a:ext cx="1285"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rgbClr val="777777"/>
                  </a:solidFill>
                  <a:latin typeface="微软雅黑" panose="020B0503020204020204" pitchFamily="34" charset="-122"/>
                  <a:ea typeface="微软雅黑" panose="020B0503020204020204" pitchFamily="34" charset="-122"/>
                </a:rPr>
                <a:t>缺失值填充</a:t>
              </a:r>
              <a:endParaRPr lang="zh-CN" altLang="en-US" sz="1600" b="1" baseline="0" dirty="0">
                <a:solidFill>
                  <a:srgbClr val="777777"/>
                </a:solidFill>
                <a:latin typeface="微软雅黑" panose="020B0503020204020204" pitchFamily="34" charset="-122"/>
                <a:ea typeface="微软雅黑" panose="020B0503020204020204" pitchFamily="34" charset="-122"/>
              </a:endParaRPr>
            </a:p>
          </p:txBody>
        </p:sp>
      </p:grpSp>
      <p:grpSp>
        <p:nvGrpSpPr>
          <p:cNvPr id="10" name="Group 71"/>
          <p:cNvGrpSpPr>
            <a:grpSpLocks/>
          </p:cNvGrpSpPr>
          <p:nvPr/>
        </p:nvGrpSpPr>
        <p:grpSpPr bwMode="auto">
          <a:xfrm>
            <a:off x="4031092" y="2769609"/>
            <a:ext cx="4763732" cy="1143823"/>
            <a:chOff x="68" y="2289"/>
            <a:chExt cx="5056" cy="1214"/>
          </a:xfrm>
        </p:grpSpPr>
        <p:pic>
          <p:nvPicPr>
            <p:cNvPr id="3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15" y="400"/>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 name="Group 10"/>
            <p:cNvGrpSpPr>
              <a:grpSpLocks/>
            </p:cNvGrpSpPr>
            <p:nvPr/>
          </p:nvGrpSpPr>
          <p:grpSpPr bwMode="auto">
            <a:xfrm>
              <a:off x="68" y="2289"/>
              <a:ext cx="1864" cy="1214"/>
              <a:chOff x="411" y="2818"/>
              <a:chExt cx="1864" cy="1214"/>
            </a:xfrm>
          </p:grpSpPr>
          <p:pic>
            <p:nvPicPr>
              <p:cNvPr id="43" name="Picture 11"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0" y="2818"/>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12"/>
              <p:cNvSpPr>
                <a:spLocks/>
              </p:cNvSpPr>
              <p:nvPr/>
            </p:nvSpPr>
            <p:spPr bwMode="auto">
              <a:xfrm>
                <a:off x="1014" y="3026"/>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45" name="Freeform 13"/>
              <p:cNvSpPr>
                <a:spLocks/>
              </p:cNvSpPr>
              <p:nvPr/>
            </p:nvSpPr>
            <p:spPr bwMode="auto">
              <a:xfrm>
                <a:off x="1014" y="3031"/>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46"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136" y="2293"/>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15"/>
              <p:cNvSpPr>
                <a:spLocks/>
              </p:cNvSpPr>
              <p:nvPr/>
            </p:nvSpPr>
            <p:spPr bwMode="auto">
              <a:xfrm>
                <a:off x="1247" y="3312"/>
                <a:ext cx="196" cy="368"/>
              </a:xfrm>
              <a:custGeom>
                <a:avLst/>
                <a:gdLst>
                  <a:gd name="T0" fmla="*/ 139 w 83"/>
                  <a:gd name="T1" fmla="*/ 351 h 156"/>
                  <a:gd name="T2" fmla="*/ 184 w 83"/>
                  <a:gd name="T3" fmla="*/ 351 h 156"/>
                  <a:gd name="T4" fmla="*/ 302 w 83"/>
                  <a:gd name="T5" fmla="*/ 212 h 156"/>
                  <a:gd name="T6" fmla="*/ 222 w 83"/>
                  <a:gd name="T7" fmla="*/ 123 h 156"/>
                  <a:gd name="T8" fmla="*/ 139 w 83"/>
                  <a:gd name="T9" fmla="*/ 222 h 156"/>
                  <a:gd name="T10" fmla="*/ 139 w 83"/>
                  <a:gd name="T11" fmla="*/ 250 h 156"/>
                  <a:gd name="T12" fmla="*/ 0 w 83"/>
                  <a:gd name="T13" fmla="*/ 250 h 156"/>
                  <a:gd name="T14" fmla="*/ 0 w 83"/>
                  <a:gd name="T15" fmla="*/ 217 h 156"/>
                  <a:gd name="T16" fmla="*/ 222 w 83"/>
                  <a:gd name="T17" fmla="*/ 0 h 156"/>
                  <a:gd name="T18" fmla="*/ 451 w 83"/>
                  <a:gd name="T19" fmla="*/ 205 h 156"/>
                  <a:gd name="T20" fmla="*/ 328 w 83"/>
                  <a:gd name="T21" fmla="*/ 401 h 156"/>
                  <a:gd name="T22" fmla="*/ 463 w 83"/>
                  <a:gd name="T23" fmla="*/ 611 h 156"/>
                  <a:gd name="T24" fmla="*/ 217 w 83"/>
                  <a:gd name="T25" fmla="*/ 868 h 156"/>
                  <a:gd name="T26" fmla="*/ 0 w 83"/>
                  <a:gd name="T27" fmla="*/ 639 h 156"/>
                  <a:gd name="T28" fmla="*/ 0 w 83"/>
                  <a:gd name="T29" fmla="*/ 590 h 156"/>
                  <a:gd name="T30" fmla="*/ 139 w 83"/>
                  <a:gd name="T31" fmla="*/ 590 h 156"/>
                  <a:gd name="T32" fmla="*/ 139 w 83"/>
                  <a:gd name="T33" fmla="*/ 618 h 156"/>
                  <a:gd name="T34" fmla="*/ 222 w 83"/>
                  <a:gd name="T35" fmla="*/ 741 h 156"/>
                  <a:gd name="T36" fmla="*/ 307 w 83"/>
                  <a:gd name="T37" fmla="*/ 606 h 156"/>
                  <a:gd name="T38" fmla="*/ 205 w 83"/>
                  <a:gd name="T39" fmla="*/ 462 h 156"/>
                  <a:gd name="T40" fmla="*/ 139 w 83"/>
                  <a:gd name="T41" fmla="*/ 462 h 156"/>
                  <a:gd name="T42" fmla="*/ 139 w 83"/>
                  <a:gd name="T43" fmla="*/ 351 h 1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3" h="156">
                    <a:moveTo>
                      <a:pt x="25" y="63"/>
                    </a:moveTo>
                    <a:cubicBezTo>
                      <a:pt x="33" y="63"/>
                      <a:pt x="33" y="63"/>
                      <a:pt x="33" y="63"/>
                    </a:cubicBezTo>
                    <a:cubicBezTo>
                      <a:pt x="52" y="63"/>
                      <a:pt x="54" y="48"/>
                      <a:pt x="54" y="38"/>
                    </a:cubicBezTo>
                    <a:cubicBezTo>
                      <a:pt x="54" y="28"/>
                      <a:pt x="50" y="22"/>
                      <a:pt x="40" y="22"/>
                    </a:cubicBezTo>
                    <a:cubicBezTo>
                      <a:pt x="31" y="22"/>
                      <a:pt x="25" y="29"/>
                      <a:pt x="25" y="40"/>
                    </a:cubicBezTo>
                    <a:cubicBezTo>
                      <a:pt x="25" y="45"/>
                      <a:pt x="25" y="45"/>
                      <a:pt x="25" y="45"/>
                    </a:cubicBezTo>
                    <a:cubicBezTo>
                      <a:pt x="0" y="45"/>
                      <a:pt x="0" y="45"/>
                      <a:pt x="0" y="45"/>
                    </a:cubicBezTo>
                    <a:cubicBezTo>
                      <a:pt x="0" y="39"/>
                      <a:pt x="0" y="39"/>
                      <a:pt x="0" y="39"/>
                    </a:cubicBezTo>
                    <a:cubicBezTo>
                      <a:pt x="0" y="16"/>
                      <a:pt x="15" y="0"/>
                      <a:pt x="40" y="0"/>
                    </a:cubicBezTo>
                    <a:cubicBezTo>
                      <a:pt x="65" y="0"/>
                      <a:pt x="81" y="14"/>
                      <a:pt x="81" y="37"/>
                    </a:cubicBezTo>
                    <a:cubicBezTo>
                      <a:pt x="81" y="57"/>
                      <a:pt x="73" y="67"/>
                      <a:pt x="59" y="72"/>
                    </a:cubicBezTo>
                    <a:cubicBezTo>
                      <a:pt x="75" y="75"/>
                      <a:pt x="83" y="88"/>
                      <a:pt x="83" y="110"/>
                    </a:cubicBezTo>
                    <a:cubicBezTo>
                      <a:pt x="83" y="143"/>
                      <a:pt x="67" y="156"/>
                      <a:pt x="39" y="156"/>
                    </a:cubicBezTo>
                    <a:cubicBezTo>
                      <a:pt x="11" y="156"/>
                      <a:pt x="0" y="138"/>
                      <a:pt x="0" y="115"/>
                    </a:cubicBezTo>
                    <a:cubicBezTo>
                      <a:pt x="0" y="106"/>
                      <a:pt x="0" y="106"/>
                      <a:pt x="0" y="106"/>
                    </a:cubicBezTo>
                    <a:cubicBezTo>
                      <a:pt x="25" y="106"/>
                      <a:pt x="25" y="106"/>
                      <a:pt x="25" y="106"/>
                    </a:cubicBezTo>
                    <a:cubicBezTo>
                      <a:pt x="25" y="111"/>
                      <a:pt x="25" y="111"/>
                      <a:pt x="25" y="111"/>
                    </a:cubicBezTo>
                    <a:cubicBezTo>
                      <a:pt x="25" y="124"/>
                      <a:pt x="29" y="133"/>
                      <a:pt x="40" y="133"/>
                    </a:cubicBezTo>
                    <a:cubicBezTo>
                      <a:pt x="54" y="133"/>
                      <a:pt x="55" y="123"/>
                      <a:pt x="55" y="109"/>
                    </a:cubicBezTo>
                    <a:cubicBezTo>
                      <a:pt x="55" y="90"/>
                      <a:pt x="50" y="83"/>
                      <a:pt x="37" y="83"/>
                    </a:cubicBezTo>
                    <a:cubicBezTo>
                      <a:pt x="25" y="83"/>
                      <a:pt x="25" y="83"/>
                      <a:pt x="25" y="83"/>
                    </a:cubicBezTo>
                    <a:lnTo>
                      <a:pt x="25"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sp>
          <p:nvSpPr>
            <p:cNvPr id="41" name="Rectangle 134"/>
            <p:cNvSpPr>
              <a:spLocks noChangeArrowheads="1"/>
            </p:cNvSpPr>
            <p:nvPr/>
          </p:nvSpPr>
          <p:spPr bwMode="auto">
            <a:xfrm>
              <a:off x="1473" y="2485"/>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三</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42" name="Rectangle 134"/>
            <p:cNvSpPr>
              <a:spLocks noChangeArrowheads="1"/>
            </p:cNvSpPr>
            <p:nvPr/>
          </p:nvSpPr>
          <p:spPr bwMode="auto">
            <a:xfrm>
              <a:off x="1465" y="2809"/>
              <a:ext cx="1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baseline="0" dirty="0">
                  <a:solidFill>
                    <a:srgbClr val="777777"/>
                  </a:solidFill>
                  <a:latin typeface="微软雅黑" panose="020B0503020204020204" pitchFamily="34" charset="-122"/>
                  <a:ea typeface="微软雅黑" panose="020B0503020204020204" pitchFamily="34" charset="-122"/>
                </a:rPr>
                <a:t>离散特征哑编码</a:t>
              </a:r>
            </a:p>
          </p:txBody>
        </p:sp>
      </p:grpSp>
      <p:grpSp>
        <p:nvGrpSpPr>
          <p:cNvPr id="11" name="Group 70"/>
          <p:cNvGrpSpPr>
            <a:grpSpLocks/>
          </p:cNvGrpSpPr>
          <p:nvPr/>
        </p:nvGrpSpPr>
        <p:grpSpPr bwMode="auto">
          <a:xfrm>
            <a:off x="4068782" y="2169518"/>
            <a:ext cx="4786344" cy="1143823"/>
            <a:chOff x="112" y="1644"/>
            <a:chExt cx="5080" cy="1214"/>
          </a:xfrm>
        </p:grpSpPr>
        <p:pic>
          <p:nvPicPr>
            <p:cNvPr id="2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242"/>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16"/>
            <p:cNvGrpSpPr>
              <a:grpSpLocks/>
            </p:cNvGrpSpPr>
            <p:nvPr/>
          </p:nvGrpSpPr>
          <p:grpSpPr bwMode="auto">
            <a:xfrm>
              <a:off x="112" y="1644"/>
              <a:ext cx="1864" cy="1214"/>
              <a:chOff x="0" y="2251"/>
              <a:chExt cx="1864" cy="1214"/>
            </a:xfrm>
          </p:grpSpPr>
          <p:grpSp>
            <p:nvGrpSpPr>
              <p:cNvPr id="33" name="Group 17"/>
              <p:cNvGrpSpPr>
                <a:grpSpLocks/>
              </p:cNvGrpSpPr>
              <p:nvPr/>
            </p:nvGrpSpPr>
            <p:grpSpPr bwMode="auto">
              <a:xfrm>
                <a:off x="377" y="2251"/>
                <a:ext cx="1007" cy="1214"/>
                <a:chOff x="377" y="2251"/>
                <a:chExt cx="1007" cy="1214"/>
              </a:xfrm>
            </p:grpSpPr>
            <p:pic>
              <p:nvPicPr>
                <p:cNvPr id="35" name="Picture 18"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77" y="225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19"/>
                <p:cNvSpPr>
                  <a:spLocks/>
                </p:cNvSpPr>
                <p:nvPr/>
              </p:nvSpPr>
              <p:spPr bwMode="auto">
                <a:xfrm>
                  <a:off x="561" y="245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7" name="Freeform 20"/>
                <p:cNvSpPr>
                  <a:spLocks/>
                </p:cNvSpPr>
                <p:nvPr/>
              </p:nvSpPr>
              <p:spPr bwMode="auto">
                <a:xfrm>
                  <a:off x="561" y="246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8" name="Freeform 21"/>
                <p:cNvSpPr>
                  <a:spLocks/>
                </p:cNvSpPr>
                <p:nvPr/>
              </p:nvSpPr>
              <p:spPr bwMode="auto">
                <a:xfrm>
                  <a:off x="794" y="2727"/>
                  <a:ext cx="205" cy="359"/>
                </a:xfrm>
                <a:custGeom>
                  <a:avLst/>
                  <a:gdLst>
                    <a:gd name="T0" fmla="*/ 250 w 87"/>
                    <a:gd name="T1" fmla="*/ 0 h 152"/>
                    <a:gd name="T2" fmla="*/ 12 w 87"/>
                    <a:gd name="T3" fmla="*/ 257 h 152"/>
                    <a:gd name="T4" fmla="*/ 12 w 87"/>
                    <a:gd name="T5" fmla="*/ 302 h 152"/>
                    <a:gd name="T6" fmla="*/ 160 w 87"/>
                    <a:gd name="T7" fmla="*/ 302 h 152"/>
                    <a:gd name="T8" fmla="*/ 160 w 87"/>
                    <a:gd name="T9" fmla="*/ 257 h 152"/>
                    <a:gd name="T10" fmla="*/ 250 w 87"/>
                    <a:gd name="T11" fmla="*/ 128 h 152"/>
                    <a:gd name="T12" fmla="*/ 332 w 87"/>
                    <a:gd name="T13" fmla="*/ 234 h 152"/>
                    <a:gd name="T14" fmla="*/ 245 w 87"/>
                    <a:gd name="T15" fmla="*/ 397 h 152"/>
                    <a:gd name="T16" fmla="*/ 0 w 87"/>
                    <a:gd name="T17" fmla="*/ 808 h 152"/>
                    <a:gd name="T18" fmla="*/ 0 w 87"/>
                    <a:gd name="T19" fmla="*/ 848 h 152"/>
                    <a:gd name="T20" fmla="*/ 462 w 87"/>
                    <a:gd name="T21" fmla="*/ 848 h 152"/>
                    <a:gd name="T22" fmla="*/ 462 w 87"/>
                    <a:gd name="T23" fmla="*/ 720 h 152"/>
                    <a:gd name="T24" fmla="*/ 172 w 87"/>
                    <a:gd name="T25" fmla="*/ 720 h 152"/>
                    <a:gd name="T26" fmla="*/ 372 w 87"/>
                    <a:gd name="T27" fmla="*/ 468 h 152"/>
                    <a:gd name="T28" fmla="*/ 483 w 87"/>
                    <a:gd name="T29" fmla="*/ 222 h 152"/>
                    <a:gd name="T30" fmla="*/ 250 w 87"/>
                    <a:gd name="T31" fmla="*/ 0 h 1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7" h="152">
                      <a:moveTo>
                        <a:pt x="45" y="0"/>
                      </a:moveTo>
                      <a:cubicBezTo>
                        <a:pt x="24" y="0"/>
                        <a:pt x="2" y="14"/>
                        <a:pt x="2" y="46"/>
                      </a:cubicBezTo>
                      <a:cubicBezTo>
                        <a:pt x="2" y="54"/>
                        <a:pt x="2" y="54"/>
                        <a:pt x="2" y="54"/>
                      </a:cubicBezTo>
                      <a:cubicBezTo>
                        <a:pt x="29" y="54"/>
                        <a:pt x="29" y="54"/>
                        <a:pt x="29" y="54"/>
                      </a:cubicBezTo>
                      <a:cubicBezTo>
                        <a:pt x="29" y="46"/>
                        <a:pt x="29" y="46"/>
                        <a:pt x="29" y="46"/>
                      </a:cubicBezTo>
                      <a:cubicBezTo>
                        <a:pt x="29" y="29"/>
                        <a:pt x="35" y="23"/>
                        <a:pt x="45" y="23"/>
                      </a:cubicBezTo>
                      <a:cubicBezTo>
                        <a:pt x="54" y="23"/>
                        <a:pt x="60" y="28"/>
                        <a:pt x="60" y="42"/>
                      </a:cubicBezTo>
                      <a:cubicBezTo>
                        <a:pt x="60" y="52"/>
                        <a:pt x="57" y="58"/>
                        <a:pt x="44" y="71"/>
                      </a:cubicBezTo>
                      <a:cubicBezTo>
                        <a:pt x="32" y="83"/>
                        <a:pt x="0" y="103"/>
                        <a:pt x="0" y="145"/>
                      </a:cubicBezTo>
                      <a:cubicBezTo>
                        <a:pt x="0" y="152"/>
                        <a:pt x="0" y="152"/>
                        <a:pt x="0" y="152"/>
                      </a:cubicBezTo>
                      <a:cubicBezTo>
                        <a:pt x="83" y="152"/>
                        <a:pt x="83" y="152"/>
                        <a:pt x="83" y="152"/>
                      </a:cubicBezTo>
                      <a:cubicBezTo>
                        <a:pt x="83" y="129"/>
                        <a:pt x="83" y="129"/>
                        <a:pt x="83" y="129"/>
                      </a:cubicBezTo>
                      <a:cubicBezTo>
                        <a:pt x="31" y="129"/>
                        <a:pt x="31" y="129"/>
                        <a:pt x="31" y="129"/>
                      </a:cubicBezTo>
                      <a:cubicBezTo>
                        <a:pt x="33" y="111"/>
                        <a:pt x="51" y="99"/>
                        <a:pt x="67" y="84"/>
                      </a:cubicBezTo>
                      <a:cubicBezTo>
                        <a:pt x="80" y="72"/>
                        <a:pt x="87" y="56"/>
                        <a:pt x="87" y="40"/>
                      </a:cubicBezTo>
                      <a:cubicBezTo>
                        <a:pt x="87" y="15"/>
                        <a:pt x="68" y="0"/>
                        <a:pt x="45" y="0"/>
                      </a:cubicBezTo>
                    </a:path>
                  </a:pathLst>
                </a:custGeom>
                <a:solidFill>
                  <a:schemeClr val="bg1">
                    <a:alpha val="90000"/>
                  </a:scheme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34"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725" y="1732"/>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Rectangle 134"/>
            <p:cNvSpPr>
              <a:spLocks noChangeArrowheads="1"/>
            </p:cNvSpPr>
            <p:nvPr/>
          </p:nvSpPr>
          <p:spPr bwMode="auto">
            <a:xfrm>
              <a:off x="1482" y="1850"/>
              <a:ext cx="1014"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二</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32" name="Rectangle 134"/>
            <p:cNvSpPr>
              <a:spLocks noChangeArrowheads="1"/>
            </p:cNvSpPr>
            <p:nvPr/>
          </p:nvSpPr>
          <p:spPr bwMode="auto">
            <a:xfrm>
              <a:off x="1474" y="2174"/>
              <a:ext cx="1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accent3">
                      <a:lumMod val="50000"/>
                    </a:schemeClr>
                  </a:solidFill>
                  <a:latin typeface="微软雅黑" panose="020B0503020204020204" pitchFamily="34" charset="-122"/>
                  <a:ea typeface="微软雅黑" panose="020B0503020204020204" pitchFamily="34" charset="-122"/>
                </a:rPr>
                <a:t>连续特征离散化</a:t>
              </a:r>
              <a:endParaRPr lang="zh-CN" altLang="en-US" sz="1600" b="1" baseline="0" dirty="0">
                <a:solidFill>
                  <a:schemeClr val="accent3">
                    <a:lumMod val="50000"/>
                  </a:schemeClr>
                </a:solidFill>
                <a:latin typeface="微软雅黑" panose="020B0503020204020204" pitchFamily="34" charset="-122"/>
                <a:ea typeface="微软雅黑" panose="020B0503020204020204" pitchFamily="34" charset="-122"/>
              </a:endParaRPr>
            </a:p>
          </p:txBody>
        </p:sp>
      </p:grpSp>
      <p:grpSp>
        <p:nvGrpSpPr>
          <p:cNvPr id="12" name="Group 69"/>
          <p:cNvGrpSpPr>
            <a:grpSpLocks/>
          </p:cNvGrpSpPr>
          <p:nvPr/>
        </p:nvGrpSpPr>
        <p:grpSpPr bwMode="auto">
          <a:xfrm>
            <a:off x="4068783" y="1566946"/>
            <a:ext cx="4679876" cy="1143823"/>
            <a:chOff x="112" y="997"/>
            <a:chExt cx="4967" cy="1214"/>
          </a:xfrm>
        </p:grpSpPr>
        <p:grpSp>
          <p:nvGrpSpPr>
            <p:cNvPr id="19" name="Group 23"/>
            <p:cNvGrpSpPr>
              <a:grpSpLocks/>
            </p:cNvGrpSpPr>
            <p:nvPr/>
          </p:nvGrpSpPr>
          <p:grpSpPr bwMode="auto">
            <a:xfrm>
              <a:off x="112" y="997"/>
              <a:ext cx="1864" cy="1214"/>
              <a:chOff x="317" y="913"/>
              <a:chExt cx="1864" cy="1214"/>
            </a:xfrm>
          </p:grpSpPr>
          <p:grpSp>
            <p:nvGrpSpPr>
              <p:cNvPr id="23" name="Group 24"/>
              <p:cNvGrpSpPr>
                <a:grpSpLocks/>
              </p:cNvGrpSpPr>
              <p:nvPr/>
            </p:nvGrpSpPr>
            <p:grpSpPr bwMode="auto">
              <a:xfrm>
                <a:off x="694" y="913"/>
                <a:ext cx="1007" cy="1214"/>
                <a:chOff x="798" y="291"/>
                <a:chExt cx="1007" cy="1214"/>
              </a:xfrm>
            </p:grpSpPr>
            <p:pic>
              <p:nvPicPr>
                <p:cNvPr id="25" name="Picture 2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8" y="29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6"/>
                <p:cNvSpPr>
                  <a:spLocks/>
                </p:cNvSpPr>
                <p:nvPr/>
              </p:nvSpPr>
              <p:spPr bwMode="auto">
                <a:xfrm>
                  <a:off x="982" y="49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7" name="Freeform 27"/>
                <p:cNvSpPr>
                  <a:spLocks/>
                </p:cNvSpPr>
                <p:nvPr/>
              </p:nvSpPr>
              <p:spPr bwMode="auto">
                <a:xfrm>
                  <a:off x="982" y="50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8" name="Freeform 28"/>
                <p:cNvSpPr>
                  <a:spLocks/>
                </p:cNvSpPr>
                <p:nvPr/>
              </p:nvSpPr>
              <p:spPr bwMode="auto">
                <a:xfrm>
                  <a:off x="1209" y="747"/>
                  <a:ext cx="146" cy="352"/>
                </a:xfrm>
                <a:custGeom>
                  <a:avLst/>
                  <a:gdLst>
                    <a:gd name="T0" fmla="*/ 344 w 62"/>
                    <a:gd name="T1" fmla="*/ 0 h 149"/>
                    <a:gd name="T2" fmla="*/ 344 w 62"/>
                    <a:gd name="T3" fmla="*/ 832 h 149"/>
                    <a:gd name="T4" fmla="*/ 193 w 62"/>
                    <a:gd name="T5" fmla="*/ 832 h 149"/>
                    <a:gd name="T6" fmla="*/ 193 w 62"/>
                    <a:gd name="T7" fmla="*/ 258 h 149"/>
                    <a:gd name="T8" fmla="*/ 0 w 62"/>
                    <a:gd name="T9" fmla="*/ 258 h 149"/>
                    <a:gd name="T10" fmla="*/ 0 w 62"/>
                    <a:gd name="T11" fmla="*/ 144 h 149"/>
                    <a:gd name="T12" fmla="*/ 21 w 62"/>
                    <a:gd name="T13" fmla="*/ 144 h 149"/>
                    <a:gd name="T14" fmla="*/ 233 w 62"/>
                    <a:gd name="T15" fmla="*/ 0 h 149"/>
                    <a:gd name="T16" fmla="*/ 344 w 62"/>
                    <a:gd name="T17" fmla="*/ 0 h 1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 h="149">
                      <a:moveTo>
                        <a:pt x="62" y="0"/>
                      </a:moveTo>
                      <a:cubicBezTo>
                        <a:pt x="62" y="149"/>
                        <a:pt x="62" y="149"/>
                        <a:pt x="62" y="149"/>
                      </a:cubicBezTo>
                      <a:cubicBezTo>
                        <a:pt x="35" y="149"/>
                        <a:pt x="35" y="149"/>
                        <a:pt x="35" y="149"/>
                      </a:cubicBezTo>
                      <a:cubicBezTo>
                        <a:pt x="35" y="46"/>
                        <a:pt x="35" y="46"/>
                        <a:pt x="35" y="46"/>
                      </a:cubicBezTo>
                      <a:cubicBezTo>
                        <a:pt x="0" y="46"/>
                        <a:pt x="0" y="46"/>
                        <a:pt x="0" y="46"/>
                      </a:cubicBezTo>
                      <a:cubicBezTo>
                        <a:pt x="0" y="26"/>
                        <a:pt x="0" y="26"/>
                        <a:pt x="0" y="26"/>
                      </a:cubicBezTo>
                      <a:cubicBezTo>
                        <a:pt x="4" y="26"/>
                        <a:pt x="4" y="26"/>
                        <a:pt x="4" y="26"/>
                      </a:cubicBezTo>
                      <a:cubicBezTo>
                        <a:pt x="27" y="26"/>
                        <a:pt x="39" y="14"/>
                        <a:pt x="42" y="0"/>
                      </a:cubicBezTo>
                      <a:lnTo>
                        <a:pt x="62"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grpSp>
          <p:pic>
            <p:nvPicPr>
              <p:cNvPr id="24"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042" y="394"/>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570" y="-888"/>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34"/>
            <p:cNvSpPr>
              <a:spLocks noChangeArrowheads="1"/>
            </p:cNvSpPr>
            <p:nvPr/>
          </p:nvSpPr>
          <p:spPr bwMode="auto">
            <a:xfrm>
              <a:off x="1482" y="1169"/>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一节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22" name="Rectangle 134"/>
            <p:cNvSpPr>
              <a:spLocks noChangeArrowheads="1"/>
            </p:cNvSpPr>
            <p:nvPr/>
          </p:nvSpPr>
          <p:spPr bwMode="auto">
            <a:xfrm>
              <a:off x="1474" y="1493"/>
              <a:ext cx="1067"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rgbClr val="C9394A"/>
                  </a:solidFill>
                  <a:latin typeface="微软雅黑" panose="020B0503020204020204" pitchFamily="34" charset="-122"/>
                  <a:ea typeface="微软雅黑" panose="020B0503020204020204" pitchFamily="34" charset="-122"/>
                </a:rPr>
                <a:t>无量纲化</a:t>
              </a:r>
              <a:endParaRPr lang="zh-CN" altLang="en-US" sz="1600" b="1" baseline="0" dirty="0">
                <a:solidFill>
                  <a:srgbClr val="C9394A"/>
                </a:solidFill>
                <a:latin typeface="微软雅黑" panose="020B0503020204020204" pitchFamily="34" charset="-122"/>
                <a:ea typeface="微软雅黑" panose="020B0503020204020204" pitchFamily="34" charset="-122"/>
              </a:endParaRPr>
            </a:p>
          </p:txBody>
        </p:sp>
      </p:grpSp>
      <p:sp>
        <p:nvSpPr>
          <p:cNvPr id="18" name="WordArt 15"/>
          <p:cNvSpPr>
            <a:spLocks noChangeArrowheads="1" noChangeShapeType="1" noTextEdit="1"/>
          </p:cNvSpPr>
          <p:nvPr/>
        </p:nvSpPr>
        <p:spPr bwMode="auto">
          <a:xfrm>
            <a:off x="7668344" y="781443"/>
            <a:ext cx="753725" cy="333057"/>
          </a:xfrm>
          <a:prstGeom prst="rect">
            <a:avLst/>
          </a:prstGeom>
        </p:spPr>
        <p:txBody>
          <a:bodyPr wrap="none" numCol="1" fromWordArt="1">
            <a:prstTxWarp prst="textDeflate">
              <a:avLst>
                <a:gd name="adj" fmla="val 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kern="10" dirty="0">
                <a:ln w="9525">
                  <a:solidFill>
                    <a:srgbClr val="4D4D4D"/>
                  </a:solidFill>
                  <a:round/>
                  <a:headEnd/>
                  <a:tailEnd/>
                </a:ln>
                <a:solidFill>
                  <a:srgbClr val="4D4D4D"/>
                </a:solidFill>
                <a:effectLst>
                  <a:outerShdw dist="35921" dir="2700000" algn="ctr" rotWithShape="0">
                    <a:srgbClr val="868686">
                      <a:alpha val="50000"/>
                    </a:srgbClr>
                  </a:outerShdw>
                </a:effectLst>
                <a:latin typeface="黑体"/>
                <a:ea typeface="黑体"/>
              </a:rPr>
              <a:t>目录</a:t>
            </a:r>
          </a:p>
        </p:txBody>
      </p:sp>
      <p:sp>
        <p:nvSpPr>
          <p:cNvPr id="57" name="矩形"/>
          <p:cNvSpPr>
            <a:spLocks/>
          </p:cNvSpPr>
          <p:nvPr/>
        </p:nvSpPr>
        <p:spPr>
          <a:xfrm>
            <a:off x="2271245" y="444461"/>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394A"/>
                </a:solidFill>
                <a:latin typeface="微软雅黑" charset="0"/>
                <a:ea typeface="微软雅黑" charset="0"/>
                <a:cs typeface="微软雅黑" charset="0"/>
                <a:sym typeface="Calibri" pitchFamily="34" charset="0"/>
              </a:rPr>
              <a:t>特征工程三部曲之特征处理</a:t>
            </a:r>
            <a:endParaRPr lang="en-US" altLang="zh-CN" sz="3000" b="1" kern="0" dirty="0" smtClean="0">
              <a:solidFill>
                <a:srgbClr val="C9394A"/>
              </a:solidFill>
              <a:latin typeface="微软雅黑" charset="0"/>
              <a:ea typeface="微软雅黑" charset="0"/>
              <a:cs typeface="微软雅黑" charset="0"/>
              <a:sym typeface="Calibri" pitchFamily="34" charset="0"/>
            </a:endParaRPr>
          </a:p>
        </p:txBody>
      </p:sp>
      <p:grpSp>
        <p:nvGrpSpPr>
          <p:cNvPr id="82" name="Group 69"/>
          <p:cNvGrpSpPr>
            <a:grpSpLocks/>
          </p:cNvGrpSpPr>
          <p:nvPr/>
        </p:nvGrpSpPr>
        <p:grpSpPr bwMode="auto">
          <a:xfrm>
            <a:off x="4067944" y="947972"/>
            <a:ext cx="4679876" cy="1143823"/>
            <a:chOff x="112" y="997"/>
            <a:chExt cx="4967" cy="1214"/>
          </a:xfrm>
        </p:grpSpPr>
        <p:grpSp>
          <p:nvGrpSpPr>
            <p:cNvPr id="83" name="Group 23"/>
            <p:cNvGrpSpPr>
              <a:grpSpLocks/>
            </p:cNvGrpSpPr>
            <p:nvPr/>
          </p:nvGrpSpPr>
          <p:grpSpPr bwMode="auto">
            <a:xfrm>
              <a:off x="112" y="997"/>
              <a:ext cx="1864" cy="1214"/>
              <a:chOff x="317" y="913"/>
              <a:chExt cx="1864" cy="1214"/>
            </a:xfrm>
          </p:grpSpPr>
          <p:grpSp>
            <p:nvGrpSpPr>
              <p:cNvPr id="87" name="Group 24"/>
              <p:cNvGrpSpPr>
                <a:grpSpLocks/>
              </p:cNvGrpSpPr>
              <p:nvPr/>
            </p:nvGrpSpPr>
            <p:grpSpPr bwMode="auto">
              <a:xfrm>
                <a:off x="694" y="913"/>
                <a:ext cx="1007" cy="1214"/>
                <a:chOff x="798" y="291"/>
                <a:chExt cx="1007" cy="1214"/>
              </a:xfrm>
            </p:grpSpPr>
            <p:pic>
              <p:nvPicPr>
                <p:cNvPr id="89" name="Picture 2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8" y="29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26"/>
                <p:cNvSpPr>
                  <a:spLocks/>
                </p:cNvSpPr>
                <p:nvPr/>
              </p:nvSpPr>
              <p:spPr bwMode="auto">
                <a:xfrm>
                  <a:off x="982" y="49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91" name="Freeform 27"/>
                <p:cNvSpPr>
                  <a:spLocks/>
                </p:cNvSpPr>
                <p:nvPr/>
              </p:nvSpPr>
              <p:spPr bwMode="auto">
                <a:xfrm>
                  <a:off x="982" y="50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88"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042" y="394"/>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4"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570" y="-888"/>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Rectangle 134"/>
            <p:cNvSpPr>
              <a:spLocks noChangeArrowheads="1"/>
            </p:cNvSpPr>
            <p:nvPr/>
          </p:nvSpPr>
          <p:spPr bwMode="auto">
            <a:xfrm>
              <a:off x="1482" y="1169"/>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accent3">
                      <a:lumMod val="75000"/>
                    </a:schemeClr>
                  </a:solidFill>
                  <a:latin typeface="微软雅黑" panose="020B0503020204020204" pitchFamily="34" charset="-122"/>
                  <a:ea typeface="微软雅黑" panose="020B0503020204020204" pitchFamily="34" charset="-122"/>
                </a:rPr>
                <a:t>零节</a:t>
              </a:r>
              <a:endPar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86" name="Rectangle 134"/>
            <p:cNvSpPr>
              <a:spLocks noChangeArrowheads="1"/>
            </p:cNvSpPr>
            <p:nvPr/>
          </p:nvSpPr>
          <p:spPr bwMode="auto">
            <a:xfrm>
              <a:off x="1474" y="1493"/>
              <a:ext cx="1938"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特征处理知识框架</a:t>
              </a:r>
              <a:endParaRPr lang="zh-CN" altLang="en-US" sz="16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grpSp>
      <p:sp>
        <p:nvSpPr>
          <p:cNvPr id="81" name="文本框 80"/>
          <p:cNvSpPr txBox="1"/>
          <p:nvPr/>
        </p:nvSpPr>
        <p:spPr>
          <a:xfrm>
            <a:off x="4687984" y="1217358"/>
            <a:ext cx="485624" cy="646331"/>
          </a:xfrm>
          <a:prstGeom prst="rect">
            <a:avLst/>
          </a:prstGeom>
          <a:noFill/>
        </p:spPr>
        <p:txBody>
          <a:bodyPr wrap="square" rtlCol="0">
            <a:spAutoFit/>
          </a:bodyPr>
          <a:lstStyle/>
          <a:p>
            <a:r>
              <a:rPr kumimoji="1" lang="en-US" altLang="zh-CN" sz="3500" b="1" dirty="0">
                <a:solidFill>
                  <a:schemeClr val="accent3">
                    <a:lumMod val="75000"/>
                  </a:schemeClr>
                </a:solidFill>
                <a:latin typeface="Helvetica" charset="0"/>
                <a:ea typeface="Helvetica" charset="0"/>
                <a:cs typeface="Helvetica" charset="0"/>
              </a:rPr>
              <a:t>0</a:t>
            </a:r>
            <a:endParaRPr kumimoji="1" lang="zh-CN" altLang="en-US" sz="3500" b="1" dirty="0">
              <a:solidFill>
                <a:schemeClr val="accent3">
                  <a:lumMod val="75000"/>
                </a:schemeClr>
              </a:solidFill>
              <a:latin typeface="Helvetica" charset="0"/>
              <a:ea typeface="Helvetica" charset="0"/>
              <a:cs typeface="Helvetica" charset="0"/>
            </a:endParaRPr>
          </a:p>
        </p:txBody>
      </p:sp>
      <p:sp>
        <p:nvSpPr>
          <p:cNvPr id="94" name="文本框 93"/>
          <p:cNvSpPr txBox="1"/>
          <p:nvPr/>
        </p:nvSpPr>
        <p:spPr>
          <a:xfrm>
            <a:off x="4682030" y="4290864"/>
            <a:ext cx="485624" cy="646331"/>
          </a:xfrm>
          <a:prstGeom prst="rect">
            <a:avLst/>
          </a:prstGeom>
          <a:noFill/>
        </p:spPr>
        <p:txBody>
          <a:bodyPr wrap="square" rtlCol="0">
            <a:spAutoFit/>
          </a:bodyPr>
          <a:lstStyle/>
          <a:p>
            <a:r>
              <a:rPr kumimoji="1" lang="en-US" altLang="zh-CN" sz="3500" b="1">
                <a:solidFill>
                  <a:schemeClr val="bg1"/>
                </a:solidFill>
                <a:latin typeface="Helvetica" charset="0"/>
                <a:ea typeface="Helvetica" charset="0"/>
                <a:cs typeface="Helvetica" charset="0"/>
              </a:rPr>
              <a:t>5</a:t>
            </a:r>
            <a:endParaRPr kumimoji="1" lang="zh-CN" altLang="en-US" sz="3500" b="1">
              <a:solidFill>
                <a:schemeClr val="bg1"/>
              </a:solidFill>
              <a:latin typeface="Helvetica" charset="0"/>
              <a:ea typeface="Helvetica" charset="0"/>
              <a:cs typeface="Helvetica" charset="0"/>
            </a:endParaRPr>
          </a:p>
        </p:txBody>
      </p:sp>
      <p:sp>
        <p:nvSpPr>
          <p:cNvPr id="95" name="矩形"/>
          <p:cNvSpPr>
            <a:spLocks/>
          </p:cNvSpPr>
          <p:nvPr/>
        </p:nvSpPr>
        <p:spPr>
          <a:xfrm>
            <a:off x="971600" y="1923678"/>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特征处理知识框架</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6" name="矩形"/>
          <p:cNvSpPr>
            <a:spLocks/>
          </p:cNvSpPr>
          <p:nvPr/>
        </p:nvSpPr>
        <p:spPr>
          <a:xfrm>
            <a:off x="971600" y="2517494"/>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特征处理数据类型</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7" name="矩形"/>
          <p:cNvSpPr>
            <a:spLocks/>
          </p:cNvSpPr>
          <p:nvPr/>
        </p:nvSpPr>
        <p:spPr>
          <a:xfrm>
            <a:off x="971600" y="3111310"/>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charset="0"/>
                <a:ea typeface="微软雅黑" charset="0"/>
                <a:cs typeface="微软雅黑" charset="0"/>
                <a:sym typeface="Calibri" pitchFamily="34" charset="0"/>
              </a:rPr>
              <a:t>特征处理各种方式</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8" name="流程图: 可选过程 2"/>
          <p:cNvSpPr/>
          <p:nvPr/>
        </p:nvSpPr>
        <p:spPr>
          <a:xfrm>
            <a:off x="1819927" y="1907709"/>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流程图: 可选过程 2"/>
          <p:cNvSpPr/>
          <p:nvPr/>
        </p:nvSpPr>
        <p:spPr>
          <a:xfrm>
            <a:off x="1811777" y="3113956"/>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1242" y="4429872"/>
            <a:ext cx="3849493" cy="584775"/>
          </a:xfrm>
          <a:prstGeom prst="rect">
            <a:avLst/>
          </a:prstGeom>
          <a:noFill/>
        </p:spPr>
        <p:txBody>
          <a:bodyPr wrap="square" rtlCol="0">
            <a:spAutoFit/>
          </a:bodyPr>
          <a:lstStyle/>
          <a:p>
            <a:r>
              <a:rPr kumimoji="1" lang="zh-CN" altLang="en-US" sz="1600">
                <a:solidFill>
                  <a:schemeClr val="bg1">
                    <a:lumMod val="50000"/>
                  </a:schemeClr>
                </a:solidFill>
                <a:latin typeface="Microsoft YaHei" charset="-122"/>
                <a:ea typeface="Microsoft YaHei" charset="-122"/>
                <a:cs typeface="Microsoft YaHei" charset="-122"/>
              </a:rPr>
              <a:t>除第</a:t>
            </a:r>
            <a:r>
              <a:rPr kumimoji="1" lang="en-US" altLang="zh-CN" sz="1600">
                <a:solidFill>
                  <a:schemeClr val="bg1">
                    <a:lumMod val="50000"/>
                  </a:schemeClr>
                </a:solidFill>
                <a:latin typeface="Microsoft YaHei" charset="-122"/>
                <a:ea typeface="Microsoft YaHei" charset="-122"/>
                <a:cs typeface="Microsoft YaHei" charset="-122"/>
              </a:rPr>
              <a:t>0</a:t>
            </a:r>
            <a:r>
              <a:rPr kumimoji="1" lang="zh-CN" altLang="en-US" sz="1600">
                <a:solidFill>
                  <a:schemeClr val="bg1">
                    <a:lumMod val="50000"/>
                  </a:schemeClr>
                </a:solidFill>
                <a:latin typeface="Microsoft YaHei" charset="-122"/>
                <a:ea typeface="Microsoft YaHei" charset="-122"/>
                <a:cs typeface="Microsoft YaHei" charset="-122"/>
              </a:rPr>
              <a:t>节外其余小节都为平行知识内容，可以根据自己感兴趣的直接跳转</a:t>
            </a:r>
          </a:p>
        </p:txBody>
      </p:sp>
    </p:spTree>
    <p:extLst>
      <p:ext uri="{BB962C8B-B14F-4D97-AF65-F5344CB8AC3E}">
        <p14:creationId xmlns:p14="http://schemas.microsoft.com/office/powerpoint/2010/main" val="3952036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5323893"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第一节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无</a:t>
            </a:r>
            <a:r>
              <a:rPr lang="zh-CN" altLang="en-US" sz="3000" b="1" kern="0" dirty="0" smtClean="0">
                <a:solidFill>
                  <a:srgbClr val="C9394A"/>
                </a:solidFill>
                <a:latin typeface="微软雅黑" charset="0"/>
                <a:ea typeface="微软雅黑" charset="0"/>
                <a:cs typeface="微软雅黑" charset="0"/>
              </a:rPr>
              <a:t>量纲化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1545483" y="1491630"/>
            <a:ext cx="2031325" cy="369332"/>
          </a:xfrm>
          <a:prstGeom prst="rect">
            <a:avLst/>
          </a:prstGeom>
          <a:noFill/>
        </p:spPr>
        <p:txBody>
          <a:bodyPr wrap="none" rtlCol="0">
            <a:spAutoFit/>
          </a:bodyPr>
          <a:lstStyle/>
          <a:p>
            <a:r>
              <a:rPr kumimoji="1" lang="zh-CN" altLang="en-US" dirty="0">
                <a:latin typeface="Microsoft YaHei" charset="-122"/>
                <a:ea typeface="Microsoft YaHei" charset="-122"/>
                <a:cs typeface="Microsoft YaHei" charset="-122"/>
              </a:rPr>
              <a:t>什</a:t>
            </a:r>
            <a:r>
              <a:rPr kumimoji="1" lang="zh-CN" altLang="en-US" dirty="0" smtClean="0">
                <a:latin typeface="Microsoft YaHei" charset="-122"/>
                <a:ea typeface="Microsoft YaHei" charset="-122"/>
                <a:cs typeface="Microsoft YaHei" charset="-122"/>
              </a:rPr>
              <a:t>么是无量纲化？</a:t>
            </a:r>
            <a:endParaRPr kumimoji="1" lang="zh-CN" altLang="en-US" dirty="0">
              <a:latin typeface="Microsoft YaHei" charset="-122"/>
              <a:ea typeface="Microsoft YaHei" charset="-122"/>
              <a:cs typeface="Microsoft YaHei" charset="-122"/>
            </a:endParaRPr>
          </a:p>
        </p:txBody>
      </p:sp>
      <p:sp>
        <p:nvSpPr>
          <p:cNvPr id="8" name="文本框 7"/>
          <p:cNvSpPr txBox="1"/>
          <p:nvPr/>
        </p:nvSpPr>
        <p:spPr>
          <a:xfrm>
            <a:off x="1545483" y="1867184"/>
            <a:ext cx="5493812" cy="369332"/>
          </a:xfrm>
          <a:prstGeom prst="rect">
            <a:avLst/>
          </a:prstGeom>
          <a:noFill/>
        </p:spPr>
        <p:txBody>
          <a:bodyPr wrap="none" rtlCol="0">
            <a:spAutoFit/>
          </a:bodyPr>
          <a:lstStyle/>
          <a:p>
            <a:pPr lvl="0" rtl="0"/>
            <a:r>
              <a:rPr kumimoji="1" lang="zh-CN" altLang="en-US" dirty="0">
                <a:latin typeface="Microsoft YaHei" charset="-122"/>
                <a:ea typeface="Microsoft YaHei" charset="-122"/>
                <a:cs typeface="Microsoft YaHei" charset="-122"/>
              </a:rPr>
              <a:t>量</a:t>
            </a:r>
            <a:r>
              <a:rPr kumimoji="1" lang="zh-CN" altLang="en-US" dirty="0" smtClean="0">
                <a:latin typeface="Microsoft YaHei" charset="-122"/>
                <a:ea typeface="Microsoft YaHei" charset="-122"/>
                <a:cs typeface="Microsoft YaHei" charset="-122"/>
              </a:rPr>
              <a:t>纲</a:t>
            </a:r>
            <a:r>
              <a:rPr kumimoji="1" lang="zh-CN" altLang="en-US" dirty="0">
                <a:latin typeface="Microsoft YaHei" charset="-122"/>
                <a:ea typeface="Microsoft YaHei" charset="-122"/>
                <a:cs typeface="Microsoft YaHei" charset="-122"/>
              </a:rPr>
              <a:t>数</a:t>
            </a:r>
            <a:r>
              <a:rPr kumimoji="1" lang="zh-CN" altLang="en-US" dirty="0" smtClean="0">
                <a:latin typeface="Microsoft YaHei" charset="-122"/>
                <a:ea typeface="Microsoft YaHei" charset="-122"/>
                <a:cs typeface="Microsoft YaHei" charset="-122"/>
              </a:rPr>
              <a:t>据表达式转</a:t>
            </a:r>
            <a:r>
              <a:rPr kumimoji="1" lang="en-US" altLang="en-US" dirty="0" err="1" smtClean="0">
                <a:latin typeface="Microsoft YaHei" charset="-122"/>
                <a:ea typeface="Microsoft YaHei" charset="-122"/>
                <a:cs typeface="Microsoft YaHei" charset="-122"/>
              </a:rPr>
              <a:t>化为无量纲的表达式</a:t>
            </a:r>
            <a:r>
              <a:rPr kumimoji="1" lang="en-US" altLang="en-US" dirty="0" err="1">
                <a:latin typeface="Microsoft YaHei" charset="-122"/>
                <a:ea typeface="Microsoft YaHei" charset="-122"/>
                <a:cs typeface="Microsoft YaHei" charset="-122"/>
              </a:rPr>
              <a:t>，</a:t>
            </a:r>
            <a:r>
              <a:rPr kumimoji="1" lang="en-US" altLang="en-US" dirty="0" err="1" smtClean="0">
                <a:latin typeface="Microsoft YaHei" charset="-122"/>
                <a:ea typeface="Microsoft YaHei" charset="-122"/>
                <a:cs typeface="Microsoft YaHei" charset="-122"/>
              </a:rPr>
              <a:t>成为纯量</a:t>
            </a:r>
            <a:r>
              <a:rPr kumimoji="1" lang="zh-CN" altLang="en-US" dirty="0" smtClean="0">
                <a:latin typeface="Microsoft YaHei" charset="-122"/>
                <a:ea typeface="Microsoft YaHei" charset="-122"/>
                <a:cs typeface="Microsoft YaHei" charset="-122"/>
              </a:rPr>
              <a:t>。</a:t>
            </a:r>
            <a:endParaRPr kumimoji="1" lang="en-US" altLang="zh-CN" dirty="0" smtClean="0">
              <a:latin typeface="Microsoft YaHei" charset="-122"/>
              <a:ea typeface="Microsoft YaHei" charset="-122"/>
              <a:cs typeface="Microsoft YaHei" charset="-122"/>
            </a:endParaRPr>
          </a:p>
        </p:txBody>
      </p:sp>
      <p:pic>
        <p:nvPicPr>
          <p:cNvPr id="1027" name="Picture 3" descr="https://ss0.bdstatic.com/70cFuHSh_Q1YnxGkpoWK1HF6hhy/it/u=1562396827,4074943987&amp;fm=27&amp;gp=0.jpg"/>
          <p:cNvPicPr>
            <a:picLocks noChangeAspect="1" noChangeArrowheads="1"/>
          </p:cNvPicPr>
          <p:nvPr/>
        </p:nvPicPr>
        <p:blipFill rotWithShape="1">
          <a:blip r:embed="rId3">
            <a:extLst>
              <a:ext uri="{28A0092B-C50C-407E-A947-70E740481C1C}">
                <a14:useLocalDpi xmlns:a14="http://schemas.microsoft.com/office/drawing/2010/main" val="0"/>
              </a:ext>
            </a:extLst>
          </a:blip>
          <a:srcRect r="50405"/>
          <a:stretch/>
        </p:blipFill>
        <p:spPr bwMode="auto">
          <a:xfrm>
            <a:off x="6516216" y="2227374"/>
            <a:ext cx="2448272" cy="26258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3"/>
          <p:cNvGraphicFramePr>
            <a:graphicFrameLocks noGrp="1"/>
          </p:cNvGraphicFramePr>
          <p:nvPr>
            <p:extLst>
              <p:ext uri="{D42A27DB-BD31-4B8C-83A1-F6EECF244321}">
                <p14:modId xmlns:p14="http://schemas.microsoft.com/office/powerpoint/2010/main" val="417779032"/>
              </p:ext>
            </p:extLst>
          </p:nvPr>
        </p:nvGraphicFramePr>
        <p:xfrm>
          <a:off x="899592" y="3219822"/>
          <a:ext cx="1800200" cy="1828800"/>
        </p:xfrm>
        <a:graphic>
          <a:graphicData uri="http://schemas.openxmlformats.org/drawingml/2006/table">
            <a:tbl>
              <a:tblPr firstRow="1" bandRow="1">
                <a:tableStyleId>{5FD0F851-EC5A-4D38-B0AD-8093EC10F338}</a:tableStyleId>
              </a:tblPr>
              <a:tblGrid>
                <a:gridCol w="900100">
                  <a:extLst>
                    <a:ext uri="{9D8B030D-6E8A-4147-A177-3AD203B41FA5}">
                      <a16:colId xmlns:a16="http://schemas.microsoft.com/office/drawing/2014/main" xmlns="" val="1092969697"/>
                    </a:ext>
                  </a:extLst>
                </a:gridCol>
                <a:gridCol w="900100">
                  <a:extLst>
                    <a:ext uri="{9D8B030D-6E8A-4147-A177-3AD203B41FA5}">
                      <a16:colId xmlns:a16="http://schemas.microsoft.com/office/drawing/2014/main" xmlns="" val="2105312627"/>
                    </a:ext>
                  </a:extLst>
                </a:gridCol>
              </a:tblGrid>
              <a:tr h="286385">
                <a:tc>
                  <a:txBody>
                    <a:bodyPr/>
                    <a:lstStyle/>
                    <a:p>
                      <a:r>
                        <a:rPr lang="zh-CN" altLang="en-US" sz="1400" dirty="0">
                          <a:latin typeface="Microsoft YaHei" charset="-122"/>
                          <a:ea typeface="Microsoft YaHei" charset="-122"/>
                          <a:cs typeface="Microsoft YaHei" charset="-122"/>
                        </a:rPr>
                        <a:t>身高</a:t>
                      </a:r>
                      <a:r>
                        <a:rPr lang="en-US" altLang="zh-CN" sz="1400" dirty="0">
                          <a:latin typeface="Microsoft YaHei" charset="-122"/>
                          <a:ea typeface="Microsoft YaHei" charset="-122"/>
                          <a:cs typeface="Microsoft YaHei" charset="-122"/>
                        </a:rPr>
                        <a:t>mm</a:t>
                      </a:r>
                      <a:endParaRPr lang="zh-CN" altLang="en-US" sz="1400" dirty="0">
                        <a:latin typeface="Microsoft YaHei" charset="-122"/>
                        <a:ea typeface="Microsoft YaHei" charset="-122"/>
                        <a:cs typeface="Microsoft YaHei" charset="-122"/>
                      </a:endParaRPr>
                    </a:p>
                  </a:txBody>
                  <a:tcPr/>
                </a:tc>
                <a:tc>
                  <a:txBody>
                    <a:bodyPr/>
                    <a:lstStyle/>
                    <a:p>
                      <a:r>
                        <a:rPr lang="zh-CN" altLang="en-US" sz="1400" dirty="0">
                          <a:latin typeface="Microsoft YaHei" charset="-122"/>
                          <a:ea typeface="Microsoft YaHei" charset="-122"/>
                          <a:cs typeface="Microsoft YaHei" charset="-122"/>
                        </a:rPr>
                        <a:t>臂展</a:t>
                      </a:r>
                      <a:r>
                        <a:rPr lang="en-US" altLang="zh-CN" sz="1400" dirty="0">
                          <a:latin typeface="Microsoft YaHei" charset="-122"/>
                          <a:ea typeface="Microsoft YaHei" charset="-122"/>
                          <a:cs typeface="Microsoft YaHei" charset="-122"/>
                        </a:rPr>
                        <a:t>cm</a:t>
                      </a:r>
                      <a:endParaRPr lang="zh-CN" altLang="en-US" sz="14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3904438759"/>
                  </a:ext>
                </a:extLst>
              </a:tr>
              <a:tr h="286385">
                <a:tc>
                  <a:txBody>
                    <a:bodyPr/>
                    <a:lstStyle/>
                    <a:p>
                      <a:r>
                        <a:rPr lang="en-US" altLang="zh-CN" sz="1400" dirty="0">
                          <a:latin typeface="Microsoft YaHei" charset="-122"/>
                          <a:ea typeface="Microsoft YaHei" charset="-122"/>
                          <a:cs typeface="Microsoft YaHei" charset="-122"/>
                        </a:rPr>
                        <a:t>1950</a:t>
                      </a:r>
                      <a:endParaRPr lang="zh-CN" altLang="en-US" sz="1400" dirty="0">
                        <a:latin typeface="Microsoft YaHei" charset="-122"/>
                        <a:ea typeface="Microsoft YaHei" charset="-122"/>
                        <a:cs typeface="Microsoft YaHei" charset="-122"/>
                      </a:endParaRPr>
                    </a:p>
                  </a:txBody>
                  <a:tcPr/>
                </a:tc>
                <a:tc>
                  <a:txBody>
                    <a:bodyPr/>
                    <a:lstStyle/>
                    <a:p>
                      <a:r>
                        <a:rPr lang="en-US" altLang="zh-CN" sz="1400" dirty="0">
                          <a:latin typeface="Microsoft YaHei" charset="-122"/>
                          <a:ea typeface="Microsoft YaHei" charset="-122"/>
                          <a:cs typeface="Microsoft YaHei" charset="-122"/>
                        </a:rPr>
                        <a:t>210</a:t>
                      </a:r>
                      <a:endParaRPr lang="zh-CN" altLang="en-US" sz="14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1723911037"/>
                  </a:ext>
                </a:extLst>
              </a:tr>
              <a:tr h="286385">
                <a:tc>
                  <a:txBody>
                    <a:bodyPr/>
                    <a:lstStyle/>
                    <a:p>
                      <a:r>
                        <a:rPr lang="is-IS" altLang="zh-CN" sz="1400">
                          <a:effectLst/>
                          <a:latin typeface="Microsoft YaHei" charset="-122"/>
                          <a:ea typeface="Microsoft YaHei" charset="-122"/>
                          <a:cs typeface="Microsoft YaHei" charset="-122"/>
                        </a:rPr>
                        <a:t>203</a:t>
                      </a:r>
                      <a:r>
                        <a:rPr lang="en-US" altLang="zh-CN" sz="1400">
                          <a:effectLst/>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tc>
                <a:tc>
                  <a:txBody>
                    <a:bodyPr/>
                    <a:lstStyle/>
                    <a:p>
                      <a:r>
                        <a:rPr lang="is-IS" altLang="zh-CN" sz="1400">
                          <a:effectLst/>
                          <a:latin typeface="Microsoft YaHei" charset="-122"/>
                          <a:ea typeface="Microsoft YaHei" charset="-122"/>
                          <a:cs typeface="Microsoft YaHei" charset="-122"/>
                        </a:rPr>
                        <a:t>21</a:t>
                      </a:r>
                      <a:r>
                        <a:rPr lang="en-US" altLang="zh-CN" sz="1400">
                          <a:effectLst/>
                          <a:latin typeface="Microsoft YaHei" charset="-122"/>
                          <a:ea typeface="Microsoft YaHei" charset="-122"/>
                          <a:cs typeface="Microsoft YaHei" charset="-122"/>
                        </a:rPr>
                        <a:t>4</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2786291545"/>
                  </a:ext>
                </a:extLst>
              </a:tr>
              <a:tr h="286385">
                <a:tc>
                  <a:txBody>
                    <a:bodyPr/>
                    <a:lstStyle/>
                    <a:p>
                      <a:r>
                        <a:rPr lang="en-US" altLang="zh-CN" sz="1400">
                          <a:latin typeface="Microsoft YaHei" charset="-122"/>
                          <a:ea typeface="Microsoft YaHei" charset="-122"/>
                          <a:cs typeface="Microsoft YaHei" charset="-122"/>
                        </a:rPr>
                        <a:t>1900</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192</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2996057462"/>
                  </a:ext>
                </a:extLst>
              </a:tr>
              <a:tr h="286385">
                <a:tc>
                  <a:txBody>
                    <a:bodyPr/>
                    <a:lstStyle/>
                    <a:p>
                      <a:r>
                        <a:rPr lang="en-US" altLang="zh-CN" sz="1400">
                          <a:latin typeface="Microsoft YaHei" charset="-122"/>
                          <a:ea typeface="Microsoft YaHei" charset="-122"/>
                          <a:cs typeface="Microsoft YaHei" charset="-122"/>
                        </a:rPr>
                        <a:t>2010</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221</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4114932950"/>
                  </a:ext>
                </a:extLst>
              </a:tr>
              <a:tr h="286385">
                <a:tc>
                  <a:txBody>
                    <a:bodyPr/>
                    <a:lstStyle/>
                    <a:p>
                      <a:r>
                        <a:rPr lang="en-US" altLang="zh-CN" sz="1400">
                          <a:latin typeface="Microsoft YaHei" charset="-122"/>
                          <a:ea typeface="Microsoft YaHei" charset="-122"/>
                          <a:cs typeface="Microsoft YaHei" charset="-122"/>
                        </a:rPr>
                        <a:t>2080</a:t>
                      </a:r>
                      <a:endParaRPr lang="zh-CN" altLang="en-US" sz="1400">
                        <a:latin typeface="Microsoft YaHei" charset="-122"/>
                        <a:ea typeface="Microsoft YaHei" charset="-122"/>
                        <a:cs typeface="Microsoft YaHei" charset="-122"/>
                      </a:endParaRPr>
                    </a:p>
                  </a:txBody>
                  <a:tcPr/>
                </a:tc>
                <a:tc>
                  <a:txBody>
                    <a:bodyPr/>
                    <a:lstStyle/>
                    <a:p>
                      <a:r>
                        <a:rPr lang="en-US" altLang="zh-CN" sz="1400" dirty="0">
                          <a:latin typeface="Microsoft YaHei" charset="-122"/>
                          <a:ea typeface="Microsoft YaHei" charset="-122"/>
                          <a:cs typeface="Microsoft YaHei" charset="-122"/>
                        </a:rPr>
                        <a:t>211</a:t>
                      </a:r>
                      <a:endParaRPr lang="zh-CN" altLang="en-US" sz="14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430165246"/>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034769207"/>
              </p:ext>
            </p:extLst>
          </p:nvPr>
        </p:nvGraphicFramePr>
        <p:xfrm>
          <a:off x="3635896" y="3219822"/>
          <a:ext cx="1800200" cy="1828800"/>
        </p:xfrm>
        <a:graphic>
          <a:graphicData uri="http://schemas.openxmlformats.org/drawingml/2006/table">
            <a:tbl>
              <a:tblPr firstRow="1" bandRow="1">
                <a:tableStyleId>{5FD0F851-EC5A-4D38-B0AD-8093EC10F338}</a:tableStyleId>
              </a:tblPr>
              <a:tblGrid>
                <a:gridCol w="900100">
                  <a:extLst>
                    <a:ext uri="{9D8B030D-6E8A-4147-A177-3AD203B41FA5}">
                      <a16:colId xmlns:a16="http://schemas.microsoft.com/office/drawing/2014/main" xmlns="" val="1092969697"/>
                    </a:ext>
                  </a:extLst>
                </a:gridCol>
                <a:gridCol w="900100">
                  <a:extLst>
                    <a:ext uri="{9D8B030D-6E8A-4147-A177-3AD203B41FA5}">
                      <a16:colId xmlns:a16="http://schemas.microsoft.com/office/drawing/2014/main" xmlns="" val="2105312627"/>
                    </a:ext>
                  </a:extLst>
                </a:gridCol>
              </a:tblGrid>
              <a:tr h="286385">
                <a:tc>
                  <a:txBody>
                    <a:bodyPr/>
                    <a:lstStyle/>
                    <a:p>
                      <a:r>
                        <a:rPr lang="zh-CN" altLang="en-US" sz="1400" dirty="0">
                          <a:latin typeface="Microsoft YaHei" charset="-122"/>
                          <a:ea typeface="Microsoft YaHei" charset="-122"/>
                          <a:cs typeface="Microsoft YaHei" charset="-122"/>
                        </a:rPr>
                        <a:t>身</a:t>
                      </a:r>
                      <a:r>
                        <a:rPr lang="zh-CN" altLang="en-US" sz="1400" dirty="0" smtClean="0">
                          <a:latin typeface="Microsoft YaHei" charset="-122"/>
                          <a:ea typeface="Microsoft YaHei" charset="-122"/>
                          <a:cs typeface="Microsoft YaHei" charset="-122"/>
                        </a:rPr>
                        <a:t>高</a:t>
                      </a:r>
                      <a:endParaRPr lang="zh-CN" altLang="en-US" sz="1400" dirty="0">
                        <a:latin typeface="Microsoft YaHei" charset="-122"/>
                        <a:ea typeface="Microsoft YaHei" charset="-122"/>
                        <a:cs typeface="Microsoft YaHei" charset="-122"/>
                      </a:endParaRPr>
                    </a:p>
                  </a:txBody>
                  <a:tcPr/>
                </a:tc>
                <a:tc>
                  <a:txBody>
                    <a:bodyPr/>
                    <a:lstStyle/>
                    <a:p>
                      <a:r>
                        <a:rPr lang="zh-CN" altLang="en-US" sz="1400" dirty="0">
                          <a:latin typeface="Microsoft YaHei" charset="-122"/>
                          <a:ea typeface="Microsoft YaHei" charset="-122"/>
                          <a:cs typeface="Microsoft YaHei" charset="-122"/>
                        </a:rPr>
                        <a:t>臂</a:t>
                      </a:r>
                      <a:r>
                        <a:rPr lang="zh-CN" altLang="en-US" sz="1400" dirty="0" smtClean="0">
                          <a:latin typeface="Microsoft YaHei" charset="-122"/>
                          <a:ea typeface="Microsoft YaHei" charset="-122"/>
                          <a:cs typeface="Microsoft YaHei" charset="-122"/>
                        </a:rPr>
                        <a:t>展</a:t>
                      </a:r>
                      <a:endParaRPr lang="zh-CN" altLang="en-US" sz="14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3904438759"/>
                  </a:ext>
                </a:extLst>
              </a:tr>
              <a:tr h="286385">
                <a:tc>
                  <a:txBody>
                    <a:bodyPr/>
                    <a:lstStyle/>
                    <a:p>
                      <a:r>
                        <a:rPr lang="en-US" altLang="zh-CN" sz="1400" dirty="0" smtClean="0">
                          <a:latin typeface="Microsoft YaHei" charset="-122"/>
                          <a:ea typeface="Microsoft YaHei" charset="-122"/>
                          <a:cs typeface="Microsoft YaHei" charset="-122"/>
                        </a:rPr>
                        <a:t>0.28</a:t>
                      </a:r>
                      <a:endParaRPr lang="zh-CN" altLang="en-US" sz="1400" dirty="0">
                        <a:latin typeface="Microsoft YaHei" charset="-122"/>
                        <a:ea typeface="Microsoft YaHei" charset="-122"/>
                        <a:cs typeface="Microsoft YaHei" charset="-122"/>
                      </a:endParaRPr>
                    </a:p>
                  </a:txBody>
                  <a:tcPr/>
                </a:tc>
                <a:tc>
                  <a:txBody>
                    <a:bodyPr/>
                    <a:lstStyle/>
                    <a:p>
                      <a:r>
                        <a:rPr lang="en-US" altLang="zh-CN" sz="1400" dirty="0" smtClean="0">
                          <a:latin typeface="Microsoft YaHei" charset="-122"/>
                          <a:ea typeface="Microsoft YaHei" charset="-122"/>
                          <a:cs typeface="Microsoft YaHei" charset="-122"/>
                        </a:rPr>
                        <a:t>0.62</a:t>
                      </a:r>
                      <a:endParaRPr lang="zh-CN" altLang="en-US" sz="14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1723911037"/>
                  </a:ext>
                </a:extLst>
              </a:tr>
              <a:tr h="286385">
                <a:tc>
                  <a:txBody>
                    <a:bodyPr/>
                    <a:lstStyle/>
                    <a:p>
                      <a:r>
                        <a:rPr lang="is-IS" altLang="zh-CN" sz="1400" dirty="0" smtClean="0">
                          <a:effectLst/>
                          <a:latin typeface="Microsoft YaHei" charset="-122"/>
                          <a:ea typeface="Microsoft YaHei" charset="-122"/>
                          <a:cs typeface="Microsoft YaHei" charset="-122"/>
                        </a:rPr>
                        <a:t>0.72</a:t>
                      </a:r>
                      <a:endParaRPr lang="zh-CN" altLang="en-US" sz="1400" dirty="0">
                        <a:latin typeface="Microsoft YaHei" charset="-122"/>
                        <a:ea typeface="Microsoft YaHei" charset="-122"/>
                        <a:cs typeface="Microsoft YaHei" charset="-122"/>
                      </a:endParaRPr>
                    </a:p>
                  </a:txBody>
                  <a:tcPr/>
                </a:tc>
                <a:tc>
                  <a:txBody>
                    <a:bodyPr/>
                    <a:lstStyle/>
                    <a:p>
                      <a:r>
                        <a:rPr lang="is-IS" altLang="zh-CN" sz="1400" dirty="0" smtClean="0">
                          <a:effectLst/>
                          <a:latin typeface="Microsoft YaHei" charset="-122"/>
                          <a:ea typeface="Microsoft YaHei" charset="-122"/>
                          <a:cs typeface="Microsoft YaHei" charset="-122"/>
                        </a:rPr>
                        <a:t>0.76</a:t>
                      </a:r>
                      <a:endParaRPr lang="zh-CN" altLang="en-US" sz="14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2786291545"/>
                  </a:ext>
                </a:extLst>
              </a:tr>
              <a:tr h="286385">
                <a:tc>
                  <a:txBody>
                    <a:bodyPr/>
                    <a:lstStyle/>
                    <a:p>
                      <a:r>
                        <a:rPr lang="en-US" altLang="zh-CN" sz="1400" dirty="0" smtClean="0">
                          <a:latin typeface="Microsoft YaHei" charset="-122"/>
                          <a:ea typeface="Microsoft YaHei" charset="-122"/>
                          <a:cs typeface="Microsoft YaHei" charset="-122"/>
                        </a:rPr>
                        <a:t>0</a:t>
                      </a:r>
                      <a:endParaRPr lang="zh-CN" altLang="en-US" sz="1400" dirty="0">
                        <a:latin typeface="Microsoft YaHei" charset="-122"/>
                        <a:ea typeface="Microsoft YaHei" charset="-122"/>
                        <a:cs typeface="Microsoft YaHei" charset="-122"/>
                      </a:endParaRPr>
                    </a:p>
                  </a:txBody>
                  <a:tcPr/>
                </a:tc>
                <a:tc>
                  <a:txBody>
                    <a:bodyPr/>
                    <a:lstStyle/>
                    <a:p>
                      <a:r>
                        <a:rPr lang="en-US" altLang="zh-CN" sz="1400" dirty="0" smtClean="0">
                          <a:latin typeface="Microsoft YaHei" charset="-122"/>
                          <a:ea typeface="Microsoft YaHei" charset="-122"/>
                          <a:cs typeface="Microsoft YaHei" charset="-122"/>
                        </a:rPr>
                        <a:t>0</a:t>
                      </a:r>
                      <a:endParaRPr lang="zh-CN" altLang="en-US" sz="14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2996057462"/>
                  </a:ext>
                </a:extLst>
              </a:tr>
              <a:tr h="286385">
                <a:tc>
                  <a:txBody>
                    <a:bodyPr/>
                    <a:lstStyle/>
                    <a:p>
                      <a:r>
                        <a:rPr lang="en-US" altLang="zh-CN" sz="1400" dirty="0" smtClean="0">
                          <a:latin typeface="Microsoft YaHei" charset="-122"/>
                          <a:ea typeface="Microsoft YaHei" charset="-122"/>
                          <a:cs typeface="Microsoft YaHei" charset="-122"/>
                        </a:rPr>
                        <a:t>0.61</a:t>
                      </a:r>
                      <a:endParaRPr lang="zh-CN" altLang="en-US" sz="1400" dirty="0">
                        <a:latin typeface="Microsoft YaHei" charset="-122"/>
                        <a:ea typeface="Microsoft YaHei" charset="-122"/>
                        <a:cs typeface="Microsoft YaHei" charset="-122"/>
                      </a:endParaRPr>
                    </a:p>
                  </a:txBody>
                  <a:tcPr/>
                </a:tc>
                <a:tc>
                  <a:txBody>
                    <a:bodyPr/>
                    <a:lstStyle/>
                    <a:p>
                      <a:r>
                        <a:rPr lang="en-US" altLang="zh-CN" sz="1400" dirty="0" smtClean="0">
                          <a:latin typeface="Microsoft YaHei" charset="-122"/>
                          <a:ea typeface="Microsoft YaHei" charset="-122"/>
                          <a:cs typeface="Microsoft YaHei" charset="-122"/>
                        </a:rPr>
                        <a:t>1</a:t>
                      </a:r>
                      <a:endParaRPr lang="zh-CN" altLang="en-US" sz="14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4114932950"/>
                  </a:ext>
                </a:extLst>
              </a:tr>
              <a:tr h="286385">
                <a:tc>
                  <a:txBody>
                    <a:bodyPr/>
                    <a:lstStyle/>
                    <a:p>
                      <a:r>
                        <a:rPr lang="en-US" altLang="zh-CN" sz="1400" dirty="0" smtClean="0">
                          <a:latin typeface="Microsoft YaHei" charset="-122"/>
                          <a:ea typeface="Microsoft YaHei" charset="-122"/>
                          <a:cs typeface="Microsoft YaHei" charset="-122"/>
                        </a:rPr>
                        <a:t>1</a:t>
                      </a:r>
                      <a:endParaRPr lang="zh-CN" altLang="en-US" sz="1400" dirty="0">
                        <a:latin typeface="Microsoft YaHei" charset="-122"/>
                        <a:ea typeface="Microsoft YaHei" charset="-122"/>
                        <a:cs typeface="Microsoft YaHei" charset="-122"/>
                      </a:endParaRPr>
                    </a:p>
                  </a:txBody>
                  <a:tcPr/>
                </a:tc>
                <a:tc>
                  <a:txBody>
                    <a:bodyPr/>
                    <a:lstStyle/>
                    <a:p>
                      <a:r>
                        <a:rPr lang="en-US" altLang="zh-CN" sz="1400" dirty="0" smtClean="0">
                          <a:latin typeface="Microsoft YaHei" charset="-122"/>
                          <a:ea typeface="Microsoft YaHei" charset="-122"/>
                          <a:cs typeface="Microsoft YaHei" charset="-122"/>
                        </a:rPr>
                        <a:t>0.66</a:t>
                      </a:r>
                      <a:endParaRPr lang="zh-CN" altLang="en-US" sz="14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430165246"/>
                  </a:ext>
                </a:extLst>
              </a:tr>
            </a:tbl>
          </a:graphicData>
        </a:graphic>
      </p:graphicFrame>
      <p:sp>
        <p:nvSpPr>
          <p:cNvPr id="10" name="右箭头 9"/>
          <p:cNvSpPr/>
          <p:nvPr/>
        </p:nvSpPr>
        <p:spPr>
          <a:xfrm>
            <a:off x="2921185" y="3990206"/>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434241" y="2427734"/>
            <a:ext cx="5904656" cy="523220"/>
          </a:xfrm>
          <a:prstGeom prst="rect">
            <a:avLst/>
          </a:prstGeom>
        </p:spPr>
        <p:txBody>
          <a:bodyPr wrap="square">
            <a:spAutoFit/>
          </a:bodyPr>
          <a:lstStyle/>
          <a:p>
            <a:r>
              <a:rPr lang="zh-CN" altLang="en-US" sz="1400" dirty="0" smtClean="0">
                <a:solidFill>
                  <a:srgbClr val="333333"/>
                </a:solidFill>
                <a:latin typeface="微软雅黑" panose="020B0503020204020204" pitchFamily="34" charset="-122"/>
                <a:ea typeface="微软雅黑" panose="020B0503020204020204" pitchFamily="34" charset="-122"/>
              </a:rPr>
              <a:t>量纲</a:t>
            </a:r>
            <a:r>
              <a:rPr lang="en-US" altLang="zh-CN" sz="1400" dirty="0" smtClean="0">
                <a:solidFill>
                  <a:srgbClr val="333333"/>
                </a:solidFill>
                <a:latin typeface="微软雅黑" panose="020B0503020204020204" pitchFamily="34" charset="-122"/>
                <a:ea typeface="微软雅黑" panose="020B0503020204020204" pitchFamily="34" charset="-122"/>
              </a:rPr>
              <a:t>: </a:t>
            </a:r>
            <a:r>
              <a:rPr lang="zh-CN" altLang="en-US" sz="1400" dirty="0" smtClean="0">
                <a:solidFill>
                  <a:srgbClr val="333333"/>
                </a:solidFill>
                <a:latin typeface="微软雅黑" panose="020B0503020204020204" pitchFamily="34" charset="-122"/>
                <a:ea typeface="微软雅黑" panose="020B0503020204020204" pitchFamily="34" charset="-122"/>
              </a:rPr>
              <a:t>将</a:t>
            </a:r>
            <a:r>
              <a:rPr lang="zh-CN" altLang="en-US" sz="1400" dirty="0">
                <a:solidFill>
                  <a:srgbClr val="333333"/>
                </a:solidFill>
                <a:latin typeface="微软雅黑" panose="020B0503020204020204" pitchFamily="34" charset="-122"/>
                <a:ea typeface="微软雅黑" panose="020B0503020204020204" pitchFamily="34" charset="-122"/>
              </a:rPr>
              <a:t>一个物理导出量用若干个基本量的乘方之积表示出来的表达式，称为该物理量的量纲式，简称量纲</a:t>
            </a:r>
            <a:endParaRPr lang="en-US" sz="1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文本框 12"/>
              <p:cNvSpPr txBox="1"/>
              <p:nvPr/>
            </p:nvSpPr>
            <p:spPr>
              <a:xfrm>
                <a:off x="5484498" y="4278238"/>
                <a:ext cx="854399" cy="4592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𝑚𝑖𝑛</m:t>
                          </m:r>
                        </m:num>
                        <m:den>
                          <m:r>
                            <a:rPr lang="en-US" sz="1600" b="0" i="1" smtClean="0">
                              <a:latin typeface="Cambria Math" panose="02040503050406030204" pitchFamily="18" charset="0"/>
                            </a:rPr>
                            <m:t>𝑚𝑎𝑥</m:t>
                          </m:r>
                          <m:r>
                            <a:rPr lang="en-US" sz="1600" b="0" i="1" smtClean="0">
                              <a:latin typeface="Cambria Math" panose="02040503050406030204" pitchFamily="18" charset="0"/>
                            </a:rPr>
                            <m:t>−</m:t>
                          </m:r>
                          <m:r>
                            <a:rPr lang="en-US" sz="1600" b="0" i="1" smtClean="0">
                              <a:latin typeface="Cambria Math" panose="02040503050406030204" pitchFamily="18" charset="0"/>
                            </a:rPr>
                            <m:t>𝑚𝑖𝑛</m:t>
                          </m:r>
                        </m:den>
                      </m:f>
                    </m:oMath>
                  </m:oMathPara>
                </a14:m>
                <a:endParaRPr lang="en-US" sz="16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5484498" y="4278238"/>
                <a:ext cx="854399" cy="459293"/>
              </a:xfrm>
              <a:prstGeom prst="rect">
                <a:avLst/>
              </a:prstGeom>
              <a:blipFill>
                <a:blip r:embed="rId4"/>
                <a:stretch>
                  <a:fillRect l="-714" r="-16429"/>
                </a:stretch>
              </a:blipFill>
            </p:spPr>
            <p:txBody>
              <a:bodyPr/>
              <a:lstStyle/>
              <a:p>
                <a:r>
                  <a:rPr lang="en-US">
                    <a:noFill/>
                  </a:rPr>
                  <a:t> </a:t>
                </a:r>
              </a:p>
            </p:txBody>
          </p:sp>
        </mc:Fallback>
      </mc:AlternateContent>
    </p:spTree>
    <p:extLst>
      <p:ext uri="{BB962C8B-B14F-4D97-AF65-F5344CB8AC3E}">
        <p14:creationId xmlns:p14="http://schemas.microsoft.com/office/powerpoint/2010/main" val="96314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 calcmode="lin" valueType="num">
                                      <p:cBhvr additive="base">
                                        <p:cTn id="19" dur="500" fill="hold"/>
                                        <p:tgtEl>
                                          <p:spTgt spid="1027"/>
                                        </p:tgtEl>
                                        <p:attrNameLst>
                                          <p:attrName>ppt_x</p:attrName>
                                        </p:attrNameLst>
                                      </p:cBhvr>
                                      <p:tavLst>
                                        <p:tav tm="0">
                                          <p:val>
                                            <p:strVal val="#ppt_x"/>
                                          </p:val>
                                        </p:tav>
                                        <p:tav tm="100000">
                                          <p:val>
                                            <p:strVal val="#ppt_x"/>
                                          </p:val>
                                        </p:tav>
                                      </p:tavLst>
                                    </p:anim>
                                    <p:anim calcmode="lin" valueType="num">
                                      <p:cBhvr additive="base">
                                        <p:cTn id="20"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nodeType="clickEffect">
                                  <p:stCondLst>
                                    <p:cond delay="0"/>
                                  </p:stCondLst>
                                  <p:childTnLst>
                                    <p:animRot by="120000">
                                      <p:cBhvr>
                                        <p:cTn id="30" dur="100" fill="hold">
                                          <p:stCondLst>
                                            <p:cond delay="0"/>
                                          </p:stCondLst>
                                        </p:cTn>
                                        <p:tgtEl>
                                          <p:spTgt spid="1027"/>
                                        </p:tgtEl>
                                        <p:attrNameLst>
                                          <p:attrName>r</p:attrName>
                                        </p:attrNameLst>
                                      </p:cBhvr>
                                    </p:animRot>
                                    <p:animRot by="-240000">
                                      <p:cBhvr>
                                        <p:cTn id="31" dur="200" fill="hold">
                                          <p:stCondLst>
                                            <p:cond delay="200"/>
                                          </p:stCondLst>
                                        </p:cTn>
                                        <p:tgtEl>
                                          <p:spTgt spid="1027"/>
                                        </p:tgtEl>
                                        <p:attrNameLst>
                                          <p:attrName>r</p:attrName>
                                        </p:attrNameLst>
                                      </p:cBhvr>
                                    </p:animRot>
                                    <p:animRot by="240000">
                                      <p:cBhvr>
                                        <p:cTn id="32" dur="200" fill="hold">
                                          <p:stCondLst>
                                            <p:cond delay="400"/>
                                          </p:stCondLst>
                                        </p:cTn>
                                        <p:tgtEl>
                                          <p:spTgt spid="1027"/>
                                        </p:tgtEl>
                                        <p:attrNameLst>
                                          <p:attrName>r</p:attrName>
                                        </p:attrNameLst>
                                      </p:cBhvr>
                                    </p:animRot>
                                    <p:animRot by="-240000">
                                      <p:cBhvr>
                                        <p:cTn id="33" dur="200" fill="hold">
                                          <p:stCondLst>
                                            <p:cond delay="600"/>
                                          </p:stCondLst>
                                        </p:cTn>
                                        <p:tgtEl>
                                          <p:spTgt spid="1027"/>
                                        </p:tgtEl>
                                        <p:attrNameLst>
                                          <p:attrName>r</p:attrName>
                                        </p:attrNameLst>
                                      </p:cBhvr>
                                    </p:animRot>
                                    <p:animRot by="120000">
                                      <p:cBhvr>
                                        <p:cTn id="34" dur="200" fill="hold">
                                          <p:stCondLst>
                                            <p:cond delay="800"/>
                                          </p:stCondLst>
                                        </p:cTn>
                                        <p:tgtEl>
                                          <p:spTgt spid="1027"/>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animBg="1"/>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5323893"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第一节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无</a:t>
            </a:r>
            <a:r>
              <a:rPr lang="zh-CN" altLang="en-US" sz="3000" b="1" kern="0" dirty="0" smtClean="0">
                <a:solidFill>
                  <a:srgbClr val="C9394A"/>
                </a:solidFill>
                <a:latin typeface="微软雅黑" charset="0"/>
                <a:ea typeface="微软雅黑" charset="0"/>
                <a:cs typeface="微软雅黑" charset="0"/>
              </a:rPr>
              <a:t>量纲化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2829457" y="1646351"/>
            <a:ext cx="3567002" cy="646331"/>
          </a:xfrm>
          <a:prstGeom prst="rect">
            <a:avLst/>
          </a:prstGeom>
          <a:noFill/>
        </p:spPr>
        <p:txBody>
          <a:bodyPr wrap="none" rtlCol="0">
            <a:spAutoFit/>
          </a:bodyPr>
          <a:lstStyle/>
          <a:p>
            <a:r>
              <a:rPr kumimoji="1" lang="en-US" altLang="zh-CN" sz="3600" dirty="0">
                <a:latin typeface="Microsoft YaHei" charset="-122"/>
                <a:ea typeface="Microsoft YaHei" charset="-122"/>
                <a:cs typeface="Microsoft YaHei" charset="-122"/>
              </a:rPr>
              <a:t>Min-Max</a:t>
            </a:r>
            <a:r>
              <a:rPr kumimoji="1" lang="zh-CN" altLang="en-US" sz="3600" dirty="0">
                <a:latin typeface="Microsoft YaHei" charset="-122"/>
                <a:ea typeface="Microsoft YaHei" charset="-122"/>
                <a:cs typeface="Microsoft YaHei" charset="-122"/>
              </a:rPr>
              <a:t>标准</a:t>
            </a:r>
            <a:r>
              <a:rPr kumimoji="1" lang="zh-CN" altLang="en-US" sz="3600" dirty="0" smtClean="0">
                <a:latin typeface="Microsoft YaHei" charset="-122"/>
                <a:ea typeface="Microsoft YaHei" charset="-122"/>
                <a:cs typeface="Microsoft YaHei" charset="-122"/>
              </a:rPr>
              <a:t>化</a:t>
            </a:r>
            <a:endParaRPr kumimoji="1" lang="zh-CN" altLang="en-US" sz="3600" dirty="0">
              <a:latin typeface="Microsoft YaHei" charset="-122"/>
              <a:ea typeface="Microsoft YaHei" charset="-122"/>
              <a:cs typeface="Microsoft YaHei" charset="-122"/>
            </a:endParaRPr>
          </a:p>
        </p:txBody>
      </p:sp>
      <p:sp>
        <p:nvSpPr>
          <p:cNvPr id="2" name="文本框 1"/>
          <p:cNvSpPr txBox="1"/>
          <p:nvPr/>
        </p:nvSpPr>
        <p:spPr>
          <a:xfrm>
            <a:off x="323528" y="3229228"/>
            <a:ext cx="4392488" cy="646331"/>
          </a:xfrm>
          <a:prstGeom prst="rect">
            <a:avLst/>
          </a:prstGeom>
          <a:noFill/>
        </p:spPr>
        <p:txBody>
          <a:bodyPr wrap="square" rtlCol="0">
            <a:spAutoFit/>
          </a:bodyPr>
          <a:lstStyle/>
          <a:p>
            <a:r>
              <a:rPr kumimoji="1" lang="en-US" altLang="zh-CN">
                <a:latin typeface="Microsoft YaHei" charset="-122"/>
                <a:ea typeface="Microsoft YaHei" charset="-122"/>
                <a:cs typeface="Microsoft YaHei" charset="-122"/>
              </a:rPr>
              <a:t>Min-Max</a:t>
            </a:r>
            <a:r>
              <a:rPr kumimoji="1" lang="zh-CN" altLang="en-US">
                <a:latin typeface="Microsoft YaHei" charset="-122"/>
                <a:ea typeface="Microsoft YaHei" charset="-122"/>
                <a:cs typeface="Microsoft YaHei" charset="-122"/>
              </a:rPr>
              <a:t> 标准化方法</a:t>
            </a:r>
            <a:r>
              <a:rPr kumimoji="1" lang="en-US" altLang="zh-CN">
                <a:latin typeface="Microsoft YaHei" charset="-122"/>
                <a:ea typeface="Microsoft YaHei" charset="-122"/>
                <a:cs typeface="Microsoft YaHei" charset="-122"/>
              </a:rPr>
              <a:t>:</a:t>
            </a:r>
          </a:p>
          <a:p>
            <a:r>
              <a:rPr kumimoji="1" lang="zh-CN" altLang="en-US">
                <a:latin typeface="Microsoft YaHei" charset="-122"/>
                <a:ea typeface="Microsoft YaHei" charset="-122"/>
                <a:cs typeface="Microsoft YaHei" charset="-122"/>
              </a:rPr>
              <a:t>是将数据从自然的范围缩放至</a:t>
            </a:r>
            <a:r>
              <a:rPr kumimoji="1" lang="en-US" altLang="zh-CN">
                <a:latin typeface="Microsoft YaHei" charset="-122"/>
                <a:ea typeface="Microsoft YaHei" charset="-122"/>
                <a:cs typeface="Microsoft YaHei" charset="-122"/>
              </a:rPr>
              <a:t>0-1</a:t>
            </a:r>
            <a:r>
              <a:rPr kumimoji="1" lang="zh-CN" altLang="en-US">
                <a:latin typeface="Microsoft YaHei" charset="-122"/>
                <a:ea typeface="Microsoft YaHei" charset="-122"/>
                <a:cs typeface="Microsoft YaHei" charset="-122"/>
              </a:rPr>
              <a:t>区间。</a:t>
            </a:r>
          </a:p>
        </p:txBody>
      </p:sp>
      <mc:AlternateContent xmlns:mc="http://schemas.openxmlformats.org/markup-compatibility/2006" xmlns:a14="http://schemas.microsoft.com/office/drawing/2010/main">
        <mc:Choice Requires="a14">
          <p:sp>
            <p:nvSpPr>
              <p:cNvPr id="6" name="文本框 5"/>
              <p:cNvSpPr txBox="1"/>
              <p:nvPr/>
            </p:nvSpPr>
            <p:spPr>
              <a:xfrm>
                <a:off x="1403648" y="4033907"/>
                <a:ext cx="1296144" cy="4592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𝑚𝑖𝑛</m:t>
                          </m:r>
                        </m:num>
                        <m:den>
                          <m:r>
                            <a:rPr lang="en-US" sz="1600" b="0" i="1" smtClean="0">
                              <a:latin typeface="Cambria Math" panose="02040503050406030204" pitchFamily="18" charset="0"/>
                            </a:rPr>
                            <m:t>𝑚𝑎𝑥</m:t>
                          </m:r>
                          <m:r>
                            <a:rPr lang="en-US" sz="1600" b="0" i="1" smtClean="0">
                              <a:latin typeface="Cambria Math" panose="02040503050406030204" pitchFamily="18" charset="0"/>
                            </a:rPr>
                            <m:t>−</m:t>
                          </m:r>
                          <m:r>
                            <a:rPr lang="en-US" sz="1600" b="0" i="1" smtClean="0">
                              <a:latin typeface="Cambria Math" panose="02040503050406030204" pitchFamily="18" charset="0"/>
                            </a:rPr>
                            <m:t>𝑚𝑖𝑛</m:t>
                          </m:r>
                        </m:den>
                      </m:f>
                    </m:oMath>
                  </m:oMathPara>
                </a14:m>
                <a:endParaRPr lang="en-US"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403648" y="4033907"/>
                <a:ext cx="1296144" cy="459293"/>
              </a:xfrm>
              <a:prstGeom prst="rect">
                <a:avLst/>
              </a:prstGeom>
              <a:blipFill rotWithShape="0">
                <a:blip r:embed="rId3"/>
                <a:stretch>
                  <a:fillRect/>
                </a:stretch>
              </a:blipFill>
            </p:spPr>
            <p:txBody>
              <a:bodyPr/>
              <a:lstStyle/>
              <a:p>
                <a:r>
                  <a:rPr lang="zh-CN" altLang="en-US">
                    <a:noFill/>
                  </a:rPr>
                  <a:t> </a:t>
                </a:r>
              </a:p>
            </p:txBody>
          </p:sp>
        </mc:Fallback>
      </mc:AlternateContent>
      <p:graphicFrame>
        <p:nvGraphicFramePr>
          <p:cNvPr id="8" name="表格 7"/>
          <p:cNvGraphicFramePr>
            <a:graphicFrameLocks noGrp="1"/>
          </p:cNvGraphicFramePr>
          <p:nvPr>
            <p:extLst>
              <p:ext uri="{D42A27DB-BD31-4B8C-83A1-F6EECF244321}">
                <p14:modId xmlns:p14="http://schemas.microsoft.com/office/powerpoint/2010/main" val="699725902"/>
              </p:ext>
            </p:extLst>
          </p:nvPr>
        </p:nvGraphicFramePr>
        <p:xfrm>
          <a:off x="4612958" y="2962241"/>
          <a:ext cx="900100" cy="1828800"/>
        </p:xfrm>
        <a:graphic>
          <a:graphicData uri="http://schemas.openxmlformats.org/drawingml/2006/table">
            <a:tbl>
              <a:tblPr firstRow="1" bandRow="1">
                <a:tableStyleId>{5FD0F851-EC5A-4D38-B0AD-8093EC10F338}</a:tableStyleId>
              </a:tblPr>
              <a:tblGrid>
                <a:gridCol w="900100">
                  <a:extLst>
                    <a:ext uri="{9D8B030D-6E8A-4147-A177-3AD203B41FA5}">
                      <a16:colId xmlns:a16="http://schemas.microsoft.com/office/drawing/2014/main" xmlns="" val="1092969697"/>
                    </a:ext>
                  </a:extLst>
                </a:gridCol>
              </a:tblGrid>
              <a:tr h="286385">
                <a:tc>
                  <a:txBody>
                    <a:bodyPr/>
                    <a:lstStyle/>
                    <a:p>
                      <a:r>
                        <a:rPr lang="zh-CN" altLang="en-US" sz="1400" dirty="0">
                          <a:latin typeface="Microsoft YaHei" charset="-122"/>
                          <a:ea typeface="Microsoft YaHei" charset="-122"/>
                          <a:cs typeface="Microsoft YaHei" charset="-122"/>
                        </a:rPr>
                        <a:t>身高</a:t>
                      </a:r>
                      <a:r>
                        <a:rPr lang="en-US" altLang="zh-CN" sz="1400" dirty="0">
                          <a:latin typeface="Microsoft YaHei" charset="-122"/>
                          <a:ea typeface="Microsoft YaHei" charset="-122"/>
                          <a:cs typeface="Microsoft YaHei" charset="-122"/>
                        </a:rPr>
                        <a:t>mm</a:t>
                      </a:r>
                      <a:endParaRPr lang="zh-CN" altLang="en-US" sz="14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3904438759"/>
                  </a:ext>
                </a:extLst>
              </a:tr>
              <a:tr h="286385">
                <a:tc>
                  <a:txBody>
                    <a:bodyPr/>
                    <a:lstStyle/>
                    <a:p>
                      <a:r>
                        <a:rPr lang="en-US" altLang="zh-CN" sz="1400" dirty="0">
                          <a:latin typeface="Microsoft YaHei" charset="-122"/>
                          <a:ea typeface="Microsoft YaHei" charset="-122"/>
                          <a:cs typeface="Microsoft YaHei" charset="-122"/>
                        </a:rPr>
                        <a:t>1950</a:t>
                      </a:r>
                      <a:endParaRPr lang="zh-CN" altLang="en-US" sz="14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1723911037"/>
                  </a:ext>
                </a:extLst>
              </a:tr>
              <a:tr h="286385">
                <a:tc>
                  <a:txBody>
                    <a:bodyPr/>
                    <a:lstStyle/>
                    <a:p>
                      <a:r>
                        <a:rPr lang="is-IS" altLang="zh-CN" sz="1400">
                          <a:effectLst/>
                          <a:latin typeface="Microsoft YaHei" charset="-122"/>
                          <a:ea typeface="Microsoft YaHei" charset="-122"/>
                          <a:cs typeface="Microsoft YaHei" charset="-122"/>
                        </a:rPr>
                        <a:t>203</a:t>
                      </a:r>
                      <a:r>
                        <a:rPr lang="en-US" altLang="zh-CN" sz="1400">
                          <a:effectLst/>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2786291545"/>
                  </a:ext>
                </a:extLst>
              </a:tr>
              <a:tr h="286385">
                <a:tc>
                  <a:txBody>
                    <a:bodyPr/>
                    <a:lstStyle/>
                    <a:p>
                      <a:r>
                        <a:rPr lang="en-US" altLang="zh-CN" sz="1400">
                          <a:latin typeface="Microsoft YaHei" charset="-122"/>
                          <a:ea typeface="Microsoft YaHei" charset="-122"/>
                          <a:cs typeface="Microsoft YaHei" charset="-122"/>
                        </a:rPr>
                        <a:t>1900</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2996057462"/>
                  </a:ext>
                </a:extLst>
              </a:tr>
              <a:tr h="286385">
                <a:tc>
                  <a:txBody>
                    <a:bodyPr/>
                    <a:lstStyle/>
                    <a:p>
                      <a:r>
                        <a:rPr lang="en-US" altLang="zh-CN" sz="1400">
                          <a:latin typeface="Microsoft YaHei" charset="-122"/>
                          <a:ea typeface="Microsoft YaHei" charset="-122"/>
                          <a:cs typeface="Microsoft YaHei" charset="-122"/>
                        </a:rPr>
                        <a:t>2010</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4114932950"/>
                  </a:ext>
                </a:extLst>
              </a:tr>
              <a:tr h="286385">
                <a:tc>
                  <a:txBody>
                    <a:bodyPr/>
                    <a:lstStyle/>
                    <a:p>
                      <a:r>
                        <a:rPr lang="en-US" altLang="zh-CN" sz="1400">
                          <a:latin typeface="Microsoft YaHei" charset="-122"/>
                          <a:ea typeface="Microsoft YaHei" charset="-122"/>
                          <a:cs typeface="Microsoft YaHei" charset="-122"/>
                        </a:rPr>
                        <a:t>2080</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430165246"/>
                  </a:ext>
                </a:extLst>
              </a:tr>
            </a:tbl>
          </a:graphicData>
        </a:graphic>
      </p:graphicFrame>
      <p:sp>
        <p:nvSpPr>
          <p:cNvPr id="5" name="文本框 4"/>
          <p:cNvSpPr txBox="1"/>
          <p:nvPr/>
        </p:nvSpPr>
        <p:spPr>
          <a:xfrm>
            <a:off x="5580112" y="3506387"/>
            <a:ext cx="1099981" cy="523220"/>
          </a:xfrm>
          <a:prstGeom prst="rect">
            <a:avLst/>
          </a:prstGeom>
          <a:noFill/>
        </p:spPr>
        <p:txBody>
          <a:bodyPr wrap="none" rtlCol="0">
            <a:spAutoFit/>
          </a:bodyPr>
          <a:lstStyle/>
          <a:p>
            <a:r>
              <a:rPr kumimoji="1" lang="en-US" altLang="zh-CN" sz="1400">
                <a:solidFill>
                  <a:srgbClr val="00B050"/>
                </a:solidFill>
                <a:latin typeface="Microsoft YaHei" charset="-122"/>
                <a:ea typeface="Microsoft YaHei" charset="-122"/>
                <a:cs typeface="Microsoft YaHei" charset="-122"/>
              </a:rPr>
              <a:t>min=1900</a:t>
            </a:r>
          </a:p>
          <a:p>
            <a:r>
              <a:rPr kumimoji="1" lang="en-US" altLang="zh-CN" sz="1400">
                <a:solidFill>
                  <a:srgbClr val="FF0000"/>
                </a:solidFill>
                <a:latin typeface="Microsoft YaHei" charset="-122"/>
                <a:ea typeface="Microsoft YaHei" charset="-122"/>
                <a:cs typeface="Microsoft YaHei" charset="-122"/>
              </a:rPr>
              <a:t>max=2080</a:t>
            </a:r>
            <a:endParaRPr kumimoji="1" lang="zh-CN" altLang="en-US" sz="1400">
              <a:solidFill>
                <a:srgbClr val="FF0000"/>
              </a:solidFill>
              <a:latin typeface="Microsoft YaHei" charset="-122"/>
              <a:ea typeface="Microsoft YaHei" charset="-122"/>
              <a:cs typeface="Microsoft YaHei"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160860871"/>
              </p:ext>
            </p:extLst>
          </p:nvPr>
        </p:nvGraphicFramePr>
        <p:xfrm>
          <a:off x="6740558" y="2961159"/>
          <a:ext cx="2223930" cy="1718310"/>
        </p:xfrm>
        <a:graphic>
          <a:graphicData uri="http://schemas.openxmlformats.org/drawingml/2006/table">
            <a:tbl>
              <a:tblPr firstRow="1" bandRow="1">
                <a:tableStyleId>{5FD0F851-EC5A-4D38-B0AD-8093EC10F338}</a:tableStyleId>
              </a:tblPr>
              <a:tblGrid>
                <a:gridCol w="2223930">
                  <a:extLst>
                    <a:ext uri="{9D8B030D-6E8A-4147-A177-3AD203B41FA5}">
                      <a16:colId xmlns:a16="http://schemas.microsoft.com/office/drawing/2014/main" xmlns="" val="1092969697"/>
                    </a:ext>
                  </a:extLst>
                </a:gridCol>
              </a:tblGrid>
              <a:tr h="286385">
                <a:tc>
                  <a:txBody>
                    <a:bodyPr/>
                    <a:lstStyle/>
                    <a:p>
                      <a:r>
                        <a:rPr lang="zh-CN" altLang="en-US" sz="1200" dirty="0">
                          <a:latin typeface="Microsoft YaHei" charset="-122"/>
                          <a:ea typeface="Microsoft YaHei" charset="-122"/>
                          <a:cs typeface="Microsoft YaHei" charset="-122"/>
                        </a:rPr>
                        <a:t>身高</a:t>
                      </a:r>
                      <a:r>
                        <a:rPr lang="en-US" altLang="zh-CN" sz="1200" dirty="0">
                          <a:latin typeface="Microsoft YaHei" charset="-122"/>
                          <a:ea typeface="Microsoft YaHei" charset="-122"/>
                          <a:cs typeface="Microsoft YaHei" charset="-122"/>
                        </a:rPr>
                        <a:t>mm</a:t>
                      </a:r>
                      <a:endParaRPr lang="zh-CN" altLang="en-US" sz="12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3904438759"/>
                  </a:ext>
                </a:extLst>
              </a:tr>
              <a:tr h="286385">
                <a:tc>
                  <a:txBody>
                    <a:bodyPr/>
                    <a:lstStyle/>
                    <a:p>
                      <a:r>
                        <a:rPr lang="en-US" altLang="zh-CN" sz="1200" dirty="0">
                          <a:solidFill>
                            <a:schemeClr val="tx1"/>
                          </a:solidFill>
                          <a:latin typeface="Microsoft YaHei" charset="-122"/>
                          <a:ea typeface="Microsoft YaHei" charset="-122"/>
                          <a:cs typeface="Microsoft YaHei" charset="-122"/>
                        </a:rPr>
                        <a:t>(1950</a:t>
                      </a:r>
                      <a:r>
                        <a:rPr lang="en-US" altLang="zh-CN" sz="1200" dirty="0">
                          <a:latin typeface="Microsoft YaHei" charset="-122"/>
                          <a:ea typeface="Microsoft YaHei" charset="-122"/>
                          <a:cs typeface="Microsoft YaHei" charset="-122"/>
                        </a:rPr>
                        <a:t>-</a:t>
                      </a:r>
                      <a:r>
                        <a:rPr lang="en-US" altLang="zh-CN" sz="1200" dirty="0">
                          <a:solidFill>
                            <a:srgbClr val="00B050"/>
                          </a:solidFill>
                          <a:latin typeface="Microsoft YaHei" charset="-122"/>
                          <a:ea typeface="Microsoft YaHei" charset="-122"/>
                          <a:cs typeface="Microsoft YaHei" charset="-122"/>
                        </a:rPr>
                        <a:t>1900)</a:t>
                      </a:r>
                      <a:r>
                        <a:rPr lang="en-US" altLang="zh-CN" sz="1200" dirty="0">
                          <a:latin typeface="Microsoft YaHei" charset="-122"/>
                          <a:ea typeface="Microsoft YaHei" charset="-122"/>
                          <a:cs typeface="Microsoft YaHei" charset="-122"/>
                        </a:rPr>
                        <a:t>/(</a:t>
                      </a:r>
                      <a:r>
                        <a:rPr lang="en-US" altLang="zh-CN" sz="1200" dirty="0">
                          <a:solidFill>
                            <a:srgbClr val="FF0000"/>
                          </a:solidFill>
                          <a:latin typeface="Microsoft YaHei" charset="-122"/>
                          <a:ea typeface="Microsoft YaHei" charset="-122"/>
                          <a:cs typeface="Microsoft YaHei" charset="-122"/>
                        </a:rPr>
                        <a:t>2080</a:t>
                      </a:r>
                      <a:r>
                        <a:rPr lang="en-US" altLang="zh-CN" sz="1200" dirty="0">
                          <a:latin typeface="Microsoft YaHei" charset="-122"/>
                          <a:ea typeface="Microsoft YaHei" charset="-122"/>
                          <a:cs typeface="Microsoft YaHei" charset="-122"/>
                        </a:rPr>
                        <a:t>-</a:t>
                      </a:r>
                      <a:r>
                        <a:rPr lang="en-US" altLang="zh-CN" sz="1200" dirty="0">
                          <a:solidFill>
                            <a:srgbClr val="00B050"/>
                          </a:solidFill>
                          <a:latin typeface="Microsoft YaHei" charset="-122"/>
                          <a:ea typeface="Microsoft YaHei" charset="-122"/>
                          <a:cs typeface="Microsoft YaHei" charset="-122"/>
                        </a:rPr>
                        <a:t>1900)</a:t>
                      </a:r>
                      <a:endParaRPr lang="zh-CN" altLang="en-US" sz="1200" dirty="0">
                        <a:solidFill>
                          <a:srgbClr val="00B050"/>
                        </a:solidFill>
                        <a:latin typeface="Microsoft YaHei" charset="-122"/>
                        <a:ea typeface="Microsoft YaHei" charset="-122"/>
                        <a:cs typeface="Microsoft YaHei" charset="-122"/>
                      </a:endParaRPr>
                    </a:p>
                  </a:txBody>
                  <a:tcPr/>
                </a:tc>
                <a:extLst>
                  <a:ext uri="{0D108BD9-81ED-4DB2-BD59-A6C34878D82A}">
                    <a16:rowId xmlns:a16="http://schemas.microsoft.com/office/drawing/2014/main" xmlns="" val="1723911037"/>
                  </a:ext>
                </a:extLst>
              </a:tr>
              <a:tr h="286385">
                <a:tc>
                  <a:txBody>
                    <a:bodyPr/>
                    <a:lstStyle/>
                    <a:p>
                      <a:r>
                        <a:rPr lang="en-US" altLang="zh-CN" sz="1200">
                          <a:effectLst/>
                          <a:latin typeface="Microsoft YaHei" charset="-122"/>
                          <a:ea typeface="Microsoft YaHei" charset="-122"/>
                          <a:cs typeface="Microsoft YaHei" charset="-122"/>
                        </a:rPr>
                        <a:t>(</a:t>
                      </a:r>
                      <a:r>
                        <a:rPr lang="is-IS" altLang="zh-CN" sz="1200">
                          <a:effectLst/>
                          <a:latin typeface="Microsoft YaHei" charset="-122"/>
                          <a:ea typeface="Microsoft YaHei" charset="-122"/>
                          <a:cs typeface="Microsoft YaHei" charset="-122"/>
                        </a:rPr>
                        <a:t>203</a:t>
                      </a:r>
                      <a:r>
                        <a:rPr lang="en-US" altLang="zh-CN" sz="1200">
                          <a:effectLst/>
                          <a:latin typeface="Microsoft YaHei" charset="-122"/>
                          <a:ea typeface="Microsoft YaHei" charset="-122"/>
                          <a:cs typeface="Microsoft YaHei" charset="-122"/>
                        </a:rPr>
                        <a:t>0</a:t>
                      </a:r>
                      <a:r>
                        <a:rPr lang="en-US" altLang="zh-CN" sz="1200" dirty="0">
                          <a:latin typeface="Microsoft YaHei" charset="-122"/>
                          <a:ea typeface="Microsoft YaHei" charset="-122"/>
                          <a:cs typeface="Microsoft YaHei" charset="-122"/>
                        </a:rPr>
                        <a:t>-</a:t>
                      </a:r>
                      <a:r>
                        <a:rPr lang="en-US" altLang="zh-CN" sz="1200" dirty="0">
                          <a:solidFill>
                            <a:srgbClr val="00B050"/>
                          </a:solidFill>
                          <a:latin typeface="Microsoft YaHei" charset="-122"/>
                          <a:ea typeface="Microsoft YaHei" charset="-122"/>
                          <a:cs typeface="Microsoft YaHei" charset="-122"/>
                        </a:rPr>
                        <a:t>1900)</a:t>
                      </a:r>
                      <a:r>
                        <a:rPr lang="en-US" altLang="zh-CN" sz="1200" dirty="0">
                          <a:latin typeface="Microsoft YaHei" charset="-122"/>
                          <a:ea typeface="Microsoft YaHei" charset="-122"/>
                          <a:cs typeface="Microsoft YaHei" charset="-122"/>
                        </a:rPr>
                        <a:t>/(</a:t>
                      </a:r>
                      <a:r>
                        <a:rPr lang="en-US" altLang="zh-CN" sz="1200" dirty="0">
                          <a:solidFill>
                            <a:srgbClr val="FF0000"/>
                          </a:solidFill>
                          <a:latin typeface="Microsoft YaHei" charset="-122"/>
                          <a:ea typeface="Microsoft YaHei" charset="-122"/>
                          <a:cs typeface="Microsoft YaHei" charset="-122"/>
                        </a:rPr>
                        <a:t>2080</a:t>
                      </a:r>
                      <a:r>
                        <a:rPr lang="en-US" altLang="zh-CN" sz="1200" dirty="0">
                          <a:latin typeface="Microsoft YaHei" charset="-122"/>
                          <a:ea typeface="Microsoft YaHei" charset="-122"/>
                          <a:cs typeface="Microsoft YaHei" charset="-122"/>
                        </a:rPr>
                        <a:t>-</a:t>
                      </a:r>
                      <a:r>
                        <a:rPr lang="en-US" altLang="zh-CN" sz="1200" dirty="0">
                          <a:solidFill>
                            <a:srgbClr val="00B050"/>
                          </a:solidFill>
                          <a:latin typeface="Microsoft YaHei" charset="-122"/>
                          <a:ea typeface="Microsoft YaHei" charset="-122"/>
                          <a:cs typeface="Microsoft YaHei" charset="-122"/>
                        </a:rPr>
                        <a:t>1900)</a:t>
                      </a:r>
                      <a:endParaRPr lang="zh-CN" altLang="en-US" sz="1200">
                        <a:latin typeface="Microsoft YaHei" charset="-122"/>
                        <a:ea typeface="Microsoft YaHei" charset="-122"/>
                        <a:cs typeface="Microsoft YaHei" charset="-122"/>
                      </a:endParaRPr>
                    </a:p>
                  </a:txBody>
                  <a:tcPr/>
                </a:tc>
                <a:extLst>
                  <a:ext uri="{0D108BD9-81ED-4DB2-BD59-A6C34878D82A}">
                    <a16:rowId xmlns:a16="http://schemas.microsoft.com/office/drawing/2014/main" xmlns="" val="2786291545"/>
                  </a:ext>
                </a:extLst>
              </a:tr>
              <a:tr h="286385">
                <a:tc>
                  <a:txBody>
                    <a:bodyPr/>
                    <a:lstStyle/>
                    <a:p>
                      <a:r>
                        <a:rPr lang="en-US" altLang="zh-CN" sz="1200">
                          <a:latin typeface="Microsoft YaHei" charset="-122"/>
                          <a:ea typeface="Microsoft YaHei" charset="-122"/>
                          <a:cs typeface="Microsoft YaHei" charset="-122"/>
                        </a:rPr>
                        <a:t>(1900</a:t>
                      </a:r>
                      <a:r>
                        <a:rPr lang="en-US" altLang="zh-CN" sz="1200" dirty="0">
                          <a:latin typeface="Microsoft YaHei" charset="-122"/>
                          <a:ea typeface="Microsoft YaHei" charset="-122"/>
                          <a:cs typeface="Microsoft YaHei" charset="-122"/>
                        </a:rPr>
                        <a:t>-</a:t>
                      </a:r>
                      <a:r>
                        <a:rPr lang="en-US" altLang="zh-CN" sz="1200" dirty="0">
                          <a:solidFill>
                            <a:srgbClr val="00B050"/>
                          </a:solidFill>
                          <a:latin typeface="Microsoft YaHei" charset="-122"/>
                          <a:ea typeface="Microsoft YaHei" charset="-122"/>
                          <a:cs typeface="Microsoft YaHei" charset="-122"/>
                        </a:rPr>
                        <a:t>1900)</a:t>
                      </a:r>
                      <a:r>
                        <a:rPr lang="en-US" altLang="zh-CN" sz="1200" dirty="0">
                          <a:latin typeface="Microsoft YaHei" charset="-122"/>
                          <a:ea typeface="Microsoft YaHei" charset="-122"/>
                          <a:cs typeface="Microsoft YaHei" charset="-122"/>
                        </a:rPr>
                        <a:t>/(</a:t>
                      </a:r>
                      <a:r>
                        <a:rPr lang="en-US" altLang="zh-CN" sz="1200" dirty="0">
                          <a:solidFill>
                            <a:srgbClr val="FF0000"/>
                          </a:solidFill>
                          <a:latin typeface="Microsoft YaHei" charset="-122"/>
                          <a:ea typeface="Microsoft YaHei" charset="-122"/>
                          <a:cs typeface="Microsoft YaHei" charset="-122"/>
                        </a:rPr>
                        <a:t>2080</a:t>
                      </a:r>
                      <a:r>
                        <a:rPr lang="en-US" altLang="zh-CN" sz="1200" dirty="0">
                          <a:latin typeface="Microsoft YaHei" charset="-122"/>
                          <a:ea typeface="Microsoft YaHei" charset="-122"/>
                          <a:cs typeface="Microsoft YaHei" charset="-122"/>
                        </a:rPr>
                        <a:t>-</a:t>
                      </a:r>
                      <a:r>
                        <a:rPr lang="en-US" altLang="zh-CN" sz="1200" dirty="0">
                          <a:solidFill>
                            <a:srgbClr val="00B050"/>
                          </a:solidFill>
                          <a:latin typeface="Microsoft YaHei" charset="-122"/>
                          <a:ea typeface="Microsoft YaHei" charset="-122"/>
                          <a:cs typeface="Microsoft YaHei" charset="-122"/>
                        </a:rPr>
                        <a:t>1900)</a:t>
                      </a:r>
                      <a:endParaRPr lang="zh-CN" altLang="en-US" sz="1200">
                        <a:latin typeface="Microsoft YaHei" charset="-122"/>
                        <a:ea typeface="Microsoft YaHei" charset="-122"/>
                        <a:cs typeface="Microsoft YaHei" charset="-122"/>
                      </a:endParaRPr>
                    </a:p>
                  </a:txBody>
                  <a:tcPr/>
                </a:tc>
                <a:extLst>
                  <a:ext uri="{0D108BD9-81ED-4DB2-BD59-A6C34878D82A}">
                    <a16:rowId xmlns:a16="http://schemas.microsoft.com/office/drawing/2014/main" xmlns="" val="2996057462"/>
                  </a:ext>
                </a:extLst>
              </a:tr>
              <a:tr h="286385">
                <a:tc>
                  <a:txBody>
                    <a:bodyPr/>
                    <a:lstStyle/>
                    <a:p>
                      <a:r>
                        <a:rPr lang="en-US" altLang="zh-CN" sz="1200">
                          <a:latin typeface="Microsoft YaHei" charset="-122"/>
                          <a:ea typeface="Microsoft YaHei" charset="-122"/>
                          <a:cs typeface="Microsoft YaHei" charset="-122"/>
                        </a:rPr>
                        <a:t>(2010</a:t>
                      </a:r>
                      <a:r>
                        <a:rPr lang="en-US" altLang="zh-CN" sz="1200" dirty="0">
                          <a:latin typeface="Microsoft YaHei" charset="-122"/>
                          <a:ea typeface="Microsoft YaHei" charset="-122"/>
                          <a:cs typeface="Microsoft YaHei" charset="-122"/>
                        </a:rPr>
                        <a:t>-</a:t>
                      </a:r>
                      <a:r>
                        <a:rPr lang="en-US" altLang="zh-CN" sz="1200" dirty="0">
                          <a:solidFill>
                            <a:srgbClr val="00B050"/>
                          </a:solidFill>
                          <a:latin typeface="Microsoft YaHei" charset="-122"/>
                          <a:ea typeface="Microsoft YaHei" charset="-122"/>
                          <a:cs typeface="Microsoft YaHei" charset="-122"/>
                        </a:rPr>
                        <a:t>1900)</a:t>
                      </a:r>
                      <a:r>
                        <a:rPr lang="en-US" altLang="zh-CN" sz="1200" dirty="0">
                          <a:latin typeface="Microsoft YaHei" charset="-122"/>
                          <a:ea typeface="Microsoft YaHei" charset="-122"/>
                          <a:cs typeface="Microsoft YaHei" charset="-122"/>
                        </a:rPr>
                        <a:t>/(</a:t>
                      </a:r>
                      <a:r>
                        <a:rPr lang="en-US" altLang="zh-CN" sz="1200" dirty="0">
                          <a:solidFill>
                            <a:srgbClr val="FF0000"/>
                          </a:solidFill>
                          <a:latin typeface="Microsoft YaHei" charset="-122"/>
                          <a:ea typeface="Microsoft YaHei" charset="-122"/>
                          <a:cs typeface="Microsoft YaHei" charset="-122"/>
                        </a:rPr>
                        <a:t>2080</a:t>
                      </a:r>
                      <a:r>
                        <a:rPr lang="en-US" altLang="zh-CN" sz="1200" dirty="0">
                          <a:latin typeface="Microsoft YaHei" charset="-122"/>
                          <a:ea typeface="Microsoft YaHei" charset="-122"/>
                          <a:cs typeface="Microsoft YaHei" charset="-122"/>
                        </a:rPr>
                        <a:t>-</a:t>
                      </a:r>
                      <a:r>
                        <a:rPr lang="en-US" altLang="zh-CN" sz="1200" dirty="0">
                          <a:solidFill>
                            <a:srgbClr val="00B050"/>
                          </a:solidFill>
                          <a:latin typeface="Microsoft YaHei" charset="-122"/>
                          <a:ea typeface="Microsoft YaHei" charset="-122"/>
                          <a:cs typeface="Microsoft YaHei" charset="-122"/>
                        </a:rPr>
                        <a:t>1900)</a:t>
                      </a:r>
                      <a:endParaRPr lang="zh-CN" altLang="en-US" sz="1200">
                        <a:latin typeface="Microsoft YaHei" charset="-122"/>
                        <a:ea typeface="Microsoft YaHei" charset="-122"/>
                        <a:cs typeface="Microsoft YaHei" charset="-122"/>
                      </a:endParaRPr>
                    </a:p>
                  </a:txBody>
                  <a:tcPr/>
                </a:tc>
                <a:extLst>
                  <a:ext uri="{0D108BD9-81ED-4DB2-BD59-A6C34878D82A}">
                    <a16:rowId xmlns:a16="http://schemas.microsoft.com/office/drawing/2014/main" xmlns="" val="4114932950"/>
                  </a:ext>
                </a:extLst>
              </a:tr>
              <a:tr h="286385">
                <a:tc>
                  <a:txBody>
                    <a:bodyPr/>
                    <a:lstStyle/>
                    <a:p>
                      <a:r>
                        <a:rPr lang="en-US" altLang="zh-CN" sz="1200">
                          <a:latin typeface="Microsoft YaHei" charset="-122"/>
                          <a:ea typeface="Microsoft YaHei" charset="-122"/>
                          <a:cs typeface="Microsoft YaHei" charset="-122"/>
                        </a:rPr>
                        <a:t>(2080</a:t>
                      </a:r>
                      <a:r>
                        <a:rPr lang="en-US" altLang="zh-CN" sz="1200" dirty="0">
                          <a:latin typeface="Microsoft YaHei" charset="-122"/>
                          <a:ea typeface="Microsoft YaHei" charset="-122"/>
                          <a:cs typeface="Microsoft YaHei" charset="-122"/>
                        </a:rPr>
                        <a:t>-</a:t>
                      </a:r>
                      <a:r>
                        <a:rPr lang="en-US" altLang="zh-CN" sz="1200" dirty="0">
                          <a:solidFill>
                            <a:srgbClr val="00B050"/>
                          </a:solidFill>
                          <a:latin typeface="Microsoft YaHei" charset="-122"/>
                          <a:ea typeface="Microsoft YaHei" charset="-122"/>
                          <a:cs typeface="Microsoft YaHei" charset="-122"/>
                        </a:rPr>
                        <a:t>1900)</a:t>
                      </a:r>
                      <a:r>
                        <a:rPr lang="en-US" altLang="zh-CN" sz="1200" dirty="0">
                          <a:latin typeface="Microsoft YaHei" charset="-122"/>
                          <a:ea typeface="Microsoft YaHei" charset="-122"/>
                          <a:cs typeface="Microsoft YaHei" charset="-122"/>
                        </a:rPr>
                        <a:t>/(</a:t>
                      </a:r>
                      <a:r>
                        <a:rPr lang="en-US" altLang="zh-CN" sz="1200" dirty="0">
                          <a:solidFill>
                            <a:srgbClr val="FF0000"/>
                          </a:solidFill>
                          <a:latin typeface="Microsoft YaHei" charset="-122"/>
                          <a:ea typeface="Microsoft YaHei" charset="-122"/>
                          <a:cs typeface="Microsoft YaHei" charset="-122"/>
                        </a:rPr>
                        <a:t>2080</a:t>
                      </a:r>
                      <a:r>
                        <a:rPr lang="en-US" altLang="zh-CN" sz="1200" dirty="0">
                          <a:latin typeface="Microsoft YaHei" charset="-122"/>
                          <a:ea typeface="Microsoft YaHei" charset="-122"/>
                          <a:cs typeface="Microsoft YaHei" charset="-122"/>
                        </a:rPr>
                        <a:t>-</a:t>
                      </a:r>
                      <a:r>
                        <a:rPr lang="en-US" altLang="zh-CN" sz="1200" dirty="0">
                          <a:solidFill>
                            <a:srgbClr val="00B050"/>
                          </a:solidFill>
                          <a:latin typeface="Microsoft YaHei" charset="-122"/>
                          <a:ea typeface="Microsoft YaHei" charset="-122"/>
                          <a:cs typeface="Microsoft YaHei" charset="-122"/>
                        </a:rPr>
                        <a:t>1900)</a:t>
                      </a:r>
                      <a:endParaRPr lang="zh-CN" altLang="en-US" sz="1200">
                        <a:latin typeface="Microsoft YaHei" charset="-122"/>
                        <a:ea typeface="Microsoft YaHei" charset="-122"/>
                        <a:cs typeface="Microsoft YaHei" charset="-122"/>
                      </a:endParaRPr>
                    </a:p>
                  </a:txBody>
                  <a:tcPr/>
                </a:tc>
                <a:extLst>
                  <a:ext uri="{0D108BD9-81ED-4DB2-BD59-A6C34878D82A}">
                    <a16:rowId xmlns:a16="http://schemas.microsoft.com/office/drawing/2014/main" xmlns="" val="430165246"/>
                  </a:ext>
                </a:extLst>
              </a:tr>
            </a:tbl>
          </a:graphicData>
        </a:graphic>
      </p:graphicFrame>
      <p:sp>
        <p:nvSpPr>
          <p:cNvPr id="11" name="矩形 10"/>
          <p:cNvSpPr/>
          <p:nvPr/>
        </p:nvSpPr>
        <p:spPr>
          <a:xfrm>
            <a:off x="1835696" y="2336117"/>
            <a:ext cx="5616624" cy="307777"/>
          </a:xfrm>
          <a:prstGeom prst="rect">
            <a:avLst/>
          </a:prstGeom>
        </p:spPr>
        <p:txBody>
          <a:bodyPr wrap="square">
            <a:spAutoFit/>
          </a:bodyPr>
          <a:lstStyle/>
          <a:p>
            <a:r>
              <a:rPr lang="zh-CN" altLang="en-US" sz="1400" dirty="0">
                <a:solidFill>
                  <a:srgbClr val="333333"/>
                </a:solidFill>
                <a:latin typeface="微软雅黑" panose="020B0503020204020204" pitchFamily="34" charset="-122"/>
                <a:ea typeface="微软雅黑" panose="020B0503020204020204" pitchFamily="34" charset="-122"/>
              </a:rPr>
              <a:t>数据的标准化是将数据按比例缩放，使之落入一个小的特定区间。</a:t>
            </a:r>
            <a:endParaRPr 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814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5"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467544" y="1707654"/>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ctr">
              <a:buNone/>
            </a:pPr>
            <a:r>
              <a:rPr lang="zh-CN" altLang="en-US" sz="2800" dirty="0">
                <a:solidFill>
                  <a:srgbClr val="212121"/>
                </a:solidFill>
                <a:cs typeface="Times New Roman" charset="0"/>
              </a:rPr>
              <a:t>本课程主要讲述特征工程中最核心的部分</a:t>
            </a:r>
            <a:r>
              <a:rPr lang="en-US" altLang="zh-CN" sz="2800" dirty="0">
                <a:solidFill>
                  <a:srgbClr val="212121"/>
                </a:solidFill>
                <a:cs typeface="Times New Roman" charset="0"/>
              </a:rPr>
              <a:t>:</a:t>
            </a:r>
            <a:r>
              <a:rPr lang="zh-CN" altLang="en-US" sz="2800" dirty="0">
                <a:solidFill>
                  <a:srgbClr val="212121"/>
                </a:solidFill>
                <a:cs typeface="Times New Roman" charset="0"/>
              </a:rPr>
              <a:t> </a:t>
            </a:r>
            <a:r>
              <a:rPr lang="zh-CN" altLang="en-US" sz="2800" dirty="0">
                <a:solidFill>
                  <a:srgbClr val="FF0000"/>
                </a:solidFill>
                <a:cs typeface="Times New Roman" charset="0"/>
              </a:rPr>
              <a:t>特征处理</a:t>
            </a:r>
            <a:endParaRPr lang="en-US" altLang="zh-CN" sz="2800" dirty="0">
              <a:solidFill>
                <a:srgbClr val="FF0000"/>
              </a:solidFill>
              <a:cs typeface="Times New Roman" charset="0"/>
            </a:endParaRPr>
          </a:p>
        </p:txBody>
      </p:sp>
      <p:sp>
        <p:nvSpPr>
          <p:cNvPr id="17" name="矩形"/>
          <p:cNvSpPr>
            <a:spLocks/>
          </p:cNvSpPr>
          <p:nvPr/>
        </p:nvSpPr>
        <p:spPr>
          <a:xfrm>
            <a:off x="2775599" y="363540"/>
            <a:ext cx="361349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a:solidFill>
                  <a:srgbClr val="C9394A"/>
                </a:solidFill>
                <a:latin typeface="微软雅黑" charset="0"/>
                <a:ea typeface="微软雅黑" charset="0"/>
                <a:cs typeface="微软雅黑" charset="0"/>
              </a:rPr>
              <a:t>课程介绍</a:t>
            </a:r>
            <a:r>
              <a:rPr lang="en-US" altLang="zh-CN" sz="3000" b="1" kern="0" dirty="0">
                <a:solidFill>
                  <a:srgbClr val="C9394A"/>
                </a:solidFill>
                <a:latin typeface="微软雅黑" charset="0"/>
                <a:ea typeface="微软雅黑" charset="0"/>
                <a:cs typeface="微软雅黑" charset="0"/>
              </a:rPr>
              <a:t>&amp;</a:t>
            </a:r>
            <a:r>
              <a:rPr lang="zh-CN" altLang="en-US" sz="3000" b="1" kern="0" dirty="0">
                <a:solidFill>
                  <a:srgbClr val="C9394A"/>
                </a:solidFill>
                <a:latin typeface="微软雅黑" charset="0"/>
                <a:ea typeface="微软雅黑" charset="0"/>
                <a:cs typeface="微软雅黑" charset="0"/>
              </a:rPr>
              <a:t>本章预览</a:t>
            </a:r>
            <a:endParaRPr lang="zh-CN" altLang="en-US" sz="3200" dirty="0">
              <a:cs typeface="微软雅黑" charset="0"/>
            </a:endParaRPr>
          </a:p>
        </p:txBody>
      </p:sp>
      <p:sp>
        <p:nvSpPr>
          <p:cNvPr id="3" name="文本框 2"/>
          <p:cNvSpPr txBox="1"/>
          <p:nvPr/>
        </p:nvSpPr>
        <p:spPr>
          <a:xfrm>
            <a:off x="467544" y="2643758"/>
            <a:ext cx="8229600" cy="2031325"/>
          </a:xfrm>
          <a:prstGeom prst="rect">
            <a:avLst/>
          </a:prstGeom>
          <a:noFill/>
        </p:spPr>
        <p:txBody>
          <a:bodyPr wrap="square" rtlCol="0">
            <a:spAutoFit/>
          </a:bodyPr>
          <a:lstStyle/>
          <a:p>
            <a:r>
              <a:rPr lang="zh-CN" altLang="en-US" b="1">
                <a:latin typeface="Microsoft YaHei" charset="-122"/>
                <a:ea typeface="Microsoft YaHei" charset="-122"/>
                <a:cs typeface="Microsoft YaHei" charset="-122"/>
              </a:rPr>
              <a:t>特征工程</a:t>
            </a:r>
            <a:r>
              <a:rPr lang="zh-CN" altLang="en-US">
                <a:latin typeface="Microsoft YaHei" charset="-122"/>
                <a:ea typeface="Microsoft YaHei" charset="-122"/>
                <a:cs typeface="Microsoft YaHei" charset="-122"/>
              </a:rPr>
              <a:t>（</a:t>
            </a:r>
            <a:r>
              <a:rPr lang="en-US" altLang="zh-CN" b="1">
                <a:latin typeface="Microsoft YaHei" charset="-122"/>
                <a:ea typeface="Microsoft YaHei" charset="-122"/>
                <a:cs typeface="Microsoft YaHei" charset="-122"/>
              </a:rPr>
              <a:t>Feature Engineering</a:t>
            </a:r>
            <a:r>
              <a:rPr lang="zh-CN" altLang="en-US">
                <a:latin typeface="Microsoft YaHei" charset="-122"/>
                <a:ea typeface="Microsoft YaHei" charset="-122"/>
                <a:cs typeface="Microsoft YaHei" charset="-122"/>
              </a:rPr>
              <a:t>）泛指从原始数据转换为特征向量的过程。</a:t>
            </a:r>
            <a:endParaRPr lang="en-US" altLang="zh-CN" b="1">
              <a:latin typeface="Microsoft YaHei" charset="-122"/>
              <a:ea typeface="Microsoft YaHei" charset="-122"/>
              <a:cs typeface="Microsoft YaHei" charset="-122"/>
            </a:endParaRPr>
          </a:p>
          <a:p>
            <a:r>
              <a:rPr lang="zh-CN" altLang="en-US" b="1">
                <a:latin typeface="Microsoft YaHei" charset="-122"/>
                <a:ea typeface="Microsoft YaHei" charset="-122"/>
                <a:cs typeface="Microsoft YaHei" charset="-122"/>
              </a:rPr>
              <a:t>特征工程</a:t>
            </a:r>
            <a:r>
              <a:rPr lang="zh-CN" altLang="en-US">
                <a:latin typeface="Microsoft YaHei" charset="-122"/>
                <a:ea typeface="Microsoft YaHei" charset="-122"/>
                <a:cs typeface="Microsoft YaHei" charset="-122"/>
              </a:rPr>
              <a:t>经常被说为机器学习的玄学之一，里面包含了很多无法言明的东西。但实际上它也是有迹可循，有很多科学的方法。我们需要做的还是要了解如何解决问题，如何处理好特征数据，来得到更好的模型效果。</a:t>
            </a:r>
            <a:endParaRPr lang="en-US" altLang="zh-CN">
              <a:latin typeface="Microsoft YaHei" charset="-122"/>
              <a:ea typeface="Microsoft YaHei" charset="-122"/>
              <a:cs typeface="Microsoft YaHei" charset="-122"/>
            </a:endParaRPr>
          </a:p>
          <a:p>
            <a:endParaRPr lang="en-US" altLang="zh-CN">
              <a:latin typeface="Microsoft YaHei" charset="-122"/>
              <a:ea typeface="Microsoft YaHei" charset="-122"/>
              <a:cs typeface="Microsoft YaHei" charset="-122"/>
            </a:endParaRPr>
          </a:p>
          <a:p>
            <a:r>
              <a:rPr lang="zh-CN" altLang="en-US">
                <a:latin typeface="Microsoft YaHei" charset="-122"/>
                <a:ea typeface="Microsoft YaHei" charset="-122"/>
                <a:cs typeface="Microsoft YaHei" charset="-122"/>
              </a:rPr>
              <a:t>本课程就</a:t>
            </a:r>
            <a:r>
              <a:rPr lang="zh-CN" altLang="en-US" b="1">
                <a:latin typeface="Microsoft YaHei" charset="-122"/>
                <a:ea typeface="Microsoft YaHei" charset="-122"/>
                <a:cs typeface="Microsoft YaHei" charset="-122"/>
              </a:rPr>
              <a:t>特征处理（</a:t>
            </a:r>
            <a:r>
              <a:rPr lang="en-US" altLang="zh-CN" b="1">
                <a:latin typeface="Microsoft YaHei" charset="-122"/>
                <a:ea typeface="Microsoft YaHei" charset="-122"/>
                <a:cs typeface="Microsoft YaHei" charset="-122"/>
              </a:rPr>
              <a:t>Feature Processing</a:t>
            </a:r>
            <a:r>
              <a:rPr lang="zh-CN" altLang="en-US">
                <a:latin typeface="Microsoft YaHei" charset="-122"/>
                <a:ea typeface="Microsoft YaHei" charset="-122"/>
                <a:cs typeface="Microsoft YaHei" charset="-122"/>
              </a:rPr>
              <a:t>）为大家介绍特征工程中的一小部分内容，为大家打开一道大门进而更加容易了解特征工程。</a:t>
            </a:r>
            <a:endParaRPr lang="en-US" altLang="zh-CN">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4242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5323893"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第一节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无</a:t>
            </a:r>
            <a:r>
              <a:rPr lang="zh-CN" altLang="en-US" sz="3000" b="1" kern="0" dirty="0" smtClean="0">
                <a:solidFill>
                  <a:srgbClr val="C9394A"/>
                </a:solidFill>
                <a:latin typeface="微软雅黑" charset="0"/>
                <a:ea typeface="微软雅黑" charset="0"/>
                <a:cs typeface="微软雅黑" charset="0"/>
              </a:rPr>
              <a:t>量纲化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2843808" y="1594034"/>
            <a:ext cx="3225498" cy="646331"/>
          </a:xfrm>
          <a:prstGeom prst="rect">
            <a:avLst/>
          </a:prstGeom>
          <a:noFill/>
        </p:spPr>
        <p:txBody>
          <a:bodyPr wrap="none" rtlCol="0">
            <a:spAutoFit/>
          </a:bodyPr>
          <a:lstStyle/>
          <a:p>
            <a:r>
              <a:rPr kumimoji="1" lang="en-US" altLang="zh-CN" sz="3600" dirty="0">
                <a:latin typeface="Microsoft YaHei" charset="-122"/>
                <a:ea typeface="Microsoft YaHei" charset="-122"/>
                <a:cs typeface="Microsoft YaHei" charset="-122"/>
              </a:rPr>
              <a:t>Z-score</a:t>
            </a:r>
            <a:r>
              <a:rPr kumimoji="1" lang="zh-CN" altLang="en-US" sz="3600" dirty="0">
                <a:latin typeface="Microsoft YaHei" charset="-122"/>
                <a:ea typeface="Microsoft YaHei" charset="-122"/>
                <a:cs typeface="Microsoft YaHei" charset="-122"/>
              </a:rPr>
              <a:t>标准</a:t>
            </a:r>
            <a:r>
              <a:rPr kumimoji="1" lang="zh-CN" altLang="en-US" sz="3600" dirty="0" smtClean="0">
                <a:latin typeface="Microsoft YaHei" charset="-122"/>
                <a:ea typeface="Microsoft YaHei" charset="-122"/>
                <a:cs typeface="Microsoft YaHei" charset="-122"/>
              </a:rPr>
              <a:t>化</a:t>
            </a:r>
            <a:endParaRPr kumimoji="1" lang="zh-CN" altLang="en-US" sz="3600" dirty="0">
              <a:latin typeface="Microsoft YaHei" charset="-122"/>
              <a:ea typeface="Microsoft YaHei" charset="-122"/>
              <a:cs typeface="Microsoft YaHei" charset="-122"/>
            </a:endParaRPr>
          </a:p>
        </p:txBody>
      </p:sp>
      <p:sp>
        <p:nvSpPr>
          <p:cNvPr id="4" name="矩形 3"/>
          <p:cNvSpPr/>
          <p:nvPr/>
        </p:nvSpPr>
        <p:spPr>
          <a:xfrm>
            <a:off x="1835696" y="2336117"/>
            <a:ext cx="5616624" cy="307777"/>
          </a:xfrm>
          <a:prstGeom prst="rect">
            <a:avLst/>
          </a:prstGeom>
        </p:spPr>
        <p:txBody>
          <a:bodyPr wrap="square">
            <a:spAutoFit/>
          </a:bodyPr>
          <a:lstStyle/>
          <a:p>
            <a:r>
              <a:rPr lang="zh-CN" altLang="en-US" sz="1400" dirty="0">
                <a:solidFill>
                  <a:srgbClr val="333333"/>
                </a:solidFill>
                <a:latin typeface="微软雅黑" panose="020B0503020204020204" pitchFamily="34" charset="-122"/>
                <a:ea typeface="微软雅黑" panose="020B0503020204020204" pitchFamily="34" charset="-122"/>
              </a:rPr>
              <a:t>数据的标准化是将数据按比例缩放，使之落入一个小的特定区间。</a:t>
            </a:r>
            <a:endParaRPr lang="en-US" sz="1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323528" y="3430848"/>
            <a:ext cx="4392488" cy="646331"/>
          </a:xfrm>
          <a:prstGeom prst="rect">
            <a:avLst/>
          </a:prstGeom>
          <a:noFill/>
        </p:spPr>
        <p:txBody>
          <a:bodyPr wrap="square" rtlCol="0">
            <a:spAutoFit/>
          </a:bodyPr>
          <a:lstStyle/>
          <a:p>
            <a:r>
              <a:rPr kumimoji="1" lang="en-US" altLang="zh-CN">
                <a:latin typeface="Microsoft YaHei" charset="-122"/>
                <a:ea typeface="Microsoft YaHei" charset="-122"/>
                <a:cs typeface="Microsoft YaHei" charset="-122"/>
              </a:rPr>
              <a:t>z-score</a:t>
            </a:r>
            <a:r>
              <a:rPr kumimoji="1" lang="zh-CN" altLang="en-US">
                <a:latin typeface="Microsoft YaHei" charset="-122"/>
                <a:ea typeface="Microsoft YaHei" charset="-122"/>
                <a:cs typeface="Microsoft YaHei" charset="-122"/>
              </a:rPr>
              <a:t> 标准化方法</a:t>
            </a:r>
            <a:r>
              <a:rPr kumimoji="1" lang="en-US" altLang="zh-CN">
                <a:latin typeface="Microsoft YaHei" charset="-122"/>
                <a:ea typeface="Microsoft YaHei" charset="-122"/>
                <a:cs typeface="Microsoft YaHei" charset="-122"/>
              </a:rPr>
              <a:t>:</a:t>
            </a:r>
          </a:p>
          <a:p>
            <a:r>
              <a:rPr kumimoji="1" lang="zh-CN" altLang="en-US">
                <a:latin typeface="Microsoft YaHei" charset="-122"/>
                <a:ea typeface="Microsoft YaHei" charset="-122"/>
                <a:cs typeface="Microsoft YaHei" charset="-122"/>
              </a:rPr>
              <a:t>是将每个数据减去均值再除以标准差</a:t>
            </a:r>
            <a:endParaRPr kumimoji="1" lang="en-US" altLang="zh-CN">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6" name="文本框 5"/>
              <p:cNvSpPr txBox="1"/>
              <p:nvPr/>
            </p:nvSpPr>
            <p:spPr>
              <a:xfrm>
                <a:off x="1187624" y="4204718"/>
                <a:ext cx="1296144" cy="4217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altLang="zh-CN" sz="1600" b="0" i="1">
                              <a:latin typeface="Cambria Math" charset="0"/>
                            </a:rPr>
                            <m:t>𝜇</m:t>
                          </m:r>
                        </m:num>
                        <m:den>
                          <m:r>
                            <m:rPr>
                              <m:nor/>
                            </m:rPr>
                            <a:rPr lang="el-GR" altLang="zh-CN" sz="1600"/>
                            <m:t>σ</m:t>
                          </m:r>
                        </m:den>
                      </m:f>
                    </m:oMath>
                  </m:oMathPara>
                </a14:m>
                <a:endParaRPr lang="en-US"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187624" y="4204718"/>
                <a:ext cx="1296144" cy="421719"/>
              </a:xfrm>
              <a:prstGeom prst="rect">
                <a:avLst/>
              </a:prstGeom>
              <a:blipFill rotWithShape="0">
                <a:blip r:embed="rId3"/>
                <a:stretch>
                  <a:fillRect b="-11594"/>
                </a:stretch>
              </a:blipFill>
            </p:spPr>
            <p:txBody>
              <a:bodyPr/>
              <a:lstStyle/>
              <a:p>
                <a:r>
                  <a:rPr lang="zh-CN" altLang="en-US">
                    <a:noFill/>
                  </a:rPr>
                  <a:t> </a:t>
                </a:r>
              </a:p>
            </p:txBody>
          </p:sp>
        </mc:Fallback>
      </mc:AlternateContent>
      <p:graphicFrame>
        <p:nvGraphicFramePr>
          <p:cNvPr id="8" name="表格 7"/>
          <p:cNvGraphicFramePr>
            <a:graphicFrameLocks noGrp="1"/>
          </p:cNvGraphicFramePr>
          <p:nvPr>
            <p:extLst/>
          </p:nvPr>
        </p:nvGraphicFramePr>
        <p:xfrm>
          <a:off x="4612958" y="2962241"/>
          <a:ext cx="900100" cy="1828800"/>
        </p:xfrm>
        <a:graphic>
          <a:graphicData uri="http://schemas.openxmlformats.org/drawingml/2006/table">
            <a:tbl>
              <a:tblPr firstRow="1" bandRow="1">
                <a:tableStyleId>{5FD0F851-EC5A-4D38-B0AD-8093EC10F338}</a:tableStyleId>
              </a:tblPr>
              <a:tblGrid>
                <a:gridCol w="900100">
                  <a:extLst>
                    <a:ext uri="{9D8B030D-6E8A-4147-A177-3AD203B41FA5}">
                      <a16:colId xmlns:a16="http://schemas.microsoft.com/office/drawing/2014/main" xmlns="" val="1092969697"/>
                    </a:ext>
                  </a:extLst>
                </a:gridCol>
              </a:tblGrid>
              <a:tr h="286385">
                <a:tc>
                  <a:txBody>
                    <a:bodyPr/>
                    <a:lstStyle/>
                    <a:p>
                      <a:r>
                        <a:rPr lang="zh-CN" altLang="en-US" sz="1400" dirty="0">
                          <a:latin typeface="Microsoft YaHei" charset="-122"/>
                          <a:ea typeface="Microsoft YaHei" charset="-122"/>
                          <a:cs typeface="Microsoft YaHei" charset="-122"/>
                        </a:rPr>
                        <a:t>身高</a:t>
                      </a:r>
                      <a:r>
                        <a:rPr lang="en-US" altLang="zh-CN" sz="1400" dirty="0">
                          <a:latin typeface="Microsoft YaHei" charset="-122"/>
                          <a:ea typeface="Microsoft YaHei" charset="-122"/>
                          <a:cs typeface="Microsoft YaHei" charset="-122"/>
                        </a:rPr>
                        <a:t>mm</a:t>
                      </a:r>
                      <a:endParaRPr lang="zh-CN" altLang="en-US" sz="14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3904438759"/>
                  </a:ext>
                </a:extLst>
              </a:tr>
              <a:tr h="286385">
                <a:tc>
                  <a:txBody>
                    <a:bodyPr/>
                    <a:lstStyle/>
                    <a:p>
                      <a:r>
                        <a:rPr lang="en-US" altLang="zh-CN" sz="1400" dirty="0">
                          <a:latin typeface="Microsoft YaHei" charset="-122"/>
                          <a:ea typeface="Microsoft YaHei" charset="-122"/>
                          <a:cs typeface="Microsoft YaHei" charset="-122"/>
                        </a:rPr>
                        <a:t>1950</a:t>
                      </a:r>
                      <a:endParaRPr lang="zh-CN" altLang="en-US" sz="14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1723911037"/>
                  </a:ext>
                </a:extLst>
              </a:tr>
              <a:tr h="286385">
                <a:tc>
                  <a:txBody>
                    <a:bodyPr/>
                    <a:lstStyle/>
                    <a:p>
                      <a:r>
                        <a:rPr lang="is-IS" altLang="zh-CN" sz="1400">
                          <a:effectLst/>
                          <a:latin typeface="Microsoft YaHei" charset="-122"/>
                          <a:ea typeface="Microsoft YaHei" charset="-122"/>
                          <a:cs typeface="Microsoft YaHei" charset="-122"/>
                        </a:rPr>
                        <a:t>203</a:t>
                      </a:r>
                      <a:r>
                        <a:rPr lang="en-US" altLang="zh-CN" sz="1400">
                          <a:effectLst/>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2786291545"/>
                  </a:ext>
                </a:extLst>
              </a:tr>
              <a:tr h="286385">
                <a:tc>
                  <a:txBody>
                    <a:bodyPr/>
                    <a:lstStyle/>
                    <a:p>
                      <a:r>
                        <a:rPr lang="en-US" altLang="zh-CN" sz="1400">
                          <a:latin typeface="Microsoft YaHei" charset="-122"/>
                          <a:ea typeface="Microsoft YaHei" charset="-122"/>
                          <a:cs typeface="Microsoft YaHei" charset="-122"/>
                        </a:rPr>
                        <a:t>1900</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2996057462"/>
                  </a:ext>
                </a:extLst>
              </a:tr>
              <a:tr h="286385">
                <a:tc>
                  <a:txBody>
                    <a:bodyPr/>
                    <a:lstStyle/>
                    <a:p>
                      <a:r>
                        <a:rPr lang="en-US" altLang="zh-CN" sz="1400">
                          <a:latin typeface="Microsoft YaHei" charset="-122"/>
                          <a:ea typeface="Microsoft YaHei" charset="-122"/>
                          <a:cs typeface="Microsoft YaHei" charset="-122"/>
                        </a:rPr>
                        <a:t>2010</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4114932950"/>
                  </a:ext>
                </a:extLst>
              </a:tr>
              <a:tr h="286385">
                <a:tc>
                  <a:txBody>
                    <a:bodyPr/>
                    <a:lstStyle/>
                    <a:p>
                      <a:r>
                        <a:rPr lang="en-US" altLang="zh-CN" sz="1400">
                          <a:latin typeface="Microsoft YaHei" charset="-122"/>
                          <a:ea typeface="Microsoft YaHei" charset="-122"/>
                          <a:cs typeface="Microsoft YaHei" charset="-122"/>
                        </a:rPr>
                        <a:t>2080</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430165246"/>
                  </a:ext>
                </a:extLst>
              </a:tr>
            </a:tbl>
          </a:graphicData>
        </a:graphic>
      </p:graphicFrame>
      <p:sp>
        <p:nvSpPr>
          <p:cNvPr id="5" name="文本框 4"/>
          <p:cNvSpPr txBox="1"/>
          <p:nvPr/>
        </p:nvSpPr>
        <p:spPr>
          <a:xfrm>
            <a:off x="5580112" y="3506387"/>
            <a:ext cx="853119" cy="523220"/>
          </a:xfrm>
          <a:prstGeom prst="rect">
            <a:avLst/>
          </a:prstGeom>
          <a:noFill/>
        </p:spPr>
        <p:txBody>
          <a:bodyPr wrap="none" rtlCol="0">
            <a:spAutoFit/>
          </a:bodyPr>
          <a:lstStyle/>
          <a:p>
            <a:r>
              <a:rPr kumimoji="1" lang="en-US" altLang="zh-CN" sz="1400">
                <a:solidFill>
                  <a:srgbClr val="00B050"/>
                </a:solidFill>
                <a:latin typeface="Microsoft YaHei" charset="-122"/>
                <a:ea typeface="Microsoft YaHei" charset="-122"/>
                <a:cs typeface="Microsoft YaHei" charset="-122"/>
              </a:rPr>
              <a:t>μ=1994</a:t>
            </a:r>
          </a:p>
          <a:p>
            <a:r>
              <a:rPr kumimoji="1" lang="el-GR" altLang="zh-CN" sz="1400">
                <a:solidFill>
                  <a:srgbClr val="FF0000"/>
                </a:solidFill>
                <a:latin typeface="Microsoft YaHei" charset="-122"/>
                <a:ea typeface="Microsoft YaHei" charset="-122"/>
                <a:cs typeface="Microsoft YaHei" charset="-122"/>
              </a:rPr>
              <a:t>σ</a:t>
            </a:r>
            <a:r>
              <a:rPr kumimoji="1" lang="en-US" altLang="zh-CN" sz="1400">
                <a:solidFill>
                  <a:srgbClr val="FF0000"/>
                </a:solidFill>
                <a:latin typeface="Microsoft YaHei" charset="-122"/>
                <a:ea typeface="Microsoft YaHei" charset="-122"/>
                <a:cs typeface="Microsoft YaHei" charset="-122"/>
              </a:rPr>
              <a:t>=62.8</a:t>
            </a:r>
            <a:endParaRPr kumimoji="1" lang="zh-CN" altLang="en-US" sz="1400">
              <a:solidFill>
                <a:srgbClr val="FF0000"/>
              </a:solidFill>
              <a:latin typeface="Microsoft YaHei" charset="-122"/>
              <a:ea typeface="Microsoft YaHei" charset="-122"/>
              <a:cs typeface="Microsoft YaHei" charset="-122"/>
            </a:endParaRPr>
          </a:p>
        </p:txBody>
      </p:sp>
      <p:graphicFrame>
        <p:nvGraphicFramePr>
          <p:cNvPr id="9" name="表格 8"/>
          <p:cNvGraphicFramePr>
            <a:graphicFrameLocks noGrp="1"/>
          </p:cNvGraphicFramePr>
          <p:nvPr>
            <p:extLst/>
          </p:nvPr>
        </p:nvGraphicFramePr>
        <p:xfrm>
          <a:off x="6740558" y="2961159"/>
          <a:ext cx="2223930" cy="1718310"/>
        </p:xfrm>
        <a:graphic>
          <a:graphicData uri="http://schemas.openxmlformats.org/drawingml/2006/table">
            <a:tbl>
              <a:tblPr firstRow="1" bandRow="1">
                <a:tableStyleId>{5FD0F851-EC5A-4D38-B0AD-8093EC10F338}</a:tableStyleId>
              </a:tblPr>
              <a:tblGrid>
                <a:gridCol w="2223930">
                  <a:extLst>
                    <a:ext uri="{9D8B030D-6E8A-4147-A177-3AD203B41FA5}">
                      <a16:colId xmlns:a16="http://schemas.microsoft.com/office/drawing/2014/main" xmlns="" val="1092969697"/>
                    </a:ext>
                  </a:extLst>
                </a:gridCol>
              </a:tblGrid>
              <a:tr h="286385">
                <a:tc>
                  <a:txBody>
                    <a:bodyPr/>
                    <a:lstStyle/>
                    <a:p>
                      <a:r>
                        <a:rPr lang="zh-CN" altLang="en-US" sz="1200" dirty="0">
                          <a:latin typeface="Microsoft YaHei" charset="-122"/>
                          <a:ea typeface="Microsoft YaHei" charset="-122"/>
                          <a:cs typeface="Microsoft YaHei" charset="-122"/>
                        </a:rPr>
                        <a:t>身高</a:t>
                      </a:r>
                      <a:r>
                        <a:rPr lang="en-US" altLang="zh-CN" sz="1200" dirty="0">
                          <a:latin typeface="Microsoft YaHei" charset="-122"/>
                          <a:ea typeface="Microsoft YaHei" charset="-122"/>
                          <a:cs typeface="Microsoft YaHei" charset="-122"/>
                        </a:rPr>
                        <a:t>mm</a:t>
                      </a:r>
                      <a:endParaRPr lang="zh-CN" altLang="en-US" sz="12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3904438759"/>
                  </a:ext>
                </a:extLst>
              </a:tr>
              <a:tr h="286385">
                <a:tc>
                  <a:txBody>
                    <a:bodyPr/>
                    <a:lstStyle/>
                    <a:p>
                      <a:r>
                        <a:rPr lang="en-US" altLang="zh-CN" sz="1200" dirty="0">
                          <a:solidFill>
                            <a:schemeClr val="tx1"/>
                          </a:solidFill>
                          <a:latin typeface="Microsoft YaHei" charset="-122"/>
                          <a:ea typeface="Microsoft YaHei" charset="-122"/>
                          <a:cs typeface="Microsoft YaHei" charset="-122"/>
                        </a:rPr>
                        <a:t>(1950</a:t>
                      </a:r>
                      <a:r>
                        <a:rPr lang="en-US" altLang="zh-CN" sz="1200" dirty="0">
                          <a:latin typeface="Microsoft YaHei" charset="-122"/>
                          <a:ea typeface="Microsoft YaHei" charset="-122"/>
                          <a:cs typeface="Microsoft YaHei" charset="-122"/>
                        </a:rPr>
                        <a:t>-</a:t>
                      </a:r>
                      <a:r>
                        <a:rPr lang="en-US" altLang="zh-CN" sz="1200" dirty="0">
                          <a:solidFill>
                            <a:srgbClr val="00B050"/>
                          </a:solidFill>
                          <a:latin typeface="Microsoft YaHei" charset="-122"/>
                          <a:ea typeface="Microsoft YaHei" charset="-122"/>
                          <a:cs typeface="Microsoft YaHei" charset="-122"/>
                        </a:rPr>
                        <a:t>1994)</a:t>
                      </a:r>
                      <a:r>
                        <a:rPr lang="en-US" altLang="zh-CN" sz="1200" dirty="0">
                          <a:latin typeface="Microsoft YaHei" charset="-122"/>
                          <a:ea typeface="Microsoft YaHei" charset="-122"/>
                          <a:cs typeface="Microsoft YaHei" charset="-122"/>
                        </a:rPr>
                        <a:t>/(</a:t>
                      </a:r>
                      <a:r>
                        <a:rPr lang="en-US" altLang="zh-CN" sz="1200" dirty="0">
                          <a:solidFill>
                            <a:srgbClr val="FF0000"/>
                          </a:solidFill>
                          <a:latin typeface="Microsoft YaHei" charset="-122"/>
                          <a:ea typeface="Microsoft YaHei" charset="-122"/>
                          <a:cs typeface="Microsoft YaHei" charset="-122"/>
                        </a:rPr>
                        <a:t>62.8</a:t>
                      </a:r>
                      <a:r>
                        <a:rPr lang="en-US" altLang="zh-CN" sz="1200" dirty="0">
                          <a:solidFill>
                            <a:srgbClr val="00B050"/>
                          </a:solidFill>
                          <a:latin typeface="Microsoft YaHei" charset="-122"/>
                          <a:ea typeface="Microsoft YaHei" charset="-122"/>
                          <a:cs typeface="Microsoft YaHei" charset="-122"/>
                        </a:rPr>
                        <a:t>)=</a:t>
                      </a:r>
                      <a:r>
                        <a:rPr lang="mr-IN" altLang="zh-CN" sz="1200" dirty="0">
                          <a:solidFill>
                            <a:srgbClr val="00B050"/>
                          </a:solidFill>
                          <a:latin typeface="Microsoft YaHei" charset="-122"/>
                          <a:ea typeface="Microsoft YaHei" charset="-122"/>
                          <a:cs typeface="Microsoft YaHei" charset="-122"/>
                        </a:rPr>
                        <a:t>-0.70</a:t>
                      </a:r>
                      <a:endParaRPr lang="zh-CN" altLang="en-US" sz="1200" dirty="0">
                        <a:solidFill>
                          <a:srgbClr val="00B050"/>
                        </a:solidFill>
                        <a:latin typeface="Microsoft YaHei" charset="-122"/>
                        <a:ea typeface="Microsoft YaHei" charset="-122"/>
                        <a:cs typeface="Microsoft YaHei" charset="-122"/>
                      </a:endParaRPr>
                    </a:p>
                  </a:txBody>
                  <a:tcPr/>
                </a:tc>
                <a:extLst>
                  <a:ext uri="{0D108BD9-81ED-4DB2-BD59-A6C34878D82A}">
                    <a16:rowId xmlns:a16="http://schemas.microsoft.com/office/drawing/2014/main" xmlns="" val="1723911037"/>
                  </a:ext>
                </a:extLst>
              </a:tr>
              <a:tr h="286385">
                <a:tc>
                  <a:txBody>
                    <a:bodyPr/>
                    <a:lstStyle/>
                    <a:p>
                      <a:r>
                        <a:rPr lang="en-US" altLang="zh-CN" sz="1200">
                          <a:effectLst/>
                          <a:latin typeface="Microsoft YaHei" charset="-122"/>
                          <a:ea typeface="Microsoft YaHei" charset="-122"/>
                          <a:cs typeface="Microsoft YaHei" charset="-122"/>
                        </a:rPr>
                        <a:t>(</a:t>
                      </a:r>
                      <a:r>
                        <a:rPr lang="is-IS" altLang="zh-CN" sz="1200">
                          <a:effectLst/>
                          <a:latin typeface="Microsoft YaHei" charset="-122"/>
                          <a:ea typeface="Microsoft YaHei" charset="-122"/>
                          <a:cs typeface="Microsoft YaHei" charset="-122"/>
                        </a:rPr>
                        <a:t>203</a:t>
                      </a:r>
                      <a:r>
                        <a:rPr lang="en-US" altLang="zh-CN" sz="1200">
                          <a:effectLst/>
                          <a:latin typeface="Microsoft YaHei" charset="-122"/>
                          <a:ea typeface="Microsoft YaHei" charset="-122"/>
                          <a:cs typeface="Microsoft YaHei" charset="-122"/>
                        </a:rPr>
                        <a:t>0</a:t>
                      </a:r>
                      <a:r>
                        <a:rPr lang="en-US" altLang="zh-CN" sz="1200" dirty="0">
                          <a:latin typeface="Microsoft YaHei" charset="-122"/>
                          <a:ea typeface="Microsoft YaHei" charset="-122"/>
                          <a:cs typeface="Microsoft YaHei" charset="-122"/>
                        </a:rPr>
                        <a:t>-</a:t>
                      </a:r>
                      <a:r>
                        <a:rPr lang="en-US" altLang="zh-CN" sz="1200" dirty="0">
                          <a:solidFill>
                            <a:srgbClr val="00B050"/>
                          </a:solidFill>
                          <a:latin typeface="Microsoft YaHei" charset="-122"/>
                          <a:ea typeface="Microsoft YaHei" charset="-122"/>
                          <a:cs typeface="Microsoft YaHei" charset="-122"/>
                        </a:rPr>
                        <a:t>1994)</a:t>
                      </a:r>
                      <a:r>
                        <a:rPr lang="en-US" altLang="zh-CN" sz="1200" dirty="0">
                          <a:latin typeface="Microsoft YaHei" charset="-122"/>
                          <a:ea typeface="Microsoft YaHei" charset="-122"/>
                          <a:cs typeface="Microsoft YaHei" charset="-122"/>
                        </a:rPr>
                        <a:t>/(</a:t>
                      </a:r>
                      <a:r>
                        <a:rPr lang="en-US" altLang="zh-CN" sz="1200" dirty="0">
                          <a:solidFill>
                            <a:srgbClr val="FF0000"/>
                          </a:solidFill>
                          <a:latin typeface="Microsoft YaHei" charset="-122"/>
                          <a:ea typeface="Microsoft YaHei" charset="-122"/>
                          <a:cs typeface="Microsoft YaHei" charset="-122"/>
                        </a:rPr>
                        <a:t>62.8</a:t>
                      </a:r>
                      <a:r>
                        <a:rPr lang="en-US" altLang="zh-CN" sz="1200" dirty="0">
                          <a:solidFill>
                            <a:srgbClr val="00B050"/>
                          </a:solidFill>
                          <a:latin typeface="Microsoft YaHei" charset="-122"/>
                          <a:ea typeface="Microsoft YaHei" charset="-122"/>
                          <a:cs typeface="Microsoft YaHei" charset="-122"/>
                        </a:rPr>
                        <a:t>)=</a:t>
                      </a:r>
                      <a:r>
                        <a:rPr lang="nb-NO" altLang="zh-CN" sz="1200" dirty="0">
                          <a:solidFill>
                            <a:srgbClr val="00B050"/>
                          </a:solidFill>
                          <a:latin typeface="Microsoft YaHei" charset="-122"/>
                          <a:ea typeface="Microsoft YaHei" charset="-122"/>
                          <a:cs typeface="Microsoft YaHei" charset="-122"/>
                        </a:rPr>
                        <a:t>0.57</a:t>
                      </a:r>
                      <a:endParaRPr lang="zh-CN" altLang="en-US" sz="1200" dirty="0">
                        <a:solidFill>
                          <a:srgbClr val="00B050"/>
                        </a:solidFill>
                        <a:latin typeface="Microsoft YaHei" charset="-122"/>
                        <a:ea typeface="Microsoft YaHei" charset="-122"/>
                        <a:cs typeface="Microsoft YaHei" charset="-122"/>
                      </a:endParaRPr>
                    </a:p>
                  </a:txBody>
                  <a:tcPr/>
                </a:tc>
                <a:extLst>
                  <a:ext uri="{0D108BD9-81ED-4DB2-BD59-A6C34878D82A}">
                    <a16:rowId xmlns:a16="http://schemas.microsoft.com/office/drawing/2014/main" xmlns="" val="2786291545"/>
                  </a:ext>
                </a:extLst>
              </a:tr>
              <a:tr h="286385">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altLang="zh-CN" sz="1200">
                          <a:latin typeface="Microsoft YaHei" charset="-122"/>
                          <a:ea typeface="Microsoft YaHei" charset="-122"/>
                          <a:cs typeface="Microsoft YaHei" charset="-122"/>
                        </a:rPr>
                        <a:t>(1900</a:t>
                      </a:r>
                      <a:r>
                        <a:rPr lang="en-US" altLang="zh-CN" sz="1200" dirty="0">
                          <a:latin typeface="Microsoft YaHei" charset="-122"/>
                          <a:ea typeface="Microsoft YaHei" charset="-122"/>
                          <a:cs typeface="Microsoft YaHei" charset="-122"/>
                        </a:rPr>
                        <a:t>-</a:t>
                      </a:r>
                      <a:r>
                        <a:rPr lang="en-US" altLang="zh-CN" sz="1200" dirty="0">
                          <a:solidFill>
                            <a:srgbClr val="00B050"/>
                          </a:solidFill>
                          <a:latin typeface="Microsoft YaHei" charset="-122"/>
                          <a:ea typeface="Microsoft YaHei" charset="-122"/>
                          <a:cs typeface="Microsoft YaHei" charset="-122"/>
                        </a:rPr>
                        <a:t>1994)</a:t>
                      </a:r>
                      <a:r>
                        <a:rPr lang="en-US" altLang="zh-CN" sz="1200" dirty="0">
                          <a:latin typeface="Microsoft YaHei" charset="-122"/>
                          <a:ea typeface="Microsoft YaHei" charset="-122"/>
                          <a:cs typeface="Microsoft YaHei" charset="-122"/>
                        </a:rPr>
                        <a:t>/(</a:t>
                      </a:r>
                      <a:r>
                        <a:rPr lang="en-US" altLang="zh-CN" sz="1200" dirty="0">
                          <a:solidFill>
                            <a:srgbClr val="FF0000"/>
                          </a:solidFill>
                          <a:latin typeface="Microsoft YaHei" charset="-122"/>
                          <a:ea typeface="Microsoft YaHei" charset="-122"/>
                          <a:cs typeface="Microsoft YaHei" charset="-122"/>
                        </a:rPr>
                        <a:t>62.8</a:t>
                      </a:r>
                      <a:r>
                        <a:rPr lang="en-US" altLang="zh-CN" sz="1200" dirty="0">
                          <a:solidFill>
                            <a:srgbClr val="00B050"/>
                          </a:solidFill>
                          <a:latin typeface="Microsoft YaHei" charset="-122"/>
                          <a:ea typeface="Microsoft YaHei" charset="-122"/>
                          <a:cs typeface="Microsoft YaHei" charset="-122"/>
                        </a:rPr>
                        <a:t>)=</a:t>
                      </a:r>
                      <a:r>
                        <a:rPr lang="mr-IN" altLang="zh-CN" sz="1200" dirty="0">
                          <a:solidFill>
                            <a:srgbClr val="00B050"/>
                          </a:solidFill>
                          <a:latin typeface="Microsoft YaHei" charset="-122"/>
                          <a:ea typeface="Microsoft YaHei" charset="-122"/>
                          <a:cs typeface="Microsoft YaHei" charset="-122"/>
                        </a:rPr>
                        <a:t>-1.49</a:t>
                      </a:r>
                      <a:endParaRPr lang="zh-CN" altLang="en-US" sz="1200" dirty="0">
                        <a:solidFill>
                          <a:srgbClr val="00B050"/>
                        </a:solidFill>
                        <a:latin typeface="Microsoft YaHei" charset="-122"/>
                        <a:ea typeface="Microsoft YaHei" charset="-122"/>
                        <a:cs typeface="Microsoft YaHei" charset="-122"/>
                      </a:endParaRPr>
                    </a:p>
                  </a:txBody>
                  <a:tcPr/>
                </a:tc>
                <a:extLst>
                  <a:ext uri="{0D108BD9-81ED-4DB2-BD59-A6C34878D82A}">
                    <a16:rowId xmlns:a16="http://schemas.microsoft.com/office/drawing/2014/main" xmlns="" val="2996057462"/>
                  </a:ext>
                </a:extLst>
              </a:tr>
              <a:tr h="286385">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altLang="zh-CN" sz="1200">
                          <a:latin typeface="Microsoft YaHei" charset="-122"/>
                          <a:ea typeface="Microsoft YaHei" charset="-122"/>
                          <a:cs typeface="Microsoft YaHei" charset="-122"/>
                        </a:rPr>
                        <a:t>(2010</a:t>
                      </a:r>
                      <a:r>
                        <a:rPr lang="en-US" altLang="zh-CN" sz="1200" dirty="0">
                          <a:latin typeface="Microsoft YaHei" charset="-122"/>
                          <a:ea typeface="Microsoft YaHei" charset="-122"/>
                          <a:cs typeface="Microsoft YaHei" charset="-122"/>
                        </a:rPr>
                        <a:t>-</a:t>
                      </a:r>
                      <a:r>
                        <a:rPr lang="en-US" altLang="zh-CN" sz="1200" dirty="0">
                          <a:solidFill>
                            <a:srgbClr val="00B050"/>
                          </a:solidFill>
                          <a:latin typeface="Microsoft YaHei" charset="-122"/>
                          <a:ea typeface="Microsoft YaHei" charset="-122"/>
                          <a:cs typeface="Microsoft YaHei" charset="-122"/>
                        </a:rPr>
                        <a:t>1994)</a:t>
                      </a:r>
                      <a:r>
                        <a:rPr lang="en-US" altLang="zh-CN" sz="1200" dirty="0">
                          <a:latin typeface="Microsoft YaHei" charset="-122"/>
                          <a:ea typeface="Microsoft YaHei" charset="-122"/>
                          <a:cs typeface="Microsoft YaHei" charset="-122"/>
                        </a:rPr>
                        <a:t>/(</a:t>
                      </a:r>
                      <a:r>
                        <a:rPr lang="en-US" altLang="zh-CN" sz="1200" dirty="0">
                          <a:solidFill>
                            <a:srgbClr val="FF0000"/>
                          </a:solidFill>
                          <a:latin typeface="Microsoft YaHei" charset="-122"/>
                          <a:ea typeface="Microsoft YaHei" charset="-122"/>
                          <a:cs typeface="Microsoft YaHei" charset="-122"/>
                        </a:rPr>
                        <a:t>62.8</a:t>
                      </a:r>
                      <a:r>
                        <a:rPr lang="en-US" altLang="zh-CN" sz="1200" dirty="0">
                          <a:solidFill>
                            <a:srgbClr val="00B050"/>
                          </a:solidFill>
                          <a:latin typeface="Microsoft YaHei" charset="-122"/>
                          <a:ea typeface="Microsoft YaHei" charset="-122"/>
                          <a:cs typeface="Microsoft YaHei" charset="-122"/>
                        </a:rPr>
                        <a:t>)=</a:t>
                      </a:r>
                      <a:r>
                        <a:rPr lang="nb-NO" altLang="zh-CN" sz="1200" dirty="0">
                          <a:solidFill>
                            <a:srgbClr val="00B050"/>
                          </a:solidFill>
                          <a:latin typeface="Microsoft YaHei" charset="-122"/>
                          <a:ea typeface="Microsoft YaHei" charset="-122"/>
                          <a:cs typeface="Microsoft YaHei" charset="-122"/>
                        </a:rPr>
                        <a:t>0.25</a:t>
                      </a:r>
                      <a:endParaRPr lang="zh-CN" altLang="en-US" sz="1200" dirty="0">
                        <a:solidFill>
                          <a:srgbClr val="00B050"/>
                        </a:solidFill>
                        <a:latin typeface="Microsoft YaHei" charset="-122"/>
                        <a:ea typeface="Microsoft YaHei" charset="-122"/>
                        <a:cs typeface="Microsoft YaHei" charset="-122"/>
                      </a:endParaRPr>
                    </a:p>
                  </a:txBody>
                  <a:tcPr/>
                </a:tc>
                <a:extLst>
                  <a:ext uri="{0D108BD9-81ED-4DB2-BD59-A6C34878D82A}">
                    <a16:rowId xmlns:a16="http://schemas.microsoft.com/office/drawing/2014/main" xmlns="" val="4114932950"/>
                  </a:ext>
                </a:extLst>
              </a:tr>
              <a:tr h="286385">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altLang="zh-CN" sz="1200">
                          <a:latin typeface="Microsoft YaHei" charset="-122"/>
                          <a:ea typeface="Microsoft YaHei" charset="-122"/>
                          <a:cs typeface="Microsoft YaHei" charset="-122"/>
                        </a:rPr>
                        <a:t>(2080</a:t>
                      </a:r>
                      <a:r>
                        <a:rPr lang="en-US" altLang="zh-CN" sz="1200" dirty="0">
                          <a:latin typeface="Microsoft YaHei" charset="-122"/>
                          <a:ea typeface="Microsoft YaHei" charset="-122"/>
                          <a:cs typeface="Microsoft YaHei" charset="-122"/>
                        </a:rPr>
                        <a:t>-</a:t>
                      </a:r>
                      <a:r>
                        <a:rPr lang="en-US" altLang="zh-CN" sz="1200" dirty="0">
                          <a:solidFill>
                            <a:srgbClr val="00B050"/>
                          </a:solidFill>
                          <a:latin typeface="Microsoft YaHei" charset="-122"/>
                          <a:ea typeface="Microsoft YaHei" charset="-122"/>
                          <a:cs typeface="Microsoft YaHei" charset="-122"/>
                        </a:rPr>
                        <a:t>1994)</a:t>
                      </a:r>
                      <a:r>
                        <a:rPr lang="en-US" altLang="zh-CN" sz="1200" dirty="0">
                          <a:latin typeface="Microsoft YaHei" charset="-122"/>
                          <a:ea typeface="Microsoft YaHei" charset="-122"/>
                          <a:cs typeface="Microsoft YaHei" charset="-122"/>
                        </a:rPr>
                        <a:t>/(</a:t>
                      </a:r>
                      <a:r>
                        <a:rPr lang="en-US" altLang="zh-CN" sz="1200" dirty="0">
                          <a:solidFill>
                            <a:srgbClr val="FF0000"/>
                          </a:solidFill>
                          <a:latin typeface="Microsoft YaHei" charset="-122"/>
                          <a:ea typeface="Microsoft YaHei" charset="-122"/>
                          <a:cs typeface="Microsoft YaHei" charset="-122"/>
                        </a:rPr>
                        <a:t>62.8</a:t>
                      </a:r>
                      <a:r>
                        <a:rPr lang="en-US" altLang="zh-CN" sz="1200" dirty="0">
                          <a:solidFill>
                            <a:srgbClr val="00B050"/>
                          </a:solidFill>
                          <a:latin typeface="Microsoft YaHei" charset="-122"/>
                          <a:ea typeface="Microsoft YaHei" charset="-122"/>
                          <a:cs typeface="Microsoft YaHei" charset="-122"/>
                        </a:rPr>
                        <a:t>)=</a:t>
                      </a:r>
                      <a:r>
                        <a:rPr lang="nb-NO" altLang="zh-CN" sz="1200" dirty="0">
                          <a:solidFill>
                            <a:srgbClr val="00B050"/>
                          </a:solidFill>
                          <a:latin typeface="Microsoft YaHei" charset="-122"/>
                          <a:ea typeface="Microsoft YaHei" charset="-122"/>
                          <a:cs typeface="Microsoft YaHei" charset="-122"/>
                        </a:rPr>
                        <a:t>1.36</a:t>
                      </a:r>
                      <a:endParaRPr lang="zh-CN" altLang="en-US" sz="1200" dirty="0">
                        <a:solidFill>
                          <a:srgbClr val="00B050"/>
                        </a:solidFill>
                        <a:latin typeface="Microsoft YaHei" charset="-122"/>
                        <a:ea typeface="Microsoft YaHei" charset="-122"/>
                        <a:cs typeface="Microsoft YaHei" charset="-122"/>
                      </a:endParaRPr>
                    </a:p>
                  </a:txBody>
                  <a:tcPr/>
                </a:tc>
                <a:extLst>
                  <a:ext uri="{0D108BD9-81ED-4DB2-BD59-A6C34878D82A}">
                    <a16:rowId xmlns:a16="http://schemas.microsoft.com/office/drawing/2014/main" xmlns="" val="430165246"/>
                  </a:ext>
                </a:extLst>
              </a:tr>
            </a:tbl>
          </a:graphicData>
        </a:graphic>
      </p:graphicFrame>
    </p:spTree>
    <p:extLst>
      <p:ext uri="{BB962C8B-B14F-4D97-AF65-F5344CB8AC3E}">
        <p14:creationId xmlns:p14="http://schemas.microsoft.com/office/powerpoint/2010/main" val="175624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5323893"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第一节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无</a:t>
            </a:r>
            <a:r>
              <a:rPr lang="zh-CN" altLang="en-US" sz="3000" b="1" kern="0" dirty="0" smtClean="0">
                <a:solidFill>
                  <a:srgbClr val="C9394A"/>
                </a:solidFill>
                <a:latin typeface="微软雅黑" charset="0"/>
                <a:ea typeface="微软雅黑" charset="0"/>
                <a:cs typeface="微软雅黑" charset="0"/>
              </a:rPr>
              <a:t>量纲化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3787169" y="1427617"/>
            <a:ext cx="1569660" cy="646331"/>
          </a:xfrm>
          <a:prstGeom prst="rect">
            <a:avLst/>
          </a:prstGeom>
          <a:noFill/>
        </p:spPr>
        <p:txBody>
          <a:bodyPr wrap="none" rtlCol="0">
            <a:spAutoFit/>
          </a:bodyPr>
          <a:lstStyle/>
          <a:p>
            <a:r>
              <a:rPr kumimoji="1" lang="zh-CN" altLang="en-US" sz="3600" dirty="0">
                <a:latin typeface="Microsoft YaHei" charset="-122"/>
                <a:ea typeface="Microsoft YaHei" charset="-122"/>
                <a:cs typeface="Microsoft YaHei" charset="-122"/>
              </a:rPr>
              <a:t>标准化</a:t>
            </a:r>
          </a:p>
        </p:txBody>
      </p:sp>
      <p:sp>
        <p:nvSpPr>
          <p:cNvPr id="11" name="文本框 10"/>
          <p:cNvSpPr txBox="1"/>
          <p:nvPr/>
        </p:nvSpPr>
        <p:spPr>
          <a:xfrm>
            <a:off x="1963892" y="4589502"/>
            <a:ext cx="5123262"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利用</a:t>
            </a:r>
            <a:r>
              <a:rPr kumimoji="1" lang="en-US" altLang="zh-CN">
                <a:latin typeface="Microsoft YaHei" charset="-122"/>
                <a:ea typeface="Microsoft YaHei" charset="-122"/>
                <a:cs typeface="Microsoft YaHei" charset="-122"/>
              </a:rPr>
              <a:t>sklearn</a:t>
            </a:r>
            <a:r>
              <a:rPr kumimoji="1" lang="zh-CN" altLang="en-US">
                <a:latin typeface="Microsoft YaHei" charset="-122"/>
                <a:ea typeface="Microsoft YaHei" charset="-122"/>
                <a:cs typeface="Microsoft YaHei" charset="-122"/>
              </a:rPr>
              <a:t>，我们可以方便地进行标准化处理。</a:t>
            </a:r>
            <a:endParaRPr kumimoji="1" lang="en-US" altLang="zh-CN">
              <a:latin typeface="Microsoft YaHei" charset="-122"/>
              <a:ea typeface="Microsoft YaHei" charset="-122"/>
              <a:cs typeface="Microsoft YaHei" charset="-122"/>
            </a:endParaRPr>
          </a:p>
        </p:txBody>
      </p:sp>
      <p:sp>
        <p:nvSpPr>
          <p:cNvPr id="12" name="文本框 11"/>
          <p:cNvSpPr txBox="1"/>
          <p:nvPr/>
        </p:nvSpPr>
        <p:spPr>
          <a:xfrm>
            <a:off x="7087154" y="4404836"/>
            <a:ext cx="2030824" cy="738664"/>
          </a:xfrm>
          <a:prstGeom prst="rect">
            <a:avLst/>
          </a:prstGeom>
          <a:noFill/>
        </p:spPr>
        <p:txBody>
          <a:bodyPr wrap="square" rtlCol="0">
            <a:spAutoFit/>
          </a:bodyPr>
          <a:lstStyle/>
          <a:p>
            <a:r>
              <a:rPr kumimoji="1" lang="en-US" altLang="zh-CN" sz="1400">
                <a:solidFill>
                  <a:schemeClr val="bg1">
                    <a:lumMod val="50000"/>
                  </a:schemeClr>
                </a:solidFill>
                <a:latin typeface="Microsoft YaHei" charset="-122"/>
                <a:ea typeface="Microsoft YaHei" charset="-122"/>
                <a:cs typeface="Microsoft YaHei" charset="-122"/>
              </a:rPr>
              <a:t>Tips:</a:t>
            </a:r>
            <a:r>
              <a:rPr kumimoji="1" lang="zh-CN" altLang="en-US" sz="1400">
                <a:solidFill>
                  <a:schemeClr val="bg1">
                    <a:lumMod val="50000"/>
                  </a:schemeClr>
                </a:solidFill>
                <a:latin typeface="Microsoft YaHei" charset="-122"/>
                <a:ea typeface="Microsoft YaHei" charset="-122"/>
                <a:cs typeface="Microsoft YaHei" charset="-122"/>
              </a:rPr>
              <a:t>使用时别忘了在测试集中标准化方式要与训练集统一。</a:t>
            </a:r>
          </a:p>
        </p:txBody>
      </p:sp>
      <p:pic>
        <p:nvPicPr>
          <p:cNvPr id="4" name="图片 3"/>
          <p:cNvPicPr>
            <a:picLocks noChangeAspect="1"/>
          </p:cNvPicPr>
          <p:nvPr/>
        </p:nvPicPr>
        <p:blipFill>
          <a:blip r:embed="rId3"/>
          <a:stretch>
            <a:fillRect/>
          </a:stretch>
        </p:blipFill>
        <p:spPr>
          <a:xfrm>
            <a:off x="1502747" y="2042048"/>
            <a:ext cx="6138505" cy="2370519"/>
          </a:xfrm>
          <a:prstGeom prst="rect">
            <a:avLst/>
          </a:prstGeom>
        </p:spPr>
      </p:pic>
    </p:spTree>
    <p:extLst>
      <p:ext uri="{BB962C8B-B14F-4D97-AF65-F5344CB8AC3E}">
        <p14:creationId xmlns:p14="http://schemas.microsoft.com/office/powerpoint/2010/main" val="500902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5323893"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第一节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无</a:t>
            </a:r>
            <a:r>
              <a:rPr lang="zh-CN" altLang="en-US" sz="3000" b="1" kern="0" dirty="0" smtClean="0">
                <a:solidFill>
                  <a:srgbClr val="C9394A"/>
                </a:solidFill>
                <a:latin typeface="微软雅黑" charset="0"/>
                <a:ea typeface="微软雅黑" charset="0"/>
                <a:cs typeface="微软雅黑" charset="0"/>
              </a:rPr>
              <a:t>量纲化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1184725" y="1654467"/>
            <a:ext cx="6774547" cy="646331"/>
          </a:xfrm>
          <a:prstGeom prst="rect">
            <a:avLst/>
          </a:prstGeom>
          <a:noFill/>
        </p:spPr>
        <p:txBody>
          <a:bodyPr wrap="none" rtlCol="0">
            <a:spAutoFit/>
          </a:bodyPr>
          <a:lstStyle/>
          <a:p>
            <a:r>
              <a:rPr kumimoji="1" lang="en-US" altLang="zh-CN" sz="3600" dirty="0">
                <a:latin typeface="Microsoft YaHei" charset="-122"/>
                <a:ea typeface="Microsoft YaHei" charset="-122"/>
                <a:cs typeface="Microsoft YaHei" charset="-122"/>
              </a:rPr>
              <a:t>z-score</a:t>
            </a:r>
            <a:r>
              <a:rPr kumimoji="1" lang="zh-CN" altLang="en-US" sz="3600" dirty="0">
                <a:latin typeface="Microsoft YaHei" charset="-122"/>
                <a:ea typeface="Microsoft YaHei" charset="-122"/>
                <a:cs typeface="Microsoft YaHei" charset="-122"/>
              </a:rPr>
              <a:t>与</a:t>
            </a:r>
            <a:r>
              <a:rPr kumimoji="1" lang="en-US" altLang="zh-CN" sz="3600" dirty="0">
                <a:latin typeface="Microsoft YaHei" charset="-122"/>
                <a:ea typeface="Microsoft YaHei" charset="-122"/>
                <a:cs typeface="Microsoft YaHei" charset="-122"/>
              </a:rPr>
              <a:t>minmax</a:t>
            </a:r>
            <a:r>
              <a:rPr kumimoji="1" lang="zh-CN" altLang="en-US" sz="3600" dirty="0" smtClean="0">
                <a:latin typeface="Microsoft YaHei" charset="-122"/>
                <a:ea typeface="Microsoft YaHei" charset="-122"/>
                <a:cs typeface="Microsoft YaHei" charset="-122"/>
              </a:rPr>
              <a:t>标准化的区别</a:t>
            </a:r>
            <a:endParaRPr kumimoji="1" lang="zh-CN" altLang="en-US" sz="3600" dirty="0">
              <a:latin typeface="Microsoft YaHei" charset="-122"/>
              <a:ea typeface="Microsoft YaHei" charset="-122"/>
              <a:cs typeface="Microsoft YaHei" charset="-122"/>
            </a:endParaRPr>
          </a:p>
        </p:txBody>
      </p:sp>
      <p:sp>
        <p:nvSpPr>
          <p:cNvPr id="10" name="矩形"/>
          <p:cNvSpPr>
            <a:spLocks/>
          </p:cNvSpPr>
          <p:nvPr/>
        </p:nvSpPr>
        <p:spPr>
          <a:xfrm>
            <a:off x="1648993" y="2619997"/>
            <a:ext cx="6019351" cy="338554"/>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914400" lvl="1" indent="-457200">
              <a:buFont typeface="+mj-lt"/>
              <a:buAutoNum type="arabicPeriod"/>
            </a:pPr>
            <a:r>
              <a:rPr lang="en-US" altLang="zh-CN" sz="1600" dirty="0">
                <a:solidFill>
                  <a:srgbClr val="474747"/>
                </a:solidFill>
                <a:latin typeface="微软雅黑" charset="0"/>
                <a:ea typeface="微软雅黑" charset="0"/>
                <a:cs typeface="微软雅黑" charset="0"/>
                <a:sym typeface="Calibri" pitchFamily="34" charset="0"/>
              </a:rPr>
              <a:t>minmax</a:t>
            </a:r>
            <a:r>
              <a:rPr lang="zh-CN" altLang="en-US" sz="1600" dirty="0">
                <a:solidFill>
                  <a:srgbClr val="474747"/>
                </a:solidFill>
                <a:latin typeface="微软雅黑" charset="0"/>
                <a:ea typeface="微软雅黑" charset="0"/>
                <a:cs typeface="微软雅黑" charset="0"/>
                <a:sym typeface="Calibri" pitchFamily="34" charset="0"/>
              </a:rPr>
              <a:t>变换依赖某两个值，</a:t>
            </a:r>
            <a:r>
              <a:rPr lang="en-US" altLang="zh-CN" sz="1600" dirty="0">
                <a:solidFill>
                  <a:srgbClr val="474747"/>
                </a:solidFill>
                <a:latin typeface="微软雅黑" charset="0"/>
                <a:ea typeface="微软雅黑" charset="0"/>
                <a:cs typeface="微软雅黑" charset="0"/>
                <a:sym typeface="Calibri" pitchFamily="34" charset="0"/>
              </a:rPr>
              <a:t>zscore</a:t>
            </a:r>
            <a:r>
              <a:rPr lang="zh-CN" altLang="en-US" sz="1600" dirty="0">
                <a:solidFill>
                  <a:srgbClr val="474747"/>
                </a:solidFill>
                <a:latin typeface="微软雅黑" charset="0"/>
                <a:ea typeface="微软雅黑" charset="0"/>
                <a:cs typeface="微软雅黑" charset="0"/>
                <a:sym typeface="Calibri" pitchFamily="34" charset="0"/>
              </a:rPr>
              <a:t>标准化依赖所有值</a:t>
            </a:r>
            <a:endParaRPr lang="zh-CN" altLang="en-US" sz="16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1" name="矩形"/>
          <p:cNvSpPr>
            <a:spLocks/>
          </p:cNvSpPr>
          <p:nvPr/>
        </p:nvSpPr>
        <p:spPr>
          <a:xfrm>
            <a:off x="1648994" y="3277750"/>
            <a:ext cx="6019350" cy="58477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914400" lvl="1" indent="-457200">
              <a:buFont typeface="+mj-lt"/>
              <a:buAutoNum type="arabicPeriod" startAt="2"/>
            </a:pPr>
            <a:r>
              <a:rPr lang="en-US" altLang="zh-CN" sz="1600" dirty="0">
                <a:solidFill>
                  <a:srgbClr val="474747"/>
                </a:solidFill>
                <a:latin typeface="微软雅黑" charset="0"/>
                <a:ea typeface="微软雅黑" charset="0"/>
                <a:cs typeface="微软雅黑" charset="0"/>
                <a:sym typeface="Calibri" pitchFamily="34" charset="0"/>
              </a:rPr>
              <a:t>minmax</a:t>
            </a:r>
            <a:r>
              <a:rPr lang="zh-CN" altLang="en-US" sz="1600" dirty="0">
                <a:solidFill>
                  <a:srgbClr val="474747"/>
                </a:solidFill>
                <a:latin typeface="微软雅黑" charset="0"/>
                <a:ea typeface="微软雅黑" charset="0"/>
                <a:cs typeface="微软雅黑" charset="0"/>
                <a:sym typeface="Calibri" pitchFamily="34" charset="0"/>
              </a:rPr>
              <a:t>会转变成</a:t>
            </a:r>
            <a:r>
              <a:rPr lang="en-US" altLang="zh-CN" sz="1600" dirty="0">
                <a:solidFill>
                  <a:srgbClr val="474747"/>
                </a:solidFill>
                <a:latin typeface="微软雅黑" charset="0"/>
                <a:ea typeface="微软雅黑" charset="0"/>
                <a:cs typeface="微软雅黑" charset="0"/>
                <a:sym typeface="Calibri" pitchFamily="34" charset="0"/>
              </a:rPr>
              <a:t>[0-1]</a:t>
            </a:r>
            <a:r>
              <a:rPr lang="zh-CN" altLang="en-US" sz="1600" dirty="0">
                <a:solidFill>
                  <a:srgbClr val="474747"/>
                </a:solidFill>
                <a:latin typeface="微软雅黑" charset="0"/>
                <a:ea typeface="微软雅黑" charset="0"/>
                <a:cs typeface="微软雅黑" charset="0"/>
                <a:sym typeface="Calibri" pitchFamily="34" charset="0"/>
              </a:rPr>
              <a:t>的区间内，标准化没有这个区间限制只是数据的均值为</a:t>
            </a:r>
            <a:r>
              <a:rPr lang="en-US" altLang="zh-CN" sz="1600" dirty="0">
                <a:solidFill>
                  <a:srgbClr val="474747"/>
                </a:solidFill>
                <a:latin typeface="微软雅黑" charset="0"/>
                <a:ea typeface="微软雅黑" charset="0"/>
                <a:cs typeface="微软雅黑" charset="0"/>
                <a:sym typeface="Calibri" pitchFamily="34" charset="0"/>
              </a:rPr>
              <a:t>0</a:t>
            </a:r>
            <a:r>
              <a:rPr lang="zh-CN" altLang="en-US" sz="1600" dirty="0">
                <a:solidFill>
                  <a:srgbClr val="474747"/>
                </a:solidFill>
                <a:latin typeface="微软雅黑" charset="0"/>
                <a:ea typeface="微软雅黑" charset="0"/>
                <a:cs typeface="微软雅黑" charset="0"/>
                <a:sym typeface="Calibri" pitchFamily="34" charset="0"/>
              </a:rPr>
              <a:t>方差为</a:t>
            </a:r>
            <a:r>
              <a:rPr lang="en-US" altLang="zh-CN" sz="1600" dirty="0">
                <a:solidFill>
                  <a:srgbClr val="474747"/>
                </a:solidFill>
                <a:latin typeface="微软雅黑" charset="0"/>
                <a:ea typeface="微软雅黑" charset="0"/>
                <a:cs typeface="微软雅黑" charset="0"/>
                <a:sym typeface="Calibri" pitchFamily="34" charset="0"/>
              </a:rPr>
              <a:t>1</a:t>
            </a:r>
            <a:endParaRPr lang="zh-CN" altLang="en-US" sz="16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8" name="矩形"/>
          <p:cNvSpPr>
            <a:spLocks/>
          </p:cNvSpPr>
          <p:nvPr/>
        </p:nvSpPr>
        <p:spPr>
          <a:xfrm>
            <a:off x="1648992" y="4181724"/>
            <a:ext cx="5846011" cy="338554"/>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914400" lvl="1" indent="-457200">
              <a:buFont typeface="+mj-lt"/>
              <a:buAutoNum type="arabicPeriod" startAt="3"/>
            </a:pPr>
            <a:r>
              <a:rPr lang="zh-CN" altLang="en-US" sz="1600" dirty="0">
                <a:solidFill>
                  <a:srgbClr val="C9394A"/>
                </a:solidFill>
                <a:latin typeface="微软雅黑" charset="0"/>
                <a:ea typeface="微软雅黑" charset="0"/>
                <a:cs typeface="微软雅黑" charset="0"/>
                <a:sym typeface="Calibri" pitchFamily="34" charset="0"/>
              </a:rPr>
              <a:t>标准化目的都是为了使得不同度量的特征具有可比性</a:t>
            </a:r>
          </a:p>
        </p:txBody>
      </p:sp>
    </p:spTree>
    <p:extLst>
      <p:ext uri="{BB962C8B-B14F-4D97-AF65-F5344CB8AC3E}">
        <p14:creationId xmlns:p14="http://schemas.microsoft.com/office/powerpoint/2010/main" val="6752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5323893"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第一节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无</a:t>
            </a:r>
            <a:r>
              <a:rPr lang="zh-CN" altLang="en-US" sz="3000" b="1" kern="0" dirty="0" smtClean="0">
                <a:solidFill>
                  <a:srgbClr val="C9394A"/>
                </a:solidFill>
                <a:latin typeface="微软雅黑" charset="0"/>
                <a:ea typeface="微软雅黑" charset="0"/>
                <a:cs typeface="微软雅黑" charset="0"/>
              </a:rPr>
              <a:t>量纲化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3779912" y="1635646"/>
            <a:ext cx="1569660" cy="646331"/>
          </a:xfrm>
          <a:prstGeom prst="rect">
            <a:avLst/>
          </a:prstGeom>
          <a:noFill/>
        </p:spPr>
        <p:txBody>
          <a:bodyPr wrap="none" rtlCol="0">
            <a:spAutoFit/>
          </a:bodyPr>
          <a:lstStyle/>
          <a:p>
            <a:r>
              <a:rPr kumimoji="1" lang="zh-CN" altLang="en-US" sz="3600" dirty="0">
                <a:latin typeface="Microsoft YaHei" charset="-122"/>
                <a:ea typeface="Microsoft YaHei" charset="-122"/>
                <a:cs typeface="Microsoft YaHei" charset="-122"/>
              </a:rPr>
              <a:t>归一化</a:t>
            </a:r>
          </a:p>
        </p:txBody>
      </p:sp>
      <p:sp>
        <p:nvSpPr>
          <p:cNvPr id="4" name="矩形 3"/>
          <p:cNvSpPr/>
          <p:nvPr/>
        </p:nvSpPr>
        <p:spPr>
          <a:xfrm>
            <a:off x="1835696" y="2336117"/>
            <a:ext cx="5616624" cy="523220"/>
          </a:xfrm>
          <a:prstGeom prst="rect">
            <a:avLst/>
          </a:prstGeom>
        </p:spPr>
        <p:txBody>
          <a:bodyPr wrap="square">
            <a:spAutoFit/>
          </a:bodyPr>
          <a:lstStyle/>
          <a:p>
            <a:r>
              <a:rPr lang="zh-CN" altLang="en-US" sz="1400" dirty="0">
                <a:solidFill>
                  <a:srgbClr val="333333"/>
                </a:solidFill>
                <a:latin typeface="微软雅黑" panose="020B0503020204020204" pitchFamily="34" charset="-122"/>
                <a:ea typeface="微软雅黑" panose="020B0503020204020204" pitchFamily="34" charset="-122"/>
              </a:rPr>
              <a:t>归一化目的是为了样本向量在点乘运算或其他核函数计算相似性时拥有统一的标准，也就是说都转化为“单位向量”。</a:t>
            </a:r>
            <a:endParaRPr lang="en-US" sz="1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56741" y="3433758"/>
            <a:ext cx="4392488" cy="369332"/>
          </a:xfrm>
          <a:prstGeom prst="rect">
            <a:avLst/>
          </a:prstGeom>
          <a:noFill/>
        </p:spPr>
        <p:txBody>
          <a:bodyPr wrap="square" rtlCol="0">
            <a:spAutoFit/>
          </a:bodyPr>
          <a:lstStyle/>
          <a:p>
            <a:r>
              <a:rPr kumimoji="1" lang="zh-CN" altLang="en-US">
                <a:latin typeface="Microsoft YaHei" charset="-122"/>
                <a:ea typeface="Microsoft YaHei" charset="-122"/>
                <a:cs typeface="Microsoft YaHei" charset="-122"/>
              </a:rPr>
              <a:t>这里介绍基于</a:t>
            </a:r>
            <a:r>
              <a:rPr kumimoji="1" lang="en-US" altLang="zh-CN">
                <a:latin typeface="Microsoft YaHei" charset="-122"/>
                <a:ea typeface="Microsoft YaHei" charset="-122"/>
                <a:cs typeface="Microsoft YaHei" charset="-122"/>
              </a:rPr>
              <a:t>L2</a:t>
            </a:r>
            <a:r>
              <a:rPr kumimoji="1" lang="zh-CN" altLang="en-US">
                <a:latin typeface="Microsoft YaHei" charset="-122"/>
                <a:ea typeface="Microsoft YaHei" charset="-122"/>
                <a:cs typeface="Microsoft YaHei" charset="-122"/>
              </a:rPr>
              <a:t>的归一化公式。</a:t>
            </a:r>
            <a:endParaRPr kumimoji="1" lang="en-US" altLang="zh-CN">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6" name="文本框 5"/>
              <p:cNvSpPr txBox="1"/>
              <p:nvPr/>
            </p:nvSpPr>
            <p:spPr>
              <a:xfrm>
                <a:off x="539552" y="4046371"/>
                <a:ext cx="1972286" cy="795282"/>
              </a:xfrm>
              <a:prstGeom prst="rect">
                <a:avLst/>
              </a:prstGeom>
              <a:noFill/>
            </p:spPr>
            <p:txBody>
              <a:bodyPr wrap="square" lIns="0" tIns="0" rIns="0" bIns="0" rtlCol="0">
                <a:spAutoFit/>
              </a:bodyPr>
              <a:lstStyle/>
              <a:p>
                <a:r>
                  <a:rPr lang="en-US" altLang="zh-CN" sz="2400"/>
                  <a:t>x’</a:t>
                </a:r>
                <a:r>
                  <a:rPr lang="zh-CN" altLang="en-US" sz="2400" b="0" smtClean="0"/>
                  <a:t> </a:t>
                </a:r>
                <a:r>
                  <a:rPr lang="en-US" altLang="zh-CN" sz="2400" b="0" smtClean="0"/>
                  <a:t>=</a:t>
                </a:r>
                <a:r>
                  <a:rPr lang="zh-CN" altLang="en-US" sz="2400" b="0" smtClean="0"/>
                  <a:t> </a:t>
                </a:r>
                <a14:m>
                  <m:oMath xmlns:m="http://schemas.openxmlformats.org/officeDocument/2006/math">
                    <m:f>
                      <m:fPr>
                        <m:ctrlPr>
                          <a:rPr lang="en-US" sz="2400" b="0" i="1" smtClean="0">
                            <a:latin typeface="Cambria Math" charset="0"/>
                          </a:rPr>
                        </m:ctrlPr>
                      </m:fPr>
                      <m:num>
                        <m:r>
                          <a:rPr lang="en-US" sz="2400" b="0" i="1" smtClean="0">
                            <a:latin typeface="Cambria Math" panose="02040503050406030204" pitchFamily="18" charset="0"/>
                          </a:rPr>
                          <m:t>𝑥</m:t>
                        </m:r>
                      </m:num>
                      <m:den>
                        <m:r>
                          <a:rPr lang="zh-CN" altLang="en-US" sz="2400" b="0" i="1" smtClean="0">
                            <a:latin typeface="Cambria Math" charset="0"/>
                          </a:rPr>
                          <m:t> </m:t>
                        </m:r>
                        <m:rad>
                          <m:radPr>
                            <m:degHide m:val="on"/>
                            <m:ctrlPr>
                              <a:rPr lang="zh-CN" altLang="en-US" sz="2400" b="0" i="1" smtClean="0">
                                <a:latin typeface="Cambria Math" charset="0"/>
                                <a:ea typeface="Cambria Math" charset="0"/>
                                <a:cs typeface="Cambria Math" charset="0"/>
                              </a:rPr>
                            </m:ctrlPr>
                          </m:radPr>
                          <m:deg/>
                          <m:e>
                            <m:nary>
                              <m:naryPr>
                                <m:chr m:val="∑"/>
                                <m:limLoc m:val="subSup"/>
                                <m:ctrlPr>
                                  <a:rPr lang="is-IS" altLang="zh-CN" sz="2400" i="1">
                                    <a:latin typeface="Cambria Math" charset="0"/>
                                  </a:rPr>
                                </m:ctrlPr>
                              </m:naryPr>
                              <m:sub>
                                <m:r>
                                  <m:rPr>
                                    <m:brk m:alnAt="25"/>
                                  </m:rPr>
                                  <a:rPr lang="en-US" altLang="zh-CN" sz="2400" i="1">
                                    <a:latin typeface="Cambria Math" charset="0"/>
                                  </a:rPr>
                                  <m:t>𝑗</m:t>
                                </m:r>
                              </m:sub>
                              <m:sup>
                                <m:r>
                                  <a:rPr lang="en-US" altLang="zh-CN" sz="2400" i="1">
                                    <a:latin typeface="Cambria Math" charset="0"/>
                                  </a:rPr>
                                  <m:t>𝑚</m:t>
                                </m:r>
                              </m:sup>
                              <m:e>
                                <m:sSubSup>
                                  <m:sSubSupPr>
                                    <m:ctrlPr>
                                      <a:rPr lang="en-US" altLang="zh-CN" sz="2400" i="1">
                                        <a:latin typeface="Cambria Math" charset="0"/>
                                      </a:rPr>
                                    </m:ctrlPr>
                                  </m:sSubSupPr>
                                  <m:e>
                                    <m:r>
                                      <a:rPr lang="en-US" altLang="zh-CN" sz="2400" i="1">
                                        <a:latin typeface="Cambria Math" charset="0"/>
                                      </a:rPr>
                                      <m:t>𝑥</m:t>
                                    </m:r>
                                  </m:e>
                                  <m:sub>
                                    <m:r>
                                      <a:rPr lang="en-US" altLang="zh-CN" sz="2400" i="1">
                                        <a:latin typeface="Cambria Math" charset="0"/>
                                      </a:rPr>
                                      <m:t>𝑗</m:t>
                                    </m:r>
                                  </m:sub>
                                  <m:sup>
                                    <m:r>
                                      <a:rPr lang="en-US" altLang="zh-CN" sz="2400" i="1">
                                        <a:latin typeface="Cambria Math" charset="0"/>
                                      </a:rPr>
                                      <m:t>2</m:t>
                                    </m:r>
                                  </m:sup>
                                </m:sSubSup>
                              </m:e>
                            </m:nary>
                          </m:e>
                        </m:rad>
                      </m:den>
                    </m:f>
                  </m:oMath>
                </a14:m>
                <a:endParaRPr lang="en-US" sz="2400" dirty="0"/>
              </a:p>
            </p:txBody>
          </p:sp>
        </mc:Choice>
        <mc:Fallback xmlns="">
          <p:sp>
            <p:nvSpPr>
              <p:cNvPr id="6" name="文本框 5"/>
              <p:cNvSpPr txBox="1">
                <a:spLocks noRot="1" noChangeAspect="1" noMove="1" noResize="1" noEditPoints="1" noAdjustHandles="1" noChangeArrowheads="1" noChangeShapeType="1" noTextEdit="1"/>
              </p:cNvSpPr>
              <p:nvPr/>
            </p:nvSpPr>
            <p:spPr>
              <a:xfrm>
                <a:off x="539552" y="4046371"/>
                <a:ext cx="1972286" cy="795282"/>
              </a:xfrm>
              <a:prstGeom prst="rect">
                <a:avLst/>
              </a:prstGeom>
              <a:blipFill rotWithShape="0">
                <a:blip r:embed="rId3"/>
                <a:stretch>
                  <a:fillRect l="-9598" t="-6154"/>
                </a:stretch>
              </a:blipFill>
            </p:spPr>
            <p:txBody>
              <a:bodyPr/>
              <a:lstStyle/>
              <a:p>
                <a:r>
                  <a:rPr lang="zh-CN" altLang="en-US">
                    <a:noFill/>
                  </a:rPr>
                  <a:t> </a:t>
                </a:r>
              </a:p>
            </p:txBody>
          </p:sp>
        </mc:Fallback>
      </mc:AlternateContent>
      <p:graphicFrame>
        <p:nvGraphicFramePr>
          <p:cNvPr id="10" name="表格 9"/>
          <p:cNvGraphicFramePr>
            <a:graphicFrameLocks noGrp="1"/>
          </p:cNvGraphicFramePr>
          <p:nvPr>
            <p:extLst>
              <p:ext uri="{D42A27DB-BD31-4B8C-83A1-F6EECF244321}">
                <p14:modId xmlns:p14="http://schemas.microsoft.com/office/powerpoint/2010/main" val="211543048"/>
              </p:ext>
            </p:extLst>
          </p:nvPr>
        </p:nvGraphicFramePr>
        <p:xfrm>
          <a:off x="3419872" y="3185691"/>
          <a:ext cx="2700300" cy="1828800"/>
        </p:xfrm>
        <a:graphic>
          <a:graphicData uri="http://schemas.openxmlformats.org/drawingml/2006/table">
            <a:tbl>
              <a:tblPr firstRow="1" bandRow="1">
                <a:tableStyleId>{5FD0F851-EC5A-4D38-B0AD-8093EC10F338}</a:tableStyleId>
              </a:tblPr>
              <a:tblGrid>
                <a:gridCol w="900100"/>
                <a:gridCol w="900100"/>
                <a:gridCol w="900100"/>
              </a:tblGrid>
              <a:tr h="286385">
                <a:tc>
                  <a:txBody>
                    <a:bodyPr/>
                    <a:lstStyle/>
                    <a:p>
                      <a:r>
                        <a:rPr lang="zh-CN" altLang="en-US" sz="1400" dirty="0">
                          <a:latin typeface="Microsoft YaHei" charset="-122"/>
                          <a:ea typeface="Microsoft YaHei" charset="-122"/>
                          <a:cs typeface="Microsoft YaHei" charset="-122"/>
                        </a:rPr>
                        <a:t>身高</a:t>
                      </a:r>
                      <a:r>
                        <a:rPr lang="en-US" altLang="zh-CN" sz="1400" dirty="0">
                          <a:latin typeface="Microsoft YaHei" charset="-122"/>
                          <a:ea typeface="Microsoft YaHei" charset="-122"/>
                          <a:cs typeface="Microsoft YaHei" charset="-122"/>
                        </a:rPr>
                        <a:t>mm</a:t>
                      </a:r>
                      <a:endParaRPr lang="zh-CN" altLang="en-US" sz="1400" dirty="0">
                        <a:latin typeface="Microsoft YaHei" charset="-122"/>
                        <a:ea typeface="Microsoft YaHei" charset="-122"/>
                        <a:cs typeface="Microsoft YaHei" charset="-122"/>
                      </a:endParaRPr>
                    </a:p>
                  </a:txBody>
                  <a:tcPr/>
                </a:tc>
                <a:tc>
                  <a:txBody>
                    <a:bodyPr/>
                    <a:lstStyle/>
                    <a:p>
                      <a:r>
                        <a:rPr lang="zh-CN" altLang="en-US" sz="1400" dirty="0">
                          <a:latin typeface="Microsoft YaHei" charset="-122"/>
                          <a:ea typeface="Microsoft YaHei" charset="-122"/>
                          <a:cs typeface="Microsoft YaHei" charset="-122"/>
                        </a:rPr>
                        <a:t>臂展</a:t>
                      </a:r>
                      <a:r>
                        <a:rPr lang="en-US" altLang="zh-CN" sz="1400" dirty="0">
                          <a:latin typeface="Microsoft YaHei" charset="-122"/>
                          <a:ea typeface="Microsoft YaHei" charset="-122"/>
                          <a:cs typeface="Microsoft YaHei" charset="-122"/>
                        </a:rPr>
                        <a:t>cm</a:t>
                      </a:r>
                      <a:endParaRPr lang="zh-CN" altLang="en-US" sz="1400" dirty="0">
                        <a:latin typeface="Microsoft YaHei" charset="-122"/>
                        <a:ea typeface="Microsoft YaHei" charset="-122"/>
                        <a:cs typeface="Microsoft YaHei" charset="-122"/>
                      </a:endParaRPr>
                    </a:p>
                  </a:txBody>
                  <a:tcPr/>
                </a:tc>
                <a:tc>
                  <a:txBody>
                    <a:bodyPr/>
                    <a:lstStyle/>
                    <a:p>
                      <a:r>
                        <a:rPr lang="zh-CN" altLang="en-US" sz="1400" dirty="0">
                          <a:latin typeface="Microsoft YaHei" charset="-122"/>
                          <a:ea typeface="Microsoft YaHei" charset="-122"/>
                          <a:cs typeface="Microsoft YaHei" charset="-122"/>
                        </a:rPr>
                        <a:t>年龄</a:t>
                      </a:r>
                    </a:p>
                  </a:txBody>
                  <a:tcPr/>
                </a:tc>
              </a:tr>
              <a:tr h="286385">
                <a:tc>
                  <a:txBody>
                    <a:bodyPr/>
                    <a:lstStyle/>
                    <a:p>
                      <a:r>
                        <a:rPr lang="en-US" altLang="zh-CN" sz="1400" dirty="0">
                          <a:latin typeface="Microsoft YaHei" charset="-122"/>
                          <a:ea typeface="Microsoft YaHei" charset="-122"/>
                          <a:cs typeface="Microsoft YaHei" charset="-122"/>
                        </a:rPr>
                        <a:t>1950</a:t>
                      </a:r>
                      <a:endParaRPr lang="zh-CN" altLang="en-US" sz="1400" dirty="0">
                        <a:latin typeface="Microsoft YaHei" charset="-122"/>
                        <a:ea typeface="Microsoft YaHei" charset="-122"/>
                        <a:cs typeface="Microsoft YaHei" charset="-122"/>
                      </a:endParaRPr>
                    </a:p>
                  </a:txBody>
                  <a:tcPr/>
                </a:tc>
                <a:tc>
                  <a:txBody>
                    <a:bodyPr/>
                    <a:lstStyle/>
                    <a:p>
                      <a:r>
                        <a:rPr lang="en-US" altLang="zh-CN" sz="1400" dirty="0">
                          <a:latin typeface="Microsoft YaHei" charset="-122"/>
                          <a:ea typeface="Microsoft YaHei" charset="-122"/>
                          <a:cs typeface="Microsoft YaHei" charset="-122"/>
                        </a:rPr>
                        <a:t>210</a:t>
                      </a:r>
                      <a:endParaRPr lang="zh-CN" altLang="en-US" sz="1400" dirty="0">
                        <a:latin typeface="Microsoft YaHei" charset="-122"/>
                        <a:ea typeface="Microsoft YaHei" charset="-122"/>
                        <a:cs typeface="Microsoft YaHei" charset="-122"/>
                      </a:endParaRPr>
                    </a:p>
                  </a:txBody>
                  <a:tcPr/>
                </a:tc>
                <a:tc>
                  <a:txBody>
                    <a:bodyPr/>
                    <a:lstStyle/>
                    <a:p>
                      <a:r>
                        <a:rPr lang="en-US" altLang="zh-CN" sz="1400" dirty="0">
                          <a:latin typeface="Microsoft YaHei" charset="-122"/>
                          <a:ea typeface="Microsoft YaHei" charset="-122"/>
                          <a:cs typeface="Microsoft YaHei" charset="-122"/>
                        </a:rPr>
                        <a:t>28</a:t>
                      </a:r>
                      <a:endParaRPr lang="zh-CN" altLang="en-US" sz="1400" dirty="0">
                        <a:latin typeface="Microsoft YaHei" charset="-122"/>
                        <a:ea typeface="Microsoft YaHei" charset="-122"/>
                        <a:cs typeface="Microsoft YaHei" charset="-122"/>
                      </a:endParaRPr>
                    </a:p>
                  </a:txBody>
                  <a:tcPr/>
                </a:tc>
              </a:tr>
              <a:tr h="286385">
                <a:tc>
                  <a:txBody>
                    <a:bodyPr/>
                    <a:lstStyle/>
                    <a:p>
                      <a:r>
                        <a:rPr lang="is-IS" altLang="zh-CN" sz="1400">
                          <a:effectLst/>
                          <a:latin typeface="Microsoft YaHei" charset="-122"/>
                          <a:ea typeface="Microsoft YaHei" charset="-122"/>
                          <a:cs typeface="Microsoft YaHei" charset="-122"/>
                        </a:rPr>
                        <a:t>203</a:t>
                      </a:r>
                      <a:r>
                        <a:rPr lang="en-US" altLang="zh-CN" sz="1400">
                          <a:effectLst/>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tc>
                <a:tc>
                  <a:txBody>
                    <a:bodyPr/>
                    <a:lstStyle/>
                    <a:p>
                      <a:r>
                        <a:rPr lang="is-IS" altLang="zh-CN" sz="1400">
                          <a:effectLst/>
                          <a:latin typeface="Microsoft YaHei" charset="-122"/>
                          <a:ea typeface="Microsoft YaHei" charset="-122"/>
                          <a:cs typeface="Microsoft YaHei" charset="-122"/>
                        </a:rPr>
                        <a:t>21</a:t>
                      </a:r>
                      <a:r>
                        <a:rPr lang="en-US" altLang="zh-CN" sz="1400">
                          <a:effectLst/>
                          <a:latin typeface="Microsoft YaHei" charset="-122"/>
                          <a:ea typeface="Microsoft YaHei" charset="-122"/>
                          <a:cs typeface="Microsoft YaHei" charset="-122"/>
                        </a:rPr>
                        <a:t>4</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33</a:t>
                      </a:r>
                      <a:endParaRPr lang="zh-CN" altLang="en-US" sz="1400">
                        <a:latin typeface="Microsoft YaHei" charset="-122"/>
                        <a:ea typeface="Microsoft YaHei" charset="-122"/>
                        <a:cs typeface="Microsoft YaHei" charset="-122"/>
                      </a:endParaRPr>
                    </a:p>
                  </a:txBody>
                  <a:tcPr/>
                </a:tc>
              </a:tr>
              <a:tr h="286385">
                <a:tc>
                  <a:txBody>
                    <a:bodyPr/>
                    <a:lstStyle/>
                    <a:p>
                      <a:r>
                        <a:rPr lang="en-US" altLang="zh-CN" sz="1400">
                          <a:latin typeface="Microsoft YaHei" charset="-122"/>
                          <a:ea typeface="Microsoft YaHei" charset="-122"/>
                          <a:cs typeface="Microsoft YaHei" charset="-122"/>
                        </a:rPr>
                        <a:t>1900</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192</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30</a:t>
                      </a:r>
                      <a:endParaRPr lang="zh-CN" altLang="en-US" sz="1400">
                        <a:latin typeface="Microsoft YaHei" charset="-122"/>
                        <a:ea typeface="Microsoft YaHei" charset="-122"/>
                        <a:cs typeface="Microsoft YaHei" charset="-122"/>
                      </a:endParaRPr>
                    </a:p>
                  </a:txBody>
                  <a:tcPr/>
                </a:tc>
              </a:tr>
              <a:tr h="286385">
                <a:tc>
                  <a:txBody>
                    <a:bodyPr/>
                    <a:lstStyle/>
                    <a:p>
                      <a:r>
                        <a:rPr lang="en-US" altLang="zh-CN" sz="1400">
                          <a:latin typeface="Microsoft YaHei" charset="-122"/>
                          <a:ea typeface="Microsoft YaHei" charset="-122"/>
                          <a:cs typeface="Microsoft YaHei" charset="-122"/>
                        </a:rPr>
                        <a:t>2010</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221</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26</a:t>
                      </a:r>
                      <a:endParaRPr lang="zh-CN" altLang="en-US" sz="1400">
                        <a:latin typeface="Microsoft YaHei" charset="-122"/>
                        <a:ea typeface="Microsoft YaHei" charset="-122"/>
                        <a:cs typeface="Microsoft YaHei" charset="-122"/>
                      </a:endParaRPr>
                    </a:p>
                  </a:txBody>
                  <a:tcPr/>
                </a:tc>
              </a:tr>
              <a:tr h="286385">
                <a:tc>
                  <a:txBody>
                    <a:bodyPr/>
                    <a:lstStyle/>
                    <a:p>
                      <a:r>
                        <a:rPr lang="en-US" altLang="zh-CN" sz="1400">
                          <a:latin typeface="Microsoft YaHei" charset="-122"/>
                          <a:ea typeface="Microsoft YaHei" charset="-122"/>
                          <a:cs typeface="Microsoft YaHei" charset="-122"/>
                        </a:rPr>
                        <a:t>2080</a:t>
                      </a:r>
                      <a:endParaRPr lang="zh-CN" altLang="en-US" sz="1400">
                        <a:latin typeface="Microsoft YaHei" charset="-122"/>
                        <a:ea typeface="Microsoft YaHei" charset="-122"/>
                        <a:cs typeface="Microsoft YaHei" charset="-122"/>
                      </a:endParaRPr>
                    </a:p>
                  </a:txBody>
                  <a:tcPr/>
                </a:tc>
                <a:tc>
                  <a:txBody>
                    <a:bodyPr/>
                    <a:lstStyle/>
                    <a:p>
                      <a:r>
                        <a:rPr lang="en-US" altLang="zh-CN" sz="1400" dirty="0">
                          <a:latin typeface="Microsoft YaHei" charset="-122"/>
                          <a:ea typeface="Microsoft YaHei" charset="-122"/>
                          <a:cs typeface="Microsoft YaHei" charset="-122"/>
                        </a:rPr>
                        <a:t>211</a:t>
                      </a:r>
                      <a:endParaRPr lang="zh-CN" altLang="en-US" sz="1400" dirty="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29</a:t>
                      </a:r>
                      <a:endParaRPr lang="zh-CN" altLang="en-US" sz="1400">
                        <a:latin typeface="Microsoft YaHei" charset="-122"/>
                        <a:ea typeface="Microsoft YaHei" charset="-122"/>
                        <a:cs typeface="Microsoft YaHei" charset="-122"/>
                      </a:endParaRPr>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828317298"/>
              </p:ext>
            </p:extLst>
          </p:nvPr>
        </p:nvGraphicFramePr>
        <p:xfrm>
          <a:off x="6445211" y="3190477"/>
          <a:ext cx="2700300" cy="1828800"/>
        </p:xfrm>
        <a:graphic>
          <a:graphicData uri="http://schemas.openxmlformats.org/drawingml/2006/table">
            <a:tbl>
              <a:tblPr firstRow="1" bandRow="1">
                <a:tableStyleId>{5FD0F851-EC5A-4D38-B0AD-8093EC10F338}</a:tableStyleId>
              </a:tblPr>
              <a:tblGrid>
                <a:gridCol w="900100"/>
                <a:gridCol w="900100"/>
                <a:gridCol w="900100"/>
              </a:tblGrid>
              <a:tr h="286385">
                <a:tc>
                  <a:txBody>
                    <a:bodyPr/>
                    <a:lstStyle/>
                    <a:p>
                      <a:r>
                        <a:rPr lang="zh-CN" altLang="en-US" sz="1400" dirty="0">
                          <a:latin typeface="Microsoft YaHei" charset="-122"/>
                          <a:ea typeface="Microsoft YaHei" charset="-122"/>
                          <a:cs typeface="Microsoft YaHei" charset="-122"/>
                        </a:rPr>
                        <a:t>身高</a:t>
                      </a:r>
                      <a:r>
                        <a:rPr lang="en-US" altLang="zh-CN" sz="1400" dirty="0">
                          <a:latin typeface="Microsoft YaHei" charset="-122"/>
                          <a:ea typeface="Microsoft YaHei" charset="-122"/>
                          <a:cs typeface="Microsoft YaHei" charset="-122"/>
                        </a:rPr>
                        <a:t>mm</a:t>
                      </a:r>
                      <a:endParaRPr lang="zh-CN" altLang="en-US" sz="1400" dirty="0">
                        <a:latin typeface="Microsoft YaHei" charset="-122"/>
                        <a:ea typeface="Microsoft YaHei" charset="-122"/>
                        <a:cs typeface="Microsoft YaHei" charset="-122"/>
                      </a:endParaRPr>
                    </a:p>
                  </a:txBody>
                  <a:tcPr/>
                </a:tc>
                <a:tc>
                  <a:txBody>
                    <a:bodyPr/>
                    <a:lstStyle/>
                    <a:p>
                      <a:r>
                        <a:rPr lang="zh-CN" altLang="en-US" sz="1400" dirty="0">
                          <a:latin typeface="Microsoft YaHei" charset="-122"/>
                          <a:ea typeface="Microsoft YaHei" charset="-122"/>
                          <a:cs typeface="Microsoft YaHei" charset="-122"/>
                        </a:rPr>
                        <a:t>臂展</a:t>
                      </a:r>
                      <a:r>
                        <a:rPr lang="en-US" altLang="zh-CN" sz="1400" dirty="0">
                          <a:latin typeface="Microsoft YaHei" charset="-122"/>
                          <a:ea typeface="Microsoft YaHei" charset="-122"/>
                          <a:cs typeface="Microsoft YaHei" charset="-122"/>
                        </a:rPr>
                        <a:t>cm</a:t>
                      </a:r>
                      <a:endParaRPr lang="zh-CN" altLang="en-US" sz="1400" dirty="0">
                        <a:latin typeface="Microsoft YaHei" charset="-122"/>
                        <a:ea typeface="Microsoft YaHei" charset="-122"/>
                        <a:cs typeface="Microsoft YaHei" charset="-122"/>
                      </a:endParaRPr>
                    </a:p>
                  </a:txBody>
                  <a:tcPr/>
                </a:tc>
                <a:tc>
                  <a:txBody>
                    <a:bodyPr/>
                    <a:lstStyle/>
                    <a:p>
                      <a:r>
                        <a:rPr lang="zh-CN" altLang="en-US" sz="1400" dirty="0">
                          <a:latin typeface="Microsoft YaHei" charset="-122"/>
                          <a:ea typeface="Microsoft YaHei" charset="-122"/>
                          <a:cs typeface="Microsoft YaHei" charset="-122"/>
                        </a:rPr>
                        <a:t>年龄</a:t>
                      </a:r>
                    </a:p>
                  </a:txBody>
                  <a:tcPr/>
                </a:tc>
              </a:tr>
              <a:tr h="286385">
                <a:tc>
                  <a:txBody>
                    <a:bodyPr/>
                    <a:lstStyle/>
                    <a:p>
                      <a:r>
                        <a:rPr lang="it-IT" altLang="zh-CN" sz="1400" dirty="0">
                          <a:latin typeface="Microsoft YaHei" charset="-122"/>
                          <a:ea typeface="Microsoft YaHei" charset="-122"/>
                          <a:cs typeface="Microsoft YaHei" charset="-122"/>
                        </a:rPr>
                        <a:t>0.9941</a:t>
                      </a:r>
                      <a:endParaRPr lang="zh-CN" altLang="en-US" sz="1400" dirty="0">
                        <a:latin typeface="Microsoft YaHei" charset="-122"/>
                        <a:ea typeface="Microsoft YaHei" charset="-122"/>
                        <a:cs typeface="Microsoft YaHei" charset="-122"/>
                      </a:endParaRPr>
                    </a:p>
                  </a:txBody>
                  <a:tcPr/>
                </a:tc>
                <a:tc>
                  <a:txBody>
                    <a:bodyPr/>
                    <a:lstStyle/>
                    <a:p>
                      <a:r>
                        <a:rPr lang="en-US" altLang="zh-CN" sz="1400" dirty="0">
                          <a:latin typeface="Microsoft YaHei" charset="-122"/>
                          <a:ea typeface="Microsoft YaHei" charset="-122"/>
                          <a:cs typeface="Microsoft YaHei" charset="-122"/>
                        </a:rPr>
                        <a:t>0.107</a:t>
                      </a:r>
                      <a:endParaRPr lang="zh-CN" altLang="en-US" sz="1400" dirty="0">
                        <a:latin typeface="Microsoft YaHei" charset="-122"/>
                        <a:ea typeface="Microsoft YaHei" charset="-122"/>
                        <a:cs typeface="Microsoft YaHei" charset="-122"/>
                      </a:endParaRPr>
                    </a:p>
                  </a:txBody>
                  <a:tcPr/>
                </a:tc>
                <a:tc>
                  <a:txBody>
                    <a:bodyPr/>
                    <a:lstStyle/>
                    <a:p>
                      <a:r>
                        <a:rPr lang="en-US" altLang="zh-CN" sz="1400" dirty="0">
                          <a:latin typeface="Microsoft YaHei" charset="-122"/>
                          <a:ea typeface="Microsoft YaHei" charset="-122"/>
                          <a:cs typeface="Microsoft YaHei" charset="-122"/>
                        </a:rPr>
                        <a:t>0.014</a:t>
                      </a:r>
                      <a:endParaRPr lang="zh-CN" altLang="en-US" sz="1400" dirty="0">
                        <a:latin typeface="Microsoft YaHei" charset="-122"/>
                        <a:ea typeface="Microsoft YaHei" charset="-122"/>
                        <a:cs typeface="Microsoft YaHei" charset="-122"/>
                      </a:endParaRPr>
                    </a:p>
                  </a:txBody>
                  <a:tcPr/>
                </a:tc>
              </a:tr>
              <a:tr h="286385">
                <a:tc>
                  <a:txBody>
                    <a:bodyPr/>
                    <a:lstStyle/>
                    <a:p>
                      <a:r>
                        <a:rPr lang="it-IT" altLang="zh-CN" sz="1400">
                          <a:effectLst/>
                          <a:latin typeface="Microsoft YaHei" charset="-122"/>
                          <a:ea typeface="Microsoft YaHei" charset="-122"/>
                          <a:cs typeface="Microsoft YaHei" charset="-122"/>
                        </a:rPr>
                        <a:t>0.9943</a:t>
                      </a:r>
                      <a:endParaRPr lang="zh-CN" altLang="en-US" sz="1400">
                        <a:latin typeface="Microsoft YaHei" charset="-122"/>
                        <a:ea typeface="Microsoft YaHei" charset="-122"/>
                        <a:cs typeface="Microsoft YaHei" charset="-122"/>
                      </a:endParaRPr>
                    </a:p>
                  </a:txBody>
                  <a:tcPr/>
                </a:tc>
                <a:tc>
                  <a:txBody>
                    <a:bodyPr/>
                    <a:lstStyle/>
                    <a:p>
                      <a:r>
                        <a:rPr lang="en-US" altLang="zh-CN" sz="1400">
                          <a:effectLst/>
                          <a:latin typeface="Microsoft YaHei" charset="-122"/>
                          <a:ea typeface="Microsoft YaHei" charset="-122"/>
                          <a:cs typeface="Microsoft YaHei" charset="-122"/>
                        </a:rPr>
                        <a:t>0.104</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0.016</a:t>
                      </a:r>
                      <a:endParaRPr lang="zh-CN" altLang="en-US" sz="1400">
                        <a:latin typeface="Microsoft YaHei" charset="-122"/>
                        <a:ea typeface="Microsoft YaHei" charset="-122"/>
                        <a:cs typeface="Microsoft YaHei" charset="-122"/>
                      </a:endParaRPr>
                    </a:p>
                  </a:txBody>
                  <a:tcPr/>
                </a:tc>
              </a:tr>
              <a:tr h="286385">
                <a:tc>
                  <a:txBody>
                    <a:bodyPr/>
                    <a:lstStyle/>
                    <a:p>
                      <a:r>
                        <a:rPr lang="it-IT" altLang="zh-CN" sz="1400">
                          <a:latin typeface="Microsoft YaHei" charset="-122"/>
                          <a:ea typeface="Microsoft YaHei" charset="-122"/>
                          <a:cs typeface="Microsoft YaHei" charset="-122"/>
                        </a:rPr>
                        <a:t>0.9948</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0.101</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0.015</a:t>
                      </a:r>
                      <a:endParaRPr lang="zh-CN" altLang="en-US" sz="1400">
                        <a:latin typeface="Microsoft YaHei" charset="-122"/>
                        <a:ea typeface="Microsoft YaHei" charset="-122"/>
                        <a:cs typeface="Microsoft YaHei" charset="-122"/>
                      </a:endParaRPr>
                    </a:p>
                  </a:txBody>
                  <a:tcPr/>
                </a:tc>
              </a:tr>
              <a:tr h="286385">
                <a:tc>
                  <a:txBody>
                    <a:bodyPr/>
                    <a:lstStyle/>
                    <a:p>
                      <a:r>
                        <a:rPr lang="nb-NO" altLang="zh-CN" sz="1400">
                          <a:latin typeface="Microsoft YaHei" charset="-122"/>
                          <a:ea typeface="Microsoft YaHei" charset="-122"/>
                          <a:cs typeface="Microsoft YaHei" charset="-122"/>
                        </a:rPr>
                        <a:t>0.993</a:t>
                      </a:r>
                      <a:r>
                        <a:rPr lang="en-US" altLang="zh-CN" sz="1400">
                          <a:latin typeface="Microsoft YaHei" charset="-122"/>
                          <a:ea typeface="Microsoft YaHei" charset="-122"/>
                          <a:cs typeface="Microsoft YaHei" charset="-122"/>
                        </a:rPr>
                        <a:t>8</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0.109</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0.016</a:t>
                      </a:r>
                      <a:endParaRPr lang="zh-CN" altLang="en-US" sz="1400">
                        <a:latin typeface="Microsoft YaHei" charset="-122"/>
                        <a:ea typeface="Microsoft YaHei" charset="-122"/>
                        <a:cs typeface="Microsoft YaHei" charset="-122"/>
                      </a:endParaRPr>
                    </a:p>
                  </a:txBody>
                  <a:tcPr/>
                </a:tc>
              </a:tr>
              <a:tr h="286385">
                <a:tc>
                  <a:txBody>
                    <a:bodyPr/>
                    <a:lstStyle/>
                    <a:p>
                      <a:r>
                        <a:rPr lang="it-IT" altLang="zh-CN" sz="1400">
                          <a:latin typeface="Microsoft YaHei" charset="-122"/>
                          <a:ea typeface="Microsoft YaHei" charset="-122"/>
                          <a:cs typeface="Microsoft YaHei" charset="-122"/>
                        </a:rPr>
                        <a:t>0.9947</a:t>
                      </a:r>
                      <a:endParaRPr lang="zh-CN" altLang="en-US" sz="1400">
                        <a:latin typeface="Microsoft YaHei" charset="-122"/>
                        <a:ea typeface="Microsoft YaHei" charset="-122"/>
                        <a:cs typeface="Microsoft YaHei" charset="-122"/>
                      </a:endParaRPr>
                    </a:p>
                  </a:txBody>
                  <a:tcPr/>
                </a:tc>
                <a:tc>
                  <a:txBody>
                    <a:bodyPr/>
                    <a:lstStyle/>
                    <a:p>
                      <a:r>
                        <a:rPr lang="en-US" altLang="zh-CN" sz="1400" dirty="0">
                          <a:latin typeface="Microsoft YaHei" charset="-122"/>
                          <a:ea typeface="Microsoft YaHei" charset="-122"/>
                          <a:cs typeface="Microsoft YaHei" charset="-122"/>
                        </a:rPr>
                        <a:t>0.101</a:t>
                      </a:r>
                      <a:endParaRPr lang="zh-CN" altLang="en-US" sz="1400" dirty="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0.013</a:t>
                      </a:r>
                      <a:endParaRPr lang="zh-CN" altLang="en-US" sz="1400">
                        <a:latin typeface="Microsoft YaHei" charset="-122"/>
                        <a:ea typeface="Microsoft YaHei" charset="-122"/>
                        <a:cs typeface="Microsoft YaHei" charset="-122"/>
                      </a:endParaRPr>
                    </a:p>
                  </a:txBody>
                  <a:tcPr/>
                </a:tc>
              </a:tr>
            </a:tbl>
          </a:graphicData>
        </a:graphic>
      </p:graphicFrame>
      <p:sp>
        <p:nvSpPr>
          <p:cNvPr id="12" name="圆角矩形 11"/>
          <p:cNvSpPr/>
          <p:nvPr/>
        </p:nvSpPr>
        <p:spPr>
          <a:xfrm>
            <a:off x="3385364" y="3480095"/>
            <a:ext cx="2734808" cy="28774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6437612" y="3480095"/>
            <a:ext cx="2734808" cy="28774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右箭头 14"/>
          <p:cNvSpPr/>
          <p:nvPr/>
        </p:nvSpPr>
        <p:spPr>
          <a:xfrm>
            <a:off x="6157179" y="3507854"/>
            <a:ext cx="253524" cy="22441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6278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12"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5323893"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第一节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无</a:t>
            </a:r>
            <a:r>
              <a:rPr lang="zh-CN" altLang="en-US" sz="3000" b="1" kern="0" dirty="0" smtClean="0">
                <a:solidFill>
                  <a:srgbClr val="C9394A"/>
                </a:solidFill>
                <a:latin typeface="微软雅黑" charset="0"/>
                <a:ea typeface="微软雅黑" charset="0"/>
                <a:cs typeface="微软雅黑" charset="0"/>
              </a:rPr>
              <a:t>量纲化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3779912" y="1635646"/>
            <a:ext cx="1569660" cy="646331"/>
          </a:xfrm>
          <a:prstGeom prst="rect">
            <a:avLst/>
          </a:prstGeom>
          <a:noFill/>
        </p:spPr>
        <p:txBody>
          <a:bodyPr wrap="none" rtlCol="0">
            <a:spAutoFit/>
          </a:bodyPr>
          <a:lstStyle/>
          <a:p>
            <a:r>
              <a:rPr kumimoji="1" lang="zh-CN" altLang="en-US" sz="3600" dirty="0" smtClean="0">
                <a:latin typeface="Microsoft YaHei" charset="-122"/>
                <a:ea typeface="Microsoft YaHei" charset="-122"/>
                <a:cs typeface="Microsoft YaHei" charset="-122"/>
              </a:rPr>
              <a:t>归一化</a:t>
            </a:r>
            <a:endParaRPr kumimoji="1" lang="zh-CN" altLang="en-US" sz="3600" dirty="0">
              <a:latin typeface="Microsoft YaHei" charset="-122"/>
              <a:ea typeface="Microsoft YaHei" charset="-122"/>
              <a:cs typeface="Microsoft YaHei" charset="-122"/>
            </a:endParaRPr>
          </a:p>
        </p:txBody>
      </p:sp>
      <p:sp>
        <p:nvSpPr>
          <p:cNvPr id="4" name="矩形 3"/>
          <p:cNvSpPr/>
          <p:nvPr/>
        </p:nvSpPr>
        <p:spPr>
          <a:xfrm>
            <a:off x="2699137" y="2306094"/>
            <a:ext cx="3769676" cy="307777"/>
          </a:xfrm>
          <a:prstGeom prst="rect">
            <a:avLst/>
          </a:prstGeom>
        </p:spPr>
        <p:txBody>
          <a:bodyPr wrap="square">
            <a:spAutoFit/>
          </a:bodyPr>
          <a:lstStyle/>
          <a:p>
            <a:r>
              <a:rPr lang="zh-CN" altLang="en-US" sz="1400" dirty="0">
                <a:solidFill>
                  <a:srgbClr val="333333"/>
                </a:solidFill>
                <a:latin typeface="微软雅黑" panose="020B0503020204020204" pitchFamily="34" charset="-122"/>
                <a:ea typeface="微软雅黑" panose="020B0503020204020204" pitchFamily="34" charset="-122"/>
              </a:rPr>
              <a:t>归一化有什么作用呢？为什么要进行归一化？</a:t>
            </a:r>
            <a:endParaRPr lang="en-US" sz="1400" dirty="0">
              <a:latin typeface="微软雅黑" panose="020B0503020204020204" pitchFamily="34" charset="-122"/>
              <a:ea typeface="微软雅黑" panose="020B0503020204020204" pitchFamily="34" charset="-122"/>
            </a:endParaRPr>
          </a:p>
        </p:txBody>
      </p:sp>
      <p:sp>
        <p:nvSpPr>
          <p:cNvPr id="10" name="矩形"/>
          <p:cNvSpPr>
            <a:spLocks/>
          </p:cNvSpPr>
          <p:nvPr/>
        </p:nvSpPr>
        <p:spPr>
          <a:xfrm>
            <a:off x="661542" y="3145822"/>
            <a:ext cx="3150309" cy="338554"/>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914400" lvl="1" indent="-457200">
              <a:buFont typeface="+mj-lt"/>
              <a:buAutoNum type="arabicPeriod"/>
            </a:pPr>
            <a:r>
              <a:rPr lang="zh-CN" altLang="en-US" sz="1600" dirty="0">
                <a:solidFill>
                  <a:srgbClr val="474747"/>
                </a:solidFill>
                <a:latin typeface="微软雅黑" charset="0"/>
                <a:ea typeface="微软雅黑" charset="0"/>
                <a:cs typeface="微软雅黑" charset="0"/>
                <a:sym typeface="Calibri" pitchFamily="34" charset="0"/>
              </a:rPr>
              <a:t>提升模型收敛速度</a:t>
            </a:r>
            <a:endParaRPr lang="zh-CN" altLang="en-US" sz="16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1" name="矩形"/>
          <p:cNvSpPr>
            <a:spLocks/>
          </p:cNvSpPr>
          <p:nvPr/>
        </p:nvSpPr>
        <p:spPr>
          <a:xfrm>
            <a:off x="661542" y="3484376"/>
            <a:ext cx="3150309" cy="338554"/>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914400" lvl="1" indent="-457200">
              <a:buFont typeface="+mj-lt"/>
              <a:buAutoNum type="arabicPeriod" startAt="2"/>
            </a:pPr>
            <a:r>
              <a:rPr lang="zh-CN" altLang="en-US" sz="1600" dirty="0">
                <a:solidFill>
                  <a:srgbClr val="474747"/>
                </a:solidFill>
                <a:latin typeface="微软雅黑" charset="0"/>
                <a:ea typeface="微软雅黑" charset="0"/>
                <a:cs typeface="微软雅黑" charset="0"/>
                <a:sym typeface="Calibri" pitchFamily="34" charset="0"/>
              </a:rPr>
              <a:t>提升模型算法精度</a:t>
            </a:r>
            <a:endParaRPr lang="zh-CN" altLang="en-US" sz="16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cxnSp>
        <p:nvCxnSpPr>
          <p:cNvPr id="14" name="直线箭头连接符 13"/>
          <p:cNvCxnSpPr/>
          <p:nvPr/>
        </p:nvCxnSpPr>
        <p:spPr>
          <a:xfrm>
            <a:off x="4067944" y="4587974"/>
            <a:ext cx="15841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p:nvPr/>
        </p:nvCxnSpPr>
        <p:spPr>
          <a:xfrm flipH="1" flipV="1">
            <a:off x="4211960" y="3140262"/>
            <a:ext cx="8384" cy="1594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439562" y="4550148"/>
            <a:ext cx="404278" cy="307777"/>
          </a:xfrm>
          <a:prstGeom prst="rect">
            <a:avLst/>
          </a:prstGeom>
          <a:noFill/>
        </p:spPr>
        <p:txBody>
          <a:bodyPr wrap="none" rtlCol="0">
            <a:spAutoFit/>
          </a:bodyPr>
          <a:lstStyle/>
          <a:p>
            <a:r>
              <a:rPr lang="el-GR" altLang="zh-CN" sz="1400">
                <a:latin typeface="Microsoft YaHei" charset="-122"/>
                <a:ea typeface="Microsoft YaHei" charset="-122"/>
                <a:cs typeface="Microsoft YaHei" charset="-122"/>
              </a:rPr>
              <a:t>θ</a:t>
            </a:r>
            <a:r>
              <a:rPr lang="en-US" altLang="zh-CN" sz="1400">
                <a:latin typeface="Microsoft YaHei" charset="-122"/>
                <a:ea typeface="Microsoft YaHei" charset="-122"/>
                <a:cs typeface="Microsoft YaHei" charset="-122"/>
              </a:rPr>
              <a:t>1</a:t>
            </a:r>
            <a:endParaRPr kumimoji="1" lang="zh-CN" altLang="en-US" sz="1400">
              <a:latin typeface="Microsoft YaHei" charset="-122"/>
              <a:ea typeface="Microsoft YaHei" charset="-122"/>
              <a:cs typeface="Microsoft YaHei" charset="-122"/>
            </a:endParaRPr>
          </a:p>
        </p:txBody>
      </p:sp>
      <p:sp>
        <p:nvSpPr>
          <p:cNvPr id="20" name="文本框 19"/>
          <p:cNvSpPr txBox="1"/>
          <p:nvPr/>
        </p:nvSpPr>
        <p:spPr>
          <a:xfrm>
            <a:off x="3801054" y="3140262"/>
            <a:ext cx="404278" cy="307777"/>
          </a:xfrm>
          <a:prstGeom prst="rect">
            <a:avLst/>
          </a:prstGeom>
          <a:noFill/>
        </p:spPr>
        <p:txBody>
          <a:bodyPr wrap="none" rtlCol="0">
            <a:spAutoFit/>
          </a:bodyPr>
          <a:lstStyle/>
          <a:p>
            <a:r>
              <a:rPr lang="el-GR" altLang="zh-CN" sz="1400">
                <a:latin typeface="Microsoft YaHei" charset="-122"/>
                <a:ea typeface="Microsoft YaHei" charset="-122"/>
                <a:cs typeface="Microsoft YaHei" charset="-122"/>
              </a:rPr>
              <a:t>θ</a:t>
            </a:r>
            <a:r>
              <a:rPr lang="en-US" altLang="zh-CN" sz="1400">
                <a:latin typeface="Microsoft YaHei" charset="-122"/>
                <a:ea typeface="Microsoft YaHei" charset="-122"/>
                <a:cs typeface="Microsoft YaHei" charset="-122"/>
              </a:rPr>
              <a:t>2</a:t>
            </a:r>
            <a:endParaRPr kumimoji="1" lang="zh-CN" altLang="en-US" sz="1400">
              <a:latin typeface="Microsoft YaHei" charset="-122"/>
              <a:ea typeface="Microsoft YaHei" charset="-122"/>
              <a:cs typeface="Microsoft YaHei" charset="-122"/>
            </a:endParaRPr>
          </a:p>
        </p:txBody>
      </p:sp>
      <p:sp>
        <p:nvSpPr>
          <p:cNvPr id="21" name="椭圆 20"/>
          <p:cNvSpPr/>
          <p:nvPr/>
        </p:nvSpPr>
        <p:spPr>
          <a:xfrm>
            <a:off x="4469913" y="3003798"/>
            <a:ext cx="822168" cy="148560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5189993" y="2945767"/>
            <a:ext cx="487634" cy="307777"/>
          </a:xfrm>
          <a:prstGeom prst="rect">
            <a:avLst/>
          </a:prstGeom>
          <a:noFill/>
        </p:spPr>
        <p:txBody>
          <a:bodyPr wrap="none" rtlCol="0">
            <a:spAutoFit/>
          </a:bodyPr>
          <a:lstStyle/>
          <a:p>
            <a:r>
              <a:rPr lang="mr-IN" altLang="zh-CN" sz="1400">
                <a:latin typeface="Microsoft YaHei" charset="-122"/>
                <a:ea typeface="Microsoft YaHei" charset="-122"/>
                <a:cs typeface="Microsoft YaHei" charset="-122"/>
              </a:rPr>
              <a:t>J(θ)</a:t>
            </a:r>
            <a:endParaRPr kumimoji="1" lang="zh-CN" altLang="en-US" sz="1400">
              <a:latin typeface="Microsoft YaHei" charset="-122"/>
              <a:ea typeface="Microsoft YaHei" charset="-122"/>
              <a:cs typeface="Microsoft YaHei" charset="-122"/>
            </a:endParaRPr>
          </a:p>
        </p:txBody>
      </p:sp>
      <p:sp>
        <p:nvSpPr>
          <p:cNvPr id="23" name="椭圆 22"/>
          <p:cNvSpPr/>
          <p:nvPr/>
        </p:nvSpPr>
        <p:spPr>
          <a:xfrm>
            <a:off x="4583975" y="3253544"/>
            <a:ext cx="564090" cy="1056743"/>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p:nvSpPr>
        <p:spPr>
          <a:xfrm>
            <a:off x="4734389" y="3363956"/>
            <a:ext cx="288032" cy="63058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4811152" y="3449699"/>
            <a:ext cx="134506" cy="229549"/>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4856584" y="3534337"/>
            <a:ext cx="45719" cy="60272"/>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箭头连接符 26"/>
          <p:cNvCxnSpPr/>
          <p:nvPr/>
        </p:nvCxnSpPr>
        <p:spPr>
          <a:xfrm>
            <a:off x="6772491" y="4587974"/>
            <a:ext cx="15841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flipH="1" flipV="1">
            <a:off x="6916507" y="3140262"/>
            <a:ext cx="8384" cy="1594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144109" y="4550148"/>
            <a:ext cx="404278" cy="307777"/>
          </a:xfrm>
          <a:prstGeom prst="rect">
            <a:avLst/>
          </a:prstGeom>
          <a:noFill/>
        </p:spPr>
        <p:txBody>
          <a:bodyPr wrap="none" rtlCol="0">
            <a:spAutoFit/>
          </a:bodyPr>
          <a:lstStyle/>
          <a:p>
            <a:r>
              <a:rPr lang="el-GR" altLang="zh-CN" sz="1400">
                <a:latin typeface="Microsoft YaHei" charset="-122"/>
                <a:ea typeface="Microsoft YaHei" charset="-122"/>
                <a:cs typeface="Microsoft YaHei" charset="-122"/>
              </a:rPr>
              <a:t>θ</a:t>
            </a:r>
            <a:r>
              <a:rPr lang="en-US" altLang="zh-CN" sz="1400">
                <a:latin typeface="Microsoft YaHei" charset="-122"/>
                <a:ea typeface="Microsoft YaHei" charset="-122"/>
                <a:cs typeface="Microsoft YaHei" charset="-122"/>
              </a:rPr>
              <a:t>1</a:t>
            </a:r>
            <a:endParaRPr kumimoji="1" lang="zh-CN" altLang="en-US" sz="1400">
              <a:latin typeface="Microsoft YaHei" charset="-122"/>
              <a:ea typeface="Microsoft YaHei" charset="-122"/>
              <a:cs typeface="Microsoft YaHei" charset="-122"/>
            </a:endParaRPr>
          </a:p>
        </p:txBody>
      </p:sp>
      <p:sp>
        <p:nvSpPr>
          <p:cNvPr id="30" name="文本框 29"/>
          <p:cNvSpPr txBox="1"/>
          <p:nvPr/>
        </p:nvSpPr>
        <p:spPr>
          <a:xfrm>
            <a:off x="6505601" y="3140262"/>
            <a:ext cx="404278" cy="307777"/>
          </a:xfrm>
          <a:prstGeom prst="rect">
            <a:avLst/>
          </a:prstGeom>
          <a:noFill/>
        </p:spPr>
        <p:txBody>
          <a:bodyPr wrap="none" rtlCol="0">
            <a:spAutoFit/>
          </a:bodyPr>
          <a:lstStyle/>
          <a:p>
            <a:r>
              <a:rPr lang="el-GR" altLang="zh-CN" sz="1400">
                <a:latin typeface="Microsoft YaHei" charset="-122"/>
                <a:ea typeface="Microsoft YaHei" charset="-122"/>
                <a:cs typeface="Microsoft YaHei" charset="-122"/>
              </a:rPr>
              <a:t>θ</a:t>
            </a:r>
            <a:r>
              <a:rPr lang="en-US" altLang="zh-CN" sz="1400">
                <a:latin typeface="Microsoft YaHei" charset="-122"/>
                <a:ea typeface="Microsoft YaHei" charset="-122"/>
                <a:cs typeface="Microsoft YaHei" charset="-122"/>
              </a:rPr>
              <a:t>2</a:t>
            </a:r>
            <a:endParaRPr kumimoji="1" lang="zh-CN" altLang="en-US" sz="1400">
              <a:latin typeface="Microsoft YaHei" charset="-122"/>
              <a:ea typeface="Microsoft YaHei" charset="-122"/>
              <a:cs typeface="Microsoft YaHei" charset="-122"/>
            </a:endParaRPr>
          </a:p>
        </p:txBody>
      </p:sp>
      <p:sp>
        <p:nvSpPr>
          <p:cNvPr id="31" name="椭圆 30"/>
          <p:cNvSpPr/>
          <p:nvPr/>
        </p:nvSpPr>
        <p:spPr>
          <a:xfrm>
            <a:off x="7153450" y="3256531"/>
            <a:ext cx="822168" cy="99349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p:cNvSpPr txBox="1"/>
          <p:nvPr/>
        </p:nvSpPr>
        <p:spPr>
          <a:xfrm>
            <a:off x="7894540" y="2945767"/>
            <a:ext cx="487634" cy="307777"/>
          </a:xfrm>
          <a:prstGeom prst="rect">
            <a:avLst/>
          </a:prstGeom>
          <a:noFill/>
        </p:spPr>
        <p:txBody>
          <a:bodyPr wrap="none" rtlCol="0">
            <a:spAutoFit/>
          </a:bodyPr>
          <a:lstStyle/>
          <a:p>
            <a:r>
              <a:rPr lang="mr-IN" altLang="zh-CN" sz="1400">
                <a:latin typeface="Microsoft YaHei" charset="-122"/>
                <a:ea typeface="Microsoft YaHei" charset="-122"/>
                <a:cs typeface="Microsoft YaHei" charset="-122"/>
              </a:rPr>
              <a:t>J(θ)</a:t>
            </a:r>
            <a:endParaRPr kumimoji="1" lang="zh-CN" altLang="en-US" sz="1400">
              <a:latin typeface="Microsoft YaHei" charset="-122"/>
              <a:ea typeface="Microsoft YaHei" charset="-122"/>
              <a:cs typeface="Microsoft YaHei" charset="-122"/>
            </a:endParaRPr>
          </a:p>
        </p:txBody>
      </p:sp>
      <p:sp>
        <p:nvSpPr>
          <p:cNvPr id="36" name="椭圆 35"/>
          <p:cNvSpPr/>
          <p:nvPr/>
        </p:nvSpPr>
        <p:spPr>
          <a:xfrm>
            <a:off x="7575606" y="3576266"/>
            <a:ext cx="45719" cy="60272"/>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p:cNvSpPr/>
          <p:nvPr/>
        </p:nvSpPr>
        <p:spPr>
          <a:xfrm>
            <a:off x="7222333" y="3363957"/>
            <a:ext cx="694591" cy="79197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7357978" y="3458055"/>
            <a:ext cx="480976" cy="481847"/>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7483479" y="3511339"/>
            <a:ext cx="229974" cy="2606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4548445" y="4238279"/>
            <a:ext cx="72008" cy="7200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7327323" y="4178017"/>
            <a:ext cx="72008" cy="7200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右箭头 53"/>
          <p:cNvSpPr/>
          <p:nvPr/>
        </p:nvSpPr>
        <p:spPr>
          <a:xfrm>
            <a:off x="5872391" y="3750532"/>
            <a:ext cx="648072" cy="374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latin typeface="Microsoft YaHei" charset="-122"/>
                <a:ea typeface="Microsoft YaHei" charset="-122"/>
                <a:cs typeface="Microsoft YaHei" charset="-122"/>
              </a:rPr>
              <a:t>归一化</a:t>
            </a:r>
          </a:p>
        </p:txBody>
      </p:sp>
      <p:cxnSp>
        <p:nvCxnSpPr>
          <p:cNvPr id="8" name="曲线连接符 7"/>
          <p:cNvCxnSpPr>
            <a:stCxn id="51" idx="7"/>
          </p:cNvCxnSpPr>
          <p:nvPr/>
        </p:nvCxnSpPr>
        <p:spPr>
          <a:xfrm rot="5400000" flipH="1" flipV="1">
            <a:off x="4659725" y="4169833"/>
            <a:ext cx="29174" cy="128809"/>
          </a:xfrm>
          <a:prstGeom prst="curvedConnector2">
            <a:avLst/>
          </a:prstGeom>
          <a:ln w="158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7" name="曲线连接符 36"/>
          <p:cNvCxnSpPr/>
          <p:nvPr/>
        </p:nvCxnSpPr>
        <p:spPr>
          <a:xfrm flipV="1">
            <a:off x="4724187" y="4186150"/>
            <a:ext cx="188405" cy="42458"/>
          </a:xfrm>
          <a:prstGeom prst="curvedConnector3">
            <a:avLst>
              <a:gd name="adj1" fmla="val 80334"/>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0" name="曲线连接符 39"/>
          <p:cNvCxnSpPr/>
          <p:nvPr/>
        </p:nvCxnSpPr>
        <p:spPr>
          <a:xfrm rot="10800000">
            <a:off x="4811221" y="4106017"/>
            <a:ext cx="108000" cy="72000"/>
          </a:xfrm>
          <a:prstGeom prst="curvedConnector3">
            <a:avLst>
              <a:gd name="adj1" fmla="val 85012"/>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3" name="曲线连接符 52"/>
          <p:cNvCxnSpPr/>
          <p:nvPr/>
        </p:nvCxnSpPr>
        <p:spPr>
          <a:xfrm flipV="1">
            <a:off x="4830258" y="4079178"/>
            <a:ext cx="115400" cy="45366"/>
          </a:xfrm>
          <a:prstGeom prst="curvedConnector3">
            <a:avLst>
              <a:gd name="adj1" fmla="val 73831"/>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8" name="曲线连接符 57"/>
          <p:cNvCxnSpPr/>
          <p:nvPr/>
        </p:nvCxnSpPr>
        <p:spPr>
          <a:xfrm rot="10800000">
            <a:off x="4800654" y="4002672"/>
            <a:ext cx="145004" cy="76506"/>
          </a:xfrm>
          <a:prstGeom prst="curvedConnector3">
            <a:avLst>
              <a:gd name="adj1" fmla="val 80819"/>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4" name="曲线连接符 63"/>
          <p:cNvCxnSpPr/>
          <p:nvPr/>
        </p:nvCxnSpPr>
        <p:spPr>
          <a:xfrm flipV="1">
            <a:off x="4806752" y="3968780"/>
            <a:ext cx="132805" cy="37942"/>
          </a:xfrm>
          <a:prstGeom prst="curvedConnector3">
            <a:avLst>
              <a:gd name="adj1" fmla="val 85861"/>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0" name="曲线连接符 69"/>
          <p:cNvCxnSpPr/>
          <p:nvPr/>
        </p:nvCxnSpPr>
        <p:spPr>
          <a:xfrm rot="10800000">
            <a:off x="4821128" y="3914745"/>
            <a:ext cx="104052" cy="58911"/>
          </a:xfrm>
          <a:prstGeom prst="curvedConnector3">
            <a:avLst>
              <a:gd name="adj1" fmla="val 77462"/>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5" name="曲线连接符 74"/>
          <p:cNvCxnSpPr/>
          <p:nvPr/>
        </p:nvCxnSpPr>
        <p:spPr>
          <a:xfrm rot="10800000">
            <a:off x="4835086" y="3693748"/>
            <a:ext cx="104052" cy="58911"/>
          </a:xfrm>
          <a:prstGeom prst="curvedConnector3">
            <a:avLst>
              <a:gd name="adj1" fmla="val 77462"/>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6" name="曲线连接符 75"/>
          <p:cNvCxnSpPr>
            <a:endCxn id="25" idx="5"/>
          </p:cNvCxnSpPr>
          <p:nvPr/>
        </p:nvCxnSpPr>
        <p:spPr>
          <a:xfrm flipV="1">
            <a:off x="4846152" y="3645631"/>
            <a:ext cx="79808" cy="57788"/>
          </a:xfrm>
          <a:prstGeom prst="curvedConnector2">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3" name="曲线连接符 82"/>
          <p:cNvCxnSpPr/>
          <p:nvPr/>
        </p:nvCxnSpPr>
        <p:spPr>
          <a:xfrm rot="10800000">
            <a:off x="4832255" y="3804103"/>
            <a:ext cx="104052" cy="58911"/>
          </a:xfrm>
          <a:prstGeom prst="curvedConnector3">
            <a:avLst>
              <a:gd name="adj1" fmla="val 77462"/>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4" name="曲线连接符 83"/>
          <p:cNvCxnSpPr/>
          <p:nvPr/>
        </p:nvCxnSpPr>
        <p:spPr>
          <a:xfrm flipV="1">
            <a:off x="4833801" y="3750532"/>
            <a:ext cx="119374" cy="63242"/>
          </a:xfrm>
          <a:prstGeom prst="curvedConnector3">
            <a:avLst>
              <a:gd name="adj1" fmla="val 79257"/>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5" name="曲线连接符 84"/>
          <p:cNvCxnSpPr/>
          <p:nvPr/>
        </p:nvCxnSpPr>
        <p:spPr>
          <a:xfrm flipV="1">
            <a:off x="4827424" y="3860613"/>
            <a:ext cx="119374" cy="63242"/>
          </a:xfrm>
          <a:prstGeom prst="curvedConnector3">
            <a:avLst>
              <a:gd name="adj1" fmla="val 79257"/>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3" name="曲线连接符 92"/>
          <p:cNvCxnSpPr>
            <a:endCxn id="26" idx="4"/>
          </p:cNvCxnSpPr>
          <p:nvPr/>
        </p:nvCxnSpPr>
        <p:spPr>
          <a:xfrm rot="16200000" flipV="1">
            <a:off x="4872833" y="3601220"/>
            <a:ext cx="54306" cy="41083"/>
          </a:xfrm>
          <a:prstGeom prst="curvedConnector3">
            <a:avLst>
              <a:gd name="adj1" fmla="val 50000"/>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5" name="曲线连接符 94"/>
          <p:cNvCxnSpPr/>
          <p:nvPr/>
        </p:nvCxnSpPr>
        <p:spPr>
          <a:xfrm rot="5400000" flipH="1" flipV="1">
            <a:off x="7349534" y="4128677"/>
            <a:ext cx="99139" cy="71553"/>
          </a:xfrm>
          <a:prstGeom prst="curvedConnector3">
            <a:avLst>
              <a:gd name="adj1" fmla="val 72419"/>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曲线连接符 99"/>
          <p:cNvCxnSpPr/>
          <p:nvPr/>
        </p:nvCxnSpPr>
        <p:spPr>
          <a:xfrm rot="5400000" flipH="1" flipV="1">
            <a:off x="7413377" y="4039100"/>
            <a:ext cx="99139" cy="71553"/>
          </a:xfrm>
          <a:prstGeom prst="curvedConnector3">
            <a:avLst>
              <a:gd name="adj1" fmla="val 75621"/>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2" name="曲线连接符 101"/>
          <p:cNvCxnSpPr/>
          <p:nvPr/>
        </p:nvCxnSpPr>
        <p:spPr>
          <a:xfrm rot="5400000" flipH="1" flipV="1">
            <a:off x="7444145" y="3947784"/>
            <a:ext cx="123289" cy="52766"/>
          </a:xfrm>
          <a:prstGeom prst="curvedConnector3">
            <a:avLst>
              <a:gd name="adj1" fmla="val 13947"/>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 name="曲线连接符 105"/>
          <p:cNvCxnSpPr/>
          <p:nvPr/>
        </p:nvCxnSpPr>
        <p:spPr>
          <a:xfrm rot="5400000" flipH="1" flipV="1">
            <a:off x="7493610" y="3858066"/>
            <a:ext cx="115215" cy="26633"/>
          </a:xfrm>
          <a:prstGeom prst="curvedConnector3">
            <a:avLst>
              <a:gd name="adj1" fmla="val 74802"/>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9" name="曲线连接符 108"/>
          <p:cNvCxnSpPr/>
          <p:nvPr/>
        </p:nvCxnSpPr>
        <p:spPr>
          <a:xfrm rot="5400000" flipH="1" flipV="1">
            <a:off x="7526458" y="3776379"/>
            <a:ext cx="76152" cy="13317"/>
          </a:xfrm>
          <a:prstGeom prst="curvedConnector3">
            <a:avLst>
              <a:gd name="adj1" fmla="val 50000"/>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2" name="曲线连接符 111"/>
          <p:cNvCxnSpPr/>
          <p:nvPr/>
        </p:nvCxnSpPr>
        <p:spPr>
          <a:xfrm rot="5400000" flipH="1" flipV="1">
            <a:off x="7531315" y="3675865"/>
            <a:ext cx="115215" cy="26633"/>
          </a:xfrm>
          <a:prstGeom prst="curvedConnector3">
            <a:avLst>
              <a:gd name="adj1" fmla="val 66535"/>
            </a:avLst>
          </a:prstGeom>
          <a:ln w="15875" cap="rnd">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02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5323893"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第一节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无</a:t>
            </a:r>
            <a:r>
              <a:rPr lang="zh-CN" altLang="en-US" sz="3000" b="1" kern="0" dirty="0" smtClean="0">
                <a:solidFill>
                  <a:srgbClr val="C9394A"/>
                </a:solidFill>
                <a:latin typeface="微软雅黑" charset="0"/>
                <a:ea typeface="微软雅黑" charset="0"/>
                <a:cs typeface="微软雅黑" charset="0"/>
              </a:rPr>
              <a:t>量纲化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3779912" y="1635646"/>
            <a:ext cx="1569660" cy="646331"/>
          </a:xfrm>
          <a:prstGeom prst="rect">
            <a:avLst/>
          </a:prstGeom>
          <a:noFill/>
        </p:spPr>
        <p:txBody>
          <a:bodyPr wrap="none" rtlCol="0">
            <a:spAutoFit/>
          </a:bodyPr>
          <a:lstStyle/>
          <a:p>
            <a:r>
              <a:rPr kumimoji="1" lang="zh-CN" altLang="en-US" sz="3600" dirty="0">
                <a:latin typeface="Microsoft YaHei" charset="-122"/>
                <a:ea typeface="Microsoft YaHei" charset="-122"/>
                <a:cs typeface="Microsoft YaHei" charset="-122"/>
              </a:rPr>
              <a:t>归一</a:t>
            </a:r>
            <a:r>
              <a:rPr kumimoji="1" lang="zh-CN" altLang="en-US" sz="3600" dirty="0" smtClean="0">
                <a:latin typeface="Microsoft YaHei" charset="-122"/>
                <a:ea typeface="Microsoft YaHei" charset="-122"/>
                <a:cs typeface="Microsoft YaHei" charset="-122"/>
              </a:rPr>
              <a:t>化</a:t>
            </a:r>
            <a:endParaRPr kumimoji="1" lang="zh-CN" altLang="en-US" sz="3600" dirty="0">
              <a:latin typeface="Microsoft YaHei" charset="-122"/>
              <a:ea typeface="Microsoft YaHei" charset="-122"/>
              <a:cs typeface="Microsoft YaHei" charset="-122"/>
            </a:endParaRPr>
          </a:p>
        </p:txBody>
      </p:sp>
      <p:sp>
        <p:nvSpPr>
          <p:cNvPr id="11" name="文本框 10"/>
          <p:cNvSpPr txBox="1"/>
          <p:nvPr/>
        </p:nvSpPr>
        <p:spPr>
          <a:xfrm>
            <a:off x="2010369" y="4371950"/>
            <a:ext cx="5123262"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利用</a:t>
            </a:r>
            <a:r>
              <a:rPr kumimoji="1" lang="en-US" altLang="zh-CN">
                <a:latin typeface="Microsoft YaHei" charset="-122"/>
                <a:ea typeface="Microsoft YaHei" charset="-122"/>
                <a:cs typeface="Microsoft YaHei" charset="-122"/>
              </a:rPr>
              <a:t>sklearn</a:t>
            </a:r>
            <a:r>
              <a:rPr kumimoji="1" lang="zh-CN" altLang="en-US">
                <a:latin typeface="Microsoft YaHei" charset="-122"/>
                <a:ea typeface="Microsoft YaHei" charset="-122"/>
                <a:cs typeface="Microsoft YaHei" charset="-122"/>
              </a:rPr>
              <a:t>，我们可以方便地进行归一化处理。</a:t>
            </a:r>
            <a:endParaRPr kumimoji="1" lang="en-US" altLang="zh-CN">
              <a:latin typeface="Microsoft YaHei" charset="-122"/>
              <a:ea typeface="Microsoft YaHei" charset="-122"/>
              <a:cs typeface="Microsoft YaHei" charset="-122"/>
            </a:endParaRPr>
          </a:p>
        </p:txBody>
      </p:sp>
      <p:pic>
        <p:nvPicPr>
          <p:cNvPr id="4" name="图片 3"/>
          <p:cNvPicPr>
            <a:picLocks noChangeAspect="1"/>
          </p:cNvPicPr>
          <p:nvPr/>
        </p:nvPicPr>
        <p:blipFill>
          <a:blip r:embed="rId3"/>
          <a:stretch>
            <a:fillRect/>
          </a:stretch>
        </p:blipFill>
        <p:spPr>
          <a:xfrm>
            <a:off x="1009650" y="2571750"/>
            <a:ext cx="7124700" cy="1270000"/>
          </a:xfrm>
          <a:prstGeom prst="rect">
            <a:avLst/>
          </a:prstGeom>
        </p:spPr>
      </p:pic>
    </p:spTree>
    <p:extLst>
      <p:ext uri="{BB962C8B-B14F-4D97-AF65-F5344CB8AC3E}">
        <p14:creationId xmlns:p14="http://schemas.microsoft.com/office/powerpoint/2010/main" val="11602428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5323893"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第一节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无</a:t>
            </a:r>
            <a:r>
              <a:rPr lang="zh-CN" altLang="en-US" sz="3000" b="1" kern="0" dirty="0" smtClean="0">
                <a:solidFill>
                  <a:srgbClr val="C9394A"/>
                </a:solidFill>
                <a:latin typeface="微软雅黑" charset="0"/>
                <a:ea typeface="微软雅黑" charset="0"/>
                <a:cs typeface="微软雅黑" charset="0"/>
              </a:rPr>
              <a:t>量纲化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2117626" y="1735139"/>
            <a:ext cx="4801314" cy="646331"/>
          </a:xfrm>
          <a:prstGeom prst="rect">
            <a:avLst/>
          </a:prstGeom>
          <a:noFill/>
        </p:spPr>
        <p:txBody>
          <a:bodyPr wrap="none" rtlCol="0">
            <a:spAutoFit/>
          </a:bodyPr>
          <a:lstStyle/>
          <a:p>
            <a:r>
              <a:rPr kumimoji="1" lang="zh-CN" altLang="en-US" sz="3600" dirty="0" smtClean="0">
                <a:latin typeface="Microsoft YaHei" charset="-122"/>
                <a:ea typeface="Microsoft YaHei" charset="-122"/>
                <a:cs typeface="Microsoft YaHei" charset="-122"/>
              </a:rPr>
              <a:t>归一化与标准化的区别</a:t>
            </a:r>
            <a:endParaRPr kumimoji="1" lang="zh-CN" altLang="en-US" sz="3600" dirty="0">
              <a:latin typeface="Microsoft YaHei" charset="-122"/>
              <a:ea typeface="Microsoft YaHei" charset="-122"/>
              <a:cs typeface="Microsoft YaHei" charset="-122"/>
            </a:endParaRPr>
          </a:p>
        </p:txBody>
      </p:sp>
      <p:sp>
        <p:nvSpPr>
          <p:cNvPr id="8" name="矩形"/>
          <p:cNvSpPr>
            <a:spLocks/>
          </p:cNvSpPr>
          <p:nvPr/>
        </p:nvSpPr>
        <p:spPr>
          <a:xfrm>
            <a:off x="1615231" y="3766463"/>
            <a:ext cx="5913538" cy="830997"/>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1600" dirty="0">
                <a:solidFill>
                  <a:srgbClr val="474747"/>
                </a:solidFill>
                <a:latin typeface="微软雅黑" charset="0"/>
                <a:ea typeface="微软雅黑" charset="0"/>
                <a:cs typeface="微软雅黑" charset="0"/>
                <a:sym typeface="Calibri" pitchFamily="34" charset="0"/>
              </a:rPr>
              <a:t>目的不一样</a:t>
            </a:r>
            <a:r>
              <a:rPr lang="en-US" altLang="zh-CN" sz="1600" dirty="0">
                <a:solidFill>
                  <a:srgbClr val="474747"/>
                </a:solidFill>
                <a:latin typeface="微软雅黑" charset="0"/>
                <a:ea typeface="微软雅黑" charset="0"/>
                <a:cs typeface="微软雅黑" charset="0"/>
                <a:sym typeface="Calibri" pitchFamily="34" charset="0"/>
              </a:rPr>
              <a:t>:</a:t>
            </a:r>
            <a:r>
              <a:rPr lang="zh-CN" altLang="en-US" sz="1600" dirty="0">
                <a:solidFill>
                  <a:srgbClr val="474747"/>
                </a:solidFill>
                <a:latin typeface="微软雅黑" charset="0"/>
                <a:ea typeface="微软雅黑" charset="0"/>
                <a:cs typeface="微软雅黑" charset="0"/>
                <a:sym typeface="Calibri" pitchFamily="34" charset="0"/>
              </a:rPr>
              <a:t>  标准化的目的是将样本的各个特征值转换到同一量纲下使得不同度量的特征具有可比性；归一化目的是将各样本转化为单位向量使得模型迭代更快更好；</a:t>
            </a:r>
          </a:p>
        </p:txBody>
      </p:sp>
      <p:sp>
        <p:nvSpPr>
          <p:cNvPr id="12" name="矩形"/>
          <p:cNvSpPr>
            <a:spLocks/>
          </p:cNvSpPr>
          <p:nvPr/>
        </p:nvSpPr>
        <p:spPr>
          <a:xfrm>
            <a:off x="1598328" y="2781579"/>
            <a:ext cx="5947343" cy="58477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1600" dirty="0">
                <a:solidFill>
                  <a:srgbClr val="474747"/>
                </a:solidFill>
                <a:latin typeface="微软雅黑" charset="0"/>
                <a:ea typeface="微软雅黑" charset="0"/>
                <a:cs typeface="微软雅黑" charset="0"/>
                <a:sym typeface="Calibri" pitchFamily="34" charset="0"/>
              </a:rPr>
              <a:t>对象不一样</a:t>
            </a:r>
            <a:r>
              <a:rPr lang="en-US" altLang="zh-CN" sz="1600" dirty="0">
                <a:solidFill>
                  <a:srgbClr val="474747"/>
                </a:solidFill>
                <a:latin typeface="微软雅黑" charset="0"/>
                <a:ea typeface="微软雅黑" charset="0"/>
                <a:cs typeface="微软雅黑" charset="0"/>
                <a:sym typeface="Calibri" pitchFamily="34" charset="0"/>
              </a:rPr>
              <a:t>:</a:t>
            </a:r>
            <a:r>
              <a:rPr lang="zh-CN" altLang="en-US" sz="1600" dirty="0">
                <a:solidFill>
                  <a:srgbClr val="474747"/>
                </a:solidFill>
                <a:latin typeface="微软雅黑" charset="0"/>
                <a:ea typeface="微软雅黑" charset="0"/>
                <a:cs typeface="微软雅黑" charset="0"/>
                <a:sym typeface="Calibri" pitchFamily="34" charset="0"/>
              </a:rPr>
              <a:t>  标准化的对象是某一个特征列；归一化的对象是一个样本行。</a:t>
            </a:r>
          </a:p>
        </p:txBody>
      </p:sp>
    </p:spTree>
    <p:extLst>
      <p:ext uri="{BB962C8B-B14F-4D97-AF65-F5344CB8AC3E}">
        <p14:creationId xmlns:p14="http://schemas.microsoft.com/office/powerpoint/2010/main" val="57661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72"/>
          <p:cNvGrpSpPr>
            <a:grpSpLocks/>
          </p:cNvGrpSpPr>
          <p:nvPr/>
        </p:nvGrpSpPr>
        <p:grpSpPr bwMode="auto">
          <a:xfrm>
            <a:off x="4034269" y="3999165"/>
            <a:ext cx="4824032" cy="1143823"/>
            <a:chOff x="72" y="2942"/>
            <a:chExt cx="5120" cy="1214"/>
          </a:xfrm>
        </p:grpSpPr>
        <p:grpSp>
          <p:nvGrpSpPr>
            <p:cNvPr id="59" name="Group 4"/>
            <p:cNvGrpSpPr>
              <a:grpSpLocks/>
            </p:cNvGrpSpPr>
            <p:nvPr/>
          </p:nvGrpSpPr>
          <p:grpSpPr bwMode="auto">
            <a:xfrm>
              <a:off x="72" y="2942"/>
              <a:ext cx="1864" cy="1214"/>
              <a:chOff x="226" y="3106"/>
              <a:chExt cx="1864" cy="1214"/>
            </a:xfrm>
          </p:grpSpPr>
          <p:pic>
            <p:nvPicPr>
              <p:cNvPr id="63" name="Picture 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5" y="3106"/>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6"/>
              <p:cNvSpPr>
                <a:spLocks/>
              </p:cNvSpPr>
              <p:nvPr/>
            </p:nvSpPr>
            <p:spPr bwMode="auto">
              <a:xfrm>
                <a:off x="829" y="3314"/>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65" name="Freeform 7"/>
              <p:cNvSpPr>
                <a:spLocks/>
              </p:cNvSpPr>
              <p:nvPr/>
            </p:nvSpPr>
            <p:spPr bwMode="auto">
              <a:xfrm>
                <a:off x="829" y="3319"/>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66"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951" y="2581"/>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0"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1051"/>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134"/>
            <p:cNvSpPr>
              <a:spLocks noChangeArrowheads="1"/>
            </p:cNvSpPr>
            <p:nvPr/>
          </p:nvSpPr>
          <p:spPr bwMode="auto">
            <a:xfrm>
              <a:off x="1489" y="3166"/>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五</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62" name="Rectangle 134"/>
            <p:cNvSpPr>
              <a:spLocks noChangeArrowheads="1"/>
            </p:cNvSpPr>
            <p:nvPr/>
          </p:nvSpPr>
          <p:spPr bwMode="auto">
            <a:xfrm>
              <a:off x="1481" y="3489"/>
              <a:ext cx="1503"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rgbClr val="777777"/>
                  </a:solidFill>
                  <a:latin typeface="微软雅黑" panose="020B0503020204020204" pitchFamily="34" charset="-122"/>
                  <a:ea typeface="微软雅黑" panose="020B0503020204020204" pitchFamily="34" charset="-122"/>
                </a:rPr>
                <a:t>特征组合变换</a:t>
              </a:r>
              <a:endParaRPr lang="zh-CN" altLang="en-US" sz="1600" b="1" baseline="0" dirty="0">
                <a:solidFill>
                  <a:srgbClr val="777777"/>
                </a:solidFill>
                <a:latin typeface="微软雅黑" panose="020B0503020204020204" pitchFamily="34" charset="-122"/>
                <a:ea typeface="微软雅黑" panose="020B0503020204020204" pitchFamily="34" charset="-122"/>
              </a:endParaRPr>
            </a:p>
          </p:txBody>
        </p:sp>
      </p:grpSp>
      <p:sp>
        <p:nvSpPr>
          <p:cNvPr id="3" name="流程图: 可选过程 2"/>
          <p:cNvSpPr/>
          <p:nvPr/>
        </p:nvSpPr>
        <p:spPr>
          <a:xfrm>
            <a:off x="1805894" y="2517494"/>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72"/>
          <p:cNvGrpSpPr>
            <a:grpSpLocks/>
          </p:cNvGrpSpPr>
          <p:nvPr/>
        </p:nvGrpSpPr>
        <p:grpSpPr bwMode="auto">
          <a:xfrm>
            <a:off x="4031094" y="3380699"/>
            <a:ext cx="4824032" cy="1143823"/>
            <a:chOff x="72" y="2942"/>
            <a:chExt cx="5120" cy="1214"/>
          </a:xfrm>
        </p:grpSpPr>
        <p:grpSp>
          <p:nvGrpSpPr>
            <p:cNvPr id="48" name="Group 4"/>
            <p:cNvGrpSpPr>
              <a:grpSpLocks/>
            </p:cNvGrpSpPr>
            <p:nvPr/>
          </p:nvGrpSpPr>
          <p:grpSpPr bwMode="auto">
            <a:xfrm>
              <a:off x="72" y="2942"/>
              <a:ext cx="1864" cy="1214"/>
              <a:chOff x="226" y="3106"/>
              <a:chExt cx="1864" cy="1214"/>
            </a:xfrm>
          </p:grpSpPr>
          <p:pic>
            <p:nvPicPr>
              <p:cNvPr id="52" name="Picture 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5" y="3106"/>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6"/>
              <p:cNvSpPr>
                <a:spLocks/>
              </p:cNvSpPr>
              <p:nvPr/>
            </p:nvSpPr>
            <p:spPr bwMode="auto">
              <a:xfrm>
                <a:off x="829" y="3314"/>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54" name="Freeform 7"/>
              <p:cNvSpPr>
                <a:spLocks/>
              </p:cNvSpPr>
              <p:nvPr/>
            </p:nvSpPr>
            <p:spPr bwMode="auto">
              <a:xfrm>
                <a:off x="829" y="3319"/>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55"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951" y="2581"/>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9"/>
              <p:cNvSpPr>
                <a:spLocks noEditPoints="1"/>
              </p:cNvSpPr>
              <p:nvPr/>
            </p:nvSpPr>
            <p:spPr bwMode="auto">
              <a:xfrm>
                <a:off x="1020" y="3601"/>
                <a:ext cx="208" cy="351"/>
              </a:xfrm>
              <a:custGeom>
                <a:avLst/>
                <a:gdLst>
                  <a:gd name="T0" fmla="*/ 175 w 208"/>
                  <a:gd name="T1" fmla="*/ 0 h 351"/>
                  <a:gd name="T2" fmla="*/ 175 w 208"/>
                  <a:gd name="T3" fmla="*/ 226 h 351"/>
                  <a:gd name="T4" fmla="*/ 208 w 208"/>
                  <a:gd name="T5" fmla="*/ 226 h 351"/>
                  <a:gd name="T6" fmla="*/ 208 w 208"/>
                  <a:gd name="T7" fmla="*/ 281 h 351"/>
                  <a:gd name="T8" fmla="*/ 175 w 208"/>
                  <a:gd name="T9" fmla="*/ 281 h 351"/>
                  <a:gd name="T10" fmla="*/ 175 w 208"/>
                  <a:gd name="T11" fmla="*/ 351 h 351"/>
                  <a:gd name="T12" fmla="*/ 111 w 208"/>
                  <a:gd name="T13" fmla="*/ 351 h 351"/>
                  <a:gd name="T14" fmla="*/ 111 w 208"/>
                  <a:gd name="T15" fmla="*/ 281 h 351"/>
                  <a:gd name="T16" fmla="*/ 0 w 208"/>
                  <a:gd name="T17" fmla="*/ 281 h 351"/>
                  <a:gd name="T18" fmla="*/ 0 w 208"/>
                  <a:gd name="T19" fmla="*/ 217 h 351"/>
                  <a:gd name="T20" fmla="*/ 99 w 208"/>
                  <a:gd name="T21" fmla="*/ 0 h 351"/>
                  <a:gd name="T22" fmla="*/ 175 w 208"/>
                  <a:gd name="T23" fmla="*/ 0 h 351"/>
                  <a:gd name="T24" fmla="*/ 111 w 208"/>
                  <a:gd name="T25" fmla="*/ 80 h 351"/>
                  <a:gd name="T26" fmla="*/ 47 w 208"/>
                  <a:gd name="T27" fmla="*/ 226 h 351"/>
                  <a:gd name="T28" fmla="*/ 111 w 208"/>
                  <a:gd name="T29" fmla="*/ 226 h 351"/>
                  <a:gd name="T30" fmla="*/ 111 w 208"/>
                  <a:gd name="T31" fmla="*/ 80 h 3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8" h="351">
                    <a:moveTo>
                      <a:pt x="175" y="0"/>
                    </a:moveTo>
                    <a:lnTo>
                      <a:pt x="175" y="226"/>
                    </a:lnTo>
                    <a:lnTo>
                      <a:pt x="208" y="226"/>
                    </a:lnTo>
                    <a:lnTo>
                      <a:pt x="208" y="281"/>
                    </a:lnTo>
                    <a:lnTo>
                      <a:pt x="175" y="281"/>
                    </a:lnTo>
                    <a:lnTo>
                      <a:pt x="175" y="351"/>
                    </a:lnTo>
                    <a:lnTo>
                      <a:pt x="111" y="351"/>
                    </a:lnTo>
                    <a:lnTo>
                      <a:pt x="111" y="281"/>
                    </a:lnTo>
                    <a:lnTo>
                      <a:pt x="0" y="281"/>
                    </a:lnTo>
                    <a:lnTo>
                      <a:pt x="0" y="217"/>
                    </a:lnTo>
                    <a:lnTo>
                      <a:pt x="99" y="0"/>
                    </a:lnTo>
                    <a:lnTo>
                      <a:pt x="175" y="0"/>
                    </a:lnTo>
                    <a:close/>
                    <a:moveTo>
                      <a:pt x="111" y="80"/>
                    </a:moveTo>
                    <a:lnTo>
                      <a:pt x="47" y="226"/>
                    </a:lnTo>
                    <a:lnTo>
                      <a:pt x="111" y="226"/>
                    </a:lnTo>
                    <a:lnTo>
                      <a:pt x="111"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4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1051"/>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134"/>
            <p:cNvSpPr>
              <a:spLocks noChangeArrowheads="1"/>
            </p:cNvSpPr>
            <p:nvPr/>
          </p:nvSpPr>
          <p:spPr bwMode="auto">
            <a:xfrm>
              <a:off x="1489" y="3166"/>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四</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51" name="Rectangle 134"/>
            <p:cNvSpPr>
              <a:spLocks noChangeArrowheads="1"/>
            </p:cNvSpPr>
            <p:nvPr/>
          </p:nvSpPr>
          <p:spPr bwMode="auto">
            <a:xfrm>
              <a:off x="1481" y="3489"/>
              <a:ext cx="1285"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rgbClr val="777777"/>
                  </a:solidFill>
                  <a:latin typeface="微软雅黑" panose="020B0503020204020204" pitchFamily="34" charset="-122"/>
                  <a:ea typeface="微软雅黑" panose="020B0503020204020204" pitchFamily="34" charset="-122"/>
                </a:rPr>
                <a:t>缺失值填充</a:t>
              </a:r>
              <a:endParaRPr lang="zh-CN" altLang="en-US" sz="1600" b="1" baseline="0" dirty="0">
                <a:solidFill>
                  <a:srgbClr val="777777"/>
                </a:solidFill>
                <a:latin typeface="微软雅黑" panose="020B0503020204020204" pitchFamily="34" charset="-122"/>
                <a:ea typeface="微软雅黑" panose="020B0503020204020204" pitchFamily="34" charset="-122"/>
              </a:endParaRPr>
            </a:p>
          </p:txBody>
        </p:sp>
      </p:grpSp>
      <p:grpSp>
        <p:nvGrpSpPr>
          <p:cNvPr id="10" name="Group 71"/>
          <p:cNvGrpSpPr>
            <a:grpSpLocks/>
          </p:cNvGrpSpPr>
          <p:nvPr/>
        </p:nvGrpSpPr>
        <p:grpSpPr bwMode="auto">
          <a:xfrm>
            <a:off x="4031092" y="2769609"/>
            <a:ext cx="4763732" cy="1143823"/>
            <a:chOff x="68" y="2289"/>
            <a:chExt cx="5056" cy="1214"/>
          </a:xfrm>
        </p:grpSpPr>
        <p:pic>
          <p:nvPicPr>
            <p:cNvPr id="3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15" y="400"/>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 name="Group 10"/>
            <p:cNvGrpSpPr>
              <a:grpSpLocks/>
            </p:cNvGrpSpPr>
            <p:nvPr/>
          </p:nvGrpSpPr>
          <p:grpSpPr bwMode="auto">
            <a:xfrm>
              <a:off x="68" y="2289"/>
              <a:ext cx="1864" cy="1214"/>
              <a:chOff x="411" y="2818"/>
              <a:chExt cx="1864" cy="1214"/>
            </a:xfrm>
          </p:grpSpPr>
          <p:pic>
            <p:nvPicPr>
              <p:cNvPr id="43" name="Picture 11"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0" y="2818"/>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12"/>
              <p:cNvSpPr>
                <a:spLocks/>
              </p:cNvSpPr>
              <p:nvPr/>
            </p:nvSpPr>
            <p:spPr bwMode="auto">
              <a:xfrm>
                <a:off x="1014" y="3026"/>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45" name="Freeform 13"/>
              <p:cNvSpPr>
                <a:spLocks/>
              </p:cNvSpPr>
              <p:nvPr/>
            </p:nvSpPr>
            <p:spPr bwMode="auto">
              <a:xfrm>
                <a:off x="1014" y="3031"/>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46"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136" y="2293"/>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15"/>
              <p:cNvSpPr>
                <a:spLocks/>
              </p:cNvSpPr>
              <p:nvPr/>
            </p:nvSpPr>
            <p:spPr bwMode="auto">
              <a:xfrm>
                <a:off x="1247" y="3312"/>
                <a:ext cx="196" cy="368"/>
              </a:xfrm>
              <a:custGeom>
                <a:avLst/>
                <a:gdLst>
                  <a:gd name="T0" fmla="*/ 139 w 83"/>
                  <a:gd name="T1" fmla="*/ 351 h 156"/>
                  <a:gd name="T2" fmla="*/ 184 w 83"/>
                  <a:gd name="T3" fmla="*/ 351 h 156"/>
                  <a:gd name="T4" fmla="*/ 302 w 83"/>
                  <a:gd name="T5" fmla="*/ 212 h 156"/>
                  <a:gd name="T6" fmla="*/ 222 w 83"/>
                  <a:gd name="T7" fmla="*/ 123 h 156"/>
                  <a:gd name="T8" fmla="*/ 139 w 83"/>
                  <a:gd name="T9" fmla="*/ 222 h 156"/>
                  <a:gd name="T10" fmla="*/ 139 w 83"/>
                  <a:gd name="T11" fmla="*/ 250 h 156"/>
                  <a:gd name="T12" fmla="*/ 0 w 83"/>
                  <a:gd name="T13" fmla="*/ 250 h 156"/>
                  <a:gd name="T14" fmla="*/ 0 w 83"/>
                  <a:gd name="T15" fmla="*/ 217 h 156"/>
                  <a:gd name="T16" fmla="*/ 222 w 83"/>
                  <a:gd name="T17" fmla="*/ 0 h 156"/>
                  <a:gd name="T18" fmla="*/ 451 w 83"/>
                  <a:gd name="T19" fmla="*/ 205 h 156"/>
                  <a:gd name="T20" fmla="*/ 328 w 83"/>
                  <a:gd name="T21" fmla="*/ 401 h 156"/>
                  <a:gd name="T22" fmla="*/ 463 w 83"/>
                  <a:gd name="T23" fmla="*/ 611 h 156"/>
                  <a:gd name="T24" fmla="*/ 217 w 83"/>
                  <a:gd name="T25" fmla="*/ 868 h 156"/>
                  <a:gd name="T26" fmla="*/ 0 w 83"/>
                  <a:gd name="T27" fmla="*/ 639 h 156"/>
                  <a:gd name="T28" fmla="*/ 0 w 83"/>
                  <a:gd name="T29" fmla="*/ 590 h 156"/>
                  <a:gd name="T30" fmla="*/ 139 w 83"/>
                  <a:gd name="T31" fmla="*/ 590 h 156"/>
                  <a:gd name="T32" fmla="*/ 139 w 83"/>
                  <a:gd name="T33" fmla="*/ 618 h 156"/>
                  <a:gd name="T34" fmla="*/ 222 w 83"/>
                  <a:gd name="T35" fmla="*/ 741 h 156"/>
                  <a:gd name="T36" fmla="*/ 307 w 83"/>
                  <a:gd name="T37" fmla="*/ 606 h 156"/>
                  <a:gd name="T38" fmla="*/ 205 w 83"/>
                  <a:gd name="T39" fmla="*/ 462 h 156"/>
                  <a:gd name="T40" fmla="*/ 139 w 83"/>
                  <a:gd name="T41" fmla="*/ 462 h 156"/>
                  <a:gd name="T42" fmla="*/ 139 w 83"/>
                  <a:gd name="T43" fmla="*/ 351 h 1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3" h="156">
                    <a:moveTo>
                      <a:pt x="25" y="63"/>
                    </a:moveTo>
                    <a:cubicBezTo>
                      <a:pt x="33" y="63"/>
                      <a:pt x="33" y="63"/>
                      <a:pt x="33" y="63"/>
                    </a:cubicBezTo>
                    <a:cubicBezTo>
                      <a:pt x="52" y="63"/>
                      <a:pt x="54" y="48"/>
                      <a:pt x="54" y="38"/>
                    </a:cubicBezTo>
                    <a:cubicBezTo>
                      <a:pt x="54" y="28"/>
                      <a:pt x="50" y="22"/>
                      <a:pt x="40" y="22"/>
                    </a:cubicBezTo>
                    <a:cubicBezTo>
                      <a:pt x="31" y="22"/>
                      <a:pt x="25" y="29"/>
                      <a:pt x="25" y="40"/>
                    </a:cubicBezTo>
                    <a:cubicBezTo>
                      <a:pt x="25" y="45"/>
                      <a:pt x="25" y="45"/>
                      <a:pt x="25" y="45"/>
                    </a:cubicBezTo>
                    <a:cubicBezTo>
                      <a:pt x="0" y="45"/>
                      <a:pt x="0" y="45"/>
                      <a:pt x="0" y="45"/>
                    </a:cubicBezTo>
                    <a:cubicBezTo>
                      <a:pt x="0" y="39"/>
                      <a:pt x="0" y="39"/>
                      <a:pt x="0" y="39"/>
                    </a:cubicBezTo>
                    <a:cubicBezTo>
                      <a:pt x="0" y="16"/>
                      <a:pt x="15" y="0"/>
                      <a:pt x="40" y="0"/>
                    </a:cubicBezTo>
                    <a:cubicBezTo>
                      <a:pt x="65" y="0"/>
                      <a:pt x="81" y="14"/>
                      <a:pt x="81" y="37"/>
                    </a:cubicBezTo>
                    <a:cubicBezTo>
                      <a:pt x="81" y="57"/>
                      <a:pt x="73" y="67"/>
                      <a:pt x="59" y="72"/>
                    </a:cubicBezTo>
                    <a:cubicBezTo>
                      <a:pt x="75" y="75"/>
                      <a:pt x="83" y="88"/>
                      <a:pt x="83" y="110"/>
                    </a:cubicBezTo>
                    <a:cubicBezTo>
                      <a:pt x="83" y="143"/>
                      <a:pt x="67" y="156"/>
                      <a:pt x="39" y="156"/>
                    </a:cubicBezTo>
                    <a:cubicBezTo>
                      <a:pt x="11" y="156"/>
                      <a:pt x="0" y="138"/>
                      <a:pt x="0" y="115"/>
                    </a:cubicBezTo>
                    <a:cubicBezTo>
                      <a:pt x="0" y="106"/>
                      <a:pt x="0" y="106"/>
                      <a:pt x="0" y="106"/>
                    </a:cubicBezTo>
                    <a:cubicBezTo>
                      <a:pt x="25" y="106"/>
                      <a:pt x="25" y="106"/>
                      <a:pt x="25" y="106"/>
                    </a:cubicBezTo>
                    <a:cubicBezTo>
                      <a:pt x="25" y="111"/>
                      <a:pt x="25" y="111"/>
                      <a:pt x="25" y="111"/>
                    </a:cubicBezTo>
                    <a:cubicBezTo>
                      <a:pt x="25" y="124"/>
                      <a:pt x="29" y="133"/>
                      <a:pt x="40" y="133"/>
                    </a:cubicBezTo>
                    <a:cubicBezTo>
                      <a:pt x="54" y="133"/>
                      <a:pt x="55" y="123"/>
                      <a:pt x="55" y="109"/>
                    </a:cubicBezTo>
                    <a:cubicBezTo>
                      <a:pt x="55" y="90"/>
                      <a:pt x="50" y="83"/>
                      <a:pt x="37" y="83"/>
                    </a:cubicBezTo>
                    <a:cubicBezTo>
                      <a:pt x="25" y="83"/>
                      <a:pt x="25" y="83"/>
                      <a:pt x="25" y="83"/>
                    </a:cubicBezTo>
                    <a:lnTo>
                      <a:pt x="25"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sp>
          <p:nvSpPr>
            <p:cNvPr id="41" name="Rectangle 134"/>
            <p:cNvSpPr>
              <a:spLocks noChangeArrowheads="1"/>
            </p:cNvSpPr>
            <p:nvPr/>
          </p:nvSpPr>
          <p:spPr bwMode="auto">
            <a:xfrm>
              <a:off x="1473" y="2485"/>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三</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42" name="Rectangle 134"/>
            <p:cNvSpPr>
              <a:spLocks noChangeArrowheads="1"/>
            </p:cNvSpPr>
            <p:nvPr/>
          </p:nvSpPr>
          <p:spPr bwMode="auto">
            <a:xfrm>
              <a:off x="1465" y="2809"/>
              <a:ext cx="1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baseline="0" dirty="0">
                  <a:solidFill>
                    <a:srgbClr val="777777"/>
                  </a:solidFill>
                  <a:latin typeface="微软雅黑" panose="020B0503020204020204" pitchFamily="34" charset="-122"/>
                  <a:ea typeface="微软雅黑" panose="020B0503020204020204" pitchFamily="34" charset="-122"/>
                </a:rPr>
                <a:t>离散特征哑编码</a:t>
              </a:r>
            </a:p>
          </p:txBody>
        </p:sp>
      </p:grpSp>
      <p:grpSp>
        <p:nvGrpSpPr>
          <p:cNvPr id="11" name="Group 70"/>
          <p:cNvGrpSpPr>
            <a:grpSpLocks/>
          </p:cNvGrpSpPr>
          <p:nvPr/>
        </p:nvGrpSpPr>
        <p:grpSpPr bwMode="auto">
          <a:xfrm>
            <a:off x="4068782" y="2169518"/>
            <a:ext cx="4786344" cy="1143823"/>
            <a:chOff x="112" y="1644"/>
            <a:chExt cx="5080" cy="1214"/>
          </a:xfrm>
        </p:grpSpPr>
        <p:pic>
          <p:nvPicPr>
            <p:cNvPr id="2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242"/>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16"/>
            <p:cNvGrpSpPr>
              <a:grpSpLocks/>
            </p:cNvGrpSpPr>
            <p:nvPr/>
          </p:nvGrpSpPr>
          <p:grpSpPr bwMode="auto">
            <a:xfrm>
              <a:off x="112" y="1644"/>
              <a:ext cx="1864" cy="1214"/>
              <a:chOff x="0" y="2251"/>
              <a:chExt cx="1864" cy="1214"/>
            </a:xfrm>
          </p:grpSpPr>
          <p:grpSp>
            <p:nvGrpSpPr>
              <p:cNvPr id="33" name="Group 17"/>
              <p:cNvGrpSpPr>
                <a:grpSpLocks/>
              </p:cNvGrpSpPr>
              <p:nvPr/>
            </p:nvGrpSpPr>
            <p:grpSpPr bwMode="auto">
              <a:xfrm>
                <a:off x="377" y="2251"/>
                <a:ext cx="1007" cy="1214"/>
                <a:chOff x="377" y="2251"/>
                <a:chExt cx="1007" cy="1214"/>
              </a:xfrm>
            </p:grpSpPr>
            <p:pic>
              <p:nvPicPr>
                <p:cNvPr id="35" name="Picture 18"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77" y="225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19"/>
                <p:cNvSpPr>
                  <a:spLocks/>
                </p:cNvSpPr>
                <p:nvPr/>
              </p:nvSpPr>
              <p:spPr bwMode="auto">
                <a:xfrm>
                  <a:off x="561" y="245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7" name="Freeform 20"/>
                <p:cNvSpPr>
                  <a:spLocks/>
                </p:cNvSpPr>
                <p:nvPr/>
              </p:nvSpPr>
              <p:spPr bwMode="auto">
                <a:xfrm>
                  <a:off x="561" y="246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8" name="Freeform 21"/>
                <p:cNvSpPr>
                  <a:spLocks/>
                </p:cNvSpPr>
                <p:nvPr/>
              </p:nvSpPr>
              <p:spPr bwMode="auto">
                <a:xfrm>
                  <a:off x="794" y="2727"/>
                  <a:ext cx="205" cy="359"/>
                </a:xfrm>
                <a:custGeom>
                  <a:avLst/>
                  <a:gdLst>
                    <a:gd name="T0" fmla="*/ 250 w 87"/>
                    <a:gd name="T1" fmla="*/ 0 h 152"/>
                    <a:gd name="T2" fmla="*/ 12 w 87"/>
                    <a:gd name="T3" fmla="*/ 257 h 152"/>
                    <a:gd name="T4" fmla="*/ 12 w 87"/>
                    <a:gd name="T5" fmla="*/ 302 h 152"/>
                    <a:gd name="T6" fmla="*/ 160 w 87"/>
                    <a:gd name="T7" fmla="*/ 302 h 152"/>
                    <a:gd name="T8" fmla="*/ 160 w 87"/>
                    <a:gd name="T9" fmla="*/ 257 h 152"/>
                    <a:gd name="T10" fmla="*/ 250 w 87"/>
                    <a:gd name="T11" fmla="*/ 128 h 152"/>
                    <a:gd name="T12" fmla="*/ 332 w 87"/>
                    <a:gd name="T13" fmla="*/ 234 h 152"/>
                    <a:gd name="T14" fmla="*/ 245 w 87"/>
                    <a:gd name="T15" fmla="*/ 397 h 152"/>
                    <a:gd name="T16" fmla="*/ 0 w 87"/>
                    <a:gd name="T17" fmla="*/ 808 h 152"/>
                    <a:gd name="T18" fmla="*/ 0 w 87"/>
                    <a:gd name="T19" fmla="*/ 848 h 152"/>
                    <a:gd name="T20" fmla="*/ 462 w 87"/>
                    <a:gd name="T21" fmla="*/ 848 h 152"/>
                    <a:gd name="T22" fmla="*/ 462 w 87"/>
                    <a:gd name="T23" fmla="*/ 720 h 152"/>
                    <a:gd name="T24" fmla="*/ 172 w 87"/>
                    <a:gd name="T25" fmla="*/ 720 h 152"/>
                    <a:gd name="T26" fmla="*/ 372 w 87"/>
                    <a:gd name="T27" fmla="*/ 468 h 152"/>
                    <a:gd name="T28" fmla="*/ 483 w 87"/>
                    <a:gd name="T29" fmla="*/ 222 h 152"/>
                    <a:gd name="T30" fmla="*/ 250 w 87"/>
                    <a:gd name="T31" fmla="*/ 0 h 1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7" h="152">
                      <a:moveTo>
                        <a:pt x="45" y="0"/>
                      </a:moveTo>
                      <a:cubicBezTo>
                        <a:pt x="24" y="0"/>
                        <a:pt x="2" y="14"/>
                        <a:pt x="2" y="46"/>
                      </a:cubicBezTo>
                      <a:cubicBezTo>
                        <a:pt x="2" y="54"/>
                        <a:pt x="2" y="54"/>
                        <a:pt x="2" y="54"/>
                      </a:cubicBezTo>
                      <a:cubicBezTo>
                        <a:pt x="29" y="54"/>
                        <a:pt x="29" y="54"/>
                        <a:pt x="29" y="54"/>
                      </a:cubicBezTo>
                      <a:cubicBezTo>
                        <a:pt x="29" y="46"/>
                        <a:pt x="29" y="46"/>
                        <a:pt x="29" y="46"/>
                      </a:cubicBezTo>
                      <a:cubicBezTo>
                        <a:pt x="29" y="29"/>
                        <a:pt x="35" y="23"/>
                        <a:pt x="45" y="23"/>
                      </a:cubicBezTo>
                      <a:cubicBezTo>
                        <a:pt x="54" y="23"/>
                        <a:pt x="60" y="28"/>
                        <a:pt x="60" y="42"/>
                      </a:cubicBezTo>
                      <a:cubicBezTo>
                        <a:pt x="60" y="52"/>
                        <a:pt x="57" y="58"/>
                        <a:pt x="44" y="71"/>
                      </a:cubicBezTo>
                      <a:cubicBezTo>
                        <a:pt x="32" y="83"/>
                        <a:pt x="0" y="103"/>
                        <a:pt x="0" y="145"/>
                      </a:cubicBezTo>
                      <a:cubicBezTo>
                        <a:pt x="0" y="152"/>
                        <a:pt x="0" y="152"/>
                        <a:pt x="0" y="152"/>
                      </a:cubicBezTo>
                      <a:cubicBezTo>
                        <a:pt x="83" y="152"/>
                        <a:pt x="83" y="152"/>
                        <a:pt x="83" y="152"/>
                      </a:cubicBezTo>
                      <a:cubicBezTo>
                        <a:pt x="83" y="129"/>
                        <a:pt x="83" y="129"/>
                        <a:pt x="83" y="129"/>
                      </a:cubicBezTo>
                      <a:cubicBezTo>
                        <a:pt x="31" y="129"/>
                        <a:pt x="31" y="129"/>
                        <a:pt x="31" y="129"/>
                      </a:cubicBezTo>
                      <a:cubicBezTo>
                        <a:pt x="33" y="111"/>
                        <a:pt x="51" y="99"/>
                        <a:pt x="67" y="84"/>
                      </a:cubicBezTo>
                      <a:cubicBezTo>
                        <a:pt x="80" y="72"/>
                        <a:pt x="87" y="56"/>
                        <a:pt x="87" y="40"/>
                      </a:cubicBezTo>
                      <a:cubicBezTo>
                        <a:pt x="87" y="15"/>
                        <a:pt x="68" y="0"/>
                        <a:pt x="45" y="0"/>
                      </a:cubicBezTo>
                    </a:path>
                  </a:pathLst>
                </a:custGeom>
                <a:solidFill>
                  <a:schemeClr val="bg1">
                    <a:alpha val="90000"/>
                  </a:scheme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34"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725" y="1732"/>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Rectangle 134"/>
            <p:cNvSpPr>
              <a:spLocks noChangeArrowheads="1"/>
            </p:cNvSpPr>
            <p:nvPr/>
          </p:nvSpPr>
          <p:spPr bwMode="auto">
            <a:xfrm>
              <a:off x="1482" y="1850"/>
              <a:ext cx="1014"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二</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32" name="Rectangle 134"/>
            <p:cNvSpPr>
              <a:spLocks noChangeArrowheads="1"/>
            </p:cNvSpPr>
            <p:nvPr/>
          </p:nvSpPr>
          <p:spPr bwMode="auto">
            <a:xfrm>
              <a:off x="1474" y="2174"/>
              <a:ext cx="1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rgbClr val="C9394A"/>
                  </a:solidFill>
                  <a:latin typeface="微软雅黑" panose="020B0503020204020204" pitchFamily="34" charset="-122"/>
                  <a:ea typeface="微软雅黑" panose="020B0503020204020204" pitchFamily="34" charset="-122"/>
                </a:rPr>
                <a:t>连续特征离散化</a:t>
              </a:r>
              <a:endParaRPr lang="zh-CN" altLang="en-US" sz="1600" b="1" baseline="0" dirty="0">
                <a:solidFill>
                  <a:srgbClr val="C9394A"/>
                </a:solidFill>
                <a:latin typeface="微软雅黑" panose="020B0503020204020204" pitchFamily="34" charset="-122"/>
                <a:ea typeface="微软雅黑" panose="020B0503020204020204" pitchFamily="34" charset="-122"/>
              </a:endParaRPr>
            </a:p>
          </p:txBody>
        </p:sp>
      </p:grpSp>
      <p:grpSp>
        <p:nvGrpSpPr>
          <p:cNvPr id="12" name="Group 69"/>
          <p:cNvGrpSpPr>
            <a:grpSpLocks/>
          </p:cNvGrpSpPr>
          <p:nvPr/>
        </p:nvGrpSpPr>
        <p:grpSpPr bwMode="auto">
          <a:xfrm>
            <a:off x="4068783" y="1566946"/>
            <a:ext cx="4679876" cy="1143823"/>
            <a:chOff x="112" y="997"/>
            <a:chExt cx="4967" cy="1214"/>
          </a:xfrm>
        </p:grpSpPr>
        <p:grpSp>
          <p:nvGrpSpPr>
            <p:cNvPr id="19" name="Group 23"/>
            <p:cNvGrpSpPr>
              <a:grpSpLocks/>
            </p:cNvGrpSpPr>
            <p:nvPr/>
          </p:nvGrpSpPr>
          <p:grpSpPr bwMode="auto">
            <a:xfrm>
              <a:off x="112" y="997"/>
              <a:ext cx="1864" cy="1214"/>
              <a:chOff x="317" y="913"/>
              <a:chExt cx="1864" cy="1214"/>
            </a:xfrm>
          </p:grpSpPr>
          <p:grpSp>
            <p:nvGrpSpPr>
              <p:cNvPr id="23" name="Group 24"/>
              <p:cNvGrpSpPr>
                <a:grpSpLocks/>
              </p:cNvGrpSpPr>
              <p:nvPr/>
            </p:nvGrpSpPr>
            <p:grpSpPr bwMode="auto">
              <a:xfrm>
                <a:off x="694" y="913"/>
                <a:ext cx="1007" cy="1214"/>
                <a:chOff x="798" y="291"/>
                <a:chExt cx="1007" cy="1214"/>
              </a:xfrm>
            </p:grpSpPr>
            <p:pic>
              <p:nvPicPr>
                <p:cNvPr id="25" name="Picture 2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8" y="29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6"/>
                <p:cNvSpPr>
                  <a:spLocks/>
                </p:cNvSpPr>
                <p:nvPr/>
              </p:nvSpPr>
              <p:spPr bwMode="auto">
                <a:xfrm>
                  <a:off x="982" y="49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7" name="Freeform 27"/>
                <p:cNvSpPr>
                  <a:spLocks/>
                </p:cNvSpPr>
                <p:nvPr/>
              </p:nvSpPr>
              <p:spPr bwMode="auto">
                <a:xfrm>
                  <a:off x="982" y="50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8" name="Freeform 28"/>
                <p:cNvSpPr>
                  <a:spLocks/>
                </p:cNvSpPr>
                <p:nvPr/>
              </p:nvSpPr>
              <p:spPr bwMode="auto">
                <a:xfrm>
                  <a:off x="1209" y="747"/>
                  <a:ext cx="146" cy="352"/>
                </a:xfrm>
                <a:custGeom>
                  <a:avLst/>
                  <a:gdLst>
                    <a:gd name="T0" fmla="*/ 344 w 62"/>
                    <a:gd name="T1" fmla="*/ 0 h 149"/>
                    <a:gd name="T2" fmla="*/ 344 w 62"/>
                    <a:gd name="T3" fmla="*/ 832 h 149"/>
                    <a:gd name="T4" fmla="*/ 193 w 62"/>
                    <a:gd name="T5" fmla="*/ 832 h 149"/>
                    <a:gd name="T6" fmla="*/ 193 w 62"/>
                    <a:gd name="T7" fmla="*/ 258 h 149"/>
                    <a:gd name="T8" fmla="*/ 0 w 62"/>
                    <a:gd name="T9" fmla="*/ 258 h 149"/>
                    <a:gd name="T10" fmla="*/ 0 w 62"/>
                    <a:gd name="T11" fmla="*/ 144 h 149"/>
                    <a:gd name="T12" fmla="*/ 21 w 62"/>
                    <a:gd name="T13" fmla="*/ 144 h 149"/>
                    <a:gd name="T14" fmla="*/ 233 w 62"/>
                    <a:gd name="T15" fmla="*/ 0 h 149"/>
                    <a:gd name="T16" fmla="*/ 344 w 62"/>
                    <a:gd name="T17" fmla="*/ 0 h 1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 h="149">
                      <a:moveTo>
                        <a:pt x="62" y="0"/>
                      </a:moveTo>
                      <a:cubicBezTo>
                        <a:pt x="62" y="149"/>
                        <a:pt x="62" y="149"/>
                        <a:pt x="62" y="149"/>
                      </a:cubicBezTo>
                      <a:cubicBezTo>
                        <a:pt x="35" y="149"/>
                        <a:pt x="35" y="149"/>
                        <a:pt x="35" y="149"/>
                      </a:cubicBezTo>
                      <a:cubicBezTo>
                        <a:pt x="35" y="46"/>
                        <a:pt x="35" y="46"/>
                        <a:pt x="35" y="46"/>
                      </a:cubicBezTo>
                      <a:cubicBezTo>
                        <a:pt x="0" y="46"/>
                        <a:pt x="0" y="46"/>
                        <a:pt x="0" y="46"/>
                      </a:cubicBezTo>
                      <a:cubicBezTo>
                        <a:pt x="0" y="26"/>
                        <a:pt x="0" y="26"/>
                        <a:pt x="0" y="26"/>
                      </a:cubicBezTo>
                      <a:cubicBezTo>
                        <a:pt x="4" y="26"/>
                        <a:pt x="4" y="26"/>
                        <a:pt x="4" y="26"/>
                      </a:cubicBezTo>
                      <a:cubicBezTo>
                        <a:pt x="27" y="26"/>
                        <a:pt x="39" y="14"/>
                        <a:pt x="42" y="0"/>
                      </a:cubicBezTo>
                      <a:lnTo>
                        <a:pt x="62"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accent3">
                        <a:lumMod val="75000"/>
                      </a:schemeClr>
                    </a:solidFill>
                    <a:latin typeface="微软雅黑" panose="020B0503020204020204" pitchFamily="34" charset="-122"/>
                    <a:ea typeface="微软雅黑" panose="020B0503020204020204" pitchFamily="34" charset="-122"/>
                  </a:endParaRPr>
                </a:p>
              </p:txBody>
            </p:sp>
          </p:grpSp>
          <p:pic>
            <p:nvPicPr>
              <p:cNvPr id="24"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042" y="394"/>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570" y="-888"/>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34"/>
            <p:cNvSpPr>
              <a:spLocks noChangeArrowheads="1"/>
            </p:cNvSpPr>
            <p:nvPr/>
          </p:nvSpPr>
          <p:spPr bwMode="auto">
            <a:xfrm>
              <a:off x="1482" y="1169"/>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accent3">
                      <a:lumMod val="75000"/>
                    </a:schemeClr>
                  </a:solidFill>
                  <a:latin typeface="微软雅黑" panose="020B0503020204020204" pitchFamily="34" charset="-122"/>
                  <a:ea typeface="微软雅黑" panose="020B0503020204020204" pitchFamily="34" charset="-122"/>
                </a:rPr>
                <a:t>一节</a:t>
              </a:r>
              <a:endPar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22" name="Rectangle 134"/>
            <p:cNvSpPr>
              <a:spLocks noChangeArrowheads="1"/>
            </p:cNvSpPr>
            <p:nvPr/>
          </p:nvSpPr>
          <p:spPr bwMode="auto">
            <a:xfrm>
              <a:off x="1474" y="1493"/>
              <a:ext cx="1067"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无量纲化</a:t>
              </a:r>
              <a:endParaRPr lang="zh-CN" altLang="en-US" sz="16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grpSp>
      <p:sp>
        <p:nvSpPr>
          <p:cNvPr id="18" name="WordArt 15"/>
          <p:cNvSpPr>
            <a:spLocks noChangeArrowheads="1" noChangeShapeType="1" noTextEdit="1"/>
          </p:cNvSpPr>
          <p:nvPr/>
        </p:nvSpPr>
        <p:spPr bwMode="auto">
          <a:xfrm>
            <a:off x="7668344" y="781443"/>
            <a:ext cx="753725" cy="333057"/>
          </a:xfrm>
          <a:prstGeom prst="rect">
            <a:avLst/>
          </a:prstGeom>
        </p:spPr>
        <p:txBody>
          <a:bodyPr wrap="none" numCol="1" fromWordArt="1">
            <a:prstTxWarp prst="textDeflate">
              <a:avLst>
                <a:gd name="adj" fmla="val 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kern="10" dirty="0">
                <a:ln w="9525">
                  <a:solidFill>
                    <a:srgbClr val="4D4D4D"/>
                  </a:solidFill>
                  <a:round/>
                  <a:headEnd/>
                  <a:tailEnd/>
                </a:ln>
                <a:solidFill>
                  <a:srgbClr val="4D4D4D"/>
                </a:solidFill>
                <a:effectLst>
                  <a:outerShdw dist="35921" dir="2700000" algn="ctr" rotWithShape="0">
                    <a:srgbClr val="868686">
                      <a:alpha val="50000"/>
                    </a:srgbClr>
                  </a:outerShdw>
                </a:effectLst>
                <a:latin typeface="黑体"/>
                <a:ea typeface="黑体"/>
              </a:rPr>
              <a:t>目录</a:t>
            </a:r>
          </a:p>
        </p:txBody>
      </p:sp>
      <p:sp>
        <p:nvSpPr>
          <p:cNvPr id="57" name="矩形"/>
          <p:cNvSpPr>
            <a:spLocks/>
          </p:cNvSpPr>
          <p:nvPr/>
        </p:nvSpPr>
        <p:spPr>
          <a:xfrm>
            <a:off x="2271245" y="444461"/>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394A"/>
                </a:solidFill>
                <a:latin typeface="微软雅黑" charset="0"/>
                <a:ea typeface="微软雅黑" charset="0"/>
                <a:cs typeface="微软雅黑" charset="0"/>
                <a:sym typeface="Calibri" pitchFamily="34" charset="0"/>
              </a:rPr>
              <a:t>特征工程三部曲之特征处理</a:t>
            </a:r>
            <a:endParaRPr lang="en-US" altLang="zh-CN" sz="3000" b="1" kern="0" dirty="0" smtClean="0">
              <a:solidFill>
                <a:srgbClr val="C9394A"/>
              </a:solidFill>
              <a:latin typeface="微软雅黑" charset="0"/>
              <a:ea typeface="微软雅黑" charset="0"/>
              <a:cs typeface="微软雅黑" charset="0"/>
              <a:sym typeface="Calibri" pitchFamily="34" charset="0"/>
            </a:endParaRPr>
          </a:p>
        </p:txBody>
      </p:sp>
      <p:grpSp>
        <p:nvGrpSpPr>
          <p:cNvPr id="82" name="Group 69"/>
          <p:cNvGrpSpPr>
            <a:grpSpLocks/>
          </p:cNvGrpSpPr>
          <p:nvPr/>
        </p:nvGrpSpPr>
        <p:grpSpPr bwMode="auto">
          <a:xfrm>
            <a:off x="4067944" y="947972"/>
            <a:ext cx="4679876" cy="1143823"/>
            <a:chOff x="112" y="997"/>
            <a:chExt cx="4967" cy="1214"/>
          </a:xfrm>
        </p:grpSpPr>
        <p:grpSp>
          <p:nvGrpSpPr>
            <p:cNvPr id="83" name="Group 23"/>
            <p:cNvGrpSpPr>
              <a:grpSpLocks/>
            </p:cNvGrpSpPr>
            <p:nvPr/>
          </p:nvGrpSpPr>
          <p:grpSpPr bwMode="auto">
            <a:xfrm>
              <a:off x="112" y="997"/>
              <a:ext cx="1864" cy="1214"/>
              <a:chOff x="317" y="913"/>
              <a:chExt cx="1864" cy="1214"/>
            </a:xfrm>
          </p:grpSpPr>
          <p:grpSp>
            <p:nvGrpSpPr>
              <p:cNvPr id="87" name="Group 24"/>
              <p:cNvGrpSpPr>
                <a:grpSpLocks/>
              </p:cNvGrpSpPr>
              <p:nvPr/>
            </p:nvGrpSpPr>
            <p:grpSpPr bwMode="auto">
              <a:xfrm>
                <a:off x="694" y="913"/>
                <a:ext cx="1007" cy="1214"/>
                <a:chOff x="798" y="291"/>
                <a:chExt cx="1007" cy="1214"/>
              </a:xfrm>
            </p:grpSpPr>
            <p:pic>
              <p:nvPicPr>
                <p:cNvPr id="89" name="Picture 2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8" y="29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26"/>
                <p:cNvSpPr>
                  <a:spLocks/>
                </p:cNvSpPr>
                <p:nvPr/>
              </p:nvSpPr>
              <p:spPr bwMode="auto">
                <a:xfrm>
                  <a:off x="982" y="49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91" name="Freeform 27"/>
                <p:cNvSpPr>
                  <a:spLocks/>
                </p:cNvSpPr>
                <p:nvPr/>
              </p:nvSpPr>
              <p:spPr bwMode="auto">
                <a:xfrm>
                  <a:off x="982" y="50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88"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042" y="394"/>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4"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570" y="-888"/>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Rectangle 134"/>
            <p:cNvSpPr>
              <a:spLocks noChangeArrowheads="1"/>
            </p:cNvSpPr>
            <p:nvPr/>
          </p:nvSpPr>
          <p:spPr bwMode="auto">
            <a:xfrm>
              <a:off x="1482" y="1169"/>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accent3">
                      <a:lumMod val="75000"/>
                    </a:schemeClr>
                  </a:solidFill>
                  <a:latin typeface="微软雅黑" panose="020B0503020204020204" pitchFamily="34" charset="-122"/>
                  <a:ea typeface="微软雅黑" panose="020B0503020204020204" pitchFamily="34" charset="-122"/>
                </a:rPr>
                <a:t>零节</a:t>
              </a:r>
              <a:endPar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86" name="Rectangle 134"/>
            <p:cNvSpPr>
              <a:spLocks noChangeArrowheads="1"/>
            </p:cNvSpPr>
            <p:nvPr/>
          </p:nvSpPr>
          <p:spPr bwMode="auto">
            <a:xfrm>
              <a:off x="1474" y="1493"/>
              <a:ext cx="1938"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特征处理知识框架</a:t>
              </a:r>
              <a:endParaRPr lang="zh-CN" altLang="en-US" sz="16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grpSp>
      <p:sp>
        <p:nvSpPr>
          <p:cNvPr id="81" name="文本框 80"/>
          <p:cNvSpPr txBox="1"/>
          <p:nvPr/>
        </p:nvSpPr>
        <p:spPr>
          <a:xfrm>
            <a:off x="4687984" y="1217358"/>
            <a:ext cx="485624" cy="646331"/>
          </a:xfrm>
          <a:prstGeom prst="rect">
            <a:avLst/>
          </a:prstGeom>
          <a:noFill/>
        </p:spPr>
        <p:txBody>
          <a:bodyPr wrap="square" rtlCol="0">
            <a:spAutoFit/>
          </a:bodyPr>
          <a:lstStyle/>
          <a:p>
            <a:r>
              <a:rPr kumimoji="1" lang="en-US" altLang="zh-CN" sz="3500" b="1" dirty="0">
                <a:solidFill>
                  <a:schemeClr val="accent3">
                    <a:lumMod val="75000"/>
                  </a:schemeClr>
                </a:solidFill>
                <a:latin typeface="Helvetica" charset="0"/>
                <a:ea typeface="Helvetica" charset="0"/>
                <a:cs typeface="Helvetica" charset="0"/>
              </a:rPr>
              <a:t>0</a:t>
            </a:r>
            <a:endParaRPr kumimoji="1" lang="zh-CN" altLang="en-US" sz="3500" b="1" dirty="0">
              <a:solidFill>
                <a:schemeClr val="accent3">
                  <a:lumMod val="75000"/>
                </a:schemeClr>
              </a:solidFill>
              <a:latin typeface="Helvetica" charset="0"/>
              <a:ea typeface="Helvetica" charset="0"/>
              <a:cs typeface="Helvetica" charset="0"/>
            </a:endParaRPr>
          </a:p>
        </p:txBody>
      </p:sp>
      <p:sp>
        <p:nvSpPr>
          <p:cNvPr id="94" name="文本框 93"/>
          <p:cNvSpPr txBox="1"/>
          <p:nvPr/>
        </p:nvSpPr>
        <p:spPr>
          <a:xfrm>
            <a:off x="4682030" y="4290864"/>
            <a:ext cx="485624" cy="646331"/>
          </a:xfrm>
          <a:prstGeom prst="rect">
            <a:avLst/>
          </a:prstGeom>
          <a:noFill/>
        </p:spPr>
        <p:txBody>
          <a:bodyPr wrap="square" rtlCol="0">
            <a:spAutoFit/>
          </a:bodyPr>
          <a:lstStyle/>
          <a:p>
            <a:r>
              <a:rPr kumimoji="1" lang="en-US" altLang="zh-CN" sz="3500" b="1">
                <a:solidFill>
                  <a:schemeClr val="bg1"/>
                </a:solidFill>
                <a:latin typeface="Helvetica" charset="0"/>
                <a:ea typeface="Helvetica" charset="0"/>
                <a:cs typeface="Helvetica" charset="0"/>
              </a:rPr>
              <a:t>5</a:t>
            </a:r>
            <a:endParaRPr kumimoji="1" lang="zh-CN" altLang="en-US" sz="3500" b="1">
              <a:solidFill>
                <a:schemeClr val="bg1"/>
              </a:solidFill>
              <a:latin typeface="Helvetica" charset="0"/>
              <a:ea typeface="Helvetica" charset="0"/>
              <a:cs typeface="Helvetica" charset="0"/>
            </a:endParaRPr>
          </a:p>
        </p:txBody>
      </p:sp>
      <p:sp>
        <p:nvSpPr>
          <p:cNvPr id="95" name="矩形"/>
          <p:cNvSpPr>
            <a:spLocks/>
          </p:cNvSpPr>
          <p:nvPr/>
        </p:nvSpPr>
        <p:spPr>
          <a:xfrm>
            <a:off x="971600" y="1923678"/>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特征处理知识框架</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6" name="矩形"/>
          <p:cNvSpPr>
            <a:spLocks/>
          </p:cNvSpPr>
          <p:nvPr/>
        </p:nvSpPr>
        <p:spPr>
          <a:xfrm>
            <a:off x="971600" y="2517494"/>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特征处理数据类型</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7" name="矩形"/>
          <p:cNvSpPr>
            <a:spLocks/>
          </p:cNvSpPr>
          <p:nvPr/>
        </p:nvSpPr>
        <p:spPr>
          <a:xfrm>
            <a:off x="971600" y="3111310"/>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charset="0"/>
                <a:ea typeface="微软雅黑" charset="0"/>
                <a:cs typeface="微软雅黑" charset="0"/>
                <a:sym typeface="Calibri" pitchFamily="34" charset="0"/>
              </a:rPr>
              <a:t>特征处理各种方式</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8" name="流程图: 可选过程 2"/>
          <p:cNvSpPr/>
          <p:nvPr/>
        </p:nvSpPr>
        <p:spPr>
          <a:xfrm>
            <a:off x="1819927" y="1907709"/>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流程图: 可选过程 2"/>
          <p:cNvSpPr/>
          <p:nvPr/>
        </p:nvSpPr>
        <p:spPr>
          <a:xfrm>
            <a:off x="1811777" y="3113956"/>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1242" y="4429872"/>
            <a:ext cx="3849493" cy="584775"/>
          </a:xfrm>
          <a:prstGeom prst="rect">
            <a:avLst/>
          </a:prstGeom>
          <a:noFill/>
        </p:spPr>
        <p:txBody>
          <a:bodyPr wrap="square" rtlCol="0">
            <a:spAutoFit/>
          </a:bodyPr>
          <a:lstStyle/>
          <a:p>
            <a:r>
              <a:rPr kumimoji="1" lang="zh-CN" altLang="en-US" sz="1600">
                <a:solidFill>
                  <a:schemeClr val="bg1">
                    <a:lumMod val="50000"/>
                  </a:schemeClr>
                </a:solidFill>
                <a:latin typeface="Microsoft YaHei" charset="-122"/>
                <a:ea typeface="Microsoft YaHei" charset="-122"/>
                <a:cs typeface="Microsoft YaHei" charset="-122"/>
              </a:rPr>
              <a:t>除第</a:t>
            </a:r>
            <a:r>
              <a:rPr kumimoji="1" lang="en-US" altLang="zh-CN" sz="1600">
                <a:solidFill>
                  <a:schemeClr val="bg1">
                    <a:lumMod val="50000"/>
                  </a:schemeClr>
                </a:solidFill>
                <a:latin typeface="Microsoft YaHei" charset="-122"/>
                <a:ea typeface="Microsoft YaHei" charset="-122"/>
                <a:cs typeface="Microsoft YaHei" charset="-122"/>
              </a:rPr>
              <a:t>0</a:t>
            </a:r>
            <a:r>
              <a:rPr kumimoji="1" lang="zh-CN" altLang="en-US" sz="1600">
                <a:solidFill>
                  <a:schemeClr val="bg1">
                    <a:lumMod val="50000"/>
                  </a:schemeClr>
                </a:solidFill>
                <a:latin typeface="Microsoft YaHei" charset="-122"/>
                <a:ea typeface="Microsoft YaHei" charset="-122"/>
                <a:cs typeface="Microsoft YaHei" charset="-122"/>
              </a:rPr>
              <a:t>节外其余小节都为平行知识内容，可以根据自己感兴趣的直接跳转</a:t>
            </a:r>
          </a:p>
        </p:txBody>
      </p:sp>
    </p:spTree>
    <p:extLst>
      <p:ext uri="{BB962C8B-B14F-4D97-AF65-F5344CB8AC3E}">
        <p14:creationId xmlns:p14="http://schemas.microsoft.com/office/powerpoint/2010/main" val="655282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478055"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a:t>
            </a:r>
            <a:r>
              <a:rPr lang="zh-CN" altLang="en-US" sz="3000" b="1" kern="0" dirty="0">
                <a:solidFill>
                  <a:srgbClr val="C9394A"/>
                </a:solidFill>
                <a:latin typeface="微软雅黑" charset="0"/>
                <a:ea typeface="微软雅黑" charset="0"/>
                <a:cs typeface="微软雅黑" charset="0"/>
              </a:rPr>
              <a:t>二</a:t>
            </a:r>
            <a:r>
              <a:rPr lang="zh-CN" altLang="en-US" sz="3000" b="1" kern="0" dirty="0" smtClean="0">
                <a:solidFill>
                  <a:srgbClr val="C9394A"/>
                </a:solidFill>
                <a:latin typeface="微软雅黑" charset="0"/>
                <a:ea typeface="微软雅黑" charset="0"/>
                <a:cs typeface="微软雅黑" charset="0"/>
              </a:rPr>
              <a:t>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连续特征离散</a:t>
            </a:r>
            <a:r>
              <a:rPr lang="zh-CN" altLang="en-US" sz="3000" b="1" kern="0" dirty="0" smtClean="0">
                <a:solidFill>
                  <a:srgbClr val="C9394A"/>
                </a:solidFill>
                <a:latin typeface="微软雅黑" charset="0"/>
                <a:ea typeface="微软雅黑" charset="0"/>
                <a:cs typeface="微软雅黑" charset="0"/>
              </a:rPr>
              <a:t>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1547664" y="1563638"/>
            <a:ext cx="2723823" cy="369332"/>
          </a:xfrm>
          <a:prstGeom prst="rect">
            <a:avLst/>
          </a:prstGeom>
          <a:noFill/>
        </p:spPr>
        <p:txBody>
          <a:bodyPr wrap="none" rtlCol="0">
            <a:spAutoFit/>
          </a:bodyPr>
          <a:lstStyle/>
          <a:p>
            <a:r>
              <a:rPr kumimoji="1" lang="zh-CN" altLang="en-US" dirty="0">
                <a:latin typeface="Microsoft YaHei" charset="-122"/>
                <a:ea typeface="Microsoft YaHei" charset="-122"/>
                <a:cs typeface="Microsoft YaHei" charset="-122"/>
              </a:rPr>
              <a:t>什</a:t>
            </a:r>
            <a:r>
              <a:rPr kumimoji="1" lang="zh-CN" altLang="en-US" dirty="0" smtClean="0">
                <a:latin typeface="Microsoft YaHei" charset="-122"/>
                <a:ea typeface="Microsoft YaHei" charset="-122"/>
                <a:cs typeface="Microsoft YaHei" charset="-122"/>
              </a:rPr>
              <a:t>么是连续特征离散化？</a:t>
            </a:r>
            <a:endParaRPr kumimoji="1" lang="zh-CN" altLang="en-US" dirty="0">
              <a:latin typeface="Microsoft YaHei" charset="-122"/>
              <a:ea typeface="Microsoft YaHei" charset="-122"/>
              <a:cs typeface="Microsoft YaHei" charset="-122"/>
            </a:endParaRPr>
          </a:p>
        </p:txBody>
      </p:sp>
      <p:sp>
        <p:nvSpPr>
          <p:cNvPr id="4" name="文本框 3"/>
          <p:cNvSpPr txBox="1"/>
          <p:nvPr/>
        </p:nvSpPr>
        <p:spPr>
          <a:xfrm>
            <a:off x="1547664" y="1939192"/>
            <a:ext cx="5493812" cy="369332"/>
          </a:xfrm>
          <a:prstGeom prst="rect">
            <a:avLst/>
          </a:prstGeom>
          <a:noFill/>
        </p:spPr>
        <p:txBody>
          <a:bodyPr wrap="none" rtlCol="0">
            <a:spAutoFit/>
          </a:bodyPr>
          <a:lstStyle/>
          <a:p>
            <a:pPr lvl="0" rtl="0"/>
            <a:r>
              <a:rPr kumimoji="1" lang="zh-CN" altLang="en-US" dirty="0">
                <a:latin typeface="Microsoft YaHei" charset="-122"/>
                <a:ea typeface="Microsoft YaHei" charset="-122"/>
                <a:cs typeface="Microsoft YaHei" charset="-122"/>
              </a:rPr>
              <a:t>将连续型的特征进行离散处理，得到有限的离散值。</a:t>
            </a:r>
            <a:endParaRPr kumimoji="1" lang="en-US" altLang="zh-CN" dirty="0" smtClean="0">
              <a:latin typeface="Microsoft YaHei" charset="-122"/>
              <a:ea typeface="Microsoft YaHei" charset="-122"/>
              <a:cs typeface="Microsoft YaHei" charset="-122"/>
            </a:endParaRPr>
          </a:p>
        </p:txBody>
      </p:sp>
      <p:pic>
        <p:nvPicPr>
          <p:cNvPr id="5" name="图片 4"/>
          <p:cNvPicPr>
            <a:picLocks noChangeAspect="1"/>
          </p:cNvPicPr>
          <p:nvPr/>
        </p:nvPicPr>
        <p:blipFill>
          <a:blip r:embed="rId3"/>
          <a:stretch>
            <a:fillRect/>
          </a:stretch>
        </p:blipFill>
        <p:spPr>
          <a:xfrm>
            <a:off x="736892" y="2286598"/>
            <a:ext cx="3506840" cy="2625665"/>
          </a:xfrm>
          <a:prstGeom prst="rect">
            <a:avLst/>
          </a:prstGeom>
        </p:spPr>
      </p:pic>
      <p:pic>
        <p:nvPicPr>
          <p:cNvPr id="6" name="图片 5"/>
          <p:cNvPicPr>
            <a:picLocks noChangeAspect="1"/>
          </p:cNvPicPr>
          <p:nvPr/>
        </p:nvPicPr>
        <p:blipFill>
          <a:blip r:embed="rId4"/>
          <a:stretch>
            <a:fillRect/>
          </a:stretch>
        </p:blipFill>
        <p:spPr>
          <a:xfrm>
            <a:off x="5256510" y="2283718"/>
            <a:ext cx="3569931" cy="2628545"/>
          </a:xfrm>
          <a:prstGeom prst="rect">
            <a:avLst/>
          </a:prstGeom>
        </p:spPr>
      </p:pic>
      <p:sp>
        <p:nvSpPr>
          <p:cNvPr id="7" name="右箭头 6"/>
          <p:cNvSpPr/>
          <p:nvPr/>
        </p:nvSpPr>
        <p:spPr>
          <a:xfrm>
            <a:off x="4427984" y="3423513"/>
            <a:ext cx="574731"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4206096" y="3054181"/>
            <a:ext cx="877163"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离散化</a:t>
            </a:r>
          </a:p>
        </p:txBody>
      </p:sp>
    </p:spTree>
    <p:extLst>
      <p:ext uri="{BB962C8B-B14F-4D97-AF65-F5344CB8AC3E}">
        <p14:creationId xmlns:p14="http://schemas.microsoft.com/office/powerpoint/2010/main" val="369228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478055"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a:t>
            </a:r>
            <a:r>
              <a:rPr lang="zh-CN" altLang="en-US" sz="3000" b="1" kern="0" dirty="0">
                <a:solidFill>
                  <a:srgbClr val="C9394A"/>
                </a:solidFill>
                <a:latin typeface="微软雅黑" charset="0"/>
                <a:ea typeface="微软雅黑" charset="0"/>
                <a:cs typeface="微软雅黑" charset="0"/>
              </a:rPr>
              <a:t>二</a:t>
            </a:r>
            <a:r>
              <a:rPr lang="zh-CN" altLang="en-US" sz="3000" b="1" kern="0" dirty="0" smtClean="0">
                <a:solidFill>
                  <a:srgbClr val="C9394A"/>
                </a:solidFill>
                <a:latin typeface="微软雅黑" charset="0"/>
                <a:ea typeface="微软雅黑" charset="0"/>
                <a:cs typeface="微软雅黑" charset="0"/>
              </a:rPr>
              <a:t>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连续特征离散</a:t>
            </a:r>
            <a:r>
              <a:rPr lang="zh-CN" altLang="en-US" sz="3000" b="1" kern="0" dirty="0" smtClean="0">
                <a:solidFill>
                  <a:srgbClr val="C9394A"/>
                </a:solidFill>
                <a:latin typeface="微软雅黑" charset="0"/>
                <a:ea typeface="微软雅黑" charset="0"/>
                <a:cs typeface="微软雅黑" charset="0"/>
              </a:rPr>
              <a:t>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1547664" y="1563638"/>
            <a:ext cx="2723823" cy="369332"/>
          </a:xfrm>
          <a:prstGeom prst="rect">
            <a:avLst/>
          </a:prstGeom>
          <a:noFill/>
        </p:spPr>
        <p:txBody>
          <a:bodyPr wrap="none" rtlCol="0">
            <a:spAutoFit/>
          </a:bodyPr>
          <a:lstStyle/>
          <a:p>
            <a:r>
              <a:rPr kumimoji="1" lang="zh-CN" altLang="en-US" dirty="0">
                <a:latin typeface="Microsoft YaHei" charset="-122"/>
                <a:ea typeface="Microsoft YaHei" charset="-122"/>
                <a:cs typeface="Microsoft YaHei" charset="-122"/>
              </a:rPr>
              <a:t>什</a:t>
            </a:r>
            <a:r>
              <a:rPr kumimoji="1" lang="zh-CN" altLang="en-US" dirty="0" smtClean="0">
                <a:latin typeface="Microsoft YaHei" charset="-122"/>
                <a:ea typeface="Microsoft YaHei" charset="-122"/>
                <a:cs typeface="Microsoft YaHei" charset="-122"/>
              </a:rPr>
              <a:t>么是连续特征离散化？</a:t>
            </a:r>
            <a:endParaRPr kumimoji="1" lang="zh-CN" altLang="en-US" dirty="0">
              <a:latin typeface="Microsoft YaHei" charset="-122"/>
              <a:ea typeface="Microsoft YaHei" charset="-122"/>
              <a:cs typeface="Microsoft YaHei" charset="-122"/>
            </a:endParaRPr>
          </a:p>
        </p:txBody>
      </p:sp>
      <p:sp>
        <p:nvSpPr>
          <p:cNvPr id="4" name="文本框 3"/>
          <p:cNvSpPr txBox="1"/>
          <p:nvPr/>
        </p:nvSpPr>
        <p:spPr>
          <a:xfrm>
            <a:off x="1547664" y="1939192"/>
            <a:ext cx="5493812" cy="369332"/>
          </a:xfrm>
          <a:prstGeom prst="rect">
            <a:avLst/>
          </a:prstGeom>
          <a:noFill/>
        </p:spPr>
        <p:txBody>
          <a:bodyPr wrap="none" rtlCol="0">
            <a:spAutoFit/>
          </a:bodyPr>
          <a:lstStyle/>
          <a:p>
            <a:pPr lvl="0" rtl="0"/>
            <a:r>
              <a:rPr kumimoji="1" lang="zh-CN" altLang="en-US" dirty="0">
                <a:latin typeface="Microsoft YaHei" charset="-122"/>
                <a:ea typeface="Microsoft YaHei" charset="-122"/>
                <a:cs typeface="Microsoft YaHei" charset="-122"/>
              </a:rPr>
              <a:t>将连续型的特征进行离散处理，得到有限的离散值。</a:t>
            </a:r>
            <a:endParaRPr kumimoji="1" lang="en-US" altLang="zh-CN" dirty="0" smtClean="0">
              <a:latin typeface="Microsoft YaHei" charset="-122"/>
              <a:ea typeface="Microsoft YaHei" charset="-122"/>
              <a:cs typeface="Microsoft YaHei" charset="-122"/>
            </a:endParaRPr>
          </a:p>
        </p:txBody>
      </p:sp>
      <p:sp>
        <p:nvSpPr>
          <p:cNvPr id="7" name="右箭头 6"/>
          <p:cNvSpPr/>
          <p:nvPr/>
        </p:nvSpPr>
        <p:spPr>
          <a:xfrm>
            <a:off x="4427984" y="3423513"/>
            <a:ext cx="574731"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4206096" y="3054181"/>
            <a:ext cx="877163"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离散化</a:t>
            </a:r>
          </a:p>
        </p:txBody>
      </p:sp>
      <p:pic>
        <p:nvPicPr>
          <p:cNvPr id="9" name="图片 8"/>
          <p:cNvPicPr>
            <a:picLocks noChangeAspect="1"/>
          </p:cNvPicPr>
          <p:nvPr/>
        </p:nvPicPr>
        <p:blipFill>
          <a:blip r:embed="rId3"/>
          <a:stretch>
            <a:fillRect/>
          </a:stretch>
        </p:blipFill>
        <p:spPr>
          <a:xfrm>
            <a:off x="457228" y="2253741"/>
            <a:ext cx="3855256" cy="2896334"/>
          </a:xfrm>
          <a:prstGeom prst="rect">
            <a:avLst/>
          </a:prstGeom>
        </p:spPr>
      </p:pic>
      <p:pic>
        <p:nvPicPr>
          <p:cNvPr id="10" name="图片 9"/>
          <p:cNvPicPr>
            <a:picLocks noChangeAspect="1"/>
          </p:cNvPicPr>
          <p:nvPr/>
        </p:nvPicPr>
        <p:blipFill>
          <a:blip r:embed="rId4"/>
          <a:stretch>
            <a:fillRect/>
          </a:stretch>
        </p:blipFill>
        <p:spPr>
          <a:xfrm>
            <a:off x="5130010" y="2282339"/>
            <a:ext cx="3822932" cy="2839138"/>
          </a:xfrm>
          <a:prstGeom prst="rect">
            <a:avLst/>
          </a:prstGeom>
        </p:spPr>
      </p:pic>
    </p:spTree>
    <p:extLst>
      <p:ext uri="{BB962C8B-B14F-4D97-AF65-F5344CB8AC3E}">
        <p14:creationId xmlns:p14="http://schemas.microsoft.com/office/powerpoint/2010/main" val="1474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81082" y="1707654"/>
            <a:ext cx="7802524" cy="1584176"/>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ctr">
              <a:buNone/>
            </a:pPr>
            <a:r>
              <a:rPr lang="zh-CN" altLang="en-US" sz="3600" dirty="0">
                <a:solidFill>
                  <a:srgbClr val="212121"/>
                </a:solidFill>
                <a:cs typeface="Times New Roman" charset="0"/>
              </a:rPr>
              <a:t>数据和特征决定了机器学习的</a:t>
            </a:r>
            <a:r>
              <a:rPr lang="zh-CN" altLang="en-US" sz="3600" dirty="0">
                <a:solidFill>
                  <a:srgbClr val="FF0000"/>
                </a:solidFill>
                <a:cs typeface="Times New Roman" charset="0"/>
              </a:rPr>
              <a:t>上限</a:t>
            </a:r>
            <a:r>
              <a:rPr lang="zh-CN" altLang="en-US" sz="3600" dirty="0">
                <a:solidFill>
                  <a:srgbClr val="212121"/>
                </a:solidFill>
                <a:cs typeface="Times New Roman" charset="0"/>
              </a:rPr>
              <a:t>    而模型和算法只是</a:t>
            </a:r>
            <a:r>
              <a:rPr lang="zh-CN" altLang="en-US" sz="3600" dirty="0">
                <a:solidFill>
                  <a:srgbClr val="FF0000"/>
                </a:solidFill>
                <a:cs typeface="Times New Roman" charset="0"/>
              </a:rPr>
              <a:t>逼近</a:t>
            </a:r>
            <a:r>
              <a:rPr lang="zh-CN" altLang="en-US" sz="3600" dirty="0">
                <a:solidFill>
                  <a:srgbClr val="212121"/>
                </a:solidFill>
                <a:cs typeface="Times New Roman" charset="0"/>
              </a:rPr>
              <a:t>这个上限而已！</a:t>
            </a:r>
            <a:endParaRPr lang="en-US" altLang="zh-CN" sz="3600" dirty="0">
              <a:solidFill>
                <a:srgbClr val="FF0000"/>
              </a:solidFill>
              <a:cs typeface="Times New Roman" charset="0"/>
            </a:endParaRPr>
          </a:p>
        </p:txBody>
      </p:sp>
      <p:sp>
        <p:nvSpPr>
          <p:cNvPr id="17" name="矩形"/>
          <p:cNvSpPr>
            <a:spLocks/>
          </p:cNvSpPr>
          <p:nvPr/>
        </p:nvSpPr>
        <p:spPr>
          <a:xfrm>
            <a:off x="2775599" y="363540"/>
            <a:ext cx="361349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a:solidFill>
                  <a:srgbClr val="C9394A"/>
                </a:solidFill>
                <a:latin typeface="微软雅黑" charset="0"/>
                <a:ea typeface="微软雅黑" charset="0"/>
                <a:cs typeface="微软雅黑" charset="0"/>
              </a:rPr>
              <a:t>课程介绍</a:t>
            </a:r>
            <a:r>
              <a:rPr lang="en-US" altLang="zh-CN" sz="3000" b="1" kern="0" dirty="0">
                <a:solidFill>
                  <a:srgbClr val="C9394A"/>
                </a:solidFill>
                <a:latin typeface="微软雅黑" charset="0"/>
                <a:ea typeface="微软雅黑" charset="0"/>
                <a:cs typeface="微软雅黑" charset="0"/>
              </a:rPr>
              <a:t>&amp;</a:t>
            </a:r>
            <a:r>
              <a:rPr lang="zh-CN" altLang="en-US" sz="3000" b="1" kern="0" dirty="0">
                <a:solidFill>
                  <a:srgbClr val="C9394A"/>
                </a:solidFill>
                <a:latin typeface="微软雅黑" charset="0"/>
                <a:ea typeface="微软雅黑" charset="0"/>
                <a:cs typeface="微软雅黑" charset="0"/>
              </a:rPr>
              <a:t>本章预览</a:t>
            </a:r>
            <a:endParaRPr lang="zh-CN" altLang="en-US" sz="3200" dirty="0">
              <a:cs typeface="微软雅黑" charset="0"/>
            </a:endParaRPr>
          </a:p>
        </p:txBody>
      </p:sp>
    </p:spTree>
    <p:extLst>
      <p:ext uri="{BB962C8B-B14F-4D97-AF65-F5344CB8AC3E}">
        <p14:creationId xmlns:p14="http://schemas.microsoft.com/office/powerpoint/2010/main" val="1733539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478055"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第二节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连续特征离散</a:t>
            </a:r>
            <a:r>
              <a:rPr lang="zh-CN" altLang="en-US" sz="3000" b="1" kern="0" dirty="0" smtClean="0">
                <a:solidFill>
                  <a:srgbClr val="C9394A"/>
                </a:solidFill>
                <a:latin typeface="微软雅黑" charset="0"/>
                <a:ea typeface="微软雅黑" charset="0"/>
                <a:cs typeface="微软雅黑" charset="0"/>
              </a:rPr>
              <a:t>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1547664" y="1563638"/>
            <a:ext cx="3877985" cy="369332"/>
          </a:xfrm>
          <a:prstGeom prst="rect">
            <a:avLst/>
          </a:prstGeom>
          <a:noFill/>
        </p:spPr>
        <p:txBody>
          <a:bodyPr wrap="none" rtlCol="0">
            <a:spAutoFit/>
          </a:bodyPr>
          <a:lstStyle/>
          <a:p>
            <a:r>
              <a:rPr kumimoji="1" lang="zh-CN" altLang="en-US" dirty="0">
                <a:latin typeface="Microsoft YaHei" charset="-122"/>
                <a:ea typeface="Microsoft YaHei" charset="-122"/>
                <a:cs typeface="Microsoft YaHei" charset="-122"/>
              </a:rPr>
              <a:t>为什么要进行</a:t>
            </a:r>
            <a:r>
              <a:rPr kumimoji="1" lang="zh-CN" altLang="en-US" dirty="0" smtClean="0">
                <a:latin typeface="Microsoft YaHei" charset="-122"/>
                <a:ea typeface="Microsoft YaHei" charset="-122"/>
                <a:cs typeface="Microsoft YaHei" charset="-122"/>
              </a:rPr>
              <a:t>连续特征离散化处理？</a:t>
            </a:r>
            <a:endParaRPr kumimoji="1" lang="zh-CN" altLang="en-US" dirty="0">
              <a:latin typeface="Microsoft YaHei" charset="-122"/>
              <a:ea typeface="Microsoft YaHei" charset="-122"/>
              <a:cs typeface="Microsoft YaHei" charset="-122"/>
            </a:endParaRPr>
          </a:p>
        </p:txBody>
      </p:sp>
      <p:sp>
        <p:nvSpPr>
          <p:cNvPr id="4" name="文本框 3"/>
          <p:cNvSpPr txBox="1"/>
          <p:nvPr/>
        </p:nvSpPr>
        <p:spPr>
          <a:xfrm>
            <a:off x="1547664" y="2184559"/>
            <a:ext cx="7416824" cy="2215991"/>
          </a:xfrm>
          <a:prstGeom prst="rect">
            <a:avLst/>
          </a:prstGeom>
          <a:noFill/>
        </p:spPr>
        <p:txBody>
          <a:bodyPr wrap="square" rtlCol="0">
            <a:spAutoFit/>
          </a:bodyPr>
          <a:lstStyle/>
          <a:p>
            <a:pPr latinLnBrk="1">
              <a:spcBef>
                <a:spcPts val="1200"/>
              </a:spcBef>
            </a:pPr>
            <a:r>
              <a:rPr lang="en-US" altLang="zh-CN" sz="1400">
                <a:solidFill>
                  <a:srgbClr val="00B0F0"/>
                </a:solidFill>
                <a:latin typeface="Microsoft YaHei" charset="-122"/>
                <a:ea typeface="Microsoft YaHei" charset="-122"/>
                <a:cs typeface="Microsoft YaHei" charset="-122"/>
              </a:rPr>
              <a:t>1. </a:t>
            </a:r>
            <a:r>
              <a:rPr lang="zh-CN" altLang="en-US" sz="1400">
                <a:solidFill>
                  <a:srgbClr val="00B0F0"/>
                </a:solidFill>
                <a:latin typeface="Microsoft YaHei" charset="-122"/>
                <a:ea typeface="Microsoft YaHei" charset="-122"/>
                <a:cs typeface="Microsoft YaHei" charset="-122"/>
              </a:rPr>
              <a:t>简化了模型训练的复杂性，降低模型过拟合的风险</a:t>
            </a:r>
            <a:endParaRPr lang="en-US" altLang="zh-CN" sz="1400">
              <a:solidFill>
                <a:srgbClr val="00B0F0"/>
              </a:solidFill>
              <a:latin typeface="Microsoft YaHei" charset="-122"/>
              <a:ea typeface="Microsoft YaHei" charset="-122"/>
              <a:cs typeface="Microsoft YaHei" charset="-122"/>
            </a:endParaRPr>
          </a:p>
          <a:p>
            <a:pPr latinLnBrk="1">
              <a:spcBef>
                <a:spcPts val="1200"/>
              </a:spcBef>
            </a:pPr>
            <a:r>
              <a:rPr lang="en-US" altLang="zh-CN" sz="1400">
                <a:solidFill>
                  <a:srgbClr val="00B0F0"/>
                </a:solidFill>
                <a:latin typeface="Microsoft YaHei" charset="-122"/>
                <a:ea typeface="Microsoft YaHei" charset="-122"/>
                <a:cs typeface="Microsoft YaHei" charset="-122"/>
              </a:rPr>
              <a:t>2. </a:t>
            </a:r>
            <a:r>
              <a:rPr lang="zh-CN" altLang="en-US" sz="1400">
                <a:solidFill>
                  <a:srgbClr val="00B0F0"/>
                </a:solidFill>
                <a:latin typeface="Microsoft YaHei" charset="-122"/>
                <a:ea typeface="Microsoft YaHei" charset="-122"/>
                <a:cs typeface="Microsoft YaHei" charset="-122"/>
              </a:rPr>
              <a:t>离散化后的特征对异常数据有很强的鲁棒性</a:t>
            </a:r>
          </a:p>
          <a:p>
            <a:pPr latinLnBrk="1">
              <a:spcBef>
                <a:spcPts val="1200"/>
              </a:spcBef>
            </a:pPr>
            <a:r>
              <a:rPr lang="en-US" altLang="zh-CN" sz="1400">
                <a:solidFill>
                  <a:srgbClr val="C94251"/>
                </a:solidFill>
                <a:latin typeface="Microsoft YaHei" charset="-122"/>
                <a:ea typeface="Microsoft YaHei" charset="-122"/>
                <a:cs typeface="Microsoft YaHei" charset="-122"/>
              </a:rPr>
              <a:t>3.</a:t>
            </a:r>
            <a:r>
              <a:rPr lang="zh-CN" altLang="en-US" sz="1400">
                <a:solidFill>
                  <a:srgbClr val="C94251"/>
                </a:solidFill>
                <a:latin typeface="Microsoft YaHei" charset="-122"/>
                <a:ea typeface="Microsoft YaHei" charset="-122"/>
                <a:cs typeface="Microsoft YaHei" charset="-122"/>
              </a:rPr>
              <a:t>稀疏向量内积乘法运算速度快</a:t>
            </a:r>
            <a:endParaRPr lang="en-US" altLang="zh-CN" sz="1400">
              <a:solidFill>
                <a:srgbClr val="C94251"/>
              </a:solidFill>
              <a:latin typeface="Microsoft YaHei" charset="-122"/>
              <a:ea typeface="Microsoft YaHei" charset="-122"/>
              <a:cs typeface="Microsoft YaHei" charset="-122"/>
            </a:endParaRPr>
          </a:p>
          <a:p>
            <a:pPr latinLnBrk="1">
              <a:spcBef>
                <a:spcPts val="1200"/>
              </a:spcBef>
            </a:pPr>
            <a:r>
              <a:rPr lang="en-US" altLang="zh-CN" sz="1400">
                <a:solidFill>
                  <a:srgbClr val="C94251"/>
                </a:solidFill>
                <a:latin typeface="Microsoft YaHei" charset="-122"/>
                <a:ea typeface="Microsoft YaHei" charset="-122"/>
                <a:cs typeface="Microsoft YaHei" charset="-122"/>
              </a:rPr>
              <a:t>4. </a:t>
            </a:r>
            <a:r>
              <a:rPr lang="zh-CN" altLang="en-US" sz="1400">
                <a:solidFill>
                  <a:srgbClr val="C94251"/>
                </a:solidFill>
                <a:latin typeface="Microsoft YaHei" charset="-122"/>
                <a:ea typeface="Microsoft YaHei" charset="-122"/>
                <a:cs typeface="Microsoft YaHei" charset="-122"/>
              </a:rPr>
              <a:t>线性模型表达能力受限，单变量离散化为</a:t>
            </a:r>
            <a:r>
              <a:rPr lang="en-US" altLang="zh-CN" sz="1400">
                <a:solidFill>
                  <a:srgbClr val="C94251"/>
                </a:solidFill>
                <a:latin typeface="Microsoft YaHei" charset="-122"/>
                <a:ea typeface="Microsoft YaHei" charset="-122"/>
                <a:cs typeface="Microsoft YaHei" charset="-122"/>
              </a:rPr>
              <a:t>N</a:t>
            </a:r>
            <a:r>
              <a:rPr lang="zh-CN" altLang="en-US" sz="1400">
                <a:solidFill>
                  <a:srgbClr val="C94251"/>
                </a:solidFill>
                <a:latin typeface="Microsoft YaHei" charset="-122"/>
                <a:ea typeface="Microsoft YaHei" charset="-122"/>
                <a:cs typeface="Microsoft YaHei" charset="-122"/>
              </a:rPr>
              <a:t>个后，每个变量有单独的权重，相当于为模型引入了非线性，能够提升模型表达能力，加大拟合；</a:t>
            </a:r>
          </a:p>
          <a:p>
            <a:pPr latinLnBrk="1">
              <a:spcBef>
                <a:spcPts val="1200"/>
              </a:spcBef>
            </a:pPr>
            <a:r>
              <a:rPr lang="en-US" altLang="zh-CN" sz="1400">
                <a:solidFill>
                  <a:srgbClr val="C94251"/>
                </a:solidFill>
                <a:latin typeface="Microsoft YaHei" charset="-122"/>
                <a:ea typeface="Microsoft YaHei" charset="-122"/>
                <a:cs typeface="Microsoft YaHei" charset="-122"/>
              </a:rPr>
              <a:t>5. </a:t>
            </a:r>
            <a:r>
              <a:rPr lang="zh-CN" altLang="en-US" sz="1400">
                <a:solidFill>
                  <a:srgbClr val="C94251"/>
                </a:solidFill>
                <a:latin typeface="Microsoft YaHei" charset="-122"/>
                <a:ea typeface="Microsoft YaHei" charset="-122"/>
                <a:cs typeface="Microsoft YaHei" charset="-122"/>
              </a:rPr>
              <a:t>离散化后可以进行特征交叉，由</a:t>
            </a:r>
            <a:r>
              <a:rPr lang="en-US" altLang="zh-CN" sz="1400">
                <a:solidFill>
                  <a:srgbClr val="C94251"/>
                </a:solidFill>
                <a:latin typeface="Microsoft YaHei" charset="-122"/>
                <a:ea typeface="Microsoft YaHei" charset="-122"/>
                <a:cs typeface="Microsoft YaHei" charset="-122"/>
              </a:rPr>
              <a:t>M+N</a:t>
            </a:r>
            <a:r>
              <a:rPr lang="zh-CN" altLang="en-US" sz="1400">
                <a:solidFill>
                  <a:srgbClr val="C94251"/>
                </a:solidFill>
                <a:latin typeface="Microsoft YaHei" charset="-122"/>
                <a:ea typeface="Microsoft YaHei" charset="-122"/>
                <a:cs typeface="Microsoft YaHei" charset="-122"/>
              </a:rPr>
              <a:t>个变量变为</a:t>
            </a:r>
            <a:r>
              <a:rPr lang="en-US" altLang="zh-CN" sz="1400">
                <a:solidFill>
                  <a:srgbClr val="C94251"/>
                </a:solidFill>
                <a:latin typeface="Microsoft YaHei" charset="-122"/>
                <a:ea typeface="Microsoft YaHei" charset="-122"/>
                <a:cs typeface="Microsoft YaHei" charset="-122"/>
              </a:rPr>
              <a:t>M*N</a:t>
            </a:r>
            <a:r>
              <a:rPr lang="zh-CN" altLang="en-US" sz="1400">
                <a:solidFill>
                  <a:srgbClr val="C94251"/>
                </a:solidFill>
                <a:latin typeface="Microsoft YaHei" charset="-122"/>
                <a:ea typeface="Microsoft YaHei" charset="-122"/>
                <a:cs typeface="Microsoft YaHei" charset="-122"/>
              </a:rPr>
              <a:t>个变量，进一步引入非线性，提升表达能力</a:t>
            </a:r>
          </a:p>
        </p:txBody>
      </p:sp>
      <p:graphicFrame>
        <p:nvGraphicFramePr>
          <p:cNvPr id="7" name="表格 6"/>
          <p:cNvGraphicFramePr>
            <a:graphicFrameLocks noGrp="1"/>
          </p:cNvGraphicFramePr>
          <p:nvPr>
            <p:extLst>
              <p:ext uri="{D42A27DB-BD31-4B8C-83A1-F6EECF244321}">
                <p14:modId xmlns:p14="http://schemas.microsoft.com/office/powerpoint/2010/main" val="372276236"/>
              </p:ext>
            </p:extLst>
          </p:nvPr>
        </p:nvGraphicFramePr>
        <p:xfrm>
          <a:off x="251520" y="2571750"/>
          <a:ext cx="900100" cy="1828800"/>
        </p:xfrm>
        <a:graphic>
          <a:graphicData uri="http://schemas.openxmlformats.org/drawingml/2006/table">
            <a:tbl>
              <a:tblPr firstRow="1" bandRow="1">
                <a:tableStyleId>{5FD0F851-EC5A-4D38-B0AD-8093EC10F338}</a:tableStyleId>
              </a:tblPr>
              <a:tblGrid>
                <a:gridCol w="900100"/>
              </a:tblGrid>
              <a:tr h="286385">
                <a:tc>
                  <a:txBody>
                    <a:bodyPr/>
                    <a:lstStyle/>
                    <a:p>
                      <a:r>
                        <a:rPr lang="zh-CN" altLang="en-US" sz="1400" dirty="0">
                          <a:latin typeface="Microsoft YaHei" charset="-122"/>
                          <a:ea typeface="Microsoft YaHei" charset="-122"/>
                          <a:cs typeface="Microsoft YaHei" charset="-122"/>
                        </a:rPr>
                        <a:t>年龄</a:t>
                      </a:r>
                    </a:p>
                  </a:txBody>
                  <a:tcPr/>
                </a:tc>
              </a:tr>
              <a:tr h="286385">
                <a:tc>
                  <a:txBody>
                    <a:bodyPr/>
                    <a:lstStyle/>
                    <a:p>
                      <a:r>
                        <a:rPr lang="en-US" altLang="zh-CN" sz="1400" dirty="0">
                          <a:latin typeface="Microsoft YaHei" charset="-122"/>
                          <a:ea typeface="Microsoft YaHei" charset="-122"/>
                          <a:cs typeface="Microsoft YaHei" charset="-122"/>
                        </a:rPr>
                        <a:t>28</a:t>
                      </a:r>
                      <a:endParaRPr lang="zh-CN" altLang="en-US" sz="1400" dirty="0">
                        <a:latin typeface="Microsoft YaHei" charset="-122"/>
                        <a:ea typeface="Microsoft YaHei" charset="-122"/>
                        <a:cs typeface="Microsoft YaHei" charset="-122"/>
                      </a:endParaRPr>
                    </a:p>
                  </a:txBody>
                  <a:tcPr/>
                </a:tc>
              </a:tr>
              <a:tr h="286385">
                <a:tc>
                  <a:txBody>
                    <a:bodyPr/>
                    <a:lstStyle/>
                    <a:p>
                      <a:r>
                        <a:rPr lang="en-US" altLang="zh-CN" sz="1400">
                          <a:latin typeface="Microsoft YaHei" charset="-122"/>
                          <a:ea typeface="Microsoft YaHei" charset="-122"/>
                          <a:cs typeface="Microsoft YaHei" charset="-122"/>
                        </a:rPr>
                        <a:t>33</a:t>
                      </a:r>
                      <a:endParaRPr lang="zh-CN" altLang="en-US" sz="1400">
                        <a:latin typeface="Microsoft YaHei" charset="-122"/>
                        <a:ea typeface="Microsoft YaHei" charset="-122"/>
                        <a:cs typeface="Microsoft YaHei" charset="-122"/>
                      </a:endParaRPr>
                    </a:p>
                  </a:txBody>
                  <a:tcPr/>
                </a:tc>
              </a:tr>
              <a:tr h="286385">
                <a:tc>
                  <a:txBody>
                    <a:bodyPr/>
                    <a:lstStyle/>
                    <a:p>
                      <a:r>
                        <a:rPr lang="en-US" altLang="zh-CN" sz="1400">
                          <a:latin typeface="Microsoft YaHei" charset="-122"/>
                          <a:ea typeface="Microsoft YaHei" charset="-122"/>
                          <a:cs typeface="Microsoft YaHei" charset="-122"/>
                        </a:rPr>
                        <a:t>30</a:t>
                      </a:r>
                      <a:endParaRPr lang="zh-CN" altLang="en-US" sz="1400">
                        <a:latin typeface="Microsoft YaHei" charset="-122"/>
                        <a:ea typeface="Microsoft YaHei" charset="-122"/>
                        <a:cs typeface="Microsoft YaHei" charset="-122"/>
                      </a:endParaRPr>
                    </a:p>
                  </a:txBody>
                  <a:tcPr/>
                </a:tc>
              </a:tr>
              <a:tr h="286385">
                <a:tc>
                  <a:txBody>
                    <a:bodyPr/>
                    <a:lstStyle/>
                    <a:p>
                      <a:r>
                        <a:rPr lang="en-US" altLang="zh-CN" sz="1400">
                          <a:latin typeface="Microsoft YaHei" charset="-122"/>
                          <a:ea typeface="Microsoft YaHei" charset="-122"/>
                          <a:cs typeface="Microsoft YaHei" charset="-122"/>
                        </a:rPr>
                        <a:t>26</a:t>
                      </a:r>
                      <a:endParaRPr lang="zh-CN" altLang="en-US" sz="1400">
                        <a:latin typeface="Microsoft YaHei" charset="-122"/>
                        <a:ea typeface="Microsoft YaHei" charset="-122"/>
                        <a:cs typeface="Microsoft YaHei" charset="-122"/>
                      </a:endParaRPr>
                    </a:p>
                  </a:txBody>
                  <a:tcPr/>
                </a:tc>
              </a:tr>
              <a:tr h="286385">
                <a:tc>
                  <a:txBody>
                    <a:bodyPr/>
                    <a:lstStyle/>
                    <a:p>
                      <a:r>
                        <a:rPr lang="en-US" altLang="zh-CN" sz="1400">
                          <a:latin typeface="Microsoft YaHei" charset="-122"/>
                          <a:ea typeface="Microsoft YaHei" charset="-122"/>
                          <a:cs typeface="Microsoft YaHei" charset="-122"/>
                        </a:rPr>
                        <a:t>29</a:t>
                      </a:r>
                      <a:endParaRPr lang="zh-CN" altLang="en-US" sz="1400">
                        <a:latin typeface="Microsoft YaHei" charset="-122"/>
                        <a:ea typeface="Microsoft YaHei" charset="-122"/>
                        <a:cs typeface="Microsoft YaHei" charset="-122"/>
                      </a:endParaRPr>
                    </a:p>
                  </a:txBody>
                  <a:tcPr/>
                </a:tc>
              </a:tr>
            </a:tbl>
          </a:graphicData>
        </a:graphic>
      </p:graphicFrame>
    </p:spTree>
    <p:extLst>
      <p:ext uri="{BB962C8B-B14F-4D97-AF65-F5344CB8AC3E}">
        <p14:creationId xmlns:p14="http://schemas.microsoft.com/office/powerpoint/2010/main" val="148542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478055"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第二节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连续特征离散</a:t>
            </a:r>
            <a:r>
              <a:rPr lang="zh-CN" altLang="en-US" sz="3000" b="1" kern="0" dirty="0" smtClean="0">
                <a:solidFill>
                  <a:srgbClr val="C9394A"/>
                </a:solidFill>
                <a:latin typeface="微软雅黑" charset="0"/>
                <a:ea typeface="微软雅黑" charset="0"/>
                <a:cs typeface="微软雅黑" charset="0"/>
              </a:rPr>
              <a:t>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3012117" y="1563638"/>
            <a:ext cx="3251211" cy="461665"/>
          </a:xfrm>
          <a:prstGeom prst="rect">
            <a:avLst/>
          </a:prstGeom>
          <a:noFill/>
        </p:spPr>
        <p:txBody>
          <a:bodyPr wrap="none" rtlCol="0">
            <a:spAutoFit/>
          </a:bodyPr>
          <a:lstStyle/>
          <a:p>
            <a:r>
              <a:rPr kumimoji="1" lang="zh-CN" altLang="en-US" sz="2400" dirty="0">
                <a:latin typeface="Microsoft YaHei" charset="-122"/>
                <a:ea typeface="Microsoft YaHei" charset="-122"/>
                <a:cs typeface="Microsoft YaHei" charset="-122"/>
              </a:rPr>
              <a:t>无监督</a:t>
            </a:r>
            <a:r>
              <a:rPr kumimoji="1" lang="en-US" altLang="zh-CN" sz="2400" dirty="0">
                <a:latin typeface="Microsoft YaHei" charset="-122"/>
                <a:ea typeface="Microsoft YaHei" charset="-122"/>
                <a:cs typeface="Microsoft YaHei" charset="-122"/>
              </a:rPr>
              <a:t>:</a:t>
            </a:r>
            <a:r>
              <a:rPr kumimoji="1" lang="zh-CN" altLang="en-US" sz="2400" dirty="0">
                <a:latin typeface="Microsoft YaHei" charset="-122"/>
                <a:ea typeface="Microsoft YaHei" charset="-122"/>
                <a:cs typeface="Microsoft YaHei" charset="-122"/>
              </a:rPr>
              <a:t> 等距</a:t>
            </a:r>
            <a:r>
              <a:rPr kumimoji="1" lang="en-US" altLang="zh-CN" sz="2400" dirty="0">
                <a:latin typeface="Microsoft YaHei" charset="-122"/>
                <a:ea typeface="Microsoft YaHei" charset="-122"/>
                <a:cs typeface="Microsoft YaHei" charset="-122"/>
              </a:rPr>
              <a:t>/</a:t>
            </a:r>
            <a:r>
              <a:rPr kumimoji="1" lang="zh-CN" altLang="en-US" sz="2400" dirty="0">
                <a:latin typeface="Microsoft YaHei" charset="-122"/>
                <a:ea typeface="Microsoft YaHei" charset="-122"/>
                <a:cs typeface="Microsoft YaHei" charset="-122"/>
              </a:rPr>
              <a:t>等频离散</a:t>
            </a:r>
          </a:p>
        </p:txBody>
      </p:sp>
      <p:sp>
        <p:nvSpPr>
          <p:cNvPr id="4" name="文本框 3"/>
          <p:cNvSpPr txBox="1"/>
          <p:nvPr/>
        </p:nvSpPr>
        <p:spPr>
          <a:xfrm>
            <a:off x="1580636" y="2232640"/>
            <a:ext cx="5982728" cy="369332"/>
          </a:xfrm>
          <a:prstGeom prst="rect">
            <a:avLst/>
          </a:prstGeom>
          <a:noFill/>
        </p:spPr>
        <p:txBody>
          <a:bodyPr wrap="none" rtlCol="0">
            <a:spAutoFit/>
          </a:bodyPr>
          <a:lstStyle/>
          <a:p>
            <a:r>
              <a:rPr kumimoji="1" lang="en-US" altLang="zh-CN"/>
              <a:t>1</a:t>
            </a:r>
            <a:r>
              <a:rPr kumimoji="1" lang="zh-CN" altLang="en-US"/>
              <a:t>      </a:t>
            </a:r>
            <a:r>
              <a:rPr kumimoji="1" lang="en-US" altLang="zh-CN"/>
              <a:t>3</a:t>
            </a:r>
            <a:r>
              <a:rPr kumimoji="1" lang="zh-CN" altLang="en-US"/>
              <a:t>      </a:t>
            </a:r>
            <a:r>
              <a:rPr kumimoji="1" lang="en-US" altLang="zh-CN"/>
              <a:t>4</a:t>
            </a:r>
            <a:r>
              <a:rPr kumimoji="1" lang="zh-CN" altLang="en-US"/>
              <a:t>      </a:t>
            </a:r>
            <a:r>
              <a:rPr kumimoji="1" lang="en-US" altLang="zh-CN"/>
              <a:t>5</a:t>
            </a:r>
            <a:r>
              <a:rPr kumimoji="1" lang="zh-CN" altLang="en-US"/>
              <a:t>      </a:t>
            </a:r>
            <a:r>
              <a:rPr kumimoji="1" lang="en-US" altLang="zh-CN"/>
              <a:t>5</a:t>
            </a:r>
            <a:r>
              <a:rPr kumimoji="1" lang="zh-CN" altLang="en-US"/>
              <a:t>      </a:t>
            </a:r>
            <a:r>
              <a:rPr kumimoji="1" lang="en-US" altLang="zh-CN"/>
              <a:t>6</a:t>
            </a:r>
            <a:r>
              <a:rPr kumimoji="1" lang="zh-CN" altLang="en-US"/>
              <a:t>      </a:t>
            </a:r>
            <a:r>
              <a:rPr kumimoji="1" lang="en-US" altLang="zh-CN"/>
              <a:t>7</a:t>
            </a:r>
            <a:r>
              <a:rPr kumimoji="1" lang="zh-CN" altLang="en-US"/>
              <a:t>      </a:t>
            </a:r>
            <a:r>
              <a:rPr kumimoji="1" lang="en-US" altLang="zh-CN"/>
              <a:t>7</a:t>
            </a:r>
            <a:r>
              <a:rPr kumimoji="1" lang="zh-CN" altLang="en-US"/>
              <a:t>      </a:t>
            </a:r>
            <a:r>
              <a:rPr kumimoji="1" lang="en-US" altLang="zh-CN"/>
              <a:t>8</a:t>
            </a:r>
            <a:r>
              <a:rPr kumimoji="1" lang="zh-CN" altLang="en-US"/>
              <a:t>      </a:t>
            </a:r>
            <a:r>
              <a:rPr kumimoji="1" lang="en-US" altLang="zh-CN"/>
              <a:t>10</a:t>
            </a:r>
            <a:r>
              <a:rPr kumimoji="1" lang="zh-CN" altLang="en-US"/>
              <a:t>      </a:t>
            </a:r>
            <a:r>
              <a:rPr kumimoji="1" lang="en-US" altLang="zh-CN"/>
              <a:t>11</a:t>
            </a:r>
            <a:r>
              <a:rPr kumimoji="1" lang="zh-CN" altLang="en-US"/>
              <a:t>      </a:t>
            </a:r>
            <a:r>
              <a:rPr kumimoji="1" lang="en-US" altLang="zh-CN"/>
              <a:t>13</a:t>
            </a:r>
            <a:r>
              <a:rPr kumimoji="1" lang="zh-CN" altLang="en-US"/>
              <a:t>      </a:t>
            </a:r>
            <a:r>
              <a:rPr kumimoji="1" lang="en-US" altLang="zh-CN"/>
              <a:t>15</a:t>
            </a:r>
            <a:endParaRPr kumimoji="1" lang="zh-CN" altLang="en-US"/>
          </a:p>
        </p:txBody>
      </p:sp>
      <p:sp>
        <p:nvSpPr>
          <p:cNvPr id="5" name="文本框 4"/>
          <p:cNvSpPr txBox="1"/>
          <p:nvPr/>
        </p:nvSpPr>
        <p:spPr>
          <a:xfrm>
            <a:off x="405313" y="2908686"/>
            <a:ext cx="2606804" cy="523220"/>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等距离散</a:t>
            </a:r>
            <a:r>
              <a:rPr kumimoji="1" lang="en-US" altLang="zh-CN" sz="1400">
                <a:latin typeface="Microsoft YaHei" charset="-122"/>
                <a:ea typeface="Microsoft YaHei" charset="-122"/>
                <a:cs typeface="Microsoft YaHei" charset="-122"/>
              </a:rPr>
              <a:t>:</a:t>
            </a:r>
            <a:r>
              <a:rPr kumimoji="1" lang="zh-CN" altLang="en-US" sz="1400">
                <a:latin typeface="Microsoft YaHei" charset="-122"/>
                <a:ea typeface="Microsoft YaHei" charset="-122"/>
                <a:cs typeface="Microsoft YaHei" charset="-122"/>
              </a:rPr>
              <a:t> </a:t>
            </a:r>
            <a:endParaRPr kumimoji="1" lang="en-US" altLang="zh-CN" sz="1400">
              <a:latin typeface="Microsoft YaHei" charset="-122"/>
              <a:ea typeface="Microsoft YaHei" charset="-122"/>
              <a:cs typeface="Microsoft YaHei" charset="-122"/>
            </a:endParaRPr>
          </a:p>
          <a:p>
            <a:r>
              <a:rPr kumimoji="1" lang="zh-CN" altLang="en-US" sz="1400">
                <a:latin typeface="Microsoft YaHei" charset="-122"/>
                <a:ea typeface="Microsoft YaHei" charset="-122"/>
                <a:cs typeface="Microsoft YaHei" charset="-122"/>
              </a:rPr>
              <a:t>假设距离为</a:t>
            </a:r>
            <a:r>
              <a:rPr kumimoji="1" lang="en-US" altLang="zh-CN" sz="1400">
                <a:latin typeface="Microsoft YaHei" charset="-122"/>
                <a:ea typeface="Microsoft YaHei" charset="-122"/>
                <a:cs typeface="Microsoft YaHei" charset="-122"/>
              </a:rPr>
              <a:t>(0,5],(5,10],(10,15]</a:t>
            </a:r>
            <a:endParaRPr kumimoji="1" lang="zh-CN" altLang="en-US" sz="1400">
              <a:latin typeface="Microsoft YaHei" charset="-122"/>
              <a:ea typeface="Microsoft YaHei" charset="-122"/>
              <a:cs typeface="Microsoft YaHei" charset="-122"/>
            </a:endParaRPr>
          </a:p>
        </p:txBody>
      </p:sp>
      <p:sp>
        <p:nvSpPr>
          <p:cNvPr id="6" name="矩形 5"/>
          <p:cNvSpPr/>
          <p:nvPr/>
        </p:nvSpPr>
        <p:spPr>
          <a:xfrm>
            <a:off x="467544" y="3939902"/>
            <a:ext cx="4104456" cy="43204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467544" y="3939902"/>
            <a:ext cx="1431776" cy="43204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1899320" y="3939902"/>
            <a:ext cx="1431776" cy="43204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586954" y="3971260"/>
            <a:ext cx="1192955" cy="369332"/>
          </a:xfrm>
          <a:prstGeom prst="rect">
            <a:avLst/>
          </a:prstGeom>
          <a:noFill/>
        </p:spPr>
        <p:txBody>
          <a:bodyPr wrap="none" rtlCol="0">
            <a:spAutoFit/>
          </a:bodyPr>
          <a:lstStyle/>
          <a:p>
            <a:r>
              <a:rPr kumimoji="1" lang="en-US" altLang="zh-CN"/>
              <a:t>1</a:t>
            </a:r>
            <a:r>
              <a:rPr kumimoji="1" lang="zh-CN" altLang="en-US"/>
              <a:t>  </a:t>
            </a:r>
            <a:r>
              <a:rPr kumimoji="1" lang="en-US" altLang="zh-CN"/>
              <a:t>3</a:t>
            </a:r>
            <a:r>
              <a:rPr kumimoji="1" lang="zh-CN" altLang="en-US"/>
              <a:t>  </a:t>
            </a:r>
            <a:r>
              <a:rPr kumimoji="1" lang="en-US" altLang="zh-CN"/>
              <a:t>4</a:t>
            </a:r>
            <a:r>
              <a:rPr kumimoji="1" lang="zh-CN" altLang="en-US"/>
              <a:t>  </a:t>
            </a:r>
            <a:r>
              <a:rPr kumimoji="1" lang="en-US" altLang="zh-CN"/>
              <a:t>5</a:t>
            </a:r>
            <a:r>
              <a:rPr kumimoji="1" lang="zh-CN" altLang="en-US"/>
              <a:t>  </a:t>
            </a:r>
            <a:r>
              <a:rPr kumimoji="1" lang="en-US" altLang="zh-CN"/>
              <a:t>5</a:t>
            </a:r>
            <a:endParaRPr kumimoji="1" lang="zh-CN" altLang="en-US"/>
          </a:p>
        </p:txBody>
      </p:sp>
      <p:sp>
        <p:nvSpPr>
          <p:cNvPr id="11" name="文本框 10"/>
          <p:cNvSpPr txBox="1"/>
          <p:nvPr/>
        </p:nvSpPr>
        <p:spPr>
          <a:xfrm>
            <a:off x="2071629" y="3971260"/>
            <a:ext cx="1087157" cy="369332"/>
          </a:xfrm>
          <a:prstGeom prst="rect">
            <a:avLst/>
          </a:prstGeom>
          <a:noFill/>
        </p:spPr>
        <p:txBody>
          <a:bodyPr wrap="none" rtlCol="0">
            <a:spAutoFit/>
          </a:bodyPr>
          <a:lstStyle/>
          <a:p>
            <a:r>
              <a:rPr kumimoji="1" lang="en-US" altLang="zh-CN"/>
              <a:t>6</a:t>
            </a:r>
            <a:r>
              <a:rPr kumimoji="1" lang="zh-CN" altLang="en-US"/>
              <a:t>  </a:t>
            </a:r>
            <a:r>
              <a:rPr kumimoji="1" lang="en-US" altLang="zh-CN"/>
              <a:t>7</a:t>
            </a:r>
            <a:r>
              <a:rPr kumimoji="1" lang="zh-CN" altLang="en-US"/>
              <a:t>  </a:t>
            </a:r>
            <a:r>
              <a:rPr kumimoji="1" lang="en-US" altLang="zh-CN"/>
              <a:t>8</a:t>
            </a:r>
            <a:r>
              <a:rPr kumimoji="1" lang="zh-CN" altLang="en-US"/>
              <a:t>  </a:t>
            </a:r>
            <a:r>
              <a:rPr kumimoji="1" lang="en-US" altLang="zh-CN"/>
              <a:t>10</a:t>
            </a:r>
            <a:endParaRPr kumimoji="1" lang="zh-CN" altLang="en-US"/>
          </a:p>
        </p:txBody>
      </p:sp>
      <p:sp>
        <p:nvSpPr>
          <p:cNvPr id="12" name="文本框 11"/>
          <p:cNvSpPr txBox="1"/>
          <p:nvPr/>
        </p:nvSpPr>
        <p:spPr>
          <a:xfrm>
            <a:off x="3450507" y="3971260"/>
            <a:ext cx="1098378" cy="369332"/>
          </a:xfrm>
          <a:prstGeom prst="rect">
            <a:avLst/>
          </a:prstGeom>
          <a:noFill/>
        </p:spPr>
        <p:txBody>
          <a:bodyPr wrap="none" rtlCol="0">
            <a:spAutoFit/>
          </a:bodyPr>
          <a:lstStyle/>
          <a:p>
            <a:r>
              <a:rPr kumimoji="1" lang="en-US" altLang="zh-CN"/>
              <a:t>11</a:t>
            </a:r>
            <a:r>
              <a:rPr kumimoji="1" lang="zh-CN" altLang="en-US"/>
              <a:t>  </a:t>
            </a:r>
            <a:r>
              <a:rPr kumimoji="1" lang="en-US" altLang="zh-CN"/>
              <a:t>13</a:t>
            </a:r>
            <a:r>
              <a:rPr kumimoji="1" lang="zh-CN" altLang="en-US"/>
              <a:t>  </a:t>
            </a:r>
            <a:r>
              <a:rPr kumimoji="1" lang="en-US" altLang="zh-CN"/>
              <a:t>15</a:t>
            </a:r>
            <a:endParaRPr kumimoji="1" lang="zh-CN" altLang="en-US"/>
          </a:p>
        </p:txBody>
      </p:sp>
      <p:sp>
        <p:nvSpPr>
          <p:cNvPr id="13" name="文本框 12"/>
          <p:cNvSpPr txBox="1"/>
          <p:nvPr/>
        </p:nvSpPr>
        <p:spPr>
          <a:xfrm>
            <a:off x="874692" y="4400504"/>
            <a:ext cx="617477" cy="369332"/>
          </a:xfrm>
          <a:prstGeom prst="rect">
            <a:avLst/>
          </a:prstGeom>
          <a:noFill/>
        </p:spPr>
        <p:txBody>
          <a:bodyPr wrap="none" rtlCol="0">
            <a:spAutoFit/>
          </a:bodyPr>
          <a:lstStyle/>
          <a:p>
            <a:r>
              <a:rPr kumimoji="1" lang="en-US" altLang="zh-CN"/>
              <a:t>(0,5]</a:t>
            </a:r>
            <a:endParaRPr kumimoji="1" lang="zh-CN" altLang="en-US"/>
          </a:p>
        </p:txBody>
      </p:sp>
      <p:sp>
        <p:nvSpPr>
          <p:cNvPr id="14" name="文本框 13"/>
          <p:cNvSpPr txBox="1"/>
          <p:nvPr/>
        </p:nvSpPr>
        <p:spPr>
          <a:xfrm>
            <a:off x="2211033" y="4395455"/>
            <a:ext cx="734496" cy="369332"/>
          </a:xfrm>
          <a:prstGeom prst="rect">
            <a:avLst/>
          </a:prstGeom>
          <a:noFill/>
        </p:spPr>
        <p:txBody>
          <a:bodyPr wrap="none" rtlCol="0">
            <a:spAutoFit/>
          </a:bodyPr>
          <a:lstStyle/>
          <a:p>
            <a:r>
              <a:rPr kumimoji="1" lang="en-US" altLang="zh-CN"/>
              <a:t>(5,10]</a:t>
            </a:r>
            <a:endParaRPr kumimoji="1" lang="zh-CN" altLang="en-US"/>
          </a:p>
        </p:txBody>
      </p:sp>
      <p:sp>
        <p:nvSpPr>
          <p:cNvPr id="15" name="文本框 14"/>
          <p:cNvSpPr txBox="1"/>
          <p:nvPr/>
        </p:nvSpPr>
        <p:spPr>
          <a:xfrm>
            <a:off x="3575121" y="4403308"/>
            <a:ext cx="851515" cy="369332"/>
          </a:xfrm>
          <a:prstGeom prst="rect">
            <a:avLst/>
          </a:prstGeom>
          <a:noFill/>
        </p:spPr>
        <p:txBody>
          <a:bodyPr wrap="none" rtlCol="0">
            <a:spAutoFit/>
          </a:bodyPr>
          <a:lstStyle/>
          <a:p>
            <a:r>
              <a:rPr kumimoji="1" lang="en-US" altLang="zh-CN"/>
              <a:t>(10,15]</a:t>
            </a:r>
            <a:endParaRPr kumimoji="1" lang="zh-CN" altLang="en-US"/>
          </a:p>
        </p:txBody>
      </p:sp>
      <p:sp>
        <p:nvSpPr>
          <p:cNvPr id="30" name="文本框 29"/>
          <p:cNvSpPr txBox="1"/>
          <p:nvPr/>
        </p:nvSpPr>
        <p:spPr>
          <a:xfrm>
            <a:off x="4594738" y="2908686"/>
            <a:ext cx="1188146" cy="523220"/>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等频离散</a:t>
            </a:r>
            <a:r>
              <a:rPr kumimoji="1" lang="en-US" altLang="zh-CN" sz="1400">
                <a:latin typeface="Microsoft YaHei" charset="-122"/>
                <a:ea typeface="Microsoft YaHei" charset="-122"/>
                <a:cs typeface="Microsoft YaHei" charset="-122"/>
              </a:rPr>
              <a:t>:</a:t>
            </a:r>
            <a:r>
              <a:rPr kumimoji="1" lang="zh-CN" altLang="en-US" sz="1400">
                <a:latin typeface="Microsoft YaHei" charset="-122"/>
                <a:ea typeface="Microsoft YaHei" charset="-122"/>
                <a:cs typeface="Microsoft YaHei" charset="-122"/>
              </a:rPr>
              <a:t> </a:t>
            </a:r>
            <a:endParaRPr kumimoji="1" lang="en-US" altLang="zh-CN" sz="1400">
              <a:latin typeface="Microsoft YaHei" charset="-122"/>
              <a:ea typeface="Microsoft YaHei" charset="-122"/>
              <a:cs typeface="Microsoft YaHei" charset="-122"/>
            </a:endParaRPr>
          </a:p>
          <a:p>
            <a:r>
              <a:rPr kumimoji="1" lang="zh-CN" altLang="en-US" sz="1400">
                <a:latin typeface="Microsoft YaHei" charset="-122"/>
                <a:ea typeface="Microsoft YaHei" charset="-122"/>
                <a:cs typeface="Microsoft YaHei" charset="-122"/>
              </a:rPr>
              <a:t>假设频度为</a:t>
            </a:r>
            <a:r>
              <a:rPr kumimoji="1" lang="en-US" altLang="zh-CN" sz="1400">
                <a:latin typeface="Microsoft YaHei" charset="-122"/>
                <a:ea typeface="Microsoft YaHei" charset="-122"/>
                <a:cs typeface="Microsoft YaHei" charset="-122"/>
              </a:rPr>
              <a:t>3</a:t>
            </a:r>
            <a:endParaRPr kumimoji="1" lang="zh-CN" altLang="en-US" sz="1400">
              <a:latin typeface="Microsoft YaHei" charset="-122"/>
              <a:ea typeface="Microsoft YaHei" charset="-122"/>
              <a:cs typeface="Microsoft YaHei" charset="-122"/>
            </a:endParaRPr>
          </a:p>
        </p:txBody>
      </p:sp>
      <p:sp>
        <p:nvSpPr>
          <p:cNvPr id="31" name="矩形 30"/>
          <p:cNvSpPr/>
          <p:nvPr/>
        </p:nvSpPr>
        <p:spPr>
          <a:xfrm>
            <a:off x="4656969" y="3939902"/>
            <a:ext cx="4104456" cy="43204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a:off x="4656969" y="3939902"/>
            <a:ext cx="834195" cy="43204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5491165" y="3939902"/>
            <a:ext cx="809028" cy="43204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文本框 33"/>
          <p:cNvSpPr txBox="1"/>
          <p:nvPr/>
        </p:nvSpPr>
        <p:spPr>
          <a:xfrm>
            <a:off x="4712991" y="3971260"/>
            <a:ext cx="747320" cy="369332"/>
          </a:xfrm>
          <a:prstGeom prst="rect">
            <a:avLst/>
          </a:prstGeom>
          <a:noFill/>
        </p:spPr>
        <p:txBody>
          <a:bodyPr wrap="none" rtlCol="0">
            <a:spAutoFit/>
          </a:bodyPr>
          <a:lstStyle/>
          <a:p>
            <a:r>
              <a:rPr kumimoji="1" lang="en-US" altLang="zh-CN"/>
              <a:t>1</a:t>
            </a:r>
            <a:r>
              <a:rPr kumimoji="1" lang="zh-CN" altLang="en-US"/>
              <a:t>  </a:t>
            </a:r>
            <a:r>
              <a:rPr kumimoji="1" lang="en-US" altLang="zh-CN"/>
              <a:t>3</a:t>
            </a:r>
            <a:r>
              <a:rPr kumimoji="1" lang="zh-CN" altLang="en-US"/>
              <a:t>  </a:t>
            </a:r>
            <a:r>
              <a:rPr kumimoji="1" lang="en-US" altLang="zh-CN"/>
              <a:t>4</a:t>
            </a:r>
            <a:endParaRPr kumimoji="1" lang="zh-CN" altLang="en-US"/>
          </a:p>
        </p:txBody>
      </p:sp>
      <p:sp>
        <p:nvSpPr>
          <p:cNvPr id="40" name="矩形 39"/>
          <p:cNvSpPr/>
          <p:nvPr/>
        </p:nvSpPr>
        <p:spPr>
          <a:xfrm>
            <a:off x="6300193" y="3939902"/>
            <a:ext cx="809028" cy="43204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p:cNvSpPr/>
          <p:nvPr/>
        </p:nvSpPr>
        <p:spPr>
          <a:xfrm>
            <a:off x="7109220" y="3939902"/>
            <a:ext cx="893819" cy="43204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文本框 41"/>
          <p:cNvSpPr txBox="1"/>
          <p:nvPr/>
        </p:nvSpPr>
        <p:spPr>
          <a:xfrm>
            <a:off x="5510389" y="3971260"/>
            <a:ext cx="747320" cy="369332"/>
          </a:xfrm>
          <a:prstGeom prst="rect">
            <a:avLst/>
          </a:prstGeom>
          <a:noFill/>
        </p:spPr>
        <p:txBody>
          <a:bodyPr wrap="none" rtlCol="0">
            <a:spAutoFit/>
          </a:bodyPr>
          <a:lstStyle/>
          <a:p>
            <a:r>
              <a:rPr kumimoji="1" lang="en-US" altLang="zh-CN"/>
              <a:t>5</a:t>
            </a:r>
            <a:r>
              <a:rPr kumimoji="1" lang="zh-CN" altLang="en-US"/>
              <a:t>  </a:t>
            </a:r>
            <a:r>
              <a:rPr kumimoji="1" lang="en-US" altLang="zh-CN"/>
              <a:t>5</a:t>
            </a:r>
            <a:r>
              <a:rPr kumimoji="1" lang="zh-CN" altLang="en-US"/>
              <a:t>  </a:t>
            </a:r>
            <a:r>
              <a:rPr kumimoji="1" lang="en-US" altLang="zh-CN"/>
              <a:t>6</a:t>
            </a:r>
            <a:endParaRPr kumimoji="1" lang="zh-CN" altLang="en-US"/>
          </a:p>
        </p:txBody>
      </p:sp>
      <p:sp>
        <p:nvSpPr>
          <p:cNvPr id="43" name="文本框 42"/>
          <p:cNvSpPr txBox="1"/>
          <p:nvPr/>
        </p:nvSpPr>
        <p:spPr>
          <a:xfrm>
            <a:off x="6318037" y="3971260"/>
            <a:ext cx="747320" cy="369332"/>
          </a:xfrm>
          <a:prstGeom prst="rect">
            <a:avLst/>
          </a:prstGeom>
          <a:noFill/>
        </p:spPr>
        <p:txBody>
          <a:bodyPr wrap="none" rtlCol="0">
            <a:spAutoFit/>
          </a:bodyPr>
          <a:lstStyle/>
          <a:p>
            <a:r>
              <a:rPr kumimoji="1" lang="en-US" altLang="zh-CN"/>
              <a:t>7</a:t>
            </a:r>
            <a:r>
              <a:rPr kumimoji="1" lang="zh-CN" altLang="en-US"/>
              <a:t>  </a:t>
            </a:r>
            <a:r>
              <a:rPr kumimoji="1" lang="en-US" altLang="zh-CN"/>
              <a:t>7</a:t>
            </a:r>
            <a:r>
              <a:rPr kumimoji="1" lang="zh-CN" altLang="en-US"/>
              <a:t>  </a:t>
            </a:r>
            <a:r>
              <a:rPr kumimoji="1" lang="en-US" altLang="zh-CN"/>
              <a:t>8</a:t>
            </a:r>
            <a:endParaRPr kumimoji="1" lang="zh-CN" altLang="en-US"/>
          </a:p>
        </p:txBody>
      </p:sp>
      <p:sp>
        <p:nvSpPr>
          <p:cNvPr id="44" name="文本框 43"/>
          <p:cNvSpPr txBox="1"/>
          <p:nvPr/>
        </p:nvSpPr>
        <p:spPr>
          <a:xfrm>
            <a:off x="7089516" y="3978954"/>
            <a:ext cx="947695" cy="353943"/>
          </a:xfrm>
          <a:prstGeom prst="rect">
            <a:avLst/>
          </a:prstGeom>
          <a:noFill/>
        </p:spPr>
        <p:txBody>
          <a:bodyPr wrap="none" rtlCol="0">
            <a:spAutoFit/>
          </a:bodyPr>
          <a:lstStyle/>
          <a:p>
            <a:r>
              <a:rPr kumimoji="1" lang="en-US" altLang="zh-CN" sz="1700"/>
              <a:t>10</a:t>
            </a:r>
            <a:r>
              <a:rPr kumimoji="1" lang="zh-CN" altLang="en-US" sz="1700"/>
              <a:t> </a:t>
            </a:r>
            <a:r>
              <a:rPr kumimoji="1" lang="en-US" altLang="zh-CN" sz="1700"/>
              <a:t>11</a:t>
            </a:r>
            <a:r>
              <a:rPr kumimoji="1" lang="zh-CN" altLang="en-US" sz="1700"/>
              <a:t> </a:t>
            </a:r>
            <a:r>
              <a:rPr kumimoji="1" lang="en-US" altLang="zh-CN" sz="1700"/>
              <a:t>13</a:t>
            </a:r>
            <a:endParaRPr kumimoji="1" lang="zh-CN" altLang="en-US" sz="1700"/>
          </a:p>
        </p:txBody>
      </p:sp>
      <p:sp>
        <p:nvSpPr>
          <p:cNvPr id="45" name="文本框 44"/>
          <p:cNvSpPr txBox="1"/>
          <p:nvPr/>
        </p:nvSpPr>
        <p:spPr>
          <a:xfrm>
            <a:off x="8215276" y="3955871"/>
            <a:ext cx="418704" cy="369332"/>
          </a:xfrm>
          <a:prstGeom prst="rect">
            <a:avLst/>
          </a:prstGeom>
          <a:noFill/>
        </p:spPr>
        <p:txBody>
          <a:bodyPr wrap="none" rtlCol="0">
            <a:spAutoFit/>
          </a:bodyPr>
          <a:lstStyle/>
          <a:p>
            <a:r>
              <a:rPr kumimoji="1" lang="en-US" altLang="zh-CN"/>
              <a:t>15</a:t>
            </a:r>
            <a:endParaRPr kumimoji="1" lang="zh-CN" altLang="en-US"/>
          </a:p>
        </p:txBody>
      </p:sp>
    </p:spTree>
    <p:extLst>
      <p:ext uri="{BB962C8B-B14F-4D97-AF65-F5344CB8AC3E}">
        <p14:creationId xmlns:p14="http://schemas.microsoft.com/office/powerpoint/2010/main" val="155021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additive="base">
                                        <p:cTn id="65" dur="500" fill="hold"/>
                                        <p:tgtEl>
                                          <p:spTgt spid="31"/>
                                        </p:tgtEl>
                                        <p:attrNameLst>
                                          <p:attrName>ppt_x</p:attrName>
                                        </p:attrNameLst>
                                      </p:cBhvr>
                                      <p:tavLst>
                                        <p:tav tm="0">
                                          <p:val>
                                            <p:strVal val="#ppt_x"/>
                                          </p:val>
                                        </p:tav>
                                        <p:tav tm="100000">
                                          <p:val>
                                            <p:strVal val="#ppt_x"/>
                                          </p:val>
                                        </p:tav>
                                      </p:tavLst>
                                    </p:anim>
                                    <p:anim calcmode="lin" valueType="num">
                                      <p:cBhvr additive="base">
                                        <p:cTn id="66" dur="500" fill="hold"/>
                                        <p:tgtEl>
                                          <p:spTgt spid="3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additive="base">
                                        <p:cTn id="69" dur="500" fill="hold"/>
                                        <p:tgtEl>
                                          <p:spTgt spid="41"/>
                                        </p:tgtEl>
                                        <p:attrNameLst>
                                          <p:attrName>ppt_x</p:attrName>
                                        </p:attrNameLst>
                                      </p:cBhvr>
                                      <p:tavLst>
                                        <p:tav tm="0">
                                          <p:val>
                                            <p:strVal val="#ppt_x"/>
                                          </p:val>
                                        </p:tav>
                                        <p:tav tm="100000">
                                          <p:val>
                                            <p:strVal val="#ppt_x"/>
                                          </p:val>
                                        </p:tav>
                                      </p:tavLst>
                                    </p:anim>
                                    <p:anim calcmode="lin" valueType="num">
                                      <p:cBhvr additive="base">
                                        <p:cTn id="70" dur="500" fill="hold"/>
                                        <p:tgtEl>
                                          <p:spTgt spid="4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additive="base">
                                        <p:cTn id="73" dur="500" fill="hold"/>
                                        <p:tgtEl>
                                          <p:spTgt spid="40"/>
                                        </p:tgtEl>
                                        <p:attrNameLst>
                                          <p:attrName>ppt_x</p:attrName>
                                        </p:attrNameLst>
                                      </p:cBhvr>
                                      <p:tavLst>
                                        <p:tav tm="0">
                                          <p:val>
                                            <p:strVal val="#ppt_x"/>
                                          </p:val>
                                        </p:tav>
                                        <p:tav tm="100000">
                                          <p:val>
                                            <p:strVal val="#ppt_x"/>
                                          </p:val>
                                        </p:tav>
                                      </p:tavLst>
                                    </p:anim>
                                    <p:anim calcmode="lin" valueType="num">
                                      <p:cBhvr additive="base">
                                        <p:cTn id="74" dur="500" fill="hold"/>
                                        <p:tgtEl>
                                          <p:spTgt spid="4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 calcmode="lin" valueType="num">
                                      <p:cBhvr additive="base">
                                        <p:cTn id="77" dur="500" fill="hold"/>
                                        <p:tgtEl>
                                          <p:spTgt spid="33"/>
                                        </p:tgtEl>
                                        <p:attrNameLst>
                                          <p:attrName>ppt_x</p:attrName>
                                        </p:attrNameLst>
                                      </p:cBhvr>
                                      <p:tavLst>
                                        <p:tav tm="0">
                                          <p:val>
                                            <p:strVal val="#ppt_x"/>
                                          </p:val>
                                        </p:tav>
                                        <p:tav tm="100000">
                                          <p:val>
                                            <p:strVal val="#ppt_x"/>
                                          </p:val>
                                        </p:tav>
                                      </p:tavLst>
                                    </p:anim>
                                    <p:anim calcmode="lin" valueType="num">
                                      <p:cBhvr additive="base">
                                        <p:cTn id="78" dur="500" fill="hold"/>
                                        <p:tgtEl>
                                          <p:spTgt spid="3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 calcmode="lin" valueType="num">
                                      <p:cBhvr additive="base">
                                        <p:cTn id="81" dur="500" fill="hold"/>
                                        <p:tgtEl>
                                          <p:spTgt spid="32"/>
                                        </p:tgtEl>
                                        <p:attrNameLst>
                                          <p:attrName>ppt_x</p:attrName>
                                        </p:attrNameLst>
                                      </p:cBhvr>
                                      <p:tavLst>
                                        <p:tav tm="0">
                                          <p:val>
                                            <p:strVal val="#ppt_x"/>
                                          </p:val>
                                        </p:tav>
                                        <p:tav tm="100000">
                                          <p:val>
                                            <p:strVal val="#ppt_x"/>
                                          </p:val>
                                        </p:tav>
                                      </p:tavLst>
                                    </p:anim>
                                    <p:anim calcmode="lin" valueType="num">
                                      <p:cBhvr additive="base">
                                        <p:cTn id="8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 calcmode="lin" valueType="num">
                                      <p:cBhvr additive="base">
                                        <p:cTn id="87" dur="500" fill="hold"/>
                                        <p:tgtEl>
                                          <p:spTgt spid="34"/>
                                        </p:tgtEl>
                                        <p:attrNameLst>
                                          <p:attrName>ppt_x</p:attrName>
                                        </p:attrNameLst>
                                      </p:cBhvr>
                                      <p:tavLst>
                                        <p:tav tm="0">
                                          <p:val>
                                            <p:strVal val="#ppt_x"/>
                                          </p:val>
                                        </p:tav>
                                        <p:tav tm="100000">
                                          <p:val>
                                            <p:strVal val="#ppt_x"/>
                                          </p:val>
                                        </p:tav>
                                      </p:tavLst>
                                    </p:anim>
                                    <p:anim calcmode="lin" valueType="num">
                                      <p:cBhvr additive="base">
                                        <p:cTn id="8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2"/>
                                        </p:tgtEl>
                                        <p:attrNameLst>
                                          <p:attrName>style.visibility</p:attrName>
                                        </p:attrNameLst>
                                      </p:cBhvr>
                                      <p:to>
                                        <p:strVal val="visible"/>
                                      </p:to>
                                    </p:set>
                                    <p:anim calcmode="lin" valueType="num">
                                      <p:cBhvr additive="base">
                                        <p:cTn id="93" dur="500" fill="hold"/>
                                        <p:tgtEl>
                                          <p:spTgt spid="42"/>
                                        </p:tgtEl>
                                        <p:attrNameLst>
                                          <p:attrName>ppt_x</p:attrName>
                                        </p:attrNameLst>
                                      </p:cBhvr>
                                      <p:tavLst>
                                        <p:tav tm="0">
                                          <p:val>
                                            <p:strVal val="#ppt_x"/>
                                          </p:val>
                                        </p:tav>
                                        <p:tav tm="100000">
                                          <p:val>
                                            <p:strVal val="#ppt_x"/>
                                          </p:val>
                                        </p:tav>
                                      </p:tavLst>
                                    </p:anim>
                                    <p:anim calcmode="lin" valueType="num">
                                      <p:cBhvr additive="base">
                                        <p:cTn id="9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500" fill="hold"/>
                                        <p:tgtEl>
                                          <p:spTgt spid="43"/>
                                        </p:tgtEl>
                                        <p:attrNameLst>
                                          <p:attrName>ppt_x</p:attrName>
                                        </p:attrNameLst>
                                      </p:cBhvr>
                                      <p:tavLst>
                                        <p:tav tm="0">
                                          <p:val>
                                            <p:strVal val="#ppt_x"/>
                                          </p:val>
                                        </p:tav>
                                        <p:tav tm="100000">
                                          <p:val>
                                            <p:strVal val="#ppt_x"/>
                                          </p:val>
                                        </p:tav>
                                      </p:tavLst>
                                    </p:anim>
                                    <p:anim calcmode="lin" valueType="num">
                                      <p:cBhvr additive="base">
                                        <p:cTn id="10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anim calcmode="lin" valueType="num">
                                      <p:cBhvr additive="base">
                                        <p:cTn id="105" dur="500" fill="hold"/>
                                        <p:tgtEl>
                                          <p:spTgt spid="44"/>
                                        </p:tgtEl>
                                        <p:attrNameLst>
                                          <p:attrName>ppt_x</p:attrName>
                                        </p:attrNameLst>
                                      </p:cBhvr>
                                      <p:tavLst>
                                        <p:tav tm="0">
                                          <p:val>
                                            <p:strVal val="#ppt_x"/>
                                          </p:val>
                                        </p:tav>
                                        <p:tav tm="100000">
                                          <p:val>
                                            <p:strVal val="#ppt_x"/>
                                          </p:val>
                                        </p:tav>
                                      </p:tavLst>
                                    </p:anim>
                                    <p:anim calcmode="lin" valueType="num">
                                      <p:cBhvr additive="base">
                                        <p:cTn id="10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additive="base">
                                        <p:cTn id="111" dur="500" fill="hold"/>
                                        <p:tgtEl>
                                          <p:spTgt spid="45"/>
                                        </p:tgtEl>
                                        <p:attrNameLst>
                                          <p:attrName>ppt_x</p:attrName>
                                        </p:attrNameLst>
                                      </p:cBhvr>
                                      <p:tavLst>
                                        <p:tav tm="0">
                                          <p:val>
                                            <p:strVal val="#ppt_x"/>
                                          </p:val>
                                        </p:tav>
                                        <p:tav tm="100000">
                                          <p:val>
                                            <p:strVal val="#ppt_x"/>
                                          </p:val>
                                        </p:tav>
                                      </p:tavLst>
                                    </p:anim>
                                    <p:anim calcmode="lin" valueType="num">
                                      <p:cBhvr additive="base">
                                        <p:cTn id="11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8" grpId="0" animBg="1"/>
      <p:bldP spid="9" grpId="0" animBg="1"/>
      <p:bldP spid="10" grpId="0"/>
      <p:bldP spid="11" grpId="0"/>
      <p:bldP spid="12" grpId="0"/>
      <p:bldP spid="13" grpId="0"/>
      <p:bldP spid="14" grpId="0"/>
      <p:bldP spid="15" grpId="0"/>
      <p:bldP spid="30" grpId="0"/>
      <p:bldP spid="31" grpId="0" animBg="1"/>
      <p:bldP spid="32" grpId="0" animBg="1"/>
      <p:bldP spid="33" grpId="0" animBg="1"/>
      <p:bldP spid="34" grpId="0"/>
      <p:bldP spid="40" grpId="0" animBg="1"/>
      <p:bldP spid="41" grpId="0" animBg="1"/>
      <p:bldP spid="42" grpId="0"/>
      <p:bldP spid="43" grpId="0"/>
      <p:bldP spid="44" grpId="0"/>
      <p:bldP spid="45"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p:cNvSpPr>
            <a:spLocks/>
          </p:cNvSpPr>
          <p:nvPr/>
        </p:nvSpPr>
        <p:spPr>
          <a:xfrm>
            <a:off x="1763688" y="411510"/>
            <a:ext cx="6478055"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第二节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连续特征离散</a:t>
            </a:r>
            <a:r>
              <a:rPr lang="zh-CN" altLang="en-US" sz="3000" b="1" kern="0" dirty="0" smtClean="0">
                <a:solidFill>
                  <a:srgbClr val="C9394A"/>
                </a:solidFill>
                <a:latin typeface="微软雅黑" charset="0"/>
                <a:ea typeface="微软雅黑" charset="0"/>
                <a:cs typeface="微软雅黑" charset="0"/>
              </a:rPr>
              <a:t>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3203848" y="1427173"/>
            <a:ext cx="3062057" cy="461665"/>
          </a:xfrm>
          <a:prstGeom prst="rect">
            <a:avLst/>
          </a:prstGeom>
          <a:noFill/>
        </p:spPr>
        <p:txBody>
          <a:bodyPr wrap="none" rtlCol="0">
            <a:spAutoFit/>
          </a:bodyPr>
          <a:lstStyle/>
          <a:p>
            <a:r>
              <a:rPr kumimoji="1" lang="zh-CN" altLang="en-US" sz="2400" dirty="0">
                <a:latin typeface="Microsoft YaHei" charset="-122"/>
                <a:ea typeface="Microsoft YaHei" charset="-122"/>
                <a:cs typeface="Microsoft YaHei" charset="-122"/>
              </a:rPr>
              <a:t>无监督</a:t>
            </a:r>
            <a:r>
              <a:rPr kumimoji="1" lang="en-US" altLang="zh-CN" sz="2400" dirty="0">
                <a:latin typeface="Microsoft YaHei" charset="-122"/>
                <a:ea typeface="Microsoft YaHei" charset="-122"/>
                <a:cs typeface="Microsoft YaHei" charset="-122"/>
              </a:rPr>
              <a:t>:</a:t>
            </a:r>
            <a:r>
              <a:rPr kumimoji="1" lang="zh-CN" altLang="en-US" sz="2400" dirty="0">
                <a:latin typeface="Microsoft YaHei" charset="-122"/>
                <a:ea typeface="Microsoft YaHei" charset="-122"/>
                <a:cs typeface="Microsoft YaHei" charset="-122"/>
              </a:rPr>
              <a:t> </a:t>
            </a:r>
            <a:r>
              <a:rPr kumimoji="1" lang="en-US" altLang="zh-CN" sz="2400" dirty="0">
                <a:latin typeface="Microsoft YaHei" charset="-122"/>
                <a:ea typeface="Microsoft YaHei" charset="-122"/>
                <a:cs typeface="Microsoft YaHei" charset="-122"/>
              </a:rPr>
              <a:t>KMeans</a:t>
            </a:r>
            <a:r>
              <a:rPr kumimoji="1" lang="zh-CN" altLang="en-US" sz="2400" dirty="0">
                <a:latin typeface="Microsoft YaHei" charset="-122"/>
                <a:ea typeface="Microsoft YaHei" charset="-122"/>
                <a:cs typeface="Microsoft YaHei" charset="-122"/>
              </a:rPr>
              <a:t>离散</a:t>
            </a:r>
          </a:p>
        </p:txBody>
      </p:sp>
      <p:sp>
        <p:nvSpPr>
          <p:cNvPr id="7" name="椭圆 6"/>
          <p:cNvSpPr/>
          <p:nvPr/>
        </p:nvSpPr>
        <p:spPr>
          <a:xfrm>
            <a:off x="2267744" y="2787775"/>
            <a:ext cx="144016" cy="288030"/>
          </a:xfrm>
          <a:prstGeom prst="ellipse">
            <a:avLst/>
          </a:prstGeom>
          <a:gradFill flip="none" rotWithShape="1">
            <a:gsLst>
              <a:gs pos="90004">
                <a:schemeClr val="accent5">
                  <a:lumMod val="60000"/>
                  <a:lumOff val="40000"/>
                </a:schemeClr>
              </a:gs>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987824" y="2797995"/>
            <a:ext cx="144016" cy="284256"/>
          </a:xfrm>
          <a:prstGeom prst="ellipse">
            <a:avLst/>
          </a:prstGeom>
          <a:gradFill flip="none" rotWithShape="1">
            <a:gsLst>
              <a:gs pos="90004">
                <a:schemeClr val="accent5">
                  <a:lumMod val="60000"/>
                  <a:lumOff val="40000"/>
                </a:schemeClr>
              </a:gs>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275856" y="2715767"/>
            <a:ext cx="144016" cy="440378"/>
          </a:xfrm>
          <a:prstGeom prst="ellipse">
            <a:avLst/>
          </a:prstGeom>
          <a:gradFill flip="none" rotWithShape="1">
            <a:gsLst>
              <a:gs pos="90004">
                <a:schemeClr val="accent5">
                  <a:lumMod val="60000"/>
                  <a:lumOff val="40000"/>
                </a:schemeClr>
              </a:gs>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923928" y="2715766"/>
            <a:ext cx="144016" cy="448714"/>
          </a:xfrm>
          <a:prstGeom prst="ellipse">
            <a:avLst/>
          </a:prstGeom>
          <a:gradFill flip="none" rotWithShape="1">
            <a:gsLst>
              <a:gs pos="90004">
                <a:schemeClr val="accent5">
                  <a:lumMod val="60000"/>
                  <a:lumOff val="40000"/>
                </a:schemeClr>
              </a:gs>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4283968" y="2859783"/>
            <a:ext cx="144016" cy="144012"/>
          </a:xfrm>
          <a:prstGeom prst="ellipse">
            <a:avLst/>
          </a:prstGeom>
          <a:gradFill flip="none" rotWithShape="1">
            <a:gsLst>
              <a:gs pos="90004">
                <a:schemeClr val="accent5">
                  <a:lumMod val="60000"/>
                  <a:lumOff val="40000"/>
                </a:schemeClr>
              </a:gs>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4499992" y="2571751"/>
            <a:ext cx="144016" cy="720074"/>
          </a:xfrm>
          <a:prstGeom prst="ellipse">
            <a:avLst/>
          </a:prstGeom>
          <a:gradFill flip="none" rotWithShape="1">
            <a:gsLst>
              <a:gs pos="90004">
                <a:schemeClr val="accent5">
                  <a:lumMod val="60000"/>
                  <a:lumOff val="40000"/>
                </a:schemeClr>
              </a:gs>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5788210" y="2715766"/>
            <a:ext cx="144016" cy="448714"/>
          </a:xfrm>
          <a:prstGeom prst="ellipse">
            <a:avLst/>
          </a:prstGeom>
          <a:gradFill flip="none" rotWithShape="1">
            <a:gsLst>
              <a:gs pos="90004">
                <a:schemeClr val="accent5">
                  <a:lumMod val="60000"/>
                  <a:lumOff val="40000"/>
                </a:schemeClr>
              </a:gs>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6084168" y="2859784"/>
            <a:ext cx="144016" cy="160680"/>
          </a:xfrm>
          <a:prstGeom prst="ellipse">
            <a:avLst/>
          </a:prstGeom>
          <a:gradFill flip="none" rotWithShape="1">
            <a:gsLst>
              <a:gs pos="90004">
                <a:schemeClr val="accent5">
                  <a:lumMod val="60000"/>
                  <a:lumOff val="40000"/>
                </a:schemeClr>
              </a:gs>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1585849" y="2897585"/>
            <a:ext cx="301686" cy="369332"/>
          </a:xfrm>
          <a:prstGeom prst="rect">
            <a:avLst/>
          </a:prstGeom>
          <a:noFill/>
        </p:spPr>
        <p:txBody>
          <a:bodyPr wrap="none" rtlCol="0">
            <a:spAutoFit/>
          </a:bodyPr>
          <a:lstStyle/>
          <a:p>
            <a:r>
              <a:rPr kumimoji="1" lang="en-US" altLang="zh-CN">
                <a:latin typeface="Times New Roman" charset="0"/>
                <a:ea typeface="Times New Roman" charset="0"/>
              </a:rPr>
              <a:t>0</a:t>
            </a:r>
            <a:endParaRPr kumimoji="1" lang="zh-CN" altLang="en-US">
              <a:latin typeface="Times New Roman" charset="0"/>
              <a:ea typeface="Times New Roman" charset="0"/>
            </a:endParaRPr>
          </a:p>
        </p:txBody>
      </p:sp>
      <p:sp>
        <p:nvSpPr>
          <p:cNvPr id="16" name="文本框 15"/>
          <p:cNvSpPr txBox="1"/>
          <p:nvPr/>
        </p:nvSpPr>
        <p:spPr>
          <a:xfrm>
            <a:off x="6876256" y="2965996"/>
            <a:ext cx="530915" cy="369332"/>
          </a:xfrm>
          <a:prstGeom prst="rect">
            <a:avLst/>
          </a:prstGeom>
          <a:noFill/>
        </p:spPr>
        <p:txBody>
          <a:bodyPr wrap="none" rtlCol="0">
            <a:spAutoFit/>
          </a:bodyPr>
          <a:lstStyle/>
          <a:p>
            <a:r>
              <a:rPr kumimoji="1" lang="en-US" altLang="zh-CN">
                <a:latin typeface="Times New Roman" charset="0"/>
                <a:ea typeface="Times New Roman" charset="0"/>
              </a:rPr>
              <a:t>100</a:t>
            </a:r>
            <a:endParaRPr kumimoji="1" lang="zh-CN" altLang="en-US">
              <a:latin typeface="Times New Roman" charset="0"/>
              <a:ea typeface="Times New Roman" charset="0"/>
            </a:endParaRPr>
          </a:p>
        </p:txBody>
      </p:sp>
      <p:cxnSp>
        <p:nvCxnSpPr>
          <p:cNvPr id="5" name="直线箭头连接符 4"/>
          <p:cNvCxnSpPr/>
          <p:nvPr/>
        </p:nvCxnSpPr>
        <p:spPr>
          <a:xfrm>
            <a:off x="1691680" y="2931790"/>
            <a:ext cx="5616624"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汇总连接 18"/>
          <p:cNvSpPr/>
          <p:nvPr/>
        </p:nvSpPr>
        <p:spPr>
          <a:xfrm>
            <a:off x="2791969" y="2855189"/>
            <a:ext cx="153198" cy="153198"/>
          </a:xfrm>
          <a:prstGeom prst="flowChartSummingJuncti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汇总连接 19"/>
          <p:cNvSpPr/>
          <p:nvPr/>
        </p:nvSpPr>
        <p:spPr>
          <a:xfrm>
            <a:off x="6355092" y="2850597"/>
            <a:ext cx="153198" cy="153198"/>
          </a:xfrm>
          <a:prstGeom prst="flowChartSummingJuncti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汇总连接 20"/>
          <p:cNvSpPr/>
          <p:nvPr/>
        </p:nvSpPr>
        <p:spPr>
          <a:xfrm>
            <a:off x="3555592" y="2855191"/>
            <a:ext cx="153198" cy="153198"/>
          </a:xfrm>
          <a:prstGeom prst="flowChartSummingJuncti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同心圆 22"/>
          <p:cNvSpPr/>
          <p:nvPr/>
        </p:nvSpPr>
        <p:spPr>
          <a:xfrm>
            <a:off x="3207296" y="2171112"/>
            <a:ext cx="1632567" cy="1512168"/>
          </a:xfrm>
          <a:prstGeom prst="donut">
            <a:avLst>
              <a:gd name="adj" fmla="val 13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4" name="同心圆 23"/>
          <p:cNvSpPr/>
          <p:nvPr/>
        </p:nvSpPr>
        <p:spPr>
          <a:xfrm>
            <a:off x="5553188" y="2171112"/>
            <a:ext cx="1092362" cy="1512168"/>
          </a:xfrm>
          <a:prstGeom prst="donut">
            <a:avLst>
              <a:gd name="adj" fmla="val 13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5" name="同心圆 24"/>
          <p:cNvSpPr/>
          <p:nvPr/>
        </p:nvSpPr>
        <p:spPr>
          <a:xfrm>
            <a:off x="2195736" y="2171112"/>
            <a:ext cx="984496" cy="1512168"/>
          </a:xfrm>
          <a:prstGeom prst="donut">
            <a:avLst>
              <a:gd name="adj" fmla="val 13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8" name="同心圆 27"/>
          <p:cNvSpPr/>
          <p:nvPr/>
        </p:nvSpPr>
        <p:spPr>
          <a:xfrm>
            <a:off x="2209268" y="2166701"/>
            <a:ext cx="1282612" cy="1512168"/>
          </a:xfrm>
          <a:prstGeom prst="donut">
            <a:avLst>
              <a:gd name="adj" fmla="val 13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9" name="同心圆 28"/>
          <p:cNvSpPr/>
          <p:nvPr/>
        </p:nvSpPr>
        <p:spPr>
          <a:xfrm>
            <a:off x="5500183" y="2209912"/>
            <a:ext cx="984496" cy="1512168"/>
          </a:xfrm>
          <a:prstGeom prst="donut">
            <a:avLst>
              <a:gd name="adj" fmla="val 13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0" name="同心圆 29"/>
          <p:cNvSpPr/>
          <p:nvPr/>
        </p:nvSpPr>
        <p:spPr>
          <a:xfrm>
            <a:off x="3825746" y="2166701"/>
            <a:ext cx="984496" cy="1512168"/>
          </a:xfrm>
          <a:prstGeom prst="donut">
            <a:avLst>
              <a:gd name="adj" fmla="val 13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42315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ppt_x"/>
                                          </p:val>
                                        </p:tav>
                                        <p:tav tm="100000">
                                          <p:val>
                                            <p:strVal val="#ppt_x"/>
                                          </p:val>
                                        </p:tav>
                                      </p:tavLst>
                                    </p:anim>
                                    <p:anim calcmode="lin" valueType="num">
                                      <p:cBhvr additive="base">
                                        <p:cTn id="6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500" fill="hold"/>
                                        <p:tgtEl>
                                          <p:spTgt spid="25"/>
                                        </p:tgtEl>
                                        <p:attrNameLst>
                                          <p:attrName>ppt_x</p:attrName>
                                        </p:attrNameLst>
                                      </p:cBhvr>
                                      <p:tavLst>
                                        <p:tav tm="0">
                                          <p:val>
                                            <p:strVal val="#ppt_x"/>
                                          </p:val>
                                        </p:tav>
                                        <p:tav tm="100000">
                                          <p:val>
                                            <p:strVal val="#ppt_x"/>
                                          </p:val>
                                        </p:tav>
                                      </p:tavLst>
                                    </p:anim>
                                    <p:anim calcmode="lin" valueType="num">
                                      <p:cBhvr additive="base">
                                        <p:cTn id="7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4"/>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5"/>
                                        </p:tgtEl>
                                        <p:attrNameLst>
                                          <p:attrName>style.visibility</p:attrName>
                                        </p:attrNameLst>
                                      </p:cBhvr>
                                      <p:to>
                                        <p:strVal val="hidden"/>
                                      </p:to>
                                    </p:set>
                                  </p:childTnLst>
                                </p:cTn>
                              </p:par>
                            </p:childTnLst>
                          </p:cTn>
                        </p:par>
                        <p:par>
                          <p:cTn id="85" fill="hold">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2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childTnLst>
                                </p:cTn>
                              </p:par>
                            </p:childTnLst>
                          </p:cTn>
                        </p:par>
                        <p:par>
                          <p:cTn id="92" fill="hold">
                            <p:stCondLst>
                              <p:cond delay="0"/>
                            </p:stCondLst>
                            <p:childTnLst>
                              <p:par>
                                <p:cTn id="93" presetID="1" presetClass="exit" presetSubtype="0" fill="hold" grpId="1" nodeType="afterEffect">
                                  <p:stCondLst>
                                    <p:cond delay="0"/>
                                  </p:stCondLst>
                                  <p:childTnLst>
                                    <p:set>
                                      <p:cBhvr>
                                        <p:cTn id="94" dur="1" fill="hold">
                                          <p:stCondLst>
                                            <p:cond delay="0"/>
                                          </p:stCondLst>
                                        </p:cTn>
                                        <p:tgtEl>
                                          <p:spTgt spid="19"/>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21"/>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p:bldP spid="16" grpId="0"/>
      <p:bldP spid="19" grpId="0" animBg="1"/>
      <p:bldP spid="19" grpId="1" animBg="1"/>
      <p:bldP spid="20" grpId="0" animBg="1"/>
      <p:bldP spid="20" grpId="1" animBg="1"/>
      <p:bldP spid="21" grpId="0" animBg="1"/>
      <p:bldP spid="21" grpId="1" animBg="1"/>
      <p:bldP spid="23" grpId="0" animBg="1"/>
      <p:bldP spid="23" grpId="1" animBg="1"/>
      <p:bldP spid="24" grpId="0" animBg="1"/>
      <p:bldP spid="24" grpId="1" animBg="1"/>
      <p:bldP spid="25" grpId="0" animBg="1"/>
      <p:bldP spid="25" grpId="1" animBg="1"/>
      <p:bldP spid="28" grpId="0" animBg="1"/>
      <p:bldP spid="29" grpId="0" animBg="1"/>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478055"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第二节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连续特征离散</a:t>
            </a:r>
            <a:r>
              <a:rPr lang="zh-CN" altLang="en-US" sz="3000" b="1" kern="0" dirty="0" smtClean="0">
                <a:solidFill>
                  <a:srgbClr val="C9394A"/>
                </a:solidFill>
                <a:latin typeface="微软雅黑" charset="0"/>
                <a:ea typeface="微软雅黑" charset="0"/>
                <a:cs typeface="微软雅黑" charset="0"/>
              </a:rPr>
              <a:t>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2396564" y="1491630"/>
            <a:ext cx="4350871" cy="461665"/>
          </a:xfrm>
          <a:prstGeom prst="rect">
            <a:avLst/>
          </a:prstGeom>
          <a:noFill/>
        </p:spPr>
        <p:txBody>
          <a:bodyPr wrap="none" rtlCol="0">
            <a:spAutoFit/>
          </a:bodyPr>
          <a:lstStyle/>
          <a:p>
            <a:r>
              <a:rPr kumimoji="1" lang="zh-CN" altLang="en-US" sz="2400" dirty="0">
                <a:latin typeface="Microsoft YaHei" charset="-122"/>
                <a:ea typeface="Microsoft YaHei" charset="-122"/>
                <a:cs typeface="Microsoft YaHei" charset="-122"/>
              </a:rPr>
              <a:t>有监督</a:t>
            </a:r>
            <a:r>
              <a:rPr kumimoji="1" lang="en-US" altLang="zh-CN" sz="2400" dirty="0">
                <a:latin typeface="Microsoft YaHei" charset="-122"/>
                <a:ea typeface="Microsoft YaHei" charset="-122"/>
                <a:cs typeface="Microsoft YaHei" charset="-122"/>
              </a:rPr>
              <a:t>:</a:t>
            </a:r>
            <a:r>
              <a:rPr kumimoji="1" lang="zh-CN" altLang="en-US" sz="2400" dirty="0">
                <a:latin typeface="Microsoft YaHei" charset="-122"/>
                <a:ea typeface="Microsoft YaHei" charset="-122"/>
                <a:cs typeface="Microsoft YaHei" charset="-122"/>
              </a:rPr>
              <a:t> 基于信息增益的离散化</a:t>
            </a:r>
          </a:p>
        </p:txBody>
      </p:sp>
      <p:sp>
        <p:nvSpPr>
          <p:cNvPr id="26" name="文本框 25"/>
          <p:cNvSpPr txBox="1"/>
          <p:nvPr/>
        </p:nvSpPr>
        <p:spPr>
          <a:xfrm>
            <a:off x="1763688" y="2202418"/>
            <a:ext cx="5431295" cy="369332"/>
          </a:xfrm>
          <a:prstGeom prst="rect">
            <a:avLst/>
          </a:prstGeom>
          <a:noFill/>
        </p:spPr>
        <p:txBody>
          <a:bodyPr wrap="none" rtlCol="0">
            <a:spAutoFit/>
          </a:bodyPr>
          <a:lstStyle/>
          <a:p>
            <a:r>
              <a:rPr kumimoji="1" lang="en-US" altLang="zh-CN"/>
              <a:t>1</a:t>
            </a:r>
            <a:r>
              <a:rPr kumimoji="1" lang="zh-CN" altLang="en-US"/>
              <a:t>      </a:t>
            </a:r>
            <a:r>
              <a:rPr kumimoji="1" lang="en-US" altLang="zh-CN"/>
              <a:t>3</a:t>
            </a:r>
            <a:r>
              <a:rPr kumimoji="1" lang="zh-CN" altLang="en-US"/>
              <a:t>      </a:t>
            </a:r>
            <a:r>
              <a:rPr kumimoji="1" lang="en-US" altLang="zh-CN"/>
              <a:t>4</a:t>
            </a:r>
            <a:r>
              <a:rPr kumimoji="1" lang="zh-CN" altLang="en-US"/>
              <a:t>      </a:t>
            </a:r>
            <a:r>
              <a:rPr kumimoji="1" lang="en-US" altLang="zh-CN"/>
              <a:t>5</a:t>
            </a:r>
            <a:r>
              <a:rPr kumimoji="1" lang="zh-CN" altLang="en-US"/>
              <a:t>      </a:t>
            </a:r>
            <a:r>
              <a:rPr kumimoji="1" lang="en-US" altLang="zh-CN"/>
              <a:t>5</a:t>
            </a:r>
            <a:r>
              <a:rPr kumimoji="1" lang="zh-CN" altLang="en-US"/>
              <a:t>      </a:t>
            </a:r>
            <a:r>
              <a:rPr kumimoji="1" lang="en-US" altLang="zh-CN"/>
              <a:t>6</a:t>
            </a:r>
            <a:r>
              <a:rPr kumimoji="1" lang="zh-CN" altLang="en-US"/>
              <a:t>      </a:t>
            </a:r>
            <a:r>
              <a:rPr kumimoji="1" lang="en-US" altLang="zh-CN"/>
              <a:t>7</a:t>
            </a:r>
            <a:r>
              <a:rPr kumimoji="1" lang="zh-CN" altLang="en-US"/>
              <a:t>      </a:t>
            </a:r>
            <a:r>
              <a:rPr kumimoji="1" lang="en-US" altLang="zh-CN"/>
              <a:t>7</a:t>
            </a:r>
            <a:r>
              <a:rPr kumimoji="1" lang="zh-CN" altLang="en-US"/>
              <a:t>      </a:t>
            </a:r>
            <a:r>
              <a:rPr kumimoji="1" lang="en-US" altLang="zh-CN"/>
              <a:t>8</a:t>
            </a:r>
            <a:r>
              <a:rPr kumimoji="1" lang="zh-CN" altLang="en-US"/>
              <a:t>      </a:t>
            </a:r>
            <a:r>
              <a:rPr kumimoji="1" lang="en-US" altLang="zh-CN"/>
              <a:t>10</a:t>
            </a:r>
            <a:r>
              <a:rPr kumimoji="1" lang="zh-CN" altLang="en-US"/>
              <a:t>      </a:t>
            </a:r>
            <a:r>
              <a:rPr kumimoji="1" lang="en-US" altLang="zh-CN"/>
              <a:t>11</a:t>
            </a:r>
            <a:r>
              <a:rPr kumimoji="1" lang="zh-CN" altLang="en-US"/>
              <a:t>      </a:t>
            </a:r>
            <a:r>
              <a:rPr kumimoji="1" lang="en-US" altLang="zh-CN"/>
              <a:t>13</a:t>
            </a:r>
            <a:endParaRPr kumimoji="1" lang="zh-CN" altLang="en-US"/>
          </a:p>
        </p:txBody>
      </p:sp>
      <p:cxnSp>
        <p:nvCxnSpPr>
          <p:cNvPr id="6" name="直线连接符 5"/>
          <p:cNvCxnSpPr/>
          <p:nvPr/>
        </p:nvCxnSpPr>
        <p:spPr>
          <a:xfrm>
            <a:off x="2162764" y="2253496"/>
            <a:ext cx="0" cy="360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a:off x="2580147" y="2253496"/>
            <a:ext cx="0" cy="360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3026860" y="2253496"/>
            <a:ext cx="0" cy="360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线连接符 31"/>
          <p:cNvCxnSpPr/>
          <p:nvPr/>
        </p:nvCxnSpPr>
        <p:spPr>
          <a:xfrm>
            <a:off x="3818948" y="2253496"/>
            <a:ext cx="0" cy="360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线连接符 32"/>
          <p:cNvCxnSpPr/>
          <p:nvPr/>
        </p:nvCxnSpPr>
        <p:spPr>
          <a:xfrm>
            <a:off x="4323004" y="2253496"/>
            <a:ext cx="0" cy="360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线连接符 33"/>
          <p:cNvCxnSpPr/>
          <p:nvPr/>
        </p:nvCxnSpPr>
        <p:spPr>
          <a:xfrm>
            <a:off x="5187100" y="2253496"/>
            <a:ext cx="0" cy="360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线连接符 34"/>
          <p:cNvCxnSpPr/>
          <p:nvPr/>
        </p:nvCxnSpPr>
        <p:spPr>
          <a:xfrm>
            <a:off x="5619148" y="2253496"/>
            <a:ext cx="0" cy="360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线连接符 35"/>
          <p:cNvCxnSpPr/>
          <p:nvPr/>
        </p:nvCxnSpPr>
        <p:spPr>
          <a:xfrm>
            <a:off x="6123204" y="2253496"/>
            <a:ext cx="0" cy="360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线连接符 36"/>
          <p:cNvCxnSpPr/>
          <p:nvPr/>
        </p:nvCxnSpPr>
        <p:spPr>
          <a:xfrm>
            <a:off x="6699268" y="2253496"/>
            <a:ext cx="0" cy="360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892437502"/>
              </p:ext>
            </p:extLst>
          </p:nvPr>
        </p:nvGraphicFramePr>
        <p:xfrm>
          <a:off x="251520" y="346710"/>
          <a:ext cx="1019438" cy="4450080"/>
        </p:xfrm>
        <a:graphic>
          <a:graphicData uri="http://schemas.openxmlformats.org/drawingml/2006/table">
            <a:tbl>
              <a:tblPr>
                <a:tableStyleId>{5C22544A-7EE6-4342-B048-85BDC9FD1C3A}</a:tableStyleId>
              </a:tblPr>
              <a:tblGrid>
                <a:gridCol w="471481"/>
                <a:gridCol w="547957"/>
              </a:tblGrid>
              <a:tr h="370840">
                <a:tc>
                  <a:txBody>
                    <a:bodyPr/>
                    <a:lstStyle/>
                    <a:p>
                      <a:r>
                        <a:rPr lang="en-US" altLang="zh-CN"/>
                        <a:t>1</a:t>
                      </a:r>
                      <a:endParaRPr lang="zh-CN" altLang="en-US"/>
                    </a:p>
                  </a:txBody>
                  <a:tcPr/>
                </a:tc>
                <a:tc>
                  <a:txBody>
                    <a:bodyPr/>
                    <a:lstStyle/>
                    <a:p>
                      <a:r>
                        <a:rPr lang="en-US" altLang="zh-CN"/>
                        <a:t>C1</a:t>
                      </a:r>
                      <a:endParaRPr lang="zh-CN" altLang="en-US"/>
                    </a:p>
                  </a:txBody>
                  <a:tcPr/>
                </a:tc>
              </a:tr>
              <a:tr h="370840">
                <a:tc>
                  <a:txBody>
                    <a:bodyPr/>
                    <a:lstStyle/>
                    <a:p>
                      <a:r>
                        <a:rPr lang="en-US" altLang="zh-CN"/>
                        <a:t>3</a:t>
                      </a:r>
                      <a:endParaRPr lang="zh-CN" altLang="en-US"/>
                    </a:p>
                  </a:txBody>
                  <a:tcPr/>
                </a:tc>
                <a:tc>
                  <a:txBody>
                    <a:bodyPr/>
                    <a:lstStyle/>
                    <a:p>
                      <a:r>
                        <a:rPr lang="en-US" altLang="zh-CN"/>
                        <a:t>C1</a:t>
                      </a:r>
                      <a:endParaRPr lang="zh-CN" altLang="en-US"/>
                    </a:p>
                  </a:txBody>
                  <a:tcPr/>
                </a:tc>
              </a:tr>
              <a:tr h="370840">
                <a:tc>
                  <a:txBody>
                    <a:bodyPr/>
                    <a:lstStyle/>
                    <a:p>
                      <a:r>
                        <a:rPr lang="en-US" altLang="zh-CN"/>
                        <a:t>4</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r h="370840">
                <a:tc>
                  <a:txBody>
                    <a:bodyPr/>
                    <a:lstStyle/>
                    <a:p>
                      <a:r>
                        <a:rPr lang="en-US" altLang="zh-CN"/>
                        <a:t>5</a:t>
                      </a:r>
                      <a:endParaRPr lang="zh-CN" altLang="en-US"/>
                    </a:p>
                  </a:txBody>
                  <a:tcPr/>
                </a:tc>
                <a:tc>
                  <a:txBody>
                    <a:bodyPr/>
                    <a:lstStyle/>
                    <a:p>
                      <a:r>
                        <a:rPr lang="en-US" altLang="zh-CN"/>
                        <a:t>C1</a:t>
                      </a:r>
                      <a:endParaRPr lang="zh-CN" altLang="en-US"/>
                    </a:p>
                  </a:txBody>
                  <a:tcPr/>
                </a:tc>
              </a:tr>
              <a:tr h="370840">
                <a:tc>
                  <a:txBody>
                    <a:bodyPr/>
                    <a:lstStyle/>
                    <a:p>
                      <a:r>
                        <a:rPr lang="en-US" altLang="zh-CN"/>
                        <a:t>5</a:t>
                      </a:r>
                      <a:endParaRPr lang="zh-CN" altLang="en-US"/>
                    </a:p>
                  </a:txBody>
                  <a:tcPr>
                    <a:lnB w="38100" cap="flat" cmpd="sng" algn="ctr">
                      <a:solidFill>
                        <a:srgbClr val="FF0000"/>
                      </a:solidFill>
                      <a:prstDash val="solid"/>
                      <a:round/>
                      <a:headEnd type="none" w="med" len="med"/>
                      <a:tailEnd type="none" w="med" len="med"/>
                    </a:lnB>
                  </a:tcPr>
                </a:tc>
                <a:tc>
                  <a:txBody>
                    <a:bodyPr/>
                    <a:lstStyle/>
                    <a:p>
                      <a:r>
                        <a:rPr lang="en-US" altLang="zh-CN"/>
                        <a:t>C1</a:t>
                      </a:r>
                      <a:endParaRPr lang="zh-CN" altLang="en-US"/>
                    </a:p>
                  </a:txBody>
                  <a:tcPr>
                    <a:lnB w="38100" cap="flat" cmpd="sng" algn="ctr">
                      <a:solidFill>
                        <a:srgbClr val="FF0000"/>
                      </a:solidFill>
                      <a:prstDash val="solid"/>
                      <a:round/>
                      <a:headEnd type="none" w="med" len="med"/>
                      <a:tailEnd type="none" w="med" len="med"/>
                    </a:lnB>
                  </a:tcPr>
                </a:tc>
              </a:tr>
              <a:tr h="370840">
                <a:tc>
                  <a:txBody>
                    <a:bodyPr/>
                    <a:lstStyle/>
                    <a:p>
                      <a:r>
                        <a:rPr lang="en-US" altLang="zh-CN"/>
                        <a:t>6</a:t>
                      </a:r>
                      <a:endParaRPr lang="zh-CN" altLang="en-US"/>
                    </a:p>
                  </a:txBody>
                  <a:tcPr>
                    <a:lnT w="38100" cap="flat" cmpd="sng" algn="ctr">
                      <a:solidFill>
                        <a:srgbClr val="FF0000"/>
                      </a:solidFill>
                      <a:prstDash val="solid"/>
                      <a:round/>
                      <a:headEnd type="none" w="med" len="med"/>
                      <a:tailEnd type="none" w="med" len="med"/>
                    </a:lnT>
                    <a:solidFill>
                      <a:srgbClr val="92D050"/>
                    </a:solidFill>
                  </a:tcPr>
                </a:tc>
                <a:tc>
                  <a:txBody>
                    <a:bodyPr/>
                    <a:lstStyle/>
                    <a:p>
                      <a:r>
                        <a:rPr lang="en-US" altLang="zh-CN"/>
                        <a:t>C2</a:t>
                      </a:r>
                      <a:endParaRPr lang="zh-CN" altLang="en-US"/>
                    </a:p>
                  </a:txBody>
                  <a:tcPr>
                    <a:lnT w="38100" cap="flat" cmpd="sng" algn="ctr">
                      <a:solidFill>
                        <a:srgbClr val="FF0000"/>
                      </a:solidFill>
                      <a:prstDash val="solid"/>
                      <a:round/>
                      <a:headEnd type="none" w="med" len="med"/>
                      <a:tailEnd type="none" w="med" len="med"/>
                    </a:lnT>
                    <a:solidFill>
                      <a:srgbClr val="92D050"/>
                    </a:solidFill>
                  </a:tcPr>
                </a:tc>
              </a:tr>
              <a:tr h="370840">
                <a:tc>
                  <a:txBody>
                    <a:bodyPr/>
                    <a:lstStyle/>
                    <a:p>
                      <a:r>
                        <a:rPr lang="en-US" altLang="zh-CN"/>
                        <a:t>7</a:t>
                      </a:r>
                      <a:endParaRPr lang="zh-CN" altLang="en-US"/>
                    </a:p>
                  </a:txBody>
                  <a:tcPr/>
                </a:tc>
                <a:tc>
                  <a:txBody>
                    <a:bodyPr/>
                    <a:lstStyle/>
                    <a:p>
                      <a:r>
                        <a:rPr lang="en-US" altLang="zh-CN"/>
                        <a:t>C1</a:t>
                      </a:r>
                      <a:endParaRPr lang="zh-CN" altLang="en-US"/>
                    </a:p>
                  </a:txBody>
                  <a:tcPr/>
                </a:tc>
              </a:tr>
              <a:tr h="370840">
                <a:tc>
                  <a:txBody>
                    <a:bodyPr/>
                    <a:lstStyle/>
                    <a:p>
                      <a:r>
                        <a:rPr lang="en-US" altLang="zh-CN"/>
                        <a:t>7</a:t>
                      </a:r>
                      <a:endParaRPr lang="zh-CN" altLang="en-US"/>
                    </a:p>
                  </a:txBody>
                  <a:tcPr/>
                </a:tc>
                <a:tc>
                  <a:txBody>
                    <a:bodyPr/>
                    <a:lstStyle/>
                    <a:p>
                      <a:r>
                        <a:rPr lang="en-US" altLang="zh-CN"/>
                        <a:t>C1</a:t>
                      </a:r>
                      <a:endParaRPr lang="zh-CN" altLang="en-US"/>
                    </a:p>
                  </a:txBody>
                  <a:tcPr/>
                </a:tc>
              </a:tr>
              <a:tr h="370840">
                <a:tc>
                  <a:txBody>
                    <a:bodyPr/>
                    <a:lstStyle/>
                    <a:p>
                      <a:r>
                        <a:rPr lang="en-US" altLang="zh-CN"/>
                        <a:t>8</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r h="370840">
                <a:tc>
                  <a:txBody>
                    <a:bodyPr/>
                    <a:lstStyle/>
                    <a:p>
                      <a:r>
                        <a:rPr lang="en-US" altLang="zh-CN"/>
                        <a:t>10</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r h="370840">
                <a:tc>
                  <a:txBody>
                    <a:bodyPr/>
                    <a:lstStyle/>
                    <a:p>
                      <a:r>
                        <a:rPr lang="en-US" altLang="zh-CN"/>
                        <a:t>11</a:t>
                      </a:r>
                      <a:endParaRPr lang="zh-CN" altLang="en-US"/>
                    </a:p>
                  </a:txBody>
                  <a:tcPr/>
                </a:tc>
                <a:tc>
                  <a:txBody>
                    <a:bodyPr/>
                    <a:lstStyle/>
                    <a:p>
                      <a:r>
                        <a:rPr lang="en-US" altLang="zh-CN"/>
                        <a:t>C1</a:t>
                      </a:r>
                      <a:endParaRPr lang="zh-CN" altLang="en-US"/>
                    </a:p>
                  </a:txBody>
                  <a:tcPr/>
                </a:tc>
              </a:tr>
              <a:tr h="370840">
                <a:tc>
                  <a:txBody>
                    <a:bodyPr/>
                    <a:lstStyle/>
                    <a:p>
                      <a:r>
                        <a:rPr lang="en-US" altLang="zh-CN"/>
                        <a:t>13</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bl>
          </a:graphicData>
        </a:graphic>
      </p:graphicFrame>
      <p:sp>
        <p:nvSpPr>
          <p:cNvPr id="16" name="文本框 15"/>
          <p:cNvSpPr txBox="1"/>
          <p:nvPr/>
        </p:nvSpPr>
        <p:spPr>
          <a:xfrm>
            <a:off x="1701972" y="2571750"/>
            <a:ext cx="5503430" cy="369332"/>
          </a:xfrm>
          <a:prstGeom prst="rect">
            <a:avLst/>
          </a:prstGeom>
          <a:noFill/>
        </p:spPr>
        <p:txBody>
          <a:bodyPr wrap="none" rtlCol="0">
            <a:spAutoFit/>
          </a:bodyPr>
          <a:lstStyle/>
          <a:p>
            <a:r>
              <a:rPr kumimoji="1" lang="en-US" altLang="zh-CN"/>
              <a:t>C1</a:t>
            </a:r>
            <a:r>
              <a:rPr kumimoji="1" lang="zh-CN" altLang="en-US"/>
              <a:t>    </a:t>
            </a:r>
            <a:r>
              <a:rPr kumimoji="1" lang="en-US" altLang="zh-CN"/>
              <a:t>C1</a:t>
            </a:r>
            <a:r>
              <a:rPr kumimoji="1" lang="zh-CN" altLang="en-US"/>
              <a:t>    </a:t>
            </a:r>
            <a:r>
              <a:rPr kumimoji="1" lang="en-US" altLang="zh-CN"/>
              <a:t>C2</a:t>
            </a:r>
            <a:r>
              <a:rPr kumimoji="1" lang="zh-CN" altLang="en-US"/>
              <a:t>   </a:t>
            </a:r>
            <a:r>
              <a:rPr kumimoji="1" lang="en-US" altLang="zh-CN"/>
              <a:t>C1</a:t>
            </a:r>
            <a:r>
              <a:rPr kumimoji="1" lang="zh-CN" altLang="en-US"/>
              <a:t>   </a:t>
            </a:r>
            <a:r>
              <a:rPr kumimoji="1" lang="en-US" altLang="zh-CN"/>
              <a:t>C1</a:t>
            </a:r>
            <a:r>
              <a:rPr kumimoji="1" lang="zh-CN" altLang="en-US"/>
              <a:t>    </a:t>
            </a:r>
            <a:r>
              <a:rPr kumimoji="1" lang="en-US" altLang="zh-CN"/>
              <a:t>C2</a:t>
            </a:r>
            <a:r>
              <a:rPr kumimoji="1" lang="zh-CN" altLang="en-US"/>
              <a:t>     </a:t>
            </a:r>
            <a:r>
              <a:rPr kumimoji="1" lang="en-US" altLang="zh-CN"/>
              <a:t>C1</a:t>
            </a:r>
            <a:r>
              <a:rPr kumimoji="1" lang="zh-CN" altLang="en-US"/>
              <a:t>   </a:t>
            </a:r>
            <a:r>
              <a:rPr kumimoji="1" lang="en-US" altLang="zh-CN"/>
              <a:t>C1</a:t>
            </a:r>
            <a:r>
              <a:rPr kumimoji="1" lang="zh-CN" altLang="en-US"/>
              <a:t>    </a:t>
            </a:r>
            <a:r>
              <a:rPr kumimoji="1" lang="en-US" altLang="zh-CN"/>
              <a:t>C2</a:t>
            </a:r>
            <a:r>
              <a:rPr kumimoji="1" lang="zh-CN" altLang="en-US"/>
              <a:t>     </a:t>
            </a:r>
            <a:r>
              <a:rPr kumimoji="1" lang="en-US" altLang="zh-CN"/>
              <a:t>C2</a:t>
            </a:r>
            <a:r>
              <a:rPr kumimoji="1" lang="zh-CN" altLang="en-US"/>
              <a:t>     </a:t>
            </a:r>
            <a:r>
              <a:rPr kumimoji="1" lang="en-US" altLang="zh-CN"/>
              <a:t>C1</a:t>
            </a:r>
            <a:r>
              <a:rPr kumimoji="1" lang="zh-CN" altLang="en-US"/>
              <a:t>      </a:t>
            </a:r>
            <a:r>
              <a:rPr kumimoji="1" lang="en-US" altLang="zh-CN"/>
              <a:t>C2</a:t>
            </a:r>
            <a:endParaRPr kumimoji="1" lang="zh-CN" altLang="en-US"/>
          </a:p>
        </p:txBody>
      </p:sp>
      <p:sp>
        <p:nvSpPr>
          <p:cNvPr id="12" name="文本框 11"/>
          <p:cNvSpPr txBox="1"/>
          <p:nvPr/>
        </p:nvSpPr>
        <p:spPr>
          <a:xfrm>
            <a:off x="1741163" y="3319694"/>
            <a:ext cx="3877985"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计算这种切分方式导致的信息增益率</a:t>
            </a:r>
          </a:p>
        </p:txBody>
      </p:sp>
      <p:sp>
        <p:nvSpPr>
          <p:cNvPr id="25" name="文本框 24"/>
          <p:cNvSpPr txBox="1"/>
          <p:nvPr/>
        </p:nvSpPr>
        <p:spPr>
          <a:xfrm>
            <a:off x="1741163" y="3716327"/>
            <a:ext cx="6801862" cy="646331"/>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选择收益最大的切分方式</a:t>
            </a:r>
            <a:r>
              <a:rPr kumimoji="1" lang="en-US" altLang="zh-CN">
                <a:latin typeface="Microsoft YaHei" charset="-122"/>
                <a:ea typeface="Microsoft YaHei" charset="-122"/>
                <a:cs typeface="Microsoft YaHei" charset="-122"/>
              </a:rPr>
              <a:t>(</a:t>
            </a:r>
            <a:r>
              <a:rPr kumimoji="1" lang="zh-CN" altLang="en-US">
                <a:latin typeface="Microsoft YaHei" charset="-122"/>
                <a:ea typeface="Microsoft YaHei" charset="-122"/>
                <a:cs typeface="Microsoft YaHei" charset="-122"/>
              </a:rPr>
              <a:t>离散方式</a:t>
            </a:r>
            <a:r>
              <a:rPr kumimoji="1" lang="en-US" altLang="zh-CN">
                <a:latin typeface="Microsoft YaHei" charset="-122"/>
                <a:ea typeface="Microsoft YaHei" charset="-122"/>
                <a:cs typeface="Microsoft YaHei" charset="-122"/>
              </a:rPr>
              <a:t>)</a:t>
            </a:r>
            <a:r>
              <a:rPr kumimoji="1" lang="zh-CN" altLang="en-US">
                <a:latin typeface="Microsoft YaHei" charset="-122"/>
                <a:ea typeface="Microsoft YaHei" charset="-122"/>
                <a:cs typeface="Microsoft YaHei" charset="-122"/>
              </a:rPr>
              <a:t>，若没有达到离散区间最大值</a:t>
            </a:r>
            <a:endParaRPr kumimoji="1" lang="en-US" altLang="zh-CN">
              <a:latin typeface="Microsoft YaHei" charset="-122"/>
              <a:ea typeface="Microsoft YaHei" charset="-122"/>
              <a:cs typeface="Microsoft YaHei" charset="-122"/>
            </a:endParaRPr>
          </a:p>
          <a:p>
            <a:r>
              <a:rPr kumimoji="1" lang="zh-CN" altLang="en-US">
                <a:latin typeface="Microsoft YaHei" charset="-122"/>
                <a:ea typeface="Microsoft YaHei" charset="-122"/>
                <a:cs typeface="Microsoft YaHei" charset="-122"/>
              </a:rPr>
              <a:t>那么继续迭代进行切分</a:t>
            </a:r>
            <a:r>
              <a:rPr kumimoji="1" lang="en-US" altLang="zh-CN">
                <a:latin typeface="Microsoft YaHei" charset="-122"/>
                <a:ea typeface="Microsoft YaHei" charset="-122"/>
                <a:cs typeface="Microsoft YaHei" charset="-122"/>
              </a:rPr>
              <a:t>(</a:t>
            </a:r>
            <a:r>
              <a:rPr kumimoji="1" lang="zh-CN" altLang="en-US">
                <a:latin typeface="Microsoft YaHei" charset="-122"/>
                <a:ea typeface="Microsoft YaHei" charset="-122"/>
                <a:cs typeface="Microsoft YaHei" charset="-122"/>
              </a:rPr>
              <a:t>离散</a:t>
            </a:r>
            <a:r>
              <a:rPr kumimoji="1" lang="en-US" altLang="zh-CN">
                <a:latin typeface="Microsoft YaHei" charset="-122"/>
                <a:ea typeface="Microsoft YaHei" charset="-122"/>
                <a:cs typeface="Microsoft YaHei" charset="-122"/>
              </a:rPr>
              <a:t>)</a:t>
            </a:r>
            <a:endParaRPr kumimoji="1" lang="zh-CN" altLang="en-US">
              <a:latin typeface="Microsoft YaHei" charset="-122"/>
              <a:ea typeface="Microsoft YaHei" charset="-122"/>
              <a:cs typeface="Microsoft YaHei" charset="-122"/>
            </a:endParaRPr>
          </a:p>
        </p:txBody>
      </p:sp>
    </p:spTree>
    <p:extLst>
      <p:ext uri="{BB962C8B-B14F-4D97-AF65-F5344CB8AC3E}">
        <p14:creationId xmlns:p14="http://schemas.microsoft.com/office/powerpoint/2010/main" val="86516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6"/>
                                        </p:tgtEl>
                                        <p:attrNameLst>
                                          <p:attrName>style.visibility</p:attrName>
                                        </p:attrNameLst>
                                      </p:cBhvr>
                                      <p:to>
                                        <p:strVal val="hidden"/>
                                      </p:to>
                                    </p:set>
                                  </p:childTnLst>
                                </p:cTn>
                              </p:par>
                            </p:childTnLst>
                          </p:cTn>
                        </p:par>
                        <p:par>
                          <p:cTn id="24" fill="hold">
                            <p:stCondLst>
                              <p:cond delay="0"/>
                            </p:stCondLst>
                            <p:childTnLst>
                              <p:par>
                                <p:cTn id="25" presetID="9"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7"/>
                                        </p:tgtEl>
                                        <p:attrNameLst>
                                          <p:attrName>style.visibility</p:attrName>
                                        </p:attrNameLst>
                                      </p:cBhvr>
                                      <p:to>
                                        <p:strVal val="hidden"/>
                                      </p:to>
                                    </p:set>
                                  </p:childTnLst>
                                </p:cTn>
                              </p:par>
                            </p:childTnLst>
                          </p:cTn>
                        </p:par>
                        <p:par>
                          <p:cTn id="32" fill="hold">
                            <p:stCondLst>
                              <p:cond delay="0"/>
                            </p:stCondLst>
                            <p:childTnLst>
                              <p:par>
                                <p:cTn id="33" presetID="9"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dissolv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31"/>
                                        </p:tgtEl>
                                        <p:attrNameLst>
                                          <p:attrName>style.visibility</p:attrName>
                                        </p:attrNameLst>
                                      </p:cBhvr>
                                      <p:to>
                                        <p:strVal val="hidden"/>
                                      </p:to>
                                    </p:set>
                                  </p:childTnLst>
                                </p:cTn>
                              </p:par>
                            </p:childTnLst>
                          </p:cTn>
                        </p:par>
                        <p:par>
                          <p:cTn id="40" fill="hold">
                            <p:stCondLst>
                              <p:cond delay="0"/>
                            </p:stCondLst>
                            <p:childTnLst>
                              <p:par>
                                <p:cTn id="41" presetID="9" presetClass="entr" presetSubtype="0"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32"/>
                                        </p:tgtEl>
                                        <p:attrNameLst>
                                          <p:attrName>style.visibility</p:attrName>
                                        </p:attrNameLst>
                                      </p:cBhvr>
                                      <p:to>
                                        <p:strVal val="hidden"/>
                                      </p:to>
                                    </p:set>
                                  </p:childTnLst>
                                </p:cTn>
                              </p:par>
                            </p:childTnLst>
                          </p:cTn>
                        </p:par>
                        <p:par>
                          <p:cTn id="48" fill="hold">
                            <p:stCondLst>
                              <p:cond delay="0"/>
                            </p:stCondLst>
                            <p:childTnLst>
                              <p:par>
                                <p:cTn id="49" presetID="9" presetClass="entr" presetSubtype="0"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dissolve">
                                      <p:cBhvr>
                                        <p:cTn id="51" dur="500"/>
                                        <p:tgtEl>
                                          <p:spTgt spid="3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33"/>
                                        </p:tgtEl>
                                        <p:attrNameLst>
                                          <p:attrName>style.visibility</p:attrName>
                                        </p:attrNameLst>
                                      </p:cBhvr>
                                      <p:to>
                                        <p:strVal val="hidden"/>
                                      </p:to>
                                    </p:set>
                                  </p:childTnLst>
                                </p:cTn>
                              </p:par>
                            </p:childTnLst>
                          </p:cTn>
                        </p:par>
                        <p:par>
                          <p:cTn id="56" fill="hold">
                            <p:stCondLst>
                              <p:cond delay="0"/>
                            </p:stCondLst>
                            <p:childTnLst>
                              <p:par>
                                <p:cTn id="57" presetID="9" presetClass="entr" presetSubtype="0" fill="hold"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34"/>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35"/>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7"/>
                                        </p:tgtEl>
                                        <p:attrNameLst>
                                          <p:attrName>style.visibility</p:attrName>
                                        </p:attrNameLst>
                                      </p:cBhvr>
                                      <p:to>
                                        <p:strVal val="hidden"/>
                                      </p:to>
                                    </p:set>
                                  </p:childTnLst>
                                </p:cTn>
                              </p:par>
                            </p:childTnLst>
                          </p:cTn>
                        </p:par>
                        <p:par>
                          <p:cTn id="79" fill="hold">
                            <p:stCondLst>
                              <p:cond delay="0"/>
                            </p:stCondLst>
                            <p:childTnLst>
                              <p:par>
                                <p:cTn id="80" presetID="9" presetClass="entr" presetSubtype="0"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dissolve">
                                      <p:cBhvr>
                                        <p:cTn id="82" dur="500"/>
                                        <p:tgtEl>
                                          <p:spTgt spid="32"/>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additive="base">
                                        <p:cTn id="87" dur="500" fill="hold"/>
                                        <p:tgtEl>
                                          <p:spTgt spid="4"/>
                                        </p:tgtEl>
                                        <p:attrNameLst>
                                          <p:attrName>ppt_x</p:attrName>
                                        </p:attrNameLst>
                                      </p:cBhvr>
                                      <p:tavLst>
                                        <p:tav tm="0">
                                          <p:val>
                                            <p:strVal val="#ppt_x"/>
                                          </p:val>
                                        </p:tav>
                                        <p:tav tm="100000">
                                          <p:val>
                                            <p:strVal val="#ppt_x"/>
                                          </p:val>
                                        </p:tav>
                                      </p:tavLst>
                                    </p:anim>
                                    <p:anim calcmode="lin" valueType="num">
                                      <p:cBhvr additive="base">
                                        <p:cTn id="8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anim calcmode="lin" valueType="num">
                                      <p:cBhvr additive="base">
                                        <p:cTn id="93" dur="500" fill="hold"/>
                                        <p:tgtEl>
                                          <p:spTgt spid="12"/>
                                        </p:tgtEl>
                                        <p:attrNameLst>
                                          <p:attrName>ppt_x</p:attrName>
                                        </p:attrNameLst>
                                      </p:cBhvr>
                                      <p:tavLst>
                                        <p:tav tm="0">
                                          <p:val>
                                            <p:strVal val="#ppt_x"/>
                                          </p:val>
                                        </p:tav>
                                        <p:tav tm="100000">
                                          <p:val>
                                            <p:strVal val="#ppt_x"/>
                                          </p:val>
                                        </p:tav>
                                      </p:tavLst>
                                    </p:anim>
                                    <p:anim calcmode="lin" valueType="num">
                                      <p:cBhvr additive="base">
                                        <p:cTn id="9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anim calcmode="lin" valueType="num">
                                      <p:cBhvr additive="base">
                                        <p:cTn id="99" dur="500" fill="hold"/>
                                        <p:tgtEl>
                                          <p:spTgt spid="25"/>
                                        </p:tgtEl>
                                        <p:attrNameLst>
                                          <p:attrName>ppt_x</p:attrName>
                                        </p:attrNameLst>
                                      </p:cBhvr>
                                      <p:tavLst>
                                        <p:tav tm="0">
                                          <p:val>
                                            <p:strVal val="#ppt_x"/>
                                          </p:val>
                                        </p:tav>
                                        <p:tav tm="100000">
                                          <p:val>
                                            <p:strVal val="#ppt_x"/>
                                          </p:val>
                                        </p:tav>
                                      </p:tavLst>
                                    </p:anim>
                                    <p:anim calcmode="lin" valueType="num">
                                      <p:cBhvr additive="base">
                                        <p:cTn id="10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p:bldP spid="12" grpId="0"/>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478055"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第二节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连续特征离散</a:t>
            </a:r>
            <a:r>
              <a:rPr lang="zh-CN" altLang="en-US" sz="3000" b="1" kern="0" dirty="0" smtClean="0">
                <a:solidFill>
                  <a:srgbClr val="C9394A"/>
                </a:solidFill>
                <a:latin typeface="微软雅黑" charset="0"/>
                <a:ea typeface="微软雅黑" charset="0"/>
                <a:cs typeface="微软雅黑" charset="0"/>
              </a:rPr>
              <a:t>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2396564" y="1491630"/>
            <a:ext cx="4350871" cy="461665"/>
          </a:xfrm>
          <a:prstGeom prst="rect">
            <a:avLst/>
          </a:prstGeom>
          <a:noFill/>
        </p:spPr>
        <p:txBody>
          <a:bodyPr wrap="none" rtlCol="0">
            <a:spAutoFit/>
          </a:bodyPr>
          <a:lstStyle/>
          <a:p>
            <a:r>
              <a:rPr kumimoji="1" lang="zh-CN" altLang="en-US" sz="2400" dirty="0">
                <a:latin typeface="Microsoft YaHei" charset="-122"/>
                <a:ea typeface="Microsoft YaHei" charset="-122"/>
                <a:cs typeface="Microsoft YaHei" charset="-122"/>
              </a:rPr>
              <a:t>有监督</a:t>
            </a:r>
            <a:r>
              <a:rPr kumimoji="1" lang="en-US" altLang="zh-CN" sz="2400" dirty="0">
                <a:latin typeface="Microsoft YaHei" charset="-122"/>
                <a:ea typeface="Microsoft YaHei" charset="-122"/>
                <a:cs typeface="Microsoft YaHei" charset="-122"/>
              </a:rPr>
              <a:t>:</a:t>
            </a:r>
            <a:r>
              <a:rPr kumimoji="1" lang="zh-CN" altLang="en-US" sz="2400" dirty="0">
                <a:latin typeface="Microsoft YaHei" charset="-122"/>
                <a:ea typeface="Microsoft YaHei" charset="-122"/>
                <a:cs typeface="Microsoft YaHei" charset="-122"/>
              </a:rPr>
              <a:t> 基于信息增益的离散化</a:t>
            </a:r>
          </a:p>
        </p:txBody>
      </p:sp>
      <mc:AlternateContent xmlns:mc="http://schemas.openxmlformats.org/markup-compatibility/2006" xmlns:a14="http://schemas.microsoft.com/office/drawing/2010/main">
        <mc:Choice Requires="a14">
          <p:sp>
            <p:nvSpPr>
              <p:cNvPr id="5" name="矩形 4"/>
              <p:cNvSpPr/>
              <p:nvPr/>
            </p:nvSpPr>
            <p:spPr>
              <a:xfrm>
                <a:off x="3784981" y="2017752"/>
                <a:ext cx="2372957" cy="763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i="1">
                          <a:latin typeface="Cambria Math" charset="0"/>
                        </a:rPr>
                        <m:t>𝐻</m:t>
                      </m:r>
                      <m:d>
                        <m:dPr>
                          <m:ctrlPr>
                            <a:rPr kumimoji="1" lang="en-US" altLang="zh-CN" i="1">
                              <a:latin typeface="Cambria Math" charset="0"/>
                            </a:rPr>
                          </m:ctrlPr>
                        </m:dPr>
                        <m:e>
                          <m:r>
                            <a:rPr kumimoji="1" lang="en-US" altLang="zh-CN" i="1">
                              <a:latin typeface="Cambria Math" charset="0"/>
                            </a:rPr>
                            <m:t>𝑌</m:t>
                          </m:r>
                        </m:e>
                      </m:d>
                      <m:r>
                        <a:rPr kumimoji="1" lang="mr-IN" altLang="zh-CN" i="1">
                          <a:latin typeface="Cambria Math" charset="0"/>
                          <a:ea typeface="Cambria Math" charset="0"/>
                          <a:cs typeface="Cambria Math" charset="0"/>
                        </a:rPr>
                        <m:t>=</m:t>
                      </m:r>
                      <m:r>
                        <a:rPr kumimoji="1" lang="en-US" altLang="zh-CN" i="1">
                          <a:latin typeface="Cambria Math" charset="0"/>
                          <a:ea typeface="Cambria Math" charset="0"/>
                          <a:cs typeface="Cambria Math" charset="0"/>
                        </a:rPr>
                        <m:t>−</m:t>
                      </m:r>
                      <m:nary>
                        <m:naryPr>
                          <m:chr m:val="∑"/>
                          <m:subHide m:val="on"/>
                          <m:supHide m:val="on"/>
                          <m:ctrlPr>
                            <a:rPr kumimoji="1" lang="en-US" altLang="zh-CN" i="1">
                              <a:latin typeface="Cambria Math" charset="0"/>
                              <a:ea typeface="Cambria Math" charset="0"/>
                              <a:cs typeface="Cambria Math" charset="0"/>
                            </a:rPr>
                          </m:ctrlPr>
                        </m:naryPr>
                        <m:sub/>
                        <m:sup/>
                        <m:e>
                          <m:sSub>
                            <m:sSubPr>
                              <m:ctrlPr>
                                <a:rPr kumimoji="1" lang="en-US" altLang="zh-CN" i="1">
                                  <a:latin typeface="Cambria Math" charset="0"/>
                                  <a:ea typeface="Cambria Math" charset="0"/>
                                  <a:cs typeface="Cambria Math" charset="0"/>
                                </a:rPr>
                              </m:ctrlPr>
                            </m:sSubPr>
                            <m:e>
                              <m:r>
                                <a:rPr kumimoji="1" lang="en-US" altLang="zh-CN" i="1">
                                  <a:latin typeface="Cambria Math" charset="0"/>
                                  <a:ea typeface="Cambria Math" charset="0"/>
                                  <a:cs typeface="Cambria Math" charset="0"/>
                                </a:rPr>
                                <m:t>𝑝</m:t>
                              </m:r>
                            </m:e>
                            <m:sub>
                              <m:r>
                                <a:rPr kumimoji="1" lang="en-US" altLang="zh-CN" i="1">
                                  <a:latin typeface="Cambria Math" charset="0"/>
                                  <a:ea typeface="Cambria Math" charset="0"/>
                                  <a:cs typeface="Cambria Math" charset="0"/>
                                </a:rPr>
                                <m:t>𝑖</m:t>
                              </m:r>
                            </m:sub>
                          </m:sSub>
                          <m:func>
                            <m:funcPr>
                              <m:ctrlPr>
                                <a:rPr kumimoji="1" lang="en-US" altLang="zh-CN" i="1">
                                  <a:latin typeface="Cambria Math" charset="0"/>
                                  <a:ea typeface="Cambria Math" charset="0"/>
                                  <a:cs typeface="Cambria Math" charset="0"/>
                                </a:rPr>
                              </m:ctrlPr>
                            </m:funcPr>
                            <m:fName>
                              <m:r>
                                <m:rPr>
                                  <m:sty m:val="p"/>
                                </m:rPr>
                                <a:rPr kumimoji="1" lang="en-US" altLang="zh-CN">
                                  <a:latin typeface="Cambria Math" charset="0"/>
                                  <a:ea typeface="Cambria Math" charset="0"/>
                                  <a:cs typeface="Cambria Math" charset="0"/>
                                </a:rPr>
                                <m:t>log</m:t>
                              </m:r>
                            </m:fName>
                            <m:e>
                              <m:sSub>
                                <m:sSubPr>
                                  <m:ctrlPr>
                                    <a:rPr kumimoji="1" lang="en-US" altLang="zh-CN" i="1">
                                      <a:latin typeface="Cambria Math" charset="0"/>
                                      <a:ea typeface="Cambria Math" charset="0"/>
                                      <a:cs typeface="Cambria Math" charset="0"/>
                                    </a:rPr>
                                  </m:ctrlPr>
                                </m:sSubPr>
                                <m:e>
                                  <m:r>
                                    <a:rPr kumimoji="1" lang="en-US" altLang="zh-CN" i="1">
                                      <a:latin typeface="Cambria Math" charset="0"/>
                                      <a:ea typeface="Cambria Math" charset="0"/>
                                      <a:cs typeface="Cambria Math" charset="0"/>
                                    </a:rPr>
                                    <m:t>𝑝</m:t>
                                  </m:r>
                                </m:e>
                                <m:sub>
                                  <m:r>
                                    <a:rPr kumimoji="1" lang="en-US" altLang="zh-CN" i="1">
                                      <a:latin typeface="Cambria Math" charset="0"/>
                                      <a:ea typeface="Cambria Math" charset="0"/>
                                      <a:cs typeface="Cambria Math" charset="0"/>
                                    </a:rPr>
                                    <m:t>𝑖</m:t>
                                  </m:r>
                                </m:sub>
                              </m:sSub>
                            </m:e>
                          </m:func>
                        </m:e>
                      </m:nary>
                    </m:oMath>
                  </m:oMathPara>
                </a14:m>
                <a:endParaRPr lang="zh-CN" altLang="en-US"/>
              </a:p>
            </p:txBody>
          </p:sp>
        </mc:Choice>
        <mc:Fallback xmlns="">
          <p:sp>
            <p:nvSpPr>
              <p:cNvPr id="5" name="矩形 4"/>
              <p:cNvSpPr>
                <a:spLocks noRot="1" noChangeAspect="1" noMove="1" noResize="1" noEditPoints="1" noAdjustHandles="1" noChangeArrowheads="1" noChangeShapeType="1" noTextEdit="1"/>
              </p:cNvSpPr>
              <p:nvPr/>
            </p:nvSpPr>
            <p:spPr>
              <a:xfrm>
                <a:off x="3784981" y="2017752"/>
                <a:ext cx="2372957" cy="763029"/>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745594" y="2635888"/>
                <a:ext cx="3342966" cy="763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i="1">
                          <a:latin typeface="Cambria Math" charset="0"/>
                        </a:rPr>
                        <m:t>𝐻</m:t>
                      </m:r>
                      <m:d>
                        <m:dPr>
                          <m:ctrlPr>
                            <a:rPr kumimoji="1" lang="en-US" altLang="zh-CN" i="1">
                              <a:latin typeface="Cambria Math" charset="0"/>
                            </a:rPr>
                          </m:ctrlPr>
                        </m:dPr>
                        <m:e>
                          <m:r>
                            <a:rPr kumimoji="1" lang="en-US" altLang="zh-CN" i="1">
                              <a:latin typeface="Cambria Math" charset="0"/>
                            </a:rPr>
                            <m:t>𝑌</m:t>
                          </m:r>
                          <m:r>
                            <a:rPr kumimoji="1" lang="en-US" altLang="zh-CN" i="1">
                              <a:latin typeface="Cambria Math" charset="0"/>
                            </a:rPr>
                            <m:t>|</m:t>
                          </m:r>
                          <m:r>
                            <a:rPr kumimoji="1" lang="en-US" altLang="zh-CN" i="1">
                              <a:latin typeface="Cambria Math" charset="0"/>
                            </a:rPr>
                            <m:t>𝑋</m:t>
                          </m:r>
                        </m:e>
                      </m:d>
                      <m:r>
                        <a:rPr kumimoji="1" lang="mr-IN" altLang="zh-CN" i="1">
                          <a:latin typeface="Cambria Math" charset="0"/>
                          <a:ea typeface="Cambria Math" charset="0"/>
                          <a:cs typeface="Cambria Math" charset="0"/>
                        </a:rPr>
                        <m:t>=</m:t>
                      </m:r>
                      <m:nary>
                        <m:naryPr>
                          <m:chr m:val="∑"/>
                          <m:subHide m:val="on"/>
                          <m:supHide m:val="on"/>
                          <m:ctrlPr>
                            <a:rPr kumimoji="1" lang="en-US" altLang="zh-CN" i="1">
                              <a:latin typeface="Cambria Math" charset="0"/>
                              <a:ea typeface="Cambria Math" charset="0"/>
                              <a:cs typeface="Cambria Math" charset="0"/>
                            </a:rPr>
                          </m:ctrlPr>
                        </m:naryPr>
                        <m:sub/>
                        <m:sup/>
                        <m:e>
                          <m:sSub>
                            <m:sSubPr>
                              <m:ctrlPr>
                                <a:rPr kumimoji="1" lang="en-US" altLang="zh-CN" i="1">
                                  <a:latin typeface="Cambria Math" charset="0"/>
                                  <a:ea typeface="Cambria Math" charset="0"/>
                                  <a:cs typeface="Cambria Math" charset="0"/>
                                </a:rPr>
                              </m:ctrlPr>
                            </m:sSubPr>
                            <m:e>
                              <m:r>
                                <a:rPr kumimoji="1" lang="en-US" altLang="zh-CN" i="1">
                                  <a:latin typeface="Cambria Math" charset="0"/>
                                  <a:ea typeface="Cambria Math" charset="0"/>
                                  <a:cs typeface="Cambria Math" charset="0"/>
                                </a:rPr>
                                <m:t>𝑝</m:t>
                              </m:r>
                            </m:e>
                            <m:sub>
                              <m:r>
                                <a:rPr kumimoji="1" lang="en-US" altLang="zh-CN" i="1">
                                  <a:latin typeface="Cambria Math" charset="0"/>
                                  <a:ea typeface="Cambria Math" charset="0"/>
                                  <a:cs typeface="Cambria Math" charset="0"/>
                                </a:rPr>
                                <m:t>𝑥𝑖</m:t>
                              </m:r>
                            </m:sub>
                          </m:sSub>
                          <m:r>
                            <a:rPr kumimoji="1" lang="en-US" altLang="zh-CN" i="1">
                              <a:latin typeface="Cambria Math" charset="0"/>
                              <a:ea typeface="Cambria Math" charset="0"/>
                              <a:cs typeface="Cambria Math" charset="0"/>
                            </a:rPr>
                            <m:t>∙</m:t>
                          </m:r>
                          <m:r>
                            <m:rPr>
                              <m:sty m:val="p"/>
                            </m:rPr>
                            <a:rPr kumimoji="1" lang="en-US" altLang="zh-CN" i="1">
                              <a:latin typeface="Cambria Math" charset="0"/>
                              <a:ea typeface="Cambria Math" charset="0"/>
                              <a:cs typeface="Cambria Math" charset="0"/>
                            </a:rPr>
                            <m:t>H</m:t>
                          </m:r>
                          <m:r>
                            <a:rPr kumimoji="1" lang="en-US" altLang="zh-CN" i="1">
                              <a:latin typeface="Cambria Math" charset="0"/>
                              <a:ea typeface="Cambria Math" charset="0"/>
                              <a:cs typeface="Cambria Math" charset="0"/>
                            </a:rPr>
                            <m:t>(</m:t>
                          </m:r>
                          <m:r>
                            <a:rPr kumimoji="1" lang="en-US" altLang="zh-CN" i="1">
                              <a:latin typeface="Cambria Math" charset="0"/>
                              <a:ea typeface="Cambria Math" charset="0"/>
                              <a:cs typeface="Cambria Math" charset="0"/>
                            </a:rPr>
                            <m:t>𝑌</m:t>
                          </m:r>
                          <m:r>
                            <a:rPr kumimoji="1" lang="en-US" altLang="zh-CN" i="1">
                              <a:latin typeface="Cambria Math" charset="0"/>
                              <a:ea typeface="Cambria Math" charset="0"/>
                              <a:cs typeface="Cambria Math" charset="0"/>
                            </a:rPr>
                            <m:t>|</m:t>
                          </m:r>
                          <m:r>
                            <a:rPr kumimoji="1" lang="en-US" altLang="zh-CN" i="1">
                              <a:latin typeface="Cambria Math" charset="0"/>
                              <a:ea typeface="Cambria Math" charset="0"/>
                              <a:cs typeface="Cambria Math" charset="0"/>
                            </a:rPr>
                            <m:t>𝑋</m:t>
                          </m:r>
                          <m:r>
                            <a:rPr kumimoji="1" lang="en-US" altLang="zh-CN" i="1">
                              <a:latin typeface="Cambria Math" charset="0"/>
                              <a:ea typeface="Cambria Math" charset="0"/>
                              <a:cs typeface="Cambria Math" charset="0"/>
                            </a:rPr>
                            <m:t>=</m:t>
                          </m:r>
                          <m:r>
                            <a:rPr kumimoji="1" lang="en-US" altLang="zh-CN" i="1">
                              <a:latin typeface="Cambria Math" charset="0"/>
                              <a:ea typeface="Cambria Math" charset="0"/>
                              <a:cs typeface="Cambria Math" charset="0"/>
                            </a:rPr>
                            <m:t>𝑋𝑖</m:t>
                          </m:r>
                          <m:r>
                            <a:rPr kumimoji="1" lang="en-US" altLang="zh-CN" i="1">
                              <a:latin typeface="Cambria Math" charset="0"/>
                              <a:ea typeface="Cambria Math" charset="0"/>
                              <a:cs typeface="Cambria Math" charset="0"/>
                            </a:rPr>
                            <m:t>)</m:t>
                          </m:r>
                        </m:e>
                      </m:nary>
                    </m:oMath>
                  </m:oMathPara>
                </a14:m>
                <a:endParaRPr lang="zh-CN" altLang="en-US"/>
              </a:p>
            </p:txBody>
          </p:sp>
        </mc:Choice>
        <mc:Fallback xmlns="">
          <p:sp>
            <p:nvSpPr>
              <p:cNvPr id="7" name="矩形 6"/>
              <p:cNvSpPr>
                <a:spLocks noRot="1" noChangeAspect="1" noMove="1" noResize="1" noEditPoints="1" noAdjustHandles="1" noChangeArrowheads="1" noChangeShapeType="1" noTextEdit="1"/>
              </p:cNvSpPr>
              <p:nvPr/>
            </p:nvSpPr>
            <p:spPr>
              <a:xfrm>
                <a:off x="3745594" y="2635888"/>
                <a:ext cx="3342966" cy="763029"/>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745594" y="3728528"/>
                <a:ext cx="2382575" cy="763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i="1">
                          <a:latin typeface="Cambria Math" charset="0"/>
                        </a:rPr>
                        <m:t>𝐻</m:t>
                      </m:r>
                      <m:d>
                        <m:dPr>
                          <m:ctrlPr>
                            <a:rPr kumimoji="1" lang="en-US" altLang="zh-CN" i="1">
                              <a:latin typeface="Cambria Math" charset="0"/>
                            </a:rPr>
                          </m:ctrlPr>
                        </m:dPr>
                        <m:e>
                          <m:r>
                            <a:rPr kumimoji="1" lang="en-US" altLang="zh-CN" i="1">
                              <a:latin typeface="Cambria Math" charset="0"/>
                            </a:rPr>
                            <m:t>𝑋</m:t>
                          </m:r>
                        </m:e>
                      </m:d>
                      <m:r>
                        <a:rPr kumimoji="1" lang="en-US" altLang="zh-CN" i="1">
                          <a:latin typeface="Cambria Math" charset="0"/>
                        </a:rPr>
                        <m:t>=</m:t>
                      </m:r>
                      <m:r>
                        <a:rPr kumimoji="1" lang="en-US" altLang="zh-CN" i="1">
                          <a:latin typeface="Cambria Math" charset="0"/>
                          <a:ea typeface="Cambria Math" charset="0"/>
                          <a:cs typeface="Cambria Math" charset="0"/>
                        </a:rPr>
                        <m:t>−</m:t>
                      </m:r>
                      <m:nary>
                        <m:naryPr>
                          <m:chr m:val="∑"/>
                          <m:subHide m:val="on"/>
                          <m:supHide m:val="on"/>
                          <m:ctrlPr>
                            <a:rPr kumimoji="1" lang="en-US" altLang="zh-CN" i="1">
                              <a:latin typeface="Cambria Math" charset="0"/>
                              <a:ea typeface="Cambria Math" charset="0"/>
                              <a:cs typeface="Cambria Math" charset="0"/>
                            </a:rPr>
                          </m:ctrlPr>
                        </m:naryPr>
                        <m:sub/>
                        <m:sup/>
                        <m:e>
                          <m:sSub>
                            <m:sSubPr>
                              <m:ctrlPr>
                                <a:rPr kumimoji="1" lang="en-US" altLang="zh-CN" i="1">
                                  <a:latin typeface="Cambria Math" charset="0"/>
                                  <a:ea typeface="Cambria Math" charset="0"/>
                                  <a:cs typeface="Cambria Math" charset="0"/>
                                </a:rPr>
                              </m:ctrlPr>
                            </m:sSubPr>
                            <m:e>
                              <m:r>
                                <a:rPr kumimoji="1" lang="en-US" altLang="zh-CN" i="1">
                                  <a:latin typeface="Cambria Math" charset="0"/>
                                  <a:ea typeface="Cambria Math" charset="0"/>
                                  <a:cs typeface="Cambria Math" charset="0"/>
                                </a:rPr>
                                <m:t>𝑝</m:t>
                              </m:r>
                            </m:e>
                            <m:sub>
                              <m:r>
                                <a:rPr kumimoji="1" lang="en-US" altLang="zh-CN" i="1">
                                  <a:latin typeface="Cambria Math" charset="0"/>
                                  <a:ea typeface="Cambria Math" charset="0"/>
                                  <a:cs typeface="Cambria Math" charset="0"/>
                                </a:rPr>
                                <m:t>𝑖</m:t>
                              </m:r>
                            </m:sub>
                          </m:sSub>
                          <m:func>
                            <m:funcPr>
                              <m:ctrlPr>
                                <a:rPr kumimoji="1" lang="en-US" altLang="zh-CN" i="1">
                                  <a:latin typeface="Cambria Math" charset="0"/>
                                  <a:ea typeface="Cambria Math" charset="0"/>
                                  <a:cs typeface="Cambria Math" charset="0"/>
                                </a:rPr>
                              </m:ctrlPr>
                            </m:funcPr>
                            <m:fName>
                              <m:r>
                                <m:rPr>
                                  <m:sty m:val="p"/>
                                </m:rPr>
                                <a:rPr kumimoji="1" lang="en-US" altLang="zh-CN">
                                  <a:latin typeface="Cambria Math" charset="0"/>
                                  <a:ea typeface="Cambria Math" charset="0"/>
                                  <a:cs typeface="Cambria Math" charset="0"/>
                                </a:rPr>
                                <m:t>log</m:t>
                              </m:r>
                            </m:fName>
                            <m:e>
                              <m:sSub>
                                <m:sSubPr>
                                  <m:ctrlPr>
                                    <a:rPr kumimoji="1" lang="en-US" altLang="zh-CN" i="1">
                                      <a:latin typeface="Cambria Math" charset="0"/>
                                      <a:ea typeface="Cambria Math" charset="0"/>
                                      <a:cs typeface="Cambria Math" charset="0"/>
                                    </a:rPr>
                                  </m:ctrlPr>
                                </m:sSubPr>
                                <m:e>
                                  <m:r>
                                    <a:rPr kumimoji="1" lang="en-US" altLang="zh-CN" i="1">
                                      <a:latin typeface="Cambria Math" charset="0"/>
                                      <a:ea typeface="Cambria Math" charset="0"/>
                                      <a:cs typeface="Cambria Math" charset="0"/>
                                    </a:rPr>
                                    <m:t>𝑝</m:t>
                                  </m:r>
                                </m:e>
                                <m:sub>
                                  <m:r>
                                    <a:rPr kumimoji="1" lang="en-US" altLang="zh-CN" i="1">
                                      <a:latin typeface="Cambria Math" charset="0"/>
                                      <a:ea typeface="Cambria Math" charset="0"/>
                                      <a:cs typeface="Cambria Math" charset="0"/>
                                    </a:rPr>
                                    <m:t>𝑖</m:t>
                                  </m:r>
                                </m:sub>
                              </m:sSub>
                            </m:e>
                          </m:func>
                        </m:e>
                      </m:nary>
                    </m:oMath>
                  </m:oMathPara>
                </a14:m>
                <a:endParaRPr lang="zh-CN" altLang="en-US"/>
              </a:p>
            </p:txBody>
          </p:sp>
        </mc:Choice>
        <mc:Fallback xmlns="">
          <p:sp>
            <p:nvSpPr>
              <p:cNvPr id="8" name="矩形 7"/>
              <p:cNvSpPr>
                <a:spLocks noRot="1" noChangeAspect="1" noMove="1" noResize="1" noEditPoints="1" noAdjustHandles="1" noChangeArrowheads="1" noChangeShapeType="1" noTextEdit="1"/>
              </p:cNvSpPr>
              <p:nvPr/>
            </p:nvSpPr>
            <p:spPr>
              <a:xfrm>
                <a:off x="3745594" y="3728528"/>
                <a:ext cx="2382575" cy="763029"/>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3712215" y="4251999"/>
                <a:ext cx="2818720" cy="669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charset="0"/>
                        </a:rPr>
                        <m:t>𝐺𝑎𝑖𝑛𝑅𝑎𝑡𝑖𝑜</m:t>
                      </m:r>
                      <m:d>
                        <m:dPr>
                          <m:ctrlPr>
                            <a:rPr kumimoji="1" lang="en-US" altLang="zh-CN" b="0" i="1">
                              <a:latin typeface="Cambria Math" charset="0"/>
                            </a:rPr>
                          </m:ctrlPr>
                        </m:dPr>
                        <m:e>
                          <m:r>
                            <a:rPr kumimoji="1" lang="en-US" altLang="zh-CN" b="0" i="1">
                              <a:latin typeface="Cambria Math" charset="0"/>
                            </a:rPr>
                            <m:t>𝑋</m:t>
                          </m:r>
                        </m:e>
                      </m:d>
                      <m:r>
                        <a:rPr kumimoji="1" lang="en-US" altLang="zh-CN" b="0" i="1">
                          <a:latin typeface="Cambria Math" charset="0"/>
                        </a:rPr>
                        <m:t>=</m:t>
                      </m:r>
                      <m:f>
                        <m:fPr>
                          <m:ctrlPr>
                            <a:rPr kumimoji="1" lang="mr-IN" altLang="zh-CN" b="0" i="1">
                              <a:latin typeface="Cambria Math" charset="0"/>
                            </a:rPr>
                          </m:ctrlPr>
                        </m:fPr>
                        <m:num>
                          <m:r>
                            <a:rPr kumimoji="1" lang="en-US" altLang="zh-CN" b="0" i="1">
                              <a:latin typeface="Cambria Math" charset="0"/>
                            </a:rPr>
                            <m:t>𝐺𝑎𝑖𝑛</m:t>
                          </m:r>
                          <m:r>
                            <a:rPr kumimoji="1" lang="en-US" altLang="zh-CN" b="0" i="1">
                              <a:latin typeface="Cambria Math" charset="0"/>
                            </a:rPr>
                            <m:t>(</m:t>
                          </m:r>
                          <m:r>
                            <a:rPr kumimoji="1" lang="en-US" altLang="zh-CN" b="0" i="1">
                              <a:latin typeface="Cambria Math" charset="0"/>
                            </a:rPr>
                            <m:t>𝑋</m:t>
                          </m:r>
                          <m:r>
                            <a:rPr kumimoji="1" lang="en-US" altLang="zh-CN" b="0" i="1">
                              <a:latin typeface="Cambria Math" charset="0"/>
                            </a:rPr>
                            <m:t>)</m:t>
                          </m:r>
                        </m:num>
                        <m:den>
                          <m:r>
                            <a:rPr kumimoji="1" lang="en-US" altLang="zh-CN" b="0" i="1">
                              <a:latin typeface="Cambria Math" charset="0"/>
                            </a:rPr>
                            <m:t>𝐻</m:t>
                          </m:r>
                          <m:r>
                            <a:rPr kumimoji="1" lang="en-US" altLang="zh-CN" b="0" i="1">
                              <a:latin typeface="Cambria Math" charset="0"/>
                            </a:rPr>
                            <m:t>(</m:t>
                          </m:r>
                          <m:r>
                            <a:rPr kumimoji="1" lang="en-US" altLang="zh-CN" b="0" i="1">
                              <a:latin typeface="Cambria Math" charset="0"/>
                            </a:rPr>
                            <m:t>𝑋</m:t>
                          </m:r>
                          <m:r>
                            <a:rPr kumimoji="1" lang="en-US" altLang="zh-CN" b="0" i="1">
                              <a:latin typeface="Cambria Math" charset="0"/>
                            </a:rPr>
                            <m:t>)</m:t>
                          </m:r>
                        </m:den>
                      </m:f>
                      <m:r>
                        <a:rPr kumimoji="1" lang="zh-CN" altLang="en-US" b="0" i="1">
                          <a:latin typeface="Cambria Math" charset="0"/>
                          <a:ea typeface="Cambria Math" charset="0"/>
                          <a:cs typeface="Cambria Math" charset="0"/>
                        </a:rPr>
                        <m:t> </m:t>
                      </m:r>
                    </m:oMath>
                  </m:oMathPara>
                </a14:m>
                <a:endParaRPr kumimoji="1" lang="zh-CN" altLang="en-US"/>
              </a:p>
            </p:txBody>
          </p:sp>
        </mc:Choice>
        <mc:Fallback xmlns="">
          <p:sp>
            <p:nvSpPr>
              <p:cNvPr id="20" name="文本框 19"/>
              <p:cNvSpPr txBox="1">
                <a:spLocks noRot="1" noChangeAspect="1" noMove="1" noResize="1" noEditPoints="1" noAdjustHandles="1" noChangeArrowheads="1" noChangeShapeType="1" noTextEdit="1"/>
              </p:cNvSpPr>
              <p:nvPr/>
            </p:nvSpPr>
            <p:spPr>
              <a:xfrm>
                <a:off x="3712215" y="4251999"/>
                <a:ext cx="2818720" cy="669094"/>
              </a:xfrm>
              <a:prstGeom prst="rect">
                <a:avLst/>
              </a:prstGeom>
              <a:blipFill rotWithShape="0">
                <a:blip r:embed="rId6"/>
                <a:stretch>
                  <a:fillRect/>
                </a:stretch>
              </a:blipFill>
            </p:spPr>
            <p:txBody>
              <a:bodyPr/>
              <a:lstStyle/>
              <a:p>
                <a:r>
                  <a:rPr lang="zh-CN" altLang="en-US">
                    <a:noFill/>
                  </a:rPr>
                  <a:t> </a:t>
                </a:r>
              </a:p>
            </p:txBody>
          </p:sp>
        </mc:Fallback>
      </mc:AlternateContent>
      <p:sp>
        <p:nvSpPr>
          <p:cNvPr id="9" name="文本框 8"/>
          <p:cNvSpPr txBox="1"/>
          <p:nvPr/>
        </p:nvSpPr>
        <p:spPr>
          <a:xfrm>
            <a:off x="2814972" y="2155711"/>
            <a:ext cx="877163"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信息熵</a:t>
            </a:r>
          </a:p>
        </p:txBody>
      </p:sp>
      <p:sp>
        <p:nvSpPr>
          <p:cNvPr id="22" name="文本框 21"/>
          <p:cNvSpPr txBox="1"/>
          <p:nvPr/>
        </p:nvSpPr>
        <p:spPr>
          <a:xfrm>
            <a:off x="2814971" y="2790316"/>
            <a:ext cx="877163"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条件熵</a:t>
            </a:r>
          </a:p>
        </p:txBody>
      </p:sp>
      <p:sp>
        <p:nvSpPr>
          <p:cNvPr id="10" name="文本框 9"/>
          <p:cNvSpPr txBox="1"/>
          <p:nvPr/>
        </p:nvSpPr>
        <p:spPr>
          <a:xfrm>
            <a:off x="2584138" y="3338917"/>
            <a:ext cx="1107996"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信息增益</a:t>
            </a:r>
          </a:p>
        </p:txBody>
      </p:sp>
      <mc:AlternateContent xmlns:mc="http://schemas.openxmlformats.org/markup-compatibility/2006" xmlns:a14="http://schemas.microsoft.com/office/drawing/2010/main">
        <mc:Choice Requires="a14">
          <p:sp>
            <p:nvSpPr>
              <p:cNvPr id="11" name="文本框 10"/>
              <p:cNvSpPr txBox="1"/>
              <p:nvPr/>
            </p:nvSpPr>
            <p:spPr>
              <a:xfrm>
                <a:off x="3745594" y="3347014"/>
                <a:ext cx="28977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charset="0"/>
                        </a:rPr>
                        <m:t>𝐺𝑎𝑖𝑛</m:t>
                      </m:r>
                      <m:d>
                        <m:dPr>
                          <m:ctrlPr>
                            <a:rPr kumimoji="1" lang="en-US" altLang="zh-CN" b="0" i="1">
                              <a:latin typeface="Cambria Math" charset="0"/>
                            </a:rPr>
                          </m:ctrlPr>
                        </m:dPr>
                        <m:e>
                          <m:r>
                            <a:rPr kumimoji="1" lang="en-US" altLang="zh-CN" b="0" i="1">
                              <a:latin typeface="Cambria Math" charset="0"/>
                            </a:rPr>
                            <m:t>𝑋</m:t>
                          </m:r>
                        </m:e>
                      </m:d>
                      <m:r>
                        <a:rPr kumimoji="1" lang="en-US" altLang="zh-CN" b="0" i="1">
                          <a:latin typeface="Cambria Math" charset="0"/>
                        </a:rPr>
                        <m:t>=</m:t>
                      </m:r>
                      <m:r>
                        <a:rPr kumimoji="1" lang="en-US" altLang="zh-CN" i="1">
                          <a:latin typeface="Cambria Math" charset="0"/>
                        </a:rPr>
                        <m:t>𝐻</m:t>
                      </m:r>
                      <m:d>
                        <m:dPr>
                          <m:ctrlPr>
                            <a:rPr kumimoji="1" lang="en-US" altLang="zh-CN" i="1">
                              <a:latin typeface="Cambria Math" charset="0"/>
                            </a:rPr>
                          </m:ctrlPr>
                        </m:dPr>
                        <m:e>
                          <m:r>
                            <a:rPr kumimoji="1" lang="en-US" altLang="zh-CN" i="1">
                              <a:latin typeface="Cambria Math" charset="0"/>
                            </a:rPr>
                            <m:t>𝑌</m:t>
                          </m:r>
                          <m:r>
                            <a:rPr kumimoji="1" lang="en-US" altLang="zh-CN" i="1">
                              <a:latin typeface="Cambria Math" charset="0"/>
                            </a:rPr>
                            <m:t>|</m:t>
                          </m:r>
                          <m:r>
                            <a:rPr kumimoji="1" lang="en-US" altLang="zh-CN" i="1">
                              <a:latin typeface="Cambria Math" charset="0"/>
                            </a:rPr>
                            <m:t>𝑋</m:t>
                          </m:r>
                        </m:e>
                      </m:d>
                      <m:r>
                        <a:rPr kumimoji="1" lang="en-US" altLang="zh-CN" b="0" i="0">
                          <a:latin typeface="Cambria Math" charset="0"/>
                        </a:rPr>
                        <m:t>−</m:t>
                      </m:r>
                      <m:r>
                        <a:rPr kumimoji="1" lang="en-US" altLang="zh-CN" i="1">
                          <a:latin typeface="Cambria Math" charset="0"/>
                        </a:rPr>
                        <m:t>𝐻</m:t>
                      </m:r>
                      <m:d>
                        <m:dPr>
                          <m:ctrlPr>
                            <a:rPr kumimoji="1" lang="en-US" altLang="zh-CN" i="1">
                              <a:latin typeface="Cambria Math" charset="0"/>
                            </a:rPr>
                          </m:ctrlPr>
                        </m:dPr>
                        <m:e>
                          <m:r>
                            <a:rPr kumimoji="1" lang="en-US" altLang="zh-CN" i="1">
                              <a:latin typeface="Cambria Math" charset="0"/>
                            </a:rPr>
                            <m:t>𝑌</m:t>
                          </m:r>
                        </m:e>
                      </m:d>
                    </m:oMath>
                  </m:oMathPara>
                </a14:m>
                <a:endParaRPr kumimoji="1" lang="zh-CN" altLang="en-US"/>
              </a:p>
            </p:txBody>
          </p:sp>
        </mc:Choice>
        <mc:Fallback xmlns="">
          <p:sp>
            <p:nvSpPr>
              <p:cNvPr id="11" name="文本框 10"/>
              <p:cNvSpPr txBox="1">
                <a:spLocks noRot="1" noChangeAspect="1" noMove="1" noResize="1" noEditPoints="1" noAdjustHandles="1" noChangeArrowheads="1" noChangeShapeType="1" noTextEdit="1"/>
              </p:cNvSpPr>
              <p:nvPr/>
            </p:nvSpPr>
            <p:spPr>
              <a:xfrm>
                <a:off x="3745594" y="3347014"/>
                <a:ext cx="2897781" cy="369332"/>
              </a:xfrm>
              <a:prstGeom prst="rect">
                <a:avLst/>
              </a:prstGeom>
              <a:blipFill rotWithShape="0">
                <a:blip r:embed="rId7"/>
                <a:stretch>
                  <a:fillRect b="-13115"/>
                </a:stretch>
              </a:blipFill>
            </p:spPr>
            <p:txBody>
              <a:bodyPr/>
              <a:lstStyle/>
              <a:p>
                <a:r>
                  <a:rPr lang="zh-CN" altLang="en-US">
                    <a:noFill/>
                  </a:rPr>
                  <a:t> </a:t>
                </a:r>
              </a:p>
            </p:txBody>
          </p:sp>
        </mc:Fallback>
      </mc:AlternateContent>
      <p:graphicFrame>
        <p:nvGraphicFramePr>
          <p:cNvPr id="24" name="表格 23"/>
          <p:cNvGraphicFramePr>
            <a:graphicFrameLocks noGrp="1"/>
          </p:cNvGraphicFramePr>
          <p:nvPr>
            <p:extLst>
              <p:ext uri="{D42A27DB-BD31-4B8C-83A1-F6EECF244321}">
                <p14:modId xmlns:p14="http://schemas.microsoft.com/office/powerpoint/2010/main" val="115429590"/>
              </p:ext>
            </p:extLst>
          </p:nvPr>
        </p:nvGraphicFramePr>
        <p:xfrm>
          <a:off x="284095" y="346710"/>
          <a:ext cx="1019438" cy="4450080"/>
        </p:xfrm>
        <a:graphic>
          <a:graphicData uri="http://schemas.openxmlformats.org/drawingml/2006/table">
            <a:tbl>
              <a:tblPr>
                <a:tableStyleId>{5C22544A-7EE6-4342-B048-85BDC9FD1C3A}</a:tableStyleId>
              </a:tblPr>
              <a:tblGrid>
                <a:gridCol w="471481"/>
                <a:gridCol w="547957"/>
              </a:tblGrid>
              <a:tr h="370840">
                <a:tc>
                  <a:txBody>
                    <a:bodyPr/>
                    <a:lstStyle/>
                    <a:p>
                      <a:r>
                        <a:rPr lang="en-US" altLang="zh-CN"/>
                        <a:t>1</a:t>
                      </a:r>
                      <a:endParaRPr lang="zh-CN" altLang="en-US"/>
                    </a:p>
                  </a:txBody>
                  <a:tcPr/>
                </a:tc>
                <a:tc>
                  <a:txBody>
                    <a:bodyPr/>
                    <a:lstStyle/>
                    <a:p>
                      <a:r>
                        <a:rPr lang="en-US" altLang="zh-CN"/>
                        <a:t>C1</a:t>
                      </a:r>
                      <a:endParaRPr lang="zh-CN" altLang="en-US"/>
                    </a:p>
                  </a:txBody>
                  <a:tcPr/>
                </a:tc>
              </a:tr>
              <a:tr h="370840">
                <a:tc>
                  <a:txBody>
                    <a:bodyPr/>
                    <a:lstStyle/>
                    <a:p>
                      <a:r>
                        <a:rPr lang="en-US" altLang="zh-CN"/>
                        <a:t>3</a:t>
                      </a:r>
                      <a:endParaRPr lang="zh-CN" altLang="en-US"/>
                    </a:p>
                  </a:txBody>
                  <a:tcPr/>
                </a:tc>
                <a:tc>
                  <a:txBody>
                    <a:bodyPr/>
                    <a:lstStyle/>
                    <a:p>
                      <a:r>
                        <a:rPr lang="en-US" altLang="zh-CN"/>
                        <a:t>C1</a:t>
                      </a:r>
                      <a:endParaRPr lang="zh-CN" altLang="en-US"/>
                    </a:p>
                  </a:txBody>
                  <a:tcPr/>
                </a:tc>
              </a:tr>
              <a:tr h="370840">
                <a:tc>
                  <a:txBody>
                    <a:bodyPr/>
                    <a:lstStyle/>
                    <a:p>
                      <a:r>
                        <a:rPr lang="en-US" altLang="zh-CN"/>
                        <a:t>4</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r h="370840">
                <a:tc>
                  <a:txBody>
                    <a:bodyPr/>
                    <a:lstStyle/>
                    <a:p>
                      <a:r>
                        <a:rPr lang="en-US" altLang="zh-CN"/>
                        <a:t>5</a:t>
                      </a:r>
                      <a:endParaRPr lang="zh-CN" altLang="en-US"/>
                    </a:p>
                  </a:txBody>
                  <a:tcPr/>
                </a:tc>
                <a:tc>
                  <a:txBody>
                    <a:bodyPr/>
                    <a:lstStyle/>
                    <a:p>
                      <a:r>
                        <a:rPr lang="en-US" altLang="zh-CN"/>
                        <a:t>C1</a:t>
                      </a:r>
                      <a:endParaRPr lang="zh-CN" altLang="en-US"/>
                    </a:p>
                  </a:txBody>
                  <a:tcPr/>
                </a:tc>
              </a:tr>
              <a:tr h="370840">
                <a:tc>
                  <a:txBody>
                    <a:bodyPr/>
                    <a:lstStyle/>
                    <a:p>
                      <a:r>
                        <a:rPr lang="en-US" altLang="zh-CN"/>
                        <a:t>5</a:t>
                      </a:r>
                      <a:endParaRPr lang="zh-CN" altLang="en-US"/>
                    </a:p>
                  </a:txBody>
                  <a:tcPr>
                    <a:lnB w="38100" cap="flat" cmpd="sng" algn="ctr">
                      <a:solidFill>
                        <a:srgbClr val="FF0000"/>
                      </a:solidFill>
                      <a:prstDash val="solid"/>
                      <a:round/>
                      <a:headEnd type="none" w="med" len="med"/>
                      <a:tailEnd type="none" w="med" len="med"/>
                    </a:lnB>
                  </a:tcPr>
                </a:tc>
                <a:tc>
                  <a:txBody>
                    <a:bodyPr/>
                    <a:lstStyle/>
                    <a:p>
                      <a:r>
                        <a:rPr lang="en-US" altLang="zh-CN"/>
                        <a:t>C1</a:t>
                      </a:r>
                      <a:endParaRPr lang="zh-CN" altLang="en-US"/>
                    </a:p>
                  </a:txBody>
                  <a:tcPr>
                    <a:lnB w="38100" cap="flat" cmpd="sng" algn="ctr">
                      <a:solidFill>
                        <a:srgbClr val="FF0000"/>
                      </a:solidFill>
                      <a:prstDash val="solid"/>
                      <a:round/>
                      <a:headEnd type="none" w="med" len="med"/>
                      <a:tailEnd type="none" w="med" len="med"/>
                    </a:lnB>
                  </a:tcPr>
                </a:tc>
              </a:tr>
              <a:tr h="370840">
                <a:tc>
                  <a:txBody>
                    <a:bodyPr/>
                    <a:lstStyle/>
                    <a:p>
                      <a:r>
                        <a:rPr lang="en-US" altLang="zh-CN"/>
                        <a:t>6</a:t>
                      </a:r>
                      <a:endParaRPr lang="zh-CN" altLang="en-US"/>
                    </a:p>
                  </a:txBody>
                  <a:tcPr>
                    <a:lnT w="38100" cap="flat" cmpd="sng" algn="ctr">
                      <a:solidFill>
                        <a:srgbClr val="FF0000"/>
                      </a:solidFill>
                      <a:prstDash val="solid"/>
                      <a:round/>
                      <a:headEnd type="none" w="med" len="med"/>
                      <a:tailEnd type="none" w="med" len="med"/>
                    </a:lnT>
                    <a:solidFill>
                      <a:srgbClr val="92D050"/>
                    </a:solidFill>
                  </a:tcPr>
                </a:tc>
                <a:tc>
                  <a:txBody>
                    <a:bodyPr/>
                    <a:lstStyle/>
                    <a:p>
                      <a:r>
                        <a:rPr lang="en-US" altLang="zh-CN"/>
                        <a:t>C2</a:t>
                      </a:r>
                      <a:endParaRPr lang="zh-CN" altLang="en-US"/>
                    </a:p>
                  </a:txBody>
                  <a:tcPr>
                    <a:lnT w="38100" cap="flat" cmpd="sng" algn="ctr">
                      <a:solidFill>
                        <a:srgbClr val="FF0000"/>
                      </a:solidFill>
                      <a:prstDash val="solid"/>
                      <a:round/>
                      <a:headEnd type="none" w="med" len="med"/>
                      <a:tailEnd type="none" w="med" len="med"/>
                    </a:lnT>
                    <a:solidFill>
                      <a:srgbClr val="92D050"/>
                    </a:solidFill>
                  </a:tcPr>
                </a:tc>
              </a:tr>
              <a:tr h="370840">
                <a:tc>
                  <a:txBody>
                    <a:bodyPr/>
                    <a:lstStyle/>
                    <a:p>
                      <a:r>
                        <a:rPr lang="en-US" altLang="zh-CN"/>
                        <a:t>7</a:t>
                      </a:r>
                      <a:endParaRPr lang="zh-CN" altLang="en-US"/>
                    </a:p>
                  </a:txBody>
                  <a:tcPr/>
                </a:tc>
                <a:tc>
                  <a:txBody>
                    <a:bodyPr/>
                    <a:lstStyle/>
                    <a:p>
                      <a:r>
                        <a:rPr lang="en-US" altLang="zh-CN"/>
                        <a:t>C1</a:t>
                      </a:r>
                      <a:endParaRPr lang="zh-CN" altLang="en-US"/>
                    </a:p>
                  </a:txBody>
                  <a:tcPr/>
                </a:tc>
              </a:tr>
              <a:tr h="370840">
                <a:tc>
                  <a:txBody>
                    <a:bodyPr/>
                    <a:lstStyle/>
                    <a:p>
                      <a:r>
                        <a:rPr lang="en-US" altLang="zh-CN"/>
                        <a:t>7</a:t>
                      </a:r>
                      <a:endParaRPr lang="zh-CN" altLang="en-US"/>
                    </a:p>
                  </a:txBody>
                  <a:tcPr/>
                </a:tc>
                <a:tc>
                  <a:txBody>
                    <a:bodyPr/>
                    <a:lstStyle/>
                    <a:p>
                      <a:r>
                        <a:rPr lang="en-US" altLang="zh-CN"/>
                        <a:t>C1</a:t>
                      </a:r>
                      <a:endParaRPr lang="zh-CN" altLang="en-US"/>
                    </a:p>
                  </a:txBody>
                  <a:tcPr/>
                </a:tc>
              </a:tr>
              <a:tr h="370840">
                <a:tc>
                  <a:txBody>
                    <a:bodyPr/>
                    <a:lstStyle/>
                    <a:p>
                      <a:r>
                        <a:rPr lang="en-US" altLang="zh-CN"/>
                        <a:t>8</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r h="370840">
                <a:tc>
                  <a:txBody>
                    <a:bodyPr/>
                    <a:lstStyle/>
                    <a:p>
                      <a:r>
                        <a:rPr lang="en-US" altLang="zh-CN"/>
                        <a:t>10</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r h="370840">
                <a:tc>
                  <a:txBody>
                    <a:bodyPr/>
                    <a:lstStyle/>
                    <a:p>
                      <a:r>
                        <a:rPr lang="en-US" altLang="zh-CN"/>
                        <a:t>11</a:t>
                      </a:r>
                      <a:endParaRPr lang="zh-CN" altLang="en-US"/>
                    </a:p>
                  </a:txBody>
                  <a:tcPr/>
                </a:tc>
                <a:tc>
                  <a:txBody>
                    <a:bodyPr/>
                    <a:lstStyle/>
                    <a:p>
                      <a:r>
                        <a:rPr lang="en-US" altLang="zh-CN"/>
                        <a:t>C1</a:t>
                      </a:r>
                      <a:endParaRPr lang="zh-CN" altLang="en-US"/>
                    </a:p>
                  </a:txBody>
                  <a:tcPr/>
                </a:tc>
              </a:tr>
              <a:tr h="370840">
                <a:tc>
                  <a:txBody>
                    <a:bodyPr/>
                    <a:lstStyle/>
                    <a:p>
                      <a:r>
                        <a:rPr lang="en-US" altLang="zh-CN"/>
                        <a:t>13</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bl>
          </a:graphicData>
        </a:graphic>
      </p:graphicFrame>
      <p:sp>
        <p:nvSpPr>
          <p:cNvPr id="28" name="文本框 27"/>
          <p:cNvSpPr txBox="1"/>
          <p:nvPr/>
        </p:nvSpPr>
        <p:spPr>
          <a:xfrm>
            <a:off x="2814970" y="3887518"/>
            <a:ext cx="877163"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分割熵</a:t>
            </a:r>
          </a:p>
        </p:txBody>
      </p:sp>
      <p:sp>
        <p:nvSpPr>
          <p:cNvPr id="29" name="文本框 28"/>
          <p:cNvSpPr txBox="1"/>
          <p:nvPr/>
        </p:nvSpPr>
        <p:spPr>
          <a:xfrm>
            <a:off x="2400485" y="4377223"/>
            <a:ext cx="1338828" cy="369332"/>
          </a:xfrm>
          <a:prstGeom prst="rect">
            <a:avLst/>
          </a:prstGeom>
          <a:noFill/>
        </p:spPr>
        <p:txBody>
          <a:bodyPr wrap="none" rtlCol="0">
            <a:spAutoFit/>
          </a:bodyPr>
          <a:lstStyle/>
          <a:p>
            <a:r>
              <a:rPr kumimoji="1" lang="zh-CN" altLang="en-US">
                <a:solidFill>
                  <a:srgbClr val="EB0303"/>
                </a:solidFill>
                <a:latin typeface="Microsoft YaHei" charset="-122"/>
                <a:ea typeface="Microsoft YaHei" charset="-122"/>
                <a:cs typeface="Microsoft YaHei" charset="-122"/>
              </a:rPr>
              <a:t>信息增益率</a:t>
            </a:r>
          </a:p>
        </p:txBody>
      </p:sp>
    </p:spTree>
    <p:extLst>
      <p:ext uri="{BB962C8B-B14F-4D97-AF65-F5344CB8AC3E}">
        <p14:creationId xmlns:p14="http://schemas.microsoft.com/office/powerpoint/2010/main" val="4305526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2843808" y="583096"/>
                <a:ext cx="5529527" cy="487954"/>
              </a:xfrm>
              <a:prstGeom prst="rect">
                <a:avLst/>
              </a:prstGeom>
              <a:noFill/>
            </p:spPr>
            <p:txBody>
              <a:bodyPr wrap="none" rtlCol="0">
                <a:spAutoFit/>
              </a:bodyPr>
              <a:lstStyle/>
              <a:p>
                <a14:m>
                  <m:oMath xmlns:m="http://schemas.openxmlformats.org/officeDocument/2006/math">
                    <m:r>
                      <a:rPr kumimoji="1" lang="en-US" altLang="zh-CN" b="0" i="1">
                        <a:latin typeface="Cambria Math" charset="0"/>
                      </a:rPr>
                      <m:t>𝐻</m:t>
                    </m:r>
                    <m:d>
                      <m:dPr>
                        <m:ctrlPr>
                          <a:rPr kumimoji="1" lang="en-US" altLang="zh-CN" b="0" i="1">
                            <a:latin typeface="Cambria Math" charset="0"/>
                          </a:rPr>
                        </m:ctrlPr>
                      </m:dPr>
                      <m:e>
                        <m:r>
                          <a:rPr kumimoji="1" lang="en-US" altLang="zh-CN" b="0" i="1">
                            <a:latin typeface="Cambria Math" charset="0"/>
                          </a:rPr>
                          <m:t>𝑌</m:t>
                        </m:r>
                      </m:e>
                    </m:d>
                    <m:r>
                      <a:rPr kumimoji="1" lang="mr-IN" altLang="zh-CN" b="0" i="1">
                        <a:latin typeface="Cambria Math" charset="0"/>
                        <a:ea typeface="Cambria Math" charset="0"/>
                        <a:cs typeface="Cambria Math" charset="0"/>
                      </a:rPr>
                      <m:t>=</m:t>
                    </m:r>
                    <m:r>
                      <a:rPr kumimoji="1" lang="en-US" altLang="zh-CN" b="0" i="1">
                        <a:latin typeface="Cambria Math" charset="0"/>
                        <a:ea typeface="Cambria Math" charset="0"/>
                        <a:cs typeface="Cambria Math" charset="0"/>
                      </a:rPr>
                      <m:t>−</m:t>
                    </m:r>
                    <m:nary>
                      <m:naryPr>
                        <m:chr m:val="∑"/>
                        <m:subHide m:val="on"/>
                        <m:supHide m:val="on"/>
                        <m:ctrlPr>
                          <a:rPr kumimoji="1" lang="en-US" altLang="zh-CN" b="0" i="1">
                            <a:latin typeface="Cambria Math" charset="0"/>
                            <a:ea typeface="Cambria Math" charset="0"/>
                            <a:cs typeface="Cambria Math" charset="0"/>
                          </a:rPr>
                        </m:ctrlPr>
                      </m:naryPr>
                      <m:sub/>
                      <m:sup/>
                      <m:e>
                        <m:sSub>
                          <m:sSubPr>
                            <m:ctrlPr>
                              <a:rPr kumimoji="1" lang="en-US" altLang="zh-CN" b="0" i="1">
                                <a:latin typeface="Cambria Math" charset="0"/>
                                <a:ea typeface="Cambria Math" charset="0"/>
                                <a:cs typeface="Cambria Math" charset="0"/>
                              </a:rPr>
                            </m:ctrlPr>
                          </m:sSubPr>
                          <m:e>
                            <m:r>
                              <a:rPr kumimoji="1" lang="en-US" altLang="zh-CN" b="0" i="1">
                                <a:latin typeface="Cambria Math" charset="0"/>
                                <a:ea typeface="Cambria Math" charset="0"/>
                                <a:cs typeface="Cambria Math" charset="0"/>
                              </a:rPr>
                              <m:t>𝑝</m:t>
                            </m:r>
                          </m:e>
                          <m:sub>
                            <m:r>
                              <a:rPr kumimoji="1" lang="en-US" altLang="zh-CN" b="0" i="1">
                                <a:latin typeface="Cambria Math" charset="0"/>
                                <a:ea typeface="Cambria Math" charset="0"/>
                                <a:cs typeface="Cambria Math" charset="0"/>
                              </a:rPr>
                              <m:t>𝑖</m:t>
                            </m:r>
                          </m:sub>
                        </m:sSub>
                        <m:func>
                          <m:funcPr>
                            <m:ctrlPr>
                              <a:rPr kumimoji="1" lang="en-US" altLang="zh-CN" b="0" i="1">
                                <a:latin typeface="Cambria Math" charset="0"/>
                                <a:ea typeface="Cambria Math" charset="0"/>
                                <a:cs typeface="Cambria Math" charset="0"/>
                              </a:rPr>
                            </m:ctrlPr>
                          </m:funcPr>
                          <m:fName>
                            <m:r>
                              <m:rPr>
                                <m:sty m:val="p"/>
                              </m:rPr>
                              <a:rPr kumimoji="1" lang="en-US" altLang="zh-CN" b="0" i="0">
                                <a:latin typeface="Cambria Math" charset="0"/>
                                <a:ea typeface="Cambria Math" charset="0"/>
                                <a:cs typeface="Cambria Math" charset="0"/>
                              </a:rPr>
                              <m:t>log</m:t>
                            </m:r>
                          </m:fName>
                          <m:e>
                            <m:sSub>
                              <m:sSubPr>
                                <m:ctrlPr>
                                  <a:rPr kumimoji="1" lang="en-US" altLang="zh-CN" b="0" i="1">
                                    <a:latin typeface="Cambria Math" charset="0"/>
                                    <a:ea typeface="Cambria Math" charset="0"/>
                                    <a:cs typeface="Cambria Math" charset="0"/>
                                  </a:rPr>
                                </m:ctrlPr>
                              </m:sSubPr>
                              <m:e>
                                <m:r>
                                  <a:rPr kumimoji="1" lang="en-US" altLang="zh-CN" b="0" i="1">
                                    <a:latin typeface="Cambria Math" charset="0"/>
                                    <a:ea typeface="Cambria Math" charset="0"/>
                                    <a:cs typeface="Cambria Math" charset="0"/>
                                  </a:rPr>
                                  <m:t>𝑝</m:t>
                                </m:r>
                              </m:e>
                              <m:sub>
                                <m:r>
                                  <a:rPr kumimoji="1" lang="en-US" altLang="zh-CN" b="0" i="1">
                                    <a:latin typeface="Cambria Math" charset="0"/>
                                    <a:ea typeface="Cambria Math" charset="0"/>
                                    <a:cs typeface="Cambria Math" charset="0"/>
                                  </a:rPr>
                                  <m:t>𝑖</m:t>
                                </m:r>
                              </m:sub>
                            </m:sSub>
                          </m:e>
                        </m:func>
                      </m:e>
                    </m:nary>
                  </m:oMath>
                </a14:m>
                <a:r>
                  <a:rPr kumimoji="1" lang="zh-CN" altLang="en-US"/>
                  <a:t> </a:t>
                </a:r>
                <a14:m>
                  <m:oMath xmlns:m="http://schemas.openxmlformats.org/officeDocument/2006/math">
                    <m:r>
                      <a:rPr kumimoji="1" lang="mr-IN" altLang="zh-CN" i="1">
                        <a:latin typeface="Cambria Math" charset="0"/>
                        <a:ea typeface="Cambria Math" charset="0"/>
                        <a:cs typeface="Cambria Math" charset="0"/>
                      </a:rPr>
                      <m:t>=</m:t>
                    </m:r>
                    <m:r>
                      <a:rPr kumimoji="1" lang="en-US" altLang="zh-CN" b="0" i="1">
                        <a:latin typeface="Cambria Math" charset="0"/>
                        <a:ea typeface="Cambria Math" charset="0"/>
                        <a:cs typeface="Cambria Math" charset="0"/>
                      </a:rPr>
                      <m:t>−</m:t>
                    </m:r>
                    <m:f>
                      <m:fPr>
                        <m:ctrlPr>
                          <a:rPr kumimoji="1" lang="mr-IN" altLang="zh-CN" i="1">
                            <a:latin typeface="Cambria Math" charset="0"/>
                          </a:rPr>
                        </m:ctrlPr>
                      </m:fPr>
                      <m:num>
                        <m:r>
                          <a:rPr kumimoji="1" lang="en-US" altLang="zh-CN" b="0" i="1">
                            <a:latin typeface="Cambria Math" charset="0"/>
                          </a:rPr>
                          <m:t>5</m:t>
                        </m:r>
                      </m:num>
                      <m:den>
                        <m:r>
                          <a:rPr kumimoji="1" lang="en-US" altLang="zh-CN" b="0" i="1">
                            <a:latin typeface="Cambria Math" charset="0"/>
                          </a:rPr>
                          <m:t>12</m:t>
                        </m:r>
                      </m:den>
                    </m:f>
                    <m:func>
                      <m:funcPr>
                        <m:ctrlPr>
                          <a:rPr kumimoji="1" lang="en-US" altLang="zh-CN" i="1">
                            <a:latin typeface="Cambria Math" charset="0"/>
                          </a:rPr>
                        </m:ctrlPr>
                      </m:funcPr>
                      <m:fName>
                        <m:r>
                          <m:rPr>
                            <m:sty m:val="p"/>
                          </m:rPr>
                          <a:rPr kumimoji="1" lang="en-US" altLang="zh-CN" i="0">
                            <a:latin typeface="Cambria Math" charset="0"/>
                          </a:rPr>
                          <m:t>log</m:t>
                        </m:r>
                      </m:fName>
                      <m:e>
                        <m:f>
                          <m:fPr>
                            <m:ctrlPr>
                              <a:rPr kumimoji="1" lang="mr-IN" altLang="zh-CN" i="1">
                                <a:latin typeface="Cambria Math" charset="0"/>
                              </a:rPr>
                            </m:ctrlPr>
                          </m:fPr>
                          <m:num>
                            <m:r>
                              <a:rPr kumimoji="1" lang="en-US" altLang="zh-CN" b="0" i="1">
                                <a:latin typeface="Cambria Math" charset="0"/>
                              </a:rPr>
                              <m:t>5</m:t>
                            </m:r>
                          </m:num>
                          <m:den>
                            <m:r>
                              <a:rPr kumimoji="1" lang="en-US" altLang="zh-CN" b="0" i="1">
                                <a:latin typeface="Cambria Math" charset="0"/>
                              </a:rPr>
                              <m:t>12</m:t>
                            </m:r>
                          </m:den>
                        </m:f>
                      </m:e>
                    </m:func>
                    <m:r>
                      <a:rPr kumimoji="1" lang="en-US" altLang="zh-CN" b="0" i="1">
                        <a:latin typeface="Cambria Math" charset="0"/>
                      </a:rPr>
                      <m:t>−</m:t>
                    </m:r>
                    <m:r>
                      <a:rPr kumimoji="1" lang="zh-CN" altLang="en-US" b="0" i="1">
                        <a:latin typeface="Cambria Math" charset="0"/>
                      </a:rPr>
                      <m:t> </m:t>
                    </m:r>
                    <m:f>
                      <m:fPr>
                        <m:ctrlPr>
                          <a:rPr kumimoji="1" lang="mr-IN" altLang="zh-CN" b="0" i="1">
                            <a:latin typeface="Cambria Math" charset="0"/>
                          </a:rPr>
                        </m:ctrlPr>
                      </m:fPr>
                      <m:num>
                        <m:r>
                          <a:rPr kumimoji="1" lang="en-US" altLang="zh-CN" b="0" i="1">
                            <a:latin typeface="Cambria Math" charset="0"/>
                          </a:rPr>
                          <m:t>7</m:t>
                        </m:r>
                      </m:num>
                      <m:den>
                        <m:r>
                          <a:rPr kumimoji="1" lang="en-US" altLang="zh-CN" b="0" i="1">
                            <a:latin typeface="Cambria Math" charset="0"/>
                          </a:rPr>
                          <m:t>12</m:t>
                        </m:r>
                      </m:den>
                    </m:f>
                    <m:func>
                      <m:funcPr>
                        <m:ctrlPr>
                          <a:rPr kumimoji="1" lang="en-US" altLang="zh-CN" b="0" i="1">
                            <a:latin typeface="Cambria Math" charset="0"/>
                          </a:rPr>
                        </m:ctrlPr>
                      </m:funcPr>
                      <m:fName>
                        <m:r>
                          <m:rPr>
                            <m:sty m:val="p"/>
                          </m:rPr>
                          <a:rPr kumimoji="1" lang="en-US" altLang="zh-CN" b="0" i="0">
                            <a:latin typeface="Cambria Math" charset="0"/>
                          </a:rPr>
                          <m:t>log</m:t>
                        </m:r>
                      </m:fName>
                      <m:e>
                        <m:f>
                          <m:fPr>
                            <m:ctrlPr>
                              <a:rPr kumimoji="1" lang="mr-IN" altLang="zh-CN" b="0" i="1">
                                <a:latin typeface="Cambria Math" charset="0"/>
                              </a:rPr>
                            </m:ctrlPr>
                          </m:fPr>
                          <m:num>
                            <m:r>
                              <a:rPr kumimoji="1" lang="en-US" altLang="zh-CN" b="0" i="1">
                                <a:latin typeface="Cambria Math" charset="0"/>
                              </a:rPr>
                              <m:t>7</m:t>
                            </m:r>
                          </m:num>
                          <m:den>
                            <m:r>
                              <a:rPr kumimoji="1" lang="en-US" altLang="zh-CN" b="0" i="1">
                                <a:latin typeface="Cambria Math" charset="0"/>
                              </a:rPr>
                              <m:t>12</m:t>
                            </m:r>
                          </m:den>
                        </m:f>
                        <m:r>
                          <a:rPr kumimoji="1" lang="mr-IN" altLang="zh-CN" b="0" i="1">
                            <a:latin typeface="Cambria Math" charset="0"/>
                            <a:ea typeface="Cambria Math" charset="0"/>
                            <a:cs typeface="Cambria Math" charset="0"/>
                          </a:rPr>
                          <m:t>=</m:t>
                        </m:r>
                        <m:r>
                          <a:rPr kumimoji="1" lang="en-US" altLang="zh-CN" b="0" i="1">
                            <a:latin typeface="Cambria Math" charset="0"/>
                            <a:ea typeface="Cambria Math" charset="0"/>
                            <a:cs typeface="Cambria Math" charset="0"/>
                          </a:rPr>
                          <m:t>0.9798</m:t>
                        </m:r>
                      </m:e>
                    </m:func>
                  </m:oMath>
                </a14:m>
                <a:endParaRPr kumimoji="1" lang="zh-CN" altLang="en-US"/>
              </a:p>
            </p:txBody>
          </p:sp>
        </mc:Choice>
        <mc:Fallback xmlns="">
          <p:sp>
            <p:nvSpPr>
              <p:cNvPr id="5" name="文本框 4"/>
              <p:cNvSpPr txBox="1">
                <a:spLocks noRot="1" noChangeAspect="1" noMove="1" noResize="1" noEditPoints="1" noAdjustHandles="1" noChangeArrowheads="1" noChangeShapeType="1" noTextEdit="1"/>
              </p:cNvSpPr>
              <p:nvPr/>
            </p:nvSpPr>
            <p:spPr>
              <a:xfrm>
                <a:off x="2843808" y="583096"/>
                <a:ext cx="5529527" cy="487954"/>
              </a:xfrm>
              <a:prstGeom prst="rect">
                <a:avLst/>
              </a:prstGeom>
              <a:blipFill rotWithShape="0">
                <a:blip r:embed="rId3"/>
                <a:stretch>
                  <a:fillRect t="-78750" b="-12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2837993" y="1287022"/>
                <a:ext cx="6306007" cy="895373"/>
              </a:xfrm>
              <a:prstGeom prst="rect">
                <a:avLst/>
              </a:prstGeom>
              <a:noFill/>
            </p:spPr>
            <p:txBody>
              <a:bodyPr wrap="square" rtlCol="0">
                <a:spAutoFit/>
              </a:bodyPr>
              <a:lstStyle/>
              <a:p>
                <a14:m>
                  <m:oMath xmlns:m="http://schemas.openxmlformats.org/officeDocument/2006/math">
                    <m:r>
                      <a:rPr kumimoji="1" lang="en-US" altLang="zh-CN" b="0" i="1">
                        <a:latin typeface="Cambria Math" charset="0"/>
                      </a:rPr>
                      <m:t>𝐻</m:t>
                    </m:r>
                    <m:d>
                      <m:dPr>
                        <m:ctrlPr>
                          <a:rPr kumimoji="1" lang="en-US" altLang="zh-CN" b="0" i="1">
                            <a:latin typeface="Cambria Math" charset="0"/>
                          </a:rPr>
                        </m:ctrlPr>
                      </m:dPr>
                      <m:e>
                        <m:r>
                          <a:rPr kumimoji="1" lang="en-US" altLang="zh-CN" b="0" i="1">
                            <a:latin typeface="Cambria Math" charset="0"/>
                          </a:rPr>
                          <m:t>𝑌</m:t>
                        </m:r>
                        <m:r>
                          <a:rPr kumimoji="1" lang="en-US" altLang="zh-CN" b="0" i="1">
                            <a:latin typeface="Cambria Math" charset="0"/>
                          </a:rPr>
                          <m:t>|</m:t>
                        </m:r>
                        <m:r>
                          <a:rPr kumimoji="1" lang="en-US" altLang="zh-CN" b="0" i="1">
                            <a:latin typeface="Cambria Math" charset="0"/>
                          </a:rPr>
                          <m:t>𝑋</m:t>
                        </m:r>
                      </m:e>
                    </m:d>
                    <m:r>
                      <a:rPr kumimoji="1" lang="mr-IN" altLang="zh-CN" b="0" i="1">
                        <a:latin typeface="Cambria Math" charset="0"/>
                        <a:ea typeface="Cambria Math" charset="0"/>
                        <a:cs typeface="Cambria Math" charset="0"/>
                      </a:rPr>
                      <m:t>=</m:t>
                    </m:r>
                    <m:nary>
                      <m:naryPr>
                        <m:chr m:val="∑"/>
                        <m:subHide m:val="on"/>
                        <m:supHide m:val="on"/>
                        <m:ctrlPr>
                          <a:rPr kumimoji="1" lang="en-US" altLang="zh-CN" b="0" i="1">
                            <a:latin typeface="Cambria Math" charset="0"/>
                            <a:ea typeface="Cambria Math" charset="0"/>
                            <a:cs typeface="Cambria Math" charset="0"/>
                          </a:rPr>
                        </m:ctrlPr>
                      </m:naryPr>
                      <m:sub/>
                      <m:sup/>
                      <m:e>
                        <m:sSub>
                          <m:sSubPr>
                            <m:ctrlPr>
                              <a:rPr kumimoji="1" lang="en-US" altLang="zh-CN" b="0" i="1">
                                <a:latin typeface="Cambria Math" charset="0"/>
                                <a:ea typeface="Cambria Math" charset="0"/>
                                <a:cs typeface="Cambria Math" charset="0"/>
                              </a:rPr>
                            </m:ctrlPr>
                          </m:sSubPr>
                          <m:e>
                            <m:r>
                              <a:rPr kumimoji="1" lang="en-US" altLang="zh-CN" b="0" i="1">
                                <a:latin typeface="Cambria Math" charset="0"/>
                                <a:ea typeface="Cambria Math" charset="0"/>
                                <a:cs typeface="Cambria Math" charset="0"/>
                              </a:rPr>
                              <m:t>𝑝</m:t>
                            </m:r>
                          </m:e>
                          <m:sub>
                            <m:r>
                              <a:rPr kumimoji="1" lang="en-US" altLang="zh-CN" b="0" i="1">
                                <a:latin typeface="Cambria Math" charset="0"/>
                                <a:ea typeface="Cambria Math" charset="0"/>
                                <a:cs typeface="Cambria Math" charset="0"/>
                              </a:rPr>
                              <m:t>𝑥𝑖</m:t>
                            </m:r>
                          </m:sub>
                        </m:sSub>
                        <m:r>
                          <a:rPr kumimoji="1" lang="en-US" altLang="zh-CN" b="0" i="1">
                            <a:latin typeface="Cambria Math" charset="0"/>
                            <a:ea typeface="Cambria Math" charset="0"/>
                            <a:cs typeface="Cambria Math" charset="0"/>
                          </a:rPr>
                          <m:t>∙</m:t>
                        </m:r>
                        <m:r>
                          <m:rPr>
                            <m:sty m:val="p"/>
                          </m:rPr>
                          <a:rPr kumimoji="1" lang="en-US" altLang="zh-CN" i="1">
                            <a:latin typeface="Cambria Math" charset="0"/>
                            <a:ea typeface="Cambria Math" charset="0"/>
                            <a:cs typeface="Cambria Math" charset="0"/>
                          </a:rPr>
                          <m:t>H</m:t>
                        </m:r>
                        <m:r>
                          <a:rPr kumimoji="1" lang="en-US" altLang="zh-CN" i="1">
                            <a:latin typeface="Cambria Math" charset="0"/>
                            <a:ea typeface="Cambria Math" charset="0"/>
                            <a:cs typeface="Cambria Math" charset="0"/>
                          </a:rPr>
                          <m:t>(</m:t>
                        </m:r>
                        <m:r>
                          <a:rPr kumimoji="1" lang="en-US" altLang="zh-CN" b="0" i="1">
                            <a:latin typeface="Cambria Math" charset="0"/>
                            <a:ea typeface="Cambria Math" charset="0"/>
                            <a:cs typeface="Cambria Math" charset="0"/>
                          </a:rPr>
                          <m:t>𝑌</m:t>
                        </m:r>
                        <m:r>
                          <a:rPr kumimoji="1" lang="en-US" altLang="zh-CN" i="1">
                            <a:latin typeface="Cambria Math" charset="0"/>
                            <a:ea typeface="Cambria Math" charset="0"/>
                            <a:cs typeface="Cambria Math" charset="0"/>
                          </a:rPr>
                          <m:t>|</m:t>
                        </m:r>
                        <m:r>
                          <a:rPr kumimoji="1" lang="en-US" altLang="zh-CN" b="0" i="1">
                            <a:latin typeface="Cambria Math" charset="0"/>
                            <a:ea typeface="Cambria Math" charset="0"/>
                            <a:cs typeface="Cambria Math" charset="0"/>
                          </a:rPr>
                          <m:t>𝑋</m:t>
                        </m:r>
                        <m:r>
                          <a:rPr kumimoji="1" lang="en-US" altLang="zh-CN" i="1">
                            <a:latin typeface="Cambria Math" charset="0"/>
                            <a:ea typeface="Cambria Math" charset="0"/>
                            <a:cs typeface="Cambria Math" charset="0"/>
                          </a:rPr>
                          <m:t>=</m:t>
                        </m:r>
                        <m:r>
                          <a:rPr kumimoji="1" lang="en-US" altLang="zh-CN" b="0" i="1">
                            <a:latin typeface="Cambria Math" charset="0"/>
                            <a:ea typeface="Cambria Math" charset="0"/>
                            <a:cs typeface="Cambria Math" charset="0"/>
                          </a:rPr>
                          <m:t>𝑋𝑖</m:t>
                        </m:r>
                        <m:r>
                          <a:rPr kumimoji="1" lang="en-US" altLang="zh-CN" i="1">
                            <a:latin typeface="Cambria Math" charset="0"/>
                            <a:ea typeface="Cambria Math" charset="0"/>
                            <a:cs typeface="Cambria Math" charset="0"/>
                          </a:rPr>
                          <m:t>)</m:t>
                        </m:r>
                      </m:e>
                    </m:nary>
                  </m:oMath>
                </a14:m>
                <a:r>
                  <a:rPr kumimoji="1" lang="zh-CN" altLang="en-US"/>
                  <a:t> </a:t>
                </a:r>
                <a:endParaRPr kumimoji="1" lang="en-US" altLang="zh-CN" i="1">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kumimoji="1" lang="mr-IN" altLang="zh-CN" i="1">
                          <a:latin typeface="Cambria Math" charset="0"/>
                          <a:ea typeface="Cambria Math" charset="0"/>
                          <a:cs typeface="Cambria Math" charset="0"/>
                        </a:rPr>
                        <m:t>=</m:t>
                      </m:r>
                      <m:f>
                        <m:fPr>
                          <m:ctrlPr>
                            <a:rPr kumimoji="1" lang="mr-IN" altLang="zh-CN" i="1">
                              <a:latin typeface="Cambria Math" charset="0"/>
                            </a:rPr>
                          </m:ctrlPr>
                        </m:fPr>
                        <m:num>
                          <m:r>
                            <a:rPr kumimoji="1" lang="en-US" altLang="zh-CN" b="0" i="1">
                              <a:latin typeface="Cambria Math" charset="0"/>
                            </a:rPr>
                            <m:t>5</m:t>
                          </m:r>
                        </m:num>
                        <m:den>
                          <m:r>
                            <a:rPr kumimoji="1" lang="en-US" altLang="zh-CN" b="0" i="1">
                              <a:latin typeface="Cambria Math" charset="0"/>
                            </a:rPr>
                            <m:t>12</m:t>
                          </m:r>
                        </m:den>
                      </m:f>
                      <m:func>
                        <m:funcPr>
                          <m:ctrlPr>
                            <a:rPr kumimoji="1" lang="en-US" altLang="zh-CN" i="1">
                              <a:latin typeface="Cambria Math" charset="0"/>
                            </a:rPr>
                          </m:ctrlPr>
                        </m:funcPr>
                        <m:fName>
                          <m:r>
                            <a:rPr kumimoji="1" lang="en-US" altLang="zh-CN" b="0" i="1">
                              <a:latin typeface="Cambria Math" charset="0"/>
                            </a:rPr>
                            <m:t>[−</m:t>
                          </m:r>
                          <m:f>
                            <m:fPr>
                              <m:ctrlPr>
                                <a:rPr kumimoji="1" lang="mr-IN" altLang="zh-CN" b="0" i="1">
                                  <a:latin typeface="Cambria Math" charset="0"/>
                                </a:rPr>
                              </m:ctrlPr>
                            </m:fPr>
                            <m:num>
                              <m:r>
                                <a:rPr kumimoji="1" lang="en-US" altLang="zh-CN" b="0" i="1">
                                  <a:latin typeface="Cambria Math" charset="0"/>
                                </a:rPr>
                                <m:t>1</m:t>
                              </m:r>
                            </m:num>
                            <m:den>
                              <m:r>
                                <a:rPr kumimoji="1" lang="en-US" altLang="zh-CN" b="0" i="1">
                                  <a:latin typeface="Cambria Math" charset="0"/>
                                </a:rPr>
                                <m:t>5</m:t>
                              </m:r>
                            </m:den>
                          </m:f>
                          <m:r>
                            <m:rPr>
                              <m:sty m:val="p"/>
                            </m:rPr>
                            <a:rPr kumimoji="1" lang="en-US" altLang="zh-CN" i="0">
                              <a:latin typeface="Cambria Math" charset="0"/>
                            </a:rPr>
                            <m:t>log</m:t>
                          </m:r>
                        </m:fName>
                        <m:e>
                          <m:f>
                            <m:fPr>
                              <m:ctrlPr>
                                <a:rPr kumimoji="1" lang="mr-IN" altLang="zh-CN" i="1">
                                  <a:latin typeface="Cambria Math" charset="0"/>
                                </a:rPr>
                              </m:ctrlPr>
                            </m:fPr>
                            <m:num>
                              <m:r>
                                <a:rPr kumimoji="1" lang="en-US" altLang="zh-CN" b="0" i="1">
                                  <a:latin typeface="Cambria Math" charset="0"/>
                                </a:rPr>
                                <m:t>1</m:t>
                              </m:r>
                            </m:num>
                            <m:den>
                              <m:r>
                                <a:rPr kumimoji="1" lang="en-US" altLang="zh-CN" b="0" i="1">
                                  <a:latin typeface="Cambria Math" charset="0"/>
                                </a:rPr>
                                <m:t>5</m:t>
                              </m:r>
                            </m:den>
                          </m:f>
                          <m:r>
                            <a:rPr kumimoji="1" lang="en-US" altLang="zh-CN" b="0" i="1">
                              <a:latin typeface="Cambria Math" charset="0"/>
                            </a:rPr>
                            <m:t>−</m:t>
                          </m:r>
                          <m:f>
                            <m:fPr>
                              <m:ctrlPr>
                                <a:rPr kumimoji="1" lang="mr-IN" altLang="zh-CN" b="0" i="1">
                                  <a:latin typeface="Cambria Math" charset="0"/>
                                </a:rPr>
                              </m:ctrlPr>
                            </m:fPr>
                            <m:num>
                              <m:r>
                                <a:rPr kumimoji="1" lang="en-US" altLang="zh-CN" b="0" i="1">
                                  <a:latin typeface="Cambria Math" charset="0"/>
                                </a:rPr>
                                <m:t>4</m:t>
                              </m:r>
                            </m:num>
                            <m:den>
                              <m:r>
                                <a:rPr kumimoji="1" lang="en-US" altLang="zh-CN" b="0" i="1">
                                  <a:latin typeface="Cambria Math" charset="0"/>
                                </a:rPr>
                                <m:t>5</m:t>
                              </m:r>
                            </m:den>
                          </m:f>
                          <m:func>
                            <m:funcPr>
                              <m:ctrlPr>
                                <a:rPr kumimoji="1" lang="en-US" altLang="zh-CN" b="0" i="1">
                                  <a:latin typeface="Cambria Math" charset="0"/>
                                </a:rPr>
                              </m:ctrlPr>
                            </m:funcPr>
                            <m:fName>
                              <m:r>
                                <m:rPr>
                                  <m:sty m:val="p"/>
                                </m:rPr>
                                <a:rPr kumimoji="1" lang="en-US" altLang="zh-CN" b="0" i="0">
                                  <a:latin typeface="Cambria Math" charset="0"/>
                                </a:rPr>
                                <m:t>log</m:t>
                              </m:r>
                            </m:fName>
                            <m:e>
                              <m:f>
                                <m:fPr>
                                  <m:ctrlPr>
                                    <a:rPr kumimoji="1" lang="mr-IN" altLang="zh-CN" b="0" i="1">
                                      <a:latin typeface="Cambria Math" charset="0"/>
                                    </a:rPr>
                                  </m:ctrlPr>
                                </m:fPr>
                                <m:num>
                                  <m:r>
                                    <a:rPr kumimoji="1" lang="en-US" altLang="zh-CN" b="0" i="1">
                                      <a:latin typeface="Cambria Math" charset="0"/>
                                    </a:rPr>
                                    <m:t>4</m:t>
                                  </m:r>
                                </m:num>
                                <m:den>
                                  <m:r>
                                    <a:rPr kumimoji="1" lang="en-US" altLang="zh-CN" b="0" i="1">
                                      <a:latin typeface="Cambria Math" charset="0"/>
                                    </a:rPr>
                                    <m:t>5</m:t>
                                  </m:r>
                                </m:den>
                              </m:f>
                            </m:e>
                          </m:func>
                        </m:e>
                      </m:func>
                      <m:r>
                        <a:rPr kumimoji="1" lang="en-US" altLang="zh-CN" b="0" i="1">
                          <a:latin typeface="Cambria Math" charset="0"/>
                        </a:rPr>
                        <m:t>]+</m:t>
                      </m:r>
                      <m:r>
                        <a:rPr kumimoji="1" lang="zh-CN" altLang="en-US" b="0" i="1">
                          <a:latin typeface="Cambria Math" charset="0"/>
                        </a:rPr>
                        <m:t> </m:t>
                      </m:r>
                      <m:f>
                        <m:fPr>
                          <m:ctrlPr>
                            <a:rPr kumimoji="1" lang="mr-IN" altLang="zh-CN" b="0" i="1">
                              <a:latin typeface="Cambria Math" charset="0"/>
                            </a:rPr>
                          </m:ctrlPr>
                        </m:fPr>
                        <m:num>
                          <m:r>
                            <a:rPr kumimoji="1" lang="en-US" altLang="zh-CN" b="0" i="1">
                              <a:latin typeface="Cambria Math" charset="0"/>
                            </a:rPr>
                            <m:t>7</m:t>
                          </m:r>
                        </m:num>
                        <m:den>
                          <m:r>
                            <a:rPr kumimoji="1" lang="en-US" altLang="zh-CN" b="0" i="1">
                              <a:latin typeface="Cambria Math" charset="0"/>
                            </a:rPr>
                            <m:t>12</m:t>
                          </m:r>
                        </m:den>
                      </m:f>
                      <m:r>
                        <a:rPr kumimoji="1" lang="en-US" altLang="zh-CN" b="0" i="1">
                          <a:latin typeface="Cambria Math" charset="0"/>
                        </a:rPr>
                        <m:t>[</m:t>
                      </m:r>
                      <m:func>
                        <m:funcPr>
                          <m:ctrlPr>
                            <a:rPr kumimoji="1" lang="en-US" altLang="zh-CN" b="0" i="1">
                              <a:latin typeface="Cambria Math" charset="0"/>
                            </a:rPr>
                          </m:ctrlPr>
                        </m:funcPr>
                        <m:fName>
                          <m:r>
                            <a:rPr kumimoji="1" lang="en-US" altLang="zh-CN" b="0" i="1">
                              <a:latin typeface="Cambria Math" charset="0"/>
                            </a:rPr>
                            <m:t>−</m:t>
                          </m:r>
                          <m:f>
                            <m:fPr>
                              <m:ctrlPr>
                                <a:rPr kumimoji="1" lang="mr-IN" altLang="zh-CN" b="0" i="1">
                                  <a:latin typeface="Cambria Math" charset="0"/>
                                </a:rPr>
                              </m:ctrlPr>
                            </m:fPr>
                            <m:num>
                              <m:r>
                                <a:rPr kumimoji="1" lang="en-US" altLang="zh-CN" b="0" i="1">
                                  <a:latin typeface="Cambria Math" charset="0"/>
                                </a:rPr>
                                <m:t>4</m:t>
                              </m:r>
                            </m:num>
                            <m:den>
                              <m:r>
                                <a:rPr kumimoji="1" lang="en-US" altLang="zh-CN" b="0" i="1">
                                  <a:latin typeface="Cambria Math" charset="0"/>
                                </a:rPr>
                                <m:t>7</m:t>
                              </m:r>
                            </m:den>
                          </m:f>
                          <m:r>
                            <m:rPr>
                              <m:sty m:val="p"/>
                            </m:rPr>
                            <a:rPr kumimoji="1" lang="en-US" altLang="zh-CN" b="0" i="0">
                              <a:latin typeface="Cambria Math" charset="0"/>
                            </a:rPr>
                            <m:t>log</m:t>
                          </m:r>
                        </m:fName>
                        <m:e>
                          <m:f>
                            <m:fPr>
                              <m:ctrlPr>
                                <a:rPr kumimoji="1" lang="mr-IN" altLang="zh-CN" b="0" i="1">
                                  <a:latin typeface="Cambria Math" charset="0"/>
                                </a:rPr>
                              </m:ctrlPr>
                            </m:fPr>
                            <m:num>
                              <m:r>
                                <a:rPr kumimoji="1" lang="en-US" altLang="zh-CN" b="0" i="1">
                                  <a:latin typeface="Cambria Math" charset="0"/>
                                </a:rPr>
                                <m:t>4</m:t>
                              </m:r>
                            </m:num>
                            <m:den>
                              <m:r>
                                <a:rPr kumimoji="1" lang="en-US" altLang="zh-CN" b="0" i="1">
                                  <a:latin typeface="Cambria Math" charset="0"/>
                                </a:rPr>
                                <m:t>7</m:t>
                              </m:r>
                            </m:den>
                          </m:f>
                          <m:r>
                            <a:rPr kumimoji="1" lang="en-US" altLang="zh-CN" b="0" i="1">
                              <a:latin typeface="Cambria Math" charset="0"/>
                            </a:rPr>
                            <m:t>−</m:t>
                          </m:r>
                          <m:f>
                            <m:fPr>
                              <m:ctrlPr>
                                <a:rPr kumimoji="1" lang="mr-IN" altLang="zh-CN" b="0" i="1">
                                  <a:latin typeface="Cambria Math" charset="0"/>
                                </a:rPr>
                              </m:ctrlPr>
                            </m:fPr>
                            <m:num>
                              <m:r>
                                <a:rPr kumimoji="1" lang="en-US" altLang="zh-CN" b="0" i="1">
                                  <a:latin typeface="Cambria Math" charset="0"/>
                                </a:rPr>
                                <m:t>3</m:t>
                              </m:r>
                            </m:num>
                            <m:den>
                              <m:r>
                                <a:rPr kumimoji="1" lang="en-US" altLang="zh-CN" b="0" i="1">
                                  <a:latin typeface="Cambria Math" charset="0"/>
                                </a:rPr>
                                <m:t>7</m:t>
                              </m:r>
                            </m:den>
                          </m:f>
                          <m:func>
                            <m:funcPr>
                              <m:ctrlPr>
                                <a:rPr kumimoji="1" lang="en-US" altLang="zh-CN" b="0" i="1">
                                  <a:latin typeface="Cambria Math" charset="0"/>
                                </a:rPr>
                              </m:ctrlPr>
                            </m:funcPr>
                            <m:fName>
                              <m:r>
                                <m:rPr>
                                  <m:sty m:val="p"/>
                                </m:rPr>
                                <a:rPr kumimoji="1" lang="en-US" altLang="zh-CN" b="0" i="0">
                                  <a:latin typeface="Cambria Math" charset="0"/>
                                </a:rPr>
                                <m:t>log</m:t>
                              </m:r>
                            </m:fName>
                            <m:e>
                              <m:f>
                                <m:fPr>
                                  <m:ctrlPr>
                                    <a:rPr kumimoji="1" lang="mr-IN" altLang="zh-CN" b="0" i="1">
                                      <a:latin typeface="Cambria Math" charset="0"/>
                                    </a:rPr>
                                  </m:ctrlPr>
                                </m:fPr>
                                <m:num>
                                  <m:r>
                                    <a:rPr kumimoji="1" lang="en-US" altLang="zh-CN" b="0" i="1">
                                      <a:latin typeface="Cambria Math" charset="0"/>
                                    </a:rPr>
                                    <m:t>3</m:t>
                                  </m:r>
                                </m:num>
                                <m:den>
                                  <m:r>
                                    <a:rPr kumimoji="1" lang="en-US" altLang="zh-CN" b="0" i="1">
                                      <a:latin typeface="Cambria Math" charset="0"/>
                                    </a:rPr>
                                    <m:t>7</m:t>
                                  </m:r>
                                </m:den>
                              </m:f>
                            </m:e>
                          </m:func>
                          <m:r>
                            <a:rPr kumimoji="1" lang="en-US" altLang="zh-CN" b="0" i="1">
                              <a:latin typeface="Cambria Math" charset="0"/>
                            </a:rPr>
                            <m:t>]</m:t>
                          </m:r>
                          <m:r>
                            <a:rPr kumimoji="1" lang="mr-IN" altLang="zh-CN" b="0" i="1">
                              <a:latin typeface="Cambria Math" charset="0"/>
                              <a:ea typeface="Cambria Math" charset="0"/>
                              <a:cs typeface="Cambria Math" charset="0"/>
                            </a:rPr>
                            <m:t>=</m:t>
                          </m:r>
                          <m:r>
                            <a:rPr kumimoji="1" lang="en-US" altLang="zh-CN" b="0" i="1">
                              <a:latin typeface="Cambria Math" charset="0"/>
                              <a:ea typeface="Cambria Math" charset="0"/>
                              <a:cs typeface="Cambria Math" charset="0"/>
                            </a:rPr>
                            <m:t>0.875</m:t>
                          </m:r>
                        </m:e>
                      </m:func>
                    </m:oMath>
                  </m:oMathPara>
                </a14:m>
                <a:endParaRPr kumimoji="1"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2837993" y="1287022"/>
                <a:ext cx="6306007" cy="895373"/>
              </a:xfrm>
              <a:prstGeom prst="rect">
                <a:avLst/>
              </a:prstGeom>
              <a:blipFill rotWithShape="0">
                <a:blip r:embed="rId4"/>
                <a:stretch>
                  <a:fillRect t="-49660" b="-176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837993" y="2462813"/>
                <a:ext cx="38877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charset="0"/>
                        </a:rPr>
                        <m:t>𝐺𝑎𝑖𝑛</m:t>
                      </m:r>
                      <m:d>
                        <m:dPr>
                          <m:ctrlPr>
                            <a:rPr kumimoji="1" lang="en-US" altLang="zh-CN" b="0" i="1">
                              <a:latin typeface="Cambria Math" charset="0"/>
                            </a:rPr>
                          </m:ctrlPr>
                        </m:dPr>
                        <m:e>
                          <m:r>
                            <a:rPr kumimoji="1" lang="en-US" altLang="zh-CN" b="0" i="1">
                              <a:latin typeface="Cambria Math" charset="0"/>
                            </a:rPr>
                            <m:t>𝑋</m:t>
                          </m:r>
                        </m:e>
                      </m:d>
                      <m:r>
                        <a:rPr kumimoji="1" lang="en-US" altLang="zh-CN" b="0" i="1">
                          <a:latin typeface="Cambria Math" charset="0"/>
                        </a:rPr>
                        <m:t>=</m:t>
                      </m:r>
                      <m:r>
                        <a:rPr kumimoji="1" lang="en-US" altLang="zh-CN" b="0" i="1">
                          <a:latin typeface="Cambria Math" charset="0"/>
                        </a:rPr>
                        <m:t>𝐻</m:t>
                      </m:r>
                      <m:d>
                        <m:dPr>
                          <m:ctrlPr>
                            <a:rPr kumimoji="1" lang="en-US" altLang="zh-CN" b="0" i="1">
                              <a:latin typeface="Cambria Math" charset="0"/>
                            </a:rPr>
                          </m:ctrlPr>
                        </m:dPr>
                        <m:e>
                          <m:r>
                            <a:rPr kumimoji="1" lang="en-US" altLang="zh-CN" b="0" i="1">
                              <a:latin typeface="Cambria Math" charset="0"/>
                            </a:rPr>
                            <m:t>𝑌</m:t>
                          </m:r>
                        </m:e>
                      </m:d>
                      <m:r>
                        <a:rPr kumimoji="1" lang="en-US" altLang="zh-CN" b="0" i="1">
                          <a:latin typeface="Cambria Math" charset="0"/>
                        </a:rPr>
                        <m:t>−</m:t>
                      </m:r>
                      <m:r>
                        <a:rPr kumimoji="1" lang="en-US" altLang="zh-CN" b="0" i="1">
                          <a:latin typeface="Cambria Math" charset="0"/>
                        </a:rPr>
                        <m:t>𝐻</m:t>
                      </m:r>
                      <m:d>
                        <m:dPr>
                          <m:ctrlPr>
                            <a:rPr kumimoji="1" lang="en-US" altLang="zh-CN" b="0" i="1">
                              <a:latin typeface="Cambria Math" charset="0"/>
                            </a:rPr>
                          </m:ctrlPr>
                        </m:dPr>
                        <m:e>
                          <m:r>
                            <a:rPr kumimoji="1" lang="en-US" altLang="zh-CN" b="0" i="1">
                              <a:latin typeface="Cambria Math" charset="0"/>
                            </a:rPr>
                            <m:t>𝑌</m:t>
                          </m:r>
                        </m:e>
                        <m:e>
                          <m:r>
                            <a:rPr kumimoji="1" lang="en-US" altLang="zh-CN" b="0" i="1">
                              <a:latin typeface="Cambria Math" charset="0"/>
                            </a:rPr>
                            <m:t>𝑋</m:t>
                          </m:r>
                        </m:e>
                      </m:d>
                      <m:r>
                        <a:rPr kumimoji="1" lang="en-US" altLang="zh-CN" b="0" i="0">
                          <a:latin typeface="Cambria Math" charset="0"/>
                        </a:rPr>
                        <m:t>=0.1048</m:t>
                      </m:r>
                    </m:oMath>
                  </m:oMathPara>
                </a14:m>
                <a:endParaRPr kumimoji="1" lang="zh-CN" altLang="en-US"/>
              </a:p>
            </p:txBody>
          </p:sp>
        </mc:Choice>
        <mc:Fallback xmlns="">
          <p:sp>
            <p:nvSpPr>
              <p:cNvPr id="7" name="文本框 6"/>
              <p:cNvSpPr txBox="1">
                <a:spLocks noRot="1" noChangeAspect="1" noMove="1" noResize="1" noEditPoints="1" noAdjustHandles="1" noChangeArrowheads="1" noChangeShapeType="1" noTextEdit="1"/>
              </p:cNvSpPr>
              <p:nvPr/>
            </p:nvSpPr>
            <p:spPr>
              <a:xfrm>
                <a:off x="2837993" y="2462813"/>
                <a:ext cx="3887731" cy="36933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843808" y="3117010"/>
                <a:ext cx="5989332" cy="7630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charset="0"/>
                        </a:rPr>
                        <m:t>𝐻</m:t>
                      </m:r>
                      <m:d>
                        <m:dPr>
                          <m:ctrlPr>
                            <a:rPr kumimoji="1" lang="en-US" altLang="zh-CN" b="0" i="1">
                              <a:latin typeface="Cambria Math" charset="0"/>
                            </a:rPr>
                          </m:ctrlPr>
                        </m:dPr>
                        <m:e>
                          <m:r>
                            <a:rPr kumimoji="1" lang="en-US" altLang="zh-CN" b="0" i="1">
                              <a:latin typeface="Cambria Math" charset="0"/>
                            </a:rPr>
                            <m:t>𝑋</m:t>
                          </m:r>
                        </m:e>
                      </m:d>
                      <m:r>
                        <a:rPr kumimoji="1" lang="en-US" altLang="zh-CN" b="0" i="1">
                          <a:latin typeface="Cambria Math" charset="0"/>
                        </a:rPr>
                        <m:t>=</m:t>
                      </m:r>
                      <m:r>
                        <a:rPr kumimoji="1" lang="en-US" altLang="zh-CN" i="1">
                          <a:latin typeface="Cambria Math" charset="0"/>
                          <a:ea typeface="Cambria Math" charset="0"/>
                          <a:cs typeface="Cambria Math" charset="0"/>
                        </a:rPr>
                        <m:t>−</m:t>
                      </m:r>
                      <m:nary>
                        <m:naryPr>
                          <m:chr m:val="∑"/>
                          <m:subHide m:val="on"/>
                          <m:supHide m:val="on"/>
                          <m:ctrlPr>
                            <a:rPr kumimoji="1" lang="en-US" altLang="zh-CN" i="1">
                              <a:latin typeface="Cambria Math" charset="0"/>
                              <a:ea typeface="Cambria Math" charset="0"/>
                              <a:cs typeface="Cambria Math" charset="0"/>
                            </a:rPr>
                          </m:ctrlPr>
                        </m:naryPr>
                        <m:sub/>
                        <m:sup/>
                        <m:e>
                          <m:sSub>
                            <m:sSubPr>
                              <m:ctrlPr>
                                <a:rPr kumimoji="1" lang="en-US" altLang="zh-CN" i="1">
                                  <a:latin typeface="Cambria Math" charset="0"/>
                                  <a:ea typeface="Cambria Math" charset="0"/>
                                  <a:cs typeface="Cambria Math" charset="0"/>
                                </a:rPr>
                              </m:ctrlPr>
                            </m:sSubPr>
                            <m:e>
                              <m:r>
                                <a:rPr kumimoji="1" lang="en-US" altLang="zh-CN" i="1">
                                  <a:latin typeface="Cambria Math" charset="0"/>
                                  <a:ea typeface="Cambria Math" charset="0"/>
                                  <a:cs typeface="Cambria Math" charset="0"/>
                                </a:rPr>
                                <m:t>𝑝</m:t>
                              </m:r>
                            </m:e>
                            <m:sub>
                              <m:r>
                                <a:rPr kumimoji="1" lang="en-US" altLang="zh-CN" i="1">
                                  <a:latin typeface="Cambria Math" charset="0"/>
                                  <a:ea typeface="Cambria Math" charset="0"/>
                                  <a:cs typeface="Cambria Math" charset="0"/>
                                </a:rPr>
                                <m:t>𝑖</m:t>
                              </m:r>
                            </m:sub>
                          </m:sSub>
                          <m:func>
                            <m:funcPr>
                              <m:ctrlPr>
                                <a:rPr kumimoji="1" lang="en-US" altLang="zh-CN" i="1">
                                  <a:latin typeface="Cambria Math" charset="0"/>
                                  <a:ea typeface="Cambria Math" charset="0"/>
                                  <a:cs typeface="Cambria Math" charset="0"/>
                                </a:rPr>
                              </m:ctrlPr>
                            </m:funcPr>
                            <m:fName>
                              <m:r>
                                <m:rPr>
                                  <m:sty m:val="p"/>
                                </m:rPr>
                                <a:rPr kumimoji="1" lang="en-US" altLang="zh-CN">
                                  <a:latin typeface="Cambria Math" charset="0"/>
                                  <a:ea typeface="Cambria Math" charset="0"/>
                                  <a:cs typeface="Cambria Math" charset="0"/>
                                </a:rPr>
                                <m:t>log</m:t>
                              </m:r>
                            </m:fName>
                            <m:e>
                              <m:sSub>
                                <m:sSubPr>
                                  <m:ctrlPr>
                                    <a:rPr kumimoji="1" lang="en-US" altLang="zh-CN" i="1">
                                      <a:latin typeface="Cambria Math" charset="0"/>
                                      <a:ea typeface="Cambria Math" charset="0"/>
                                      <a:cs typeface="Cambria Math" charset="0"/>
                                    </a:rPr>
                                  </m:ctrlPr>
                                </m:sSubPr>
                                <m:e>
                                  <m:r>
                                    <a:rPr kumimoji="1" lang="en-US" altLang="zh-CN" i="1">
                                      <a:latin typeface="Cambria Math" charset="0"/>
                                      <a:ea typeface="Cambria Math" charset="0"/>
                                      <a:cs typeface="Cambria Math" charset="0"/>
                                    </a:rPr>
                                    <m:t>𝑝</m:t>
                                  </m:r>
                                </m:e>
                                <m:sub>
                                  <m:r>
                                    <a:rPr kumimoji="1" lang="en-US" altLang="zh-CN" i="1">
                                      <a:latin typeface="Cambria Math" charset="0"/>
                                      <a:ea typeface="Cambria Math" charset="0"/>
                                      <a:cs typeface="Cambria Math" charset="0"/>
                                    </a:rPr>
                                    <m:t>𝑖</m:t>
                                  </m:r>
                                </m:sub>
                              </m:sSub>
                            </m:e>
                          </m:func>
                        </m:e>
                      </m:nary>
                      <m:r>
                        <a:rPr kumimoji="1" lang="en-US" altLang="zh-CN" b="0" i="1">
                          <a:latin typeface="Cambria Math" charset="0"/>
                          <a:ea typeface="Cambria Math" charset="0"/>
                          <a:cs typeface="Cambria Math" charset="0"/>
                        </a:rPr>
                        <m:t>=</m:t>
                      </m:r>
                      <m:r>
                        <a:rPr kumimoji="1" lang="en-US" altLang="zh-CN" i="1">
                          <a:latin typeface="Cambria Math" charset="0"/>
                          <a:ea typeface="Cambria Math" charset="0"/>
                          <a:cs typeface="Cambria Math" charset="0"/>
                        </a:rPr>
                        <m:t>−</m:t>
                      </m:r>
                      <m:f>
                        <m:fPr>
                          <m:ctrlPr>
                            <a:rPr kumimoji="1" lang="mr-IN" altLang="zh-CN" i="1">
                              <a:latin typeface="Cambria Math" charset="0"/>
                            </a:rPr>
                          </m:ctrlPr>
                        </m:fPr>
                        <m:num>
                          <m:r>
                            <a:rPr kumimoji="1" lang="en-US" altLang="zh-CN" i="1">
                              <a:latin typeface="Cambria Math" charset="0"/>
                            </a:rPr>
                            <m:t>5</m:t>
                          </m:r>
                        </m:num>
                        <m:den>
                          <m:r>
                            <a:rPr kumimoji="1" lang="en-US" altLang="zh-CN" i="1">
                              <a:latin typeface="Cambria Math" charset="0"/>
                            </a:rPr>
                            <m:t>12</m:t>
                          </m:r>
                        </m:den>
                      </m:f>
                      <m:func>
                        <m:funcPr>
                          <m:ctrlPr>
                            <a:rPr kumimoji="1" lang="en-US" altLang="zh-CN" i="1">
                              <a:latin typeface="Cambria Math" charset="0"/>
                            </a:rPr>
                          </m:ctrlPr>
                        </m:funcPr>
                        <m:fName>
                          <m:r>
                            <m:rPr>
                              <m:sty m:val="p"/>
                            </m:rPr>
                            <a:rPr kumimoji="1" lang="en-US" altLang="zh-CN">
                              <a:latin typeface="Cambria Math" charset="0"/>
                            </a:rPr>
                            <m:t>log</m:t>
                          </m:r>
                        </m:fName>
                        <m:e>
                          <m:f>
                            <m:fPr>
                              <m:ctrlPr>
                                <a:rPr kumimoji="1" lang="mr-IN" altLang="zh-CN" i="1">
                                  <a:latin typeface="Cambria Math" charset="0"/>
                                </a:rPr>
                              </m:ctrlPr>
                            </m:fPr>
                            <m:num>
                              <m:r>
                                <a:rPr kumimoji="1" lang="en-US" altLang="zh-CN" i="1">
                                  <a:latin typeface="Cambria Math" charset="0"/>
                                </a:rPr>
                                <m:t>5</m:t>
                              </m:r>
                            </m:num>
                            <m:den>
                              <m:r>
                                <a:rPr kumimoji="1" lang="en-US" altLang="zh-CN" i="1">
                                  <a:latin typeface="Cambria Math" charset="0"/>
                                </a:rPr>
                                <m:t>12</m:t>
                              </m:r>
                            </m:den>
                          </m:f>
                        </m:e>
                      </m:func>
                      <m:r>
                        <a:rPr kumimoji="1" lang="en-US" altLang="zh-CN" i="1">
                          <a:latin typeface="Cambria Math" charset="0"/>
                        </a:rPr>
                        <m:t>−</m:t>
                      </m:r>
                      <m:r>
                        <a:rPr kumimoji="1" lang="zh-CN" altLang="en-US" i="1">
                          <a:latin typeface="Cambria Math" charset="0"/>
                        </a:rPr>
                        <m:t> </m:t>
                      </m:r>
                      <m:f>
                        <m:fPr>
                          <m:ctrlPr>
                            <a:rPr kumimoji="1" lang="mr-IN" altLang="zh-CN" i="1">
                              <a:latin typeface="Cambria Math" charset="0"/>
                            </a:rPr>
                          </m:ctrlPr>
                        </m:fPr>
                        <m:num>
                          <m:r>
                            <a:rPr kumimoji="1" lang="en-US" altLang="zh-CN" i="1">
                              <a:latin typeface="Cambria Math" charset="0"/>
                            </a:rPr>
                            <m:t>7</m:t>
                          </m:r>
                        </m:num>
                        <m:den>
                          <m:r>
                            <a:rPr kumimoji="1" lang="en-US" altLang="zh-CN" i="1">
                              <a:latin typeface="Cambria Math" charset="0"/>
                            </a:rPr>
                            <m:t>12</m:t>
                          </m:r>
                        </m:den>
                      </m:f>
                      <m:func>
                        <m:funcPr>
                          <m:ctrlPr>
                            <a:rPr kumimoji="1" lang="en-US" altLang="zh-CN" i="1">
                              <a:latin typeface="Cambria Math" charset="0"/>
                            </a:rPr>
                          </m:ctrlPr>
                        </m:funcPr>
                        <m:fName>
                          <m:r>
                            <m:rPr>
                              <m:sty m:val="p"/>
                            </m:rPr>
                            <a:rPr kumimoji="1" lang="en-US" altLang="zh-CN">
                              <a:latin typeface="Cambria Math" charset="0"/>
                            </a:rPr>
                            <m:t>log</m:t>
                          </m:r>
                        </m:fName>
                        <m:e>
                          <m:f>
                            <m:fPr>
                              <m:ctrlPr>
                                <a:rPr kumimoji="1" lang="mr-IN" altLang="zh-CN" i="1">
                                  <a:latin typeface="Cambria Math" charset="0"/>
                                </a:rPr>
                              </m:ctrlPr>
                            </m:fPr>
                            <m:num>
                              <m:r>
                                <a:rPr kumimoji="1" lang="en-US" altLang="zh-CN" i="1">
                                  <a:latin typeface="Cambria Math" charset="0"/>
                                </a:rPr>
                                <m:t>7</m:t>
                              </m:r>
                            </m:num>
                            <m:den>
                              <m:r>
                                <a:rPr kumimoji="1" lang="en-US" altLang="zh-CN" i="1">
                                  <a:latin typeface="Cambria Math" charset="0"/>
                                </a:rPr>
                                <m:t>12</m:t>
                              </m:r>
                            </m:den>
                          </m:f>
                          <m:r>
                            <a:rPr kumimoji="1" lang="mr-IN" altLang="zh-CN" i="1">
                              <a:latin typeface="Cambria Math" charset="0"/>
                              <a:ea typeface="Cambria Math" charset="0"/>
                              <a:cs typeface="Cambria Math" charset="0"/>
                            </a:rPr>
                            <m:t>=</m:t>
                          </m:r>
                          <m:r>
                            <a:rPr kumimoji="1" lang="en-US" altLang="zh-CN" i="1">
                              <a:latin typeface="Cambria Math" charset="0"/>
                              <a:ea typeface="Cambria Math" charset="0"/>
                              <a:cs typeface="Cambria Math" charset="0"/>
                            </a:rPr>
                            <m:t>0.9798</m:t>
                          </m:r>
                        </m:e>
                      </m:func>
                    </m:oMath>
                  </m:oMathPara>
                </a14:m>
                <a:endParaRPr kumimoji="1" lang="zh-CN" altLang="en-US"/>
              </a:p>
            </p:txBody>
          </p:sp>
        </mc:Choice>
        <mc:Fallback xmlns="">
          <p:sp>
            <p:nvSpPr>
              <p:cNvPr id="8" name="文本框 7"/>
              <p:cNvSpPr txBox="1">
                <a:spLocks noRot="1" noChangeAspect="1" noMove="1" noResize="1" noEditPoints="1" noAdjustHandles="1" noChangeArrowheads="1" noChangeShapeType="1" noTextEdit="1"/>
              </p:cNvSpPr>
              <p:nvPr/>
            </p:nvSpPr>
            <p:spPr>
              <a:xfrm>
                <a:off x="2843808" y="3117010"/>
                <a:ext cx="5989332" cy="763029"/>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2837993" y="3949139"/>
                <a:ext cx="3681136" cy="669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charset="0"/>
                        </a:rPr>
                        <m:t>𝐺𝑎𝑖𝑛𝑅𝑎𝑡𝑖𝑜</m:t>
                      </m:r>
                      <m:d>
                        <m:dPr>
                          <m:ctrlPr>
                            <a:rPr kumimoji="1" lang="en-US" altLang="zh-CN" b="0" i="1">
                              <a:latin typeface="Cambria Math" charset="0"/>
                            </a:rPr>
                          </m:ctrlPr>
                        </m:dPr>
                        <m:e>
                          <m:r>
                            <a:rPr kumimoji="1" lang="en-US" altLang="zh-CN" b="0" i="1">
                              <a:latin typeface="Cambria Math" charset="0"/>
                            </a:rPr>
                            <m:t>𝑋</m:t>
                          </m:r>
                        </m:e>
                      </m:d>
                      <m:r>
                        <a:rPr kumimoji="1" lang="en-US" altLang="zh-CN" b="0" i="1">
                          <a:latin typeface="Cambria Math" charset="0"/>
                        </a:rPr>
                        <m:t>=</m:t>
                      </m:r>
                      <m:f>
                        <m:fPr>
                          <m:ctrlPr>
                            <a:rPr kumimoji="1" lang="mr-IN" altLang="zh-CN" b="0" i="1">
                              <a:latin typeface="Cambria Math" charset="0"/>
                            </a:rPr>
                          </m:ctrlPr>
                        </m:fPr>
                        <m:num>
                          <m:r>
                            <a:rPr kumimoji="1" lang="en-US" altLang="zh-CN" b="0" i="1">
                              <a:latin typeface="Cambria Math" charset="0"/>
                            </a:rPr>
                            <m:t>𝐺𝑎𝑖𝑛</m:t>
                          </m:r>
                          <m:r>
                            <a:rPr kumimoji="1" lang="en-US" altLang="zh-CN" b="0" i="1">
                              <a:latin typeface="Cambria Math" charset="0"/>
                            </a:rPr>
                            <m:t>(</m:t>
                          </m:r>
                          <m:r>
                            <a:rPr kumimoji="1" lang="en-US" altLang="zh-CN" b="0" i="1">
                              <a:latin typeface="Cambria Math" charset="0"/>
                            </a:rPr>
                            <m:t>𝑋</m:t>
                          </m:r>
                          <m:r>
                            <a:rPr kumimoji="1" lang="en-US" altLang="zh-CN" b="0" i="1">
                              <a:latin typeface="Cambria Math" charset="0"/>
                            </a:rPr>
                            <m:t>)</m:t>
                          </m:r>
                        </m:num>
                        <m:den>
                          <m:r>
                            <a:rPr kumimoji="1" lang="en-US" altLang="zh-CN" b="0" i="1">
                              <a:latin typeface="Cambria Math" charset="0"/>
                            </a:rPr>
                            <m:t>𝐻</m:t>
                          </m:r>
                          <m:r>
                            <a:rPr kumimoji="1" lang="en-US" altLang="zh-CN" b="0" i="1">
                              <a:latin typeface="Cambria Math" charset="0"/>
                            </a:rPr>
                            <m:t>(</m:t>
                          </m:r>
                          <m:r>
                            <a:rPr kumimoji="1" lang="en-US" altLang="zh-CN" b="0" i="1">
                              <a:latin typeface="Cambria Math" charset="0"/>
                            </a:rPr>
                            <m:t>𝑋</m:t>
                          </m:r>
                          <m:r>
                            <a:rPr kumimoji="1" lang="en-US" altLang="zh-CN" b="0" i="1">
                              <a:latin typeface="Cambria Math" charset="0"/>
                            </a:rPr>
                            <m:t>)</m:t>
                          </m:r>
                        </m:den>
                      </m:f>
                      <m:r>
                        <a:rPr kumimoji="1" lang="en-US" altLang="zh-CN" b="0" i="1">
                          <a:latin typeface="Cambria Math" charset="0"/>
                          <a:ea typeface="Cambria Math" charset="0"/>
                          <a:cs typeface="Cambria Math" charset="0"/>
                        </a:rPr>
                        <m:t>=0.107</m:t>
                      </m:r>
                      <m:r>
                        <a:rPr kumimoji="1" lang="zh-CN" altLang="en-US" b="0" i="1">
                          <a:latin typeface="Cambria Math" charset="0"/>
                          <a:ea typeface="Cambria Math" charset="0"/>
                          <a:cs typeface="Cambria Math" charset="0"/>
                        </a:rPr>
                        <m:t> </m:t>
                      </m:r>
                    </m:oMath>
                  </m:oMathPara>
                </a14:m>
                <a:endParaRPr kumimoji="1" lang="zh-CN" altLang="en-US"/>
              </a:p>
            </p:txBody>
          </p:sp>
        </mc:Choice>
        <mc:Fallback xmlns="">
          <p:sp>
            <p:nvSpPr>
              <p:cNvPr id="21" name="文本框 20"/>
              <p:cNvSpPr txBox="1">
                <a:spLocks noRot="1" noChangeAspect="1" noMove="1" noResize="1" noEditPoints="1" noAdjustHandles="1" noChangeArrowheads="1" noChangeShapeType="1" noTextEdit="1"/>
              </p:cNvSpPr>
              <p:nvPr/>
            </p:nvSpPr>
            <p:spPr>
              <a:xfrm>
                <a:off x="2837993" y="3949139"/>
                <a:ext cx="3681136" cy="669094"/>
              </a:xfrm>
              <a:prstGeom prst="rect">
                <a:avLst/>
              </a:prstGeom>
              <a:blipFill rotWithShape="0">
                <a:blip r:embed="rId7"/>
                <a:stretch>
                  <a:fillRect/>
                </a:stretch>
              </a:blipFill>
            </p:spPr>
            <p:txBody>
              <a:bodyPr/>
              <a:lstStyle/>
              <a:p>
                <a:r>
                  <a:rPr lang="zh-CN" altLang="en-US">
                    <a:noFill/>
                  </a:rPr>
                  <a:t> </a:t>
                </a:r>
              </a:p>
            </p:txBody>
          </p:sp>
        </mc:Fallback>
      </mc:AlternateContent>
      <p:graphicFrame>
        <p:nvGraphicFramePr>
          <p:cNvPr id="9" name="表格 8"/>
          <p:cNvGraphicFramePr>
            <a:graphicFrameLocks noGrp="1"/>
          </p:cNvGraphicFramePr>
          <p:nvPr>
            <p:extLst>
              <p:ext uri="{D42A27DB-BD31-4B8C-83A1-F6EECF244321}">
                <p14:modId xmlns:p14="http://schemas.microsoft.com/office/powerpoint/2010/main" val="115429590"/>
              </p:ext>
            </p:extLst>
          </p:nvPr>
        </p:nvGraphicFramePr>
        <p:xfrm>
          <a:off x="284095" y="346710"/>
          <a:ext cx="1019438" cy="4450080"/>
        </p:xfrm>
        <a:graphic>
          <a:graphicData uri="http://schemas.openxmlformats.org/drawingml/2006/table">
            <a:tbl>
              <a:tblPr>
                <a:tableStyleId>{5C22544A-7EE6-4342-B048-85BDC9FD1C3A}</a:tableStyleId>
              </a:tblPr>
              <a:tblGrid>
                <a:gridCol w="471481"/>
                <a:gridCol w="547957"/>
              </a:tblGrid>
              <a:tr h="370840">
                <a:tc>
                  <a:txBody>
                    <a:bodyPr/>
                    <a:lstStyle/>
                    <a:p>
                      <a:r>
                        <a:rPr lang="en-US" altLang="zh-CN"/>
                        <a:t>1</a:t>
                      </a:r>
                      <a:endParaRPr lang="zh-CN" altLang="en-US"/>
                    </a:p>
                  </a:txBody>
                  <a:tcPr/>
                </a:tc>
                <a:tc>
                  <a:txBody>
                    <a:bodyPr/>
                    <a:lstStyle/>
                    <a:p>
                      <a:r>
                        <a:rPr lang="en-US" altLang="zh-CN"/>
                        <a:t>C1</a:t>
                      </a:r>
                      <a:endParaRPr lang="zh-CN" altLang="en-US"/>
                    </a:p>
                  </a:txBody>
                  <a:tcPr/>
                </a:tc>
              </a:tr>
              <a:tr h="370840">
                <a:tc>
                  <a:txBody>
                    <a:bodyPr/>
                    <a:lstStyle/>
                    <a:p>
                      <a:r>
                        <a:rPr lang="en-US" altLang="zh-CN"/>
                        <a:t>3</a:t>
                      </a:r>
                      <a:endParaRPr lang="zh-CN" altLang="en-US"/>
                    </a:p>
                  </a:txBody>
                  <a:tcPr/>
                </a:tc>
                <a:tc>
                  <a:txBody>
                    <a:bodyPr/>
                    <a:lstStyle/>
                    <a:p>
                      <a:r>
                        <a:rPr lang="en-US" altLang="zh-CN"/>
                        <a:t>C1</a:t>
                      </a:r>
                      <a:endParaRPr lang="zh-CN" altLang="en-US"/>
                    </a:p>
                  </a:txBody>
                  <a:tcPr/>
                </a:tc>
              </a:tr>
              <a:tr h="370840">
                <a:tc>
                  <a:txBody>
                    <a:bodyPr/>
                    <a:lstStyle/>
                    <a:p>
                      <a:r>
                        <a:rPr lang="en-US" altLang="zh-CN"/>
                        <a:t>4</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r h="370840">
                <a:tc>
                  <a:txBody>
                    <a:bodyPr/>
                    <a:lstStyle/>
                    <a:p>
                      <a:r>
                        <a:rPr lang="en-US" altLang="zh-CN"/>
                        <a:t>5</a:t>
                      </a:r>
                      <a:endParaRPr lang="zh-CN" altLang="en-US"/>
                    </a:p>
                  </a:txBody>
                  <a:tcPr/>
                </a:tc>
                <a:tc>
                  <a:txBody>
                    <a:bodyPr/>
                    <a:lstStyle/>
                    <a:p>
                      <a:r>
                        <a:rPr lang="en-US" altLang="zh-CN"/>
                        <a:t>C1</a:t>
                      </a:r>
                      <a:endParaRPr lang="zh-CN" altLang="en-US"/>
                    </a:p>
                  </a:txBody>
                  <a:tcPr/>
                </a:tc>
              </a:tr>
              <a:tr h="370840">
                <a:tc>
                  <a:txBody>
                    <a:bodyPr/>
                    <a:lstStyle/>
                    <a:p>
                      <a:r>
                        <a:rPr lang="en-US" altLang="zh-CN"/>
                        <a:t>5</a:t>
                      </a:r>
                      <a:endParaRPr lang="zh-CN" altLang="en-US"/>
                    </a:p>
                  </a:txBody>
                  <a:tcPr>
                    <a:lnB w="38100" cap="flat" cmpd="sng" algn="ctr">
                      <a:solidFill>
                        <a:srgbClr val="FF0000"/>
                      </a:solidFill>
                      <a:prstDash val="solid"/>
                      <a:round/>
                      <a:headEnd type="none" w="med" len="med"/>
                      <a:tailEnd type="none" w="med" len="med"/>
                    </a:lnB>
                  </a:tcPr>
                </a:tc>
                <a:tc>
                  <a:txBody>
                    <a:bodyPr/>
                    <a:lstStyle/>
                    <a:p>
                      <a:r>
                        <a:rPr lang="en-US" altLang="zh-CN"/>
                        <a:t>C1</a:t>
                      </a:r>
                      <a:endParaRPr lang="zh-CN" altLang="en-US"/>
                    </a:p>
                  </a:txBody>
                  <a:tcPr>
                    <a:lnB w="38100" cap="flat" cmpd="sng" algn="ctr">
                      <a:solidFill>
                        <a:srgbClr val="FF0000"/>
                      </a:solidFill>
                      <a:prstDash val="solid"/>
                      <a:round/>
                      <a:headEnd type="none" w="med" len="med"/>
                      <a:tailEnd type="none" w="med" len="med"/>
                    </a:lnB>
                  </a:tcPr>
                </a:tc>
              </a:tr>
              <a:tr h="370840">
                <a:tc>
                  <a:txBody>
                    <a:bodyPr/>
                    <a:lstStyle/>
                    <a:p>
                      <a:r>
                        <a:rPr lang="en-US" altLang="zh-CN"/>
                        <a:t>6</a:t>
                      </a:r>
                      <a:endParaRPr lang="zh-CN" altLang="en-US"/>
                    </a:p>
                  </a:txBody>
                  <a:tcPr>
                    <a:lnT w="38100" cap="flat" cmpd="sng" algn="ctr">
                      <a:solidFill>
                        <a:srgbClr val="FF0000"/>
                      </a:solidFill>
                      <a:prstDash val="solid"/>
                      <a:round/>
                      <a:headEnd type="none" w="med" len="med"/>
                      <a:tailEnd type="none" w="med" len="med"/>
                    </a:lnT>
                    <a:solidFill>
                      <a:srgbClr val="92D050"/>
                    </a:solidFill>
                  </a:tcPr>
                </a:tc>
                <a:tc>
                  <a:txBody>
                    <a:bodyPr/>
                    <a:lstStyle/>
                    <a:p>
                      <a:r>
                        <a:rPr lang="en-US" altLang="zh-CN"/>
                        <a:t>C2</a:t>
                      </a:r>
                      <a:endParaRPr lang="zh-CN" altLang="en-US"/>
                    </a:p>
                  </a:txBody>
                  <a:tcPr>
                    <a:lnT w="38100" cap="flat" cmpd="sng" algn="ctr">
                      <a:solidFill>
                        <a:srgbClr val="FF0000"/>
                      </a:solidFill>
                      <a:prstDash val="solid"/>
                      <a:round/>
                      <a:headEnd type="none" w="med" len="med"/>
                      <a:tailEnd type="none" w="med" len="med"/>
                    </a:lnT>
                    <a:solidFill>
                      <a:srgbClr val="92D050"/>
                    </a:solidFill>
                  </a:tcPr>
                </a:tc>
              </a:tr>
              <a:tr h="370840">
                <a:tc>
                  <a:txBody>
                    <a:bodyPr/>
                    <a:lstStyle/>
                    <a:p>
                      <a:r>
                        <a:rPr lang="en-US" altLang="zh-CN"/>
                        <a:t>7</a:t>
                      </a:r>
                      <a:endParaRPr lang="zh-CN" altLang="en-US"/>
                    </a:p>
                  </a:txBody>
                  <a:tcPr/>
                </a:tc>
                <a:tc>
                  <a:txBody>
                    <a:bodyPr/>
                    <a:lstStyle/>
                    <a:p>
                      <a:r>
                        <a:rPr lang="en-US" altLang="zh-CN"/>
                        <a:t>C1</a:t>
                      </a:r>
                      <a:endParaRPr lang="zh-CN" altLang="en-US"/>
                    </a:p>
                  </a:txBody>
                  <a:tcPr/>
                </a:tc>
              </a:tr>
              <a:tr h="370840">
                <a:tc>
                  <a:txBody>
                    <a:bodyPr/>
                    <a:lstStyle/>
                    <a:p>
                      <a:r>
                        <a:rPr lang="en-US" altLang="zh-CN"/>
                        <a:t>7</a:t>
                      </a:r>
                      <a:endParaRPr lang="zh-CN" altLang="en-US"/>
                    </a:p>
                  </a:txBody>
                  <a:tcPr/>
                </a:tc>
                <a:tc>
                  <a:txBody>
                    <a:bodyPr/>
                    <a:lstStyle/>
                    <a:p>
                      <a:r>
                        <a:rPr lang="en-US" altLang="zh-CN"/>
                        <a:t>C1</a:t>
                      </a:r>
                      <a:endParaRPr lang="zh-CN" altLang="en-US"/>
                    </a:p>
                  </a:txBody>
                  <a:tcPr/>
                </a:tc>
              </a:tr>
              <a:tr h="370840">
                <a:tc>
                  <a:txBody>
                    <a:bodyPr/>
                    <a:lstStyle/>
                    <a:p>
                      <a:r>
                        <a:rPr lang="en-US" altLang="zh-CN"/>
                        <a:t>8</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r h="370840">
                <a:tc>
                  <a:txBody>
                    <a:bodyPr/>
                    <a:lstStyle/>
                    <a:p>
                      <a:r>
                        <a:rPr lang="en-US" altLang="zh-CN"/>
                        <a:t>10</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r h="370840">
                <a:tc>
                  <a:txBody>
                    <a:bodyPr/>
                    <a:lstStyle/>
                    <a:p>
                      <a:r>
                        <a:rPr lang="en-US" altLang="zh-CN"/>
                        <a:t>11</a:t>
                      </a:r>
                      <a:endParaRPr lang="zh-CN" altLang="en-US"/>
                    </a:p>
                  </a:txBody>
                  <a:tcPr/>
                </a:tc>
                <a:tc>
                  <a:txBody>
                    <a:bodyPr/>
                    <a:lstStyle/>
                    <a:p>
                      <a:r>
                        <a:rPr lang="en-US" altLang="zh-CN"/>
                        <a:t>C1</a:t>
                      </a:r>
                      <a:endParaRPr lang="zh-CN" altLang="en-US"/>
                    </a:p>
                  </a:txBody>
                  <a:tcPr/>
                </a:tc>
              </a:tr>
              <a:tr h="370840">
                <a:tc>
                  <a:txBody>
                    <a:bodyPr/>
                    <a:lstStyle/>
                    <a:p>
                      <a:r>
                        <a:rPr lang="en-US" altLang="zh-CN"/>
                        <a:t>13</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bl>
          </a:graphicData>
        </a:graphic>
      </p:graphicFrame>
      <p:sp>
        <p:nvSpPr>
          <p:cNvPr id="10" name="文本框 9"/>
          <p:cNvSpPr txBox="1"/>
          <p:nvPr/>
        </p:nvSpPr>
        <p:spPr>
          <a:xfrm>
            <a:off x="1691680" y="649519"/>
            <a:ext cx="877163"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信息熵</a:t>
            </a:r>
          </a:p>
        </p:txBody>
      </p:sp>
      <p:sp>
        <p:nvSpPr>
          <p:cNvPr id="11" name="文本框 10"/>
          <p:cNvSpPr txBox="1"/>
          <p:nvPr/>
        </p:nvSpPr>
        <p:spPr>
          <a:xfrm>
            <a:off x="1691679" y="1284124"/>
            <a:ext cx="877163"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条件熵</a:t>
            </a:r>
          </a:p>
        </p:txBody>
      </p:sp>
      <p:sp>
        <p:nvSpPr>
          <p:cNvPr id="12" name="文本框 11"/>
          <p:cNvSpPr txBox="1"/>
          <p:nvPr/>
        </p:nvSpPr>
        <p:spPr>
          <a:xfrm>
            <a:off x="1478857" y="2454588"/>
            <a:ext cx="1107996"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信息增益</a:t>
            </a:r>
          </a:p>
        </p:txBody>
      </p:sp>
      <p:sp>
        <p:nvSpPr>
          <p:cNvPr id="13" name="文本框 12"/>
          <p:cNvSpPr txBox="1"/>
          <p:nvPr/>
        </p:nvSpPr>
        <p:spPr>
          <a:xfrm>
            <a:off x="1691679" y="3184471"/>
            <a:ext cx="877163"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分割熵</a:t>
            </a:r>
          </a:p>
        </p:txBody>
      </p:sp>
      <p:sp>
        <p:nvSpPr>
          <p:cNvPr id="14" name="文本框 13"/>
          <p:cNvSpPr txBox="1"/>
          <p:nvPr/>
        </p:nvSpPr>
        <p:spPr>
          <a:xfrm>
            <a:off x="1499165" y="4099020"/>
            <a:ext cx="1338828" cy="369332"/>
          </a:xfrm>
          <a:prstGeom prst="rect">
            <a:avLst/>
          </a:prstGeom>
          <a:noFill/>
        </p:spPr>
        <p:txBody>
          <a:bodyPr wrap="none" rtlCol="0">
            <a:spAutoFit/>
          </a:bodyPr>
          <a:lstStyle/>
          <a:p>
            <a:r>
              <a:rPr kumimoji="1" lang="zh-CN" altLang="en-US">
                <a:solidFill>
                  <a:srgbClr val="EB0303"/>
                </a:solidFill>
                <a:latin typeface="Microsoft YaHei" charset="-122"/>
                <a:ea typeface="Microsoft YaHei" charset="-122"/>
                <a:cs typeface="Microsoft YaHei" charset="-122"/>
              </a:rPr>
              <a:t>信息增益率</a:t>
            </a:r>
          </a:p>
        </p:txBody>
      </p:sp>
    </p:spTree>
    <p:extLst>
      <p:ext uri="{BB962C8B-B14F-4D97-AF65-F5344CB8AC3E}">
        <p14:creationId xmlns:p14="http://schemas.microsoft.com/office/powerpoint/2010/main" val="111210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 grpId="0"/>
      <p:bldP spid="8" grpId="0"/>
      <p:bldP spid="21" grpId="0"/>
      <p:bldP spid="11" grpId="0"/>
      <p:bldP spid="12" grpId="0"/>
      <p:bldP spid="13"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478055"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第二节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连续特征离散</a:t>
            </a:r>
            <a:r>
              <a:rPr lang="zh-CN" altLang="en-US" sz="3000" b="1" kern="0" dirty="0" smtClean="0">
                <a:solidFill>
                  <a:srgbClr val="C9394A"/>
                </a:solidFill>
                <a:latin typeface="微软雅黑" charset="0"/>
                <a:ea typeface="微软雅黑" charset="0"/>
                <a:cs typeface="微软雅黑" charset="0"/>
              </a:rPr>
              <a:t>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2396564" y="1491630"/>
            <a:ext cx="4317207" cy="461665"/>
          </a:xfrm>
          <a:prstGeom prst="rect">
            <a:avLst/>
          </a:prstGeom>
          <a:noFill/>
        </p:spPr>
        <p:txBody>
          <a:bodyPr wrap="none" rtlCol="0">
            <a:spAutoFit/>
          </a:bodyPr>
          <a:lstStyle/>
          <a:p>
            <a:r>
              <a:rPr kumimoji="1" lang="zh-CN" altLang="en-US" sz="2400" dirty="0">
                <a:latin typeface="Microsoft YaHei" charset="-122"/>
                <a:ea typeface="Microsoft YaHei" charset="-122"/>
                <a:cs typeface="Microsoft YaHei" charset="-122"/>
              </a:rPr>
              <a:t>有监督</a:t>
            </a:r>
            <a:r>
              <a:rPr kumimoji="1" lang="en-US" altLang="zh-CN" sz="2400" dirty="0">
                <a:latin typeface="Microsoft YaHei" charset="-122"/>
                <a:ea typeface="Microsoft YaHei" charset="-122"/>
                <a:cs typeface="Microsoft YaHei" charset="-122"/>
              </a:rPr>
              <a:t>:</a:t>
            </a:r>
            <a:r>
              <a:rPr kumimoji="1" lang="zh-CN" altLang="en-US" sz="2400" dirty="0">
                <a:latin typeface="Microsoft YaHei" charset="-122"/>
                <a:ea typeface="Microsoft YaHei" charset="-122"/>
                <a:cs typeface="Microsoft YaHei" charset="-122"/>
              </a:rPr>
              <a:t> 基于</a:t>
            </a:r>
            <a:r>
              <a:rPr kumimoji="1" lang="en-US" altLang="zh-CN" sz="2400" dirty="0">
                <a:latin typeface="Microsoft YaHei" charset="-122"/>
                <a:ea typeface="Microsoft YaHei" charset="-122"/>
                <a:cs typeface="Microsoft YaHei" charset="-122"/>
              </a:rPr>
              <a:t>Gini</a:t>
            </a:r>
            <a:r>
              <a:rPr kumimoji="1" lang="zh-CN" altLang="en-US" sz="2400" dirty="0">
                <a:latin typeface="Microsoft YaHei" charset="-122"/>
                <a:ea typeface="Microsoft YaHei" charset="-122"/>
                <a:cs typeface="Microsoft YaHei" charset="-122"/>
              </a:rPr>
              <a:t>增益的离散化</a:t>
            </a:r>
          </a:p>
        </p:txBody>
      </p:sp>
      <mc:AlternateContent xmlns:mc="http://schemas.openxmlformats.org/markup-compatibility/2006" xmlns:a14="http://schemas.microsoft.com/office/drawing/2010/main">
        <mc:Choice Requires="a14">
          <p:sp>
            <p:nvSpPr>
              <p:cNvPr id="5" name="矩形 4"/>
              <p:cNvSpPr/>
              <p:nvPr/>
            </p:nvSpPr>
            <p:spPr>
              <a:xfrm>
                <a:off x="3129407" y="3000377"/>
                <a:ext cx="2360903" cy="763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b="0" i="0">
                          <a:latin typeface="Cambria Math" charset="0"/>
                        </a:rPr>
                        <m:t>G</m:t>
                      </m:r>
                      <m:r>
                        <a:rPr kumimoji="1" lang="en-US" altLang="zh-CN" b="0" i="1">
                          <a:latin typeface="Cambria Math" charset="0"/>
                        </a:rPr>
                        <m:t>𝑖𝑛𝑖</m:t>
                      </m:r>
                      <m:d>
                        <m:dPr>
                          <m:ctrlPr>
                            <a:rPr kumimoji="1" lang="en-US" altLang="zh-CN" i="1">
                              <a:latin typeface="Cambria Math" charset="0"/>
                            </a:rPr>
                          </m:ctrlPr>
                        </m:dPr>
                        <m:e>
                          <m:r>
                            <a:rPr kumimoji="1" lang="en-US" altLang="zh-CN" b="0" i="1">
                              <a:latin typeface="Cambria Math" charset="0"/>
                            </a:rPr>
                            <m:t>𝑋</m:t>
                          </m:r>
                        </m:e>
                      </m:d>
                      <m:r>
                        <a:rPr kumimoji="1" lang="mr-IN" altLang="zh-CN" i="1">
                          <a:latin typeface="Cambria Math" charset="0"/>
                          <a:ea typeface="Cambria Math" charset="0"/>
                          <a:cs typeface="Cambria Math" charset="0"/>
                        </a:rPr>
                        <m:t>=</m:t>
                      </m:r>
                      <m:r>
                        <a:rPr kumimoji="1" lang="en-US" altLang="zh-CN" b="0" i="1">
                          <a:latin typeface="Cambria Math" charset="0"/>
                          <a:ea typeface="Cambria Math" charset="0"/>
                          <a:cs typeface="Cambria Math" charset="0"/>
                        </a:rPr>
                        <m:t>1</m:t>
                      </m:r>
                      <m:r>
                        <a:rPr kumimoji="1" lang="en-US" altLang="zh-CN" i="1">
                          <a:latin typeface="Cambria Math" charset="0"/>
                          <a:ea typeface="Cambria Math" charset="0"/>
                          <a:cs typeface="Cambria Math" charset="0"/>
                        </a:rPr>
                        <m:t>−</m:t>
                      </m:r>
                      <m:nary>
                        <m:naryPr>
                          <m:chr m:val="∑"/>
                          <m:subHide m:val="on"/>
                          <m:supHide m:val="on"/>
                          <m:ctrlPr>
                            <a:rPr kumimoji="1" lang="en-US" altLang="zh-CN" i="1">
                              <a:latin typeface="Cambria Math" charset="0"/>
                              <a:ea typeface="Cambria Math" charset="0"/>
                              <a:cs typeface="Cambria Math" charset="0"/>
                            </a:rPr>
                          </m:ctrlPr>
                        </m:naryPr>
                        <m:sub/>
                        <m:sup/>
                        <m:e>
                          <m:sSubSup>
                            <m:sSubSupPr>
                              <m:ctrlPr>
                                <a:rPr kumimoji="1" lang="en-US" altLang="zh-CN" i="1">
                                  <a:latin typeface="Cambria Math" charset="0"/>
                                  <a:ea typeface="Cambria Math" charset="0"/>
                                  <a:cs typeface="Cambria Math" charset="0"/>
                                </a:rPr>
                              </m:ctrlPr>
                            </m:sSubSupPr>
                            <m:e>
                              <m:r>
                                <a:rPr kumimoji="1" lang="en-US" altLang="zh-CN" b="0" i="1">
                                  <a:latin typeface="Cambria Math" charset="0"/>
                                  <a:ea typeface="Cambria Math" charset="0"/>
                                  <a:cs typeface="Cambria Math" charset="0"/>
                                </a:rPr>
                                <m:t>𝑝</m:t>
                              </m:r>
                            </m:e>
                            <m:sub>
                              <m:r>
                                <a:rPr kumimoji="1" lang="en-US" altLang="zh-CN" b="0" i="1">
                                  <a:latin typeface="Cambria Math" charset="0"/>
                                  <a:ea typeface="Cambria Math" charset="0"/>
                                  <a:cs typeface="Cambria Math" charset="0"/>
                                </a:rPr>
                                <m:t>𝑖</m:t>
                              </m:r>
                            </m:sub>
                            <m:sup>
                              <m:r>
                                <a:rPr kumimoji="1" lang="en-US" altLang="zh-CN" b="0" i="1">
                                  <a:latin typeface="Cambria Math" charset="0"/>
                                  <a:ea typeface="Cambria Math" charset="0"/>
                                  <a:cs typeface="Cambria Math" charset="0"/>
                                </a:rPr>
                                <m:t>2</m:t>
                              </m:r>
                            </m:sup>
                          </m:sSubSup>
                        </m:e>
                      </m:nary>
                    </m:oMath>
                  </m:oMathPara>
                </a14:m>
                <a:endParaRPr lang="zh-CN" altLang="en-US"/>
              </a:p>
            </p:txBody>
          </p:sp>
        </mc:Choice>
        <mc:Fallback xmlns="">
          <p:sp>
            <p:nvSpPr>
              <p:cNvPr id="5" name="矩形 4"/>
              <p:cNvSpPr>
                <a:spLocks noRot="1" noChangeAspect="1" noMove="1" noResize="1" noEditPoints="1" noAdjustHandles="1" noChangeArrowheads="1" noChangeShapeType="1" noTextEdit="1"/>
              </p:cNvSpPr>
              <p:nvPr/>
            </p:nvSpPr>
            <p:spPr>
              <a:xfrm>
                <a:off x="3129407" y="3000377"/>
                <a:ext cx="2360903" cy="763029"/>
              </a:xfrm>
              <a:prstGeom prst="rect">
                <a:avLst/>
              </a:prstGeom>
              <a:blipFill rotWithShape="0">
                <a:blip r:embed="rId3"/>
                <a:stretch>
                  <a:fillRect/>
                </a:stretch>
              </a:blipFill>
            </p:spPr>
            <p:txBody>
              <a:bodyPr/>
              <a:lstStyle/>
              <a:p>
                <a:r>
                  <a:rPr lang="zh-CN" altLang="en-US">
                    <a:noFill/>
                  </a:rPr>
                  <a:t> </a:t>
                </a:r>
              </a:p>
            </p:txBody>
          </p:sp>
        </mc:Fallback>
      </mc:AlternateContent>
      <p:sp>
        <p:nvSpPr>
          <p:cNvPr id="9" name="文本框 8"/>
          <p:cNvSpPr txBox="1"/>
          <p:nvPr/>
        </p:nvSpPr>
        <p:spPr>
          <a:xfrm>
            <a:off x="1862115" y="3159580"/>
            <a:ext cx="1082348" cy="369332"/>
          </a:xfrm>
          <a:prstGeom prst="rect">
            <a:avLst/>
          </a:prstGeom>
          <a:noFill/>
        </p:spPr>
        <p:txBody>
          <a:bodyPr wrap="none" rtlCol="0">
            <a:spAutoFit/>
          </a:bodyPr>
          <a:lstStyle/>
          <a:p>
            <a:r>
              <a:rPr kumimoji="1" lang="en-US" altLang="zh-CN">
                <a:latin typeface="Microsoft YaHei" charset="-122"/>
                <a:ea typeface="Microsoft YaHei" charset="-122"/>
                <a:cs typeface="Microsoft YaHei" charset="-122"/>
              </a:rPr>
              <a:t>Gini</a:t>
            </a:r>
            <a:r>
              <a:rPr kumimoji="1" lang="zh-CN" altLang="en-US">
                <a:latin typeface="Microsoft YaHei" charset="-122"/>
                <a:ea typeface="Microsoft YaHei" charset="-122"/>
                <a:cs typeface="Microsoft YaHei" charset="-122"/>
              </a:rPr>
              <a:t>指数</a:t>
            </a:r>
          </a:p>
        </p:txBody>
      </p:sp>
      <p:sp>
        <p:nvSpPr>
          <p:cNvPr id="10" name="文本框 9"/>
          <p:cNvSpPr txBox="1"/>
          <p:nvPr/>
        </p:nvSpPr>
        <p:spPr>
          <a:xfrm>
            <a:off x="1868357" y="3870368"/>
            <a:ext cx="1082348" cy="369332"/>
          </a:xfrm>
          <a:prstGeom prst="rect">
            <a:avLst/>
          </a:prstGeom>
          <a:noFill/>
        </p:spPr>
        <p:txBody>
          <a:bodyPr wrap="none" rtlCol="0">
            <a:spAutoFit/>
          </a:bodyPr>
          <a:lstStyle/>
          <a:p>
            <a:r>
              <a:rPr kumimoji="1" lang="en-US" altLang="zh-CN">
                <a:latin typeface="Microsoft YaHei" charset="-122"/>
                <a:ea typeface="Microsoft YaHei" charset="-122"/>
                <a:cs typeface="Microsoft YaHei" charset="-122"/>
              </a:rPr>
              <a:t>Gini</a:t>
            </a:r>
            <a:r>
              <a:rPr kumimoji="1" lang="zh-CN" altLang="en-US">
                <a:latin typeface="Microsoft YaHei" charset="-122"/>
                <a:ea typeface="Microsoft YaHei" charset="-122"/>
                <a:cs typeface="Microsoft YaHei" charset="-122"/>
              </a:rPr>
              <a:t>增益</a:t>
            </a:r>
          </a:p>
        </p:txBody>
      </p:sp>
      <mc:AlternateContent xmlns:mc="http://schemas.openxmlformats.org/markup-compatibility/2006" xmlns:a14="http://schemas.microsoft.com/office/drawing/2010/main">
        <mc:Choice Requires="a14">
          <p:sp>
            <p:nvSpPr>
              <p:cNvPr id="11" name="文本框 10"/>
              <p:cNvSpPr txBox="1"/>
              <p:nvPr/>
            </p:nvSpPr>
            <p:spPr>
              <a:xfrm>
                <a:off x="3100198" y="3673519"/>
                <a:ext cx="3702488" cy="7630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charset="0"/>
                        </a:rPr>
                        <m:t>𝐺𝑖𝑛𝑖𝐺𝑎𝑖𝑛</m:t>
                      </m:r>
                      <m:d>
                        <m:dPr>
                          <m:ctrlPr>
                            <a:rPr kumimoji="1" lang="en-US" altLang="zh-CN" b="0" i="1">
                              <a:latin typeface="Cambria Math" charset="0"/>
                            </a:rPr>
                          </m:ctrlPr>
                        </m:dPr>
                        <m:e>
                          <m:r>
                            <a:rPr kumimoji="1" lang="en-US" altLang="zh-CN" b="0" i="1">
                              <a:latin typeface="Cambria Math" charset="0"/>
                            </a:rPr>
                            <m:t>𝑋</m:t>
                          </m:r>
                        </m:e>
                      </m:d>
                      <m:r>
                        <a:rPr kumimoji="1" lang="en-US" altLang="zh-CN" b="0" i="1">
                          <a:latin typeface="Cambria Math" charset="0"/>
                        </a:rPr>
                        <m:t>=</m:t>
                      </m:r>
                      <m:nary>
                        <m:naryPr>
                          <m:chr m:val="∑"/>
                          <m:subHide m:val="on"/>
                          <m:supHide m:val="on"/>
                          <m:ctrlPr>
                            <a:rPr kumimoji="1" lang="en-US" altLang="zh-CN" b="0" i="1">
                              <a:latin typeface="Cambria Math" charset="0"/>
                            </a:rPr>
                          </m:ctrlPr>
                        </m:naryPr>
                        <m:sub/>
                        <m:sup/>
                        <m:e>
                          <m:r>
                            <a:rPr kumimoji="1" lang="en-US" altLang="zh-CN" b="0" i="1">
                              <a:latin typeface="Cambria Math" charset="0"/>
                            </a:rPr>
                            <m:t>𝑝</m:t>
                          </m:r>
                          <m:r>
                            <a:rPr kumimoji="1" lang="en-US" altLang="zh-CN" b="0" i="1">
                              <a:latin typeface="Cambria Math" charset="0"/>
                            </a:rPr>
                            <m:t>(</m:t>
                          </m:r>
                          <m:sSub>
                            <m:sSubPr>
                              <m:ctrlPr>
                                <a:rPr kumimoji="1" lang="en-US" altLang="zh-CN" b="0" i="1">
                                  <a:latin typeface="Cambria Math" charset="0"/>
                                </a:rPr>
                              </m:ctrlPr>
                            </m:sSubPr>
                            <m:e>
                              <m:r>
                                <a:rPr kumimoji="1" lang="en-US" altLang="zh-CN" b="0" i="1">
                                  <a:latin typeface="Cambria Math" charset="0"/>
                                </a:rPr>
                                <m:t>𝑋</m:t>
                              </m:r>
                            </m:e>
                            <m:sub>
                              <m:r>
                                <a:rPr kumimoji="1" lang="en-US" altLang="zh-CN" b="0" i="1">
                                  <a:latin typeface="Cambria Math" charset="0"/>
                                </a:rPr>
                                <m:t>𝑖</m:t>
                              </m:r>
                            </m:sub>
                          </m:sSub>
                          <m:r>
                            <a:rPr kumimoji="1" lang="en-US" altLang="zh-CN" b="0" i="1">
                              <a:latin typeface="Cambria Math" charset="0"/>
                            </a:rPr>
                            <m:t>)</m:t>
                          </m:r>
                          <m:r>
                            <a:rPr kumimoji="1" lang="en-US" altLang="zh-CN" b="0" i="1">
                              <a:latin typeface="Cambria Math" charset="0"/>
                              <a:ea typeface="Cambria Math" charset="0"/>
                              <a:cs typeface="Cambria Math" charset="0"/>
                            </a:rPr>
                            <m:t>∙</m:t>
                          </m:r>
                          <m:r>
                            <a:rPr kumimoji="1" lang="en-US" altLang="zh-CN" b="0" i="1">
                              <a:latin typeface="Cambria Math" charset="0"/>
                              <a:ea typeface="Cambria Math" charset="0"/>
                              <a:cs typeface="Cambria Math" charset="0"/>
                            </a:rPr>
                            <m:t>𝐺𝑖𝑛𝑖</m:t>
                          </m:r>
                          <m:r>
                            <a:rPr kumimoji="1" lang="en-US" altLang="zh-CN" b="0" i="1">
                              <a:latin typeface="Cambria Math" charset="0"/>
                              <a:ea typeface="Cambria Math" charset="0"/>
                              <a:cs typeface="Cambria Math" charset="0"/>
                            </a:rPr>
                            <m:t>(</m:t>
                          </m:r>
                          <m:r>
                            <a:rPr kumimoji="1" lang="en-US" altLang="zh-CN" b="0" i="1">
                              <a:latin typeface="Cambria Math" charset="0"/>
                              <a:ea typeface="Cambria Math" charset="0"/>
                              <a:cs typeface="Cambria Math" charset="0"/>
                            </a:rPr>
                            <m:t>𝑋𝑖</m:t>
                          </m:r>
                          <m:r>
                            <a:rPr kumimoji="1" lang="en-US" altLang="zh-CN" b="0" i="1">
                              <a:latin typeface="Cambria Math" charset="0"/>
                              <a:ea typeface="Cambria Math" charset="0"/>
                              <a:cs typeface="Cambria Math" charset="0"/>
                            </a:rPr>
                            <m:t>)</m:t>
                          </m:r>
                        </m:e>
                      </m:nary>
                    </m:oMath>
                  </m:oMathPara>
                </a14:m>
                <a:endParaRPr kumimoji="1" lang="zh-CN" altLang="en-US"/>
              </a:p>
            </p:txBody>
          </p:sp>
        </mc:Choice>
        <mc:Fallback xmlns="">
          <p:sp>
            <p:nvSpPr>
              <p:cNvPr id="11" name="文本框 10"/>
              <p:cNvSpPr txBox="1">
                <a:spLocks noRot="1" noChangeAspect="1" noMove="1" noResize="1" noEditPoints="1" noAdjustHandles="1" noChangeArrowheads="1" noChangeShapeType="1" noTextEdit="1"/>
              </p:cNvSpPr>
              <p:nvPr/>
            </p:nvSpPr>
            <p:spPr>
              <a:xfrm>
                <a:off x="3100198" y="3673519"/>
                <a:ext cx="3702488" cy="763029"/>
              </a:xfrm>
              <a:prstGeom prst="rect">
                <a:avLst/>
              </a:prstGeom>
              <a:blipFill rotWithShape="0">
                <a:blip r:embed="rId4"/>
                <a:stretch>
                  <a:fillRect/>
                </a:stretch>
              </a:blipFill>
            </p:spPr>
            <p:txBody>
              <a:bodyPr/>
              <a:lstStyle/>
              <a:p>
                <a:r>
                  <a:rPr lang="zh-CN" altLang="en-US">
                    <a:noFill/>
                  </a:rPr>
                  <a:t> </a:t>
                </a:r>
              </a:p>
            </p:txBody>
          </p:sp>
        </mc:Fallback>
      </mc:AlternateContent>
      <p:graphicFrame>
        <p:nvGraphicFramePr>
          <p:cNvPr id="24" name="表格 23"/>
          <p:cNvGraphicFramePr>
            <a:graphicFrameLocks noGrp="1"/>
          </p:cNvGraphicFramePr>
          <p:nvPr>
            <p:extLst>
              <p:ext uri="{D42A27DB-BD31-4B8C-83A1-F6EECF244321}">
                <p14:modId xmlns:p14="http://schemas.microsoft.com/office/powerpoint/2010/main" val="115429590"/>
              </p:ext>
            </p:extLst>
          </p:nvPr>
        </p:nvGraphicFramePr>
        <p:xfrm>
          <a:off x="284095" y="346710"/>
          <a:ext cx="1019438" cy="4450080"/>
        </p:xfrm>
        <a:graphic>
          <a:graphicData uri="http://schemas.openxmlformats.org/drawingml/2006/table">
            <a:tbl>
              <a:tblPr>
                <a:tableStyleId>{5C22544A-7EE6-4342-B048-85BDC9FD1C3A}</a:tableStyleId>
              </a:tblPr>
              <a:tblGrid>
                <a:gridCol w="471481"/>
                <a:gridCol w="547957"/>
              </a:tblGrid>
              <a:tr h="370840">
                <a:tc>
                  <a:txBody>
                    <a:bodyPr/>
                    <a:lstStyle/>
                    <a:p>
                      <a:r>
                        <a:rPr lang="en-US" altLang="zh-CN"/>
                        <a:t>1</a:t>
                      </a:r>
                      <a:endParaRPr lang="zh-CN" altLang="en-US"/>
                    </a:p>
                  </a:txBody>
                  <a:tcPr/>
                </a:tc>
                <a:tc>
                  <a:txBody>
                    <a:bodyPr/>
                    <a:lstStyle/>
                    <a:p>
                      <a:r>
                        <a:rPr lang="en-US" altLang="zh-CN"/>
                        <a:t>C1</a:t>
                      </a:r>
                      <a:endParaRPr lang="zh-CN" altLang="en-US"/>
                    </a:p>
                  </a:txBody>
                  <a:tcPr/>
                </a:tc>
              </a:tr>
              <a:tr h="370840">
                <a:tc>
                  <a:txBody>
                    <a:bodyPr/>
                    <a:lstStyle/>
                    <a:p>
                      <a:r>
                        <a:rPr lang="en-US" altLang="zh-CN"/>
                        <a:t>3</a:t>
                      </a:r>
                      <a:endParaRPr lang="zh-CN" altLang="en-US"/>
                    </a:p>
                  </a:txBody>
                  <a:tcPr/>
                </a:tc>
                <a:tc>
                  <a:txBody>
                    <a:bodyPr/>
                    <a:lstStyle/>
                    <a:p>
                      <a:r>
                        <a:rPr lang="en-US" altLang="zh-CN"/>
                        <a:t>C1</a:t>
                      </a:r>
                      <a:endParaRPr lang="zh-CN" altLang="en-US"/>
                    </a:p>
                  </a:txBody>
                  <a:tcPr/>
                </a:tc>
              </a:tr>
              <a:tr h="370840">
                <a:tc>
                  <a:txBody>
                    <a:bodyPr/>
                    <a:lstStyle/>
                    <a:p>
                      <a:r>
                        <a:rPr lang="en-US" altLang="zh-CN"/>
                        <a:t>4</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r h="370840">
                <a:tc>
                  <a:txBody>
                    <a:bodyPr/>
                    <a:lstStyle/>
                    <a:p>
                      <a:r>
                        <a:rPr lang="en-US" altLang="zh-CN"/>
                        <a:t>5</a:t>
                      </a:r>
                      <a:endParaRPr lang="zh-CN" altLang="en-US"/>
                    </a:p>
                  </a:txBody>
                  <a:tcPr/>
                </a:tc>
                <a:tc>
                  <a:txBody>
                    <a:bodyPr/>
                    <a:lstStyle/>
                    <a:p>
                      <a:r>
                        <a:rPr lang="en-US" altLang="zh-CN"/>
                        <a:t>C1</a:t>
                      </a:r>
                      <a:endParaRPr lang="zh-CN" altLang="en-US"/>
                    </a:p>
                  </a:txBody>
                  <a:tcPr/>
                </a:tc>
              </a:tr>
              <a:tr h="370840">
                <a:tc>
                  <a:txBody>
                    <a:bodyPr/>
                    <a:lstStyle/>
                    <a:p>
                      <a:r>
                        <a:rPr lang="en-US" altLang="zh-CN"/>
                        <a:t>5</a:t>
                      </a:r>
                      <a:endParaRPr lang="zh-CN" altLang="en-US"/>
                    </a:p>
                  </a:txBody>
                  <a:tcPr>
                    <a:lnB w="38100" cap="flat" cmpd="sng" algn="ctr">
                      <a:solidFill>
                        <a:srgbClr val="FF0000"/>
                      </a:solidFill>
                      <a:prstDash val="solid"/>
                      <a:round/>
                      <a:headEnd type="none" w="med" len="med"/>
                      <a:tailEnd type="none" w="med" len="med"/>
                    </a:lnB>
                  </a:tcPr>
                </a:tc>
                <a:tc>
                  <a:txBody>
                    <a:bodyPr/>
                    <a:lstStyle/>
                    <a:p>
                      <a:r>
                        <a:rPr lang="en-US" altLang="zh-CN"/>
                        <a:t>C1</a:t>
                      </a:r>
                      <a:endParaRPr lang="zh-CN" altLang="en-US"/>
                    </a:p>
                  </a:txBody>
                  <a:tcPr>
                    <a:lnB w="38100" cap="flat" cmpd="sng" algn="ctr">
                      <a:solidFill>
                        <a:srgbClr val="FF0000"/>
                      </a:solidFill>
                      <a:prstDash val="solid"/>
                      <a:round/>
                      <a:headEnd type="none" w="med" len="med"/>
                      <a:tailEnd type="none" w="med" len="med"/>
                    </a:lnB>
                  </a:tcPr>
                </a:tc>
              </a:tr>
              <a:tr h="370840">
                <a:tc>
                  <a:txBody>
                    <a:bodyPr/>
                    <a:lstStyle/>
                    <a:p>
                      <a:r>
                        <a:rPr lang="en-US" altLang="zh-CN"/>
                        <a:t>6</a:t>
                      </a:r>
                      <a:endParaRPr lang="zh-CN" altLang="en-US"/>
                    </a:p>
                  </a:txBody>
                  <a:tcPr>
                    <a:lnT w="38100" cap="flat" cmpd="sng" algn="ctr">
                      <a:solidFill>
                        <a:srgbClr val="FF0000"/>
                      </a:solidFill>
                      <a:prstDash val="solid"/>
                      <a:round/>
                      <a:headEnd type="none" w="med" len="med"/>
                      <a:tailEnd type="none" w="med" len="med"/>
                    </a:lnT>
                    <a:solidFill>
                      <a:srgbClr val="92D050"/>
                    </a:solidFill>
                  </a:tcPr>
                </a:tc>
                <a:tc>
                  <a:txBody>
                    <a:bodyPr/>
                    <a:lstStyle/>
                    <a:p>
                      <a:r>
                        <a:rPr lang="en-US" altLang="zh-CN"/>
                        <a:t>C2</a:t>
                      </a:r>
                      <a:endParaRPr lang="zh-CN" altLang="en-US"/>
                    </a:p>
                  </a:txBody>
                  <a:tcPr>
                    <a:lnT w="38100" cap="flat" cmpd="sng" algn="ctr">
                      <a:solidFill>
                        <a:srgbClr val="FF0000"/>
                      </a:solidFill>
                      <a:prstDash val="solid"/>
                      <a:round/>
                      <a:headEnd type="none" w="med" len="med"/>
                      <a:tailEnd type="none" w="med" len="med"/>
                    </a:lnT>
                    <a:solidFill>
                      <a:srgbClr val="92D050"/>
                    </a:solidFill>
                  </a:tcPr>
                </a:tc>
              </a:tr>
              <a:tr h="370840">
                <a:tc>
                  <a:txBody>
                    <a:bodyPr/>
                    <a:lstStyle/>
                    <a:p>
                      <a:r>
                        <a:rPr lang="en-US" altLang="zh-CN"/>
                        <a:t>7</a:t>
                      </a:r>
                      <a:endParaRPr lang="zh-CN" altLang="en-US"/>
                    </a:p>
                  </a:txBody>
                  <a:tcPr/>
                </a:tc>
                <a:tc>
                  <a:txBody>
                    <a:bodyPr/>
                    <a:lstStyle/>
                    <a:p>
                      <a:r>
                        <a:rPr lang="en-US" altLang="zh-CN"/>
                        <a:t>C1</a:t>
                      </a:r>
                      <a:endParaRPr lang="zh-CN" altLang="en-US"/>
                    </a:p>
                  </a:txBody>
                  <a:tcPr/>
                </a:tc>
              </a:tr>
              <a:tr h="370840">
                <a:tc>
                  <a:txBody>
                    <a:bodyPr/>
                    <a:lstStyle/>
                    <a:p>
                      <a:r>
                        <a:rPr lang="en-US" altLang="zh-CN"/>
                        <a:t>7</a:t>
                      </a:r>
                      <a:endParaRPr lang="zh-CN" altLang="en-US"/>
                    </a:p>
                  </a:txBody>
                  <a:tcPr/>
                </a:tc>
                <a:tc>
                  <a:txBody>
                    <a:bodyPr/>
                    <a:lstStyle/>
                    <a:p>
                      <a:r>
                        <a:rPr lang="en-US" altLang="zh-CN"/>
                        <a:t>C1</a:t>
                      </a:r>
                      <a:endParaRPr lang="zh-CN" altLang="en-US"/>
                    </a:p>
                  </a:txBody>
                  <a:tcPr/>
                </a:tc>
              </a:tr>
              <a:tr h="370840">
                <a:tc>
                  <a:txBody>
                    <a:bodyPr/>
                    <a:lstStyle/>
                    <a:p>
                      <a:r>
                        <a:rPr lang="en-US" altLang="zh-CN"/>
                        <a:t>8</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r h="370840">
                <a:tc>
                  <a:txBody>
                    <a:bodyPr/>
                    <a:lstStyle/>
                    <a:p>
                      <a:r>
                        <a:rPr lang="en-US" altLang="zh-CN"/>
                        <a:t>10</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r h="370840">
                <a:tc>
                  <a:txBody>
                    <a:bodyPr/>
                    <a:lstStyle/>
                    <a:p>
                      <a:r>
                        <a:rPr lang="en-US" altLang="zh-CN"/>
                        <a:t>11</a:t>
                      </a:r>
                      <a:endParaRPr lang="zh-CN" altLang="en-US"/>
                    </a:p>
                  </a:txBody>
                  <a:tcPr/>
                </a:tc>
                <a:tc>
                  <a:txBody>
                    <a:bodyPr/>
                    <a:lstStyle/>
                    <a:p>
                      <a:r>
                        <a:rPr lang="en-US" altLang="zh-CN"/>
                        <a:t>C1</a:t>
                      </a:r>
                      <a:endParaRPr lang="zh-CN" altLang="en-US"/>
                    </a:p>
                  </a:txBody>
                  <a:tcPr/>
                </a:tc>
              </a:tr>
              <a:tr h="370840">
                <a:tc>
                  <a:txBody>
                    <a:bodyPr/>
                    <a:lstStyle/>
                    <a:p>
                      <a:r>
                        <a:rPr lang="en-US" altLang="zh-CN"/>
                        <a:t>13</a:t>
                      </a:r>
                      <a:endParaRPr lang="zh-CN" altLang="en-US"/>
                    </a:p>
                  </a:txBody>
                  <a:tcPr>
                    <a:solidFill>
                      <a:srgbClr val="92D050"/>
                    </a:solidFill>
                  </a:tcPr>
                </a:tc>
                <a:tc>
                  <a:txBody>
                    <a:bodyPr/>
                    <a:lstStyle/>
                    <a:p>
                      <a:r>
                        <a:rPr lang="en-US" altLang="zh-CN"/>
                        <a:t>C2</a:t>
                      </a:r>
                      <a:endParaRPr lang="zh-CN" altLang="en-US"/>
                    </a:p>
                  </a:txBody>
                  <a:tcPr>
                    <a:solidFill>
                      <a:srgbClr val="92D050"/>
                    </a:solidFill>
                  </a:tcPr>
                </a:tc>
              </a:tr>
            </a:tbl>
          </a:graphicData>
        </a:graphic>
      </p:graphicFrame>
    </p:spTree>
    <p:extLst>
      <p:ext uri="{BB962C8B-B14F-4D97-AF65-F5344CB8AC3E}">
        <p14:creationId xmlns:p14="http://schemas.microsoft.com/office/powerpoint/2010/main" val="7549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478055"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第二节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连续特征离散</a:t>
            </a:r>
            <a:r>
              <a:rPr lang="zh-CN" altLang="en-US" sz="3000" b="1" kern="0" dirty="0" smtClean="0">
                <a:solidFill>
                  <a:srgbClr val="C9394A"/>
                </a:solidFill>
                <a:latin typeface="微软雅黑" charset="0"/>
                <a:ea typeface="微软雅黑" charset="0"/>
                <a:cs typeface="微软雅黑" charset="0"/>
              </a:rPr>
              <a:t>化</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1159069" y="2896075"/>
            <a:ext cx="1723549" cy="461665"/>
          </a:xfrm>
          <a:prstGeom prst="rect">
            <a:avLst/>
          </a:prstGeom>
          <a:noFill/>
        </p:spPr>
        <p:txBody>
          <a:bodyPr wrap="none" rtlCol="0">
            <a:spAutoFit/>
          </a:bodyPr>
          <a:lstStyle/>
          <a:p>
            <a:r>
              <a:rPr kumimoji="1" lang="zh-CN" altLang="en-US" sz="2400">
                <a:latin typeface="Microsoft YaHei" charset="-122"/>
                <a:ea typeface="Microsoft YaHei" charset="-122"/>
                <a:cs typeface="Microsoft YaHei" charset="-122"/>
              </a:rPr>
              <a:t>离散化方式</a:t>
            </a:r>
            <a:endParaRPr kumimoji="1" lang="en-US" altLang="zh-CN" sz="2400">
              <a:latin typeface="Microsoft YaHei" charset="-122"/>
              <a:ea typeface="Microsoft YaHei" charset="-122"/>
              <a:cs typeface="Microsoft YaHei" charset="-122"/>
            </a:endParaRPr>
          </a:p>
        </p:txBody>
      </p:sp>
      <p:sp>
        <p:nvSpPr>
          <p:cNvPr id="4" name="文本框 3"/>
          <p:cNvSpPr txBox="1"/>
          <p:nvPr/>
        </p:nvSpPr>
        <p:spPr>
          <a:xfrm>
            <a:off x="3192286" y="3362803"/>
            <a:ext cx="1107996" cy="461665"/>
          </a:xfrm>
          <a:prstGeom prst="rect">
            <a:avLst/>
          </a:prstGeom>
          <a:noFill/>
        </p:spPr>
        <p:txBody>
          <a:bodyPr wrap="none" rtlCol="0">
            <a:spAutoFit/>
          </a:bodyPr>
          <a:lstStyle/>
          <a:p>
            <a:r>
              <a:rPr kumimoji="1" lang="zh-CN" altLang="en-US" sz="2400">
                <a:latin typeface="Microsoft YaHei" charset="-122"/>
                <a:ea typeface="Microsoft YaHei" charset="-122"/>
                <a:cs typeface="Microsoft YaHei" charset="-122"/>
              </a:rPr>
              <a:t>有监督</a:t>
            </a:r>
            <a:endParaRPr kumimoji="1" lang="en-US" altLang="zh-CN" sz="2400">
              <a:latin typeface="Microsoft YaHei" charset="-122"/>
              <a:ea typeface="Microsoft YaHei" charset="-122"/>
              <a:cs typeface="Microsoft YaHei" charset="-122"/>
            </a:endParaRPr>
          </a:p>
        </p:txBody>
      </p:sp>
      <p:sp>
        <p:nvSpPr>
          <p:cNvPr id="5" name="文本框 4"/>
          <p:cNvSpPr txBox="1"/>
          <p:nvPr/>
        </p:nvSpPr>
        <p:spPr>
          <a:xfrm>
            <a:off x="3192286" y="2320438"/>
            <a:ext cx="1107996" cy="461665"/>
          </a:xfrm>
          <a:prstGeom prst="rect">
            <a:avLst/>
          </a:prstGeom>
          <a:noFill/>
        </p:spPr>
        <p:txBody>
          <a:bodyPr wrap="none" rtlCol="0">
            <a:spAutoFit/>
          </a:bodyPr>
          <a:lstStyle/>
          <a:p>
            <a:r>
              <a:rPr kumimoji="1" lang="zh-CN" altLang="en-US" sz="2400">
                <a:latin typeface="Microsoft YaHei" charset="-122"/>
                <a:ea typeface="Microsoft YaHei" charset="-122"/>
                <a:cs typeface="Microsoft YaHei" charset="-122"/>
              </a:rPr>
              <a:t>无监督</a:t>
            </a:r>
            <a:endParaRPr kumimoji="1" lang="en-US" altLang="zh-CN" sz="2400">
              <a:latin typeface="Microsoft YaHei" charset="-122"/>
              <a:ea typeface="Microsoft YaHei" charset="-122"/>
              <a:cs typeface="Microsoft YaHei" charset="-122"/>
            </a:endParaRPr>
          </a:p>
        </p:txBody>
      </p:sp>
      <p:sp>
        <p:nvSpPr>
          <p:cNvPr id="6" name="文本框 5"/>
          <p:cNvSpPr txBox="1"/>
          <p:nvPr/>
        </p:nvSpPr>
        <p:spPr>
          <a:xfrm>
            <a:off x="4634494" y="1958707"/>
            <a:ext cx="1832553" cy="400110"/>
          </a:xfrm>
          <a:prstGeom prst="rect">
            <a:avLst/>
          </a:prstGeom>
          <a:noFill/>
        </p:spPr>
        <p:txBody>
          <a:bodyPr wrap="none" rtlCol="0">
            <a:spAutoFit/>
          </a:bodyPr>
          <a:lstStyle/>
          <a:p>
            <a:r>
              <a:rPr kumimoji="1" lang="zh-CN" altLang="en-US" sz="2000">
                <a:latin typeface="Microsoft YaHei" charset="-122"/>
                <a:ea typeface="Microsoft YaHei" charset="-122"/>
                <a:cs typeface="Microsoft YaHei" charset="-122"/>
              </a:rPr>
              <a:t>等距</a:t>
            </a:r>
            <a:r>
              <a:rPr kumimoji="1" lang="en-US" altLang="zh-CN" sz="2000">
                <a:latin typeface="Microsoft YaHei" charset="-122"/>
                <a:ea typeface="Microsoft YaHei" charset="-122"/>
                <a:cs typeface="Microsoft YaHei" charset="-122"/>
              </a:rPr>
              <a:t>/</a:t>
            </a:r>
            <a:r>
              <a:rPr kumimoji="1" lang="zh-CN" altLang="en-US" sz="2000">
                <a:latin typeface="Microsoft YaHei" charset="-122"/>
                <a:ea typeface="Microsoft YaHei" charset="-122"/>
                <a:cs typeface="Microsoft YaHei" charset="-122"/>
              </a:rPr>
              <a:t>等频离散</a:t>
            </a:r>
            <a:endParaRPr kumimoji="1" lang="en-US" altLang="zh-CN" sz="2000">
              <a:latin typeface="Microsoft YaHei" charset="-122"/>
              <a:ea typeface="Microsoft YaHei" charset="-122"/>
              <a:cs typeface="Microsoft YaHei" charset="-122"/>
            </a:endParaRPr>
          </a:p>
        </p:txBody>
      </p:sp>
      <p:sp>
        <p:nvSpPr>
          <p:cNvPr id="7" name="文本框 6"/>
          <p:cNvSpPr txBox="1"/>
          <p:nvPr/>
        </p:nvSpPr>
        <p:spPr>
          <a:xfrm>
            <a:off x="4634494" y="2490241"/>
            <a:ext cx="1665841" cy="400110"/>
          </a:xfrm>
          <a:prstGeom prst="rect">
            <a:avLst/>
          </a:prstGeom>
          <a:noFill/>
        </p:spPr>
        <p:txBody>
          <a:bodyPr wrap="none" rtlCol="0">
            <a:spAutoFit/>
          </a:bodyPr>
          <a:lstStyle/>
          <a:p>
            <a:r>
              <a:rPr kumimoji="1" lang="en-US" altLang="zh-CN" sz="2000">
                <a:latin typeface="Microsoft YaHei" charset="-122"/>
                <a:ea typeface="Microsoft YaHei" charset="-122"/>
                <a:cs typeface="Microsoft YaHei" charset="-122"/>
              </a:rPr>
              <a:t>Kmeans</a:t>
            </a:r>
            <a:r>
              <a:rPr kumimoji="1" lang="zh-CN" altLang="en-US" sz="2000">
                <a:latin typeface="Microsoft YaHei" charset="-122"/>
                <a:ea typeface="Microsoft YaHei" charset="-122"/>
                <a:cs typeface="Microsoft YaHei" charset="-122"/>
              </a:rPr>
              <a:t>离散</a:t>
            </a:r>
            <a:endParaRPr kumimoji="1" lang="en-US" altLang="zh-CN" sz="2000">
              <a:latin typeface="Microsoft YaHei" charset="-122"/>
              <a:ea typeface="Microsoft YaHei" charset="-122"/>
              <a:cs typeface="Microsoft YaHei" charset="-122"/>
            </a:endParaRPr>
          </a:p>
        </p:txBody>
      </p:sp>
      <p:sp>
        <p:nvSpPr>
          <p:cNvPr id="8" name="文本框 7"/>
          <p:cNvSpPr txBox="1"/>
          <p:nvPr/>
        </p:nvSpPr>
        <p:spPr>
          <a:xfrm>
            <a:off x="4593654" y="3210128"/>
            <a:ext cx="2545890" cy="400110"/>
          </a:xfrm>
          <a:prstGeom prst="rect">
            <a:avLst/>
          </a:prstGeom>
          <a:noFill/>
        </p:spPr>
        <p:txBody>
          <a:bodyPr wrap="none" rtlCol="0">
            <a:spAutoFit/>
          </a:bodyPr>
          <a:lstStyle/>
          <a:p>
            <a:r>
              <a:rPr kumimoji="1" lang="zh-CN" altLang="en-US" sz="2000">
                <a:latin typeface="Microsoft YaHei" charset="-122"/>
                <a:ea typeface="Microsoft YaHei" charset="-122"/>
                <a:cs typeface="Microsoft YaHei" charset="-122"/>
              </a:rPr>
              <a:t>基于信息增益的离散</a:t>
            </a:r>
            <a:endParaRPr kumimoji="1" lang="en-US" altLang="zh-CN" sz="2000">
              <a:latin typeface="Microsoft YaHei" charset="-122"/>
              <a:ea typeface="Microsoft YaHei" charset="-122"/>
              <a:cs typeface="Microsoft YaHei" charset="-122"/>
            </a:endParaRPr>
          </a:p>
        </p:txBody>
      </p:sp>
      <p:sp>
        <p:nvSpPr>
          <p:cNvPr id="9" name="文本框 8"/>
          <p:cNvSpPr txBox="1"/>
          <p:nvPr/>
        </p:nvSpPr>
        <p:spPr>
          <a:xfrm>
            <a:off x="4588332" y="3647687"/>
            <a:ext cx="2467342" cy="400110"/>
          </a:xfrm>
          <a:prstGeom prst="rect">
            <a:avLst/>
          </a:prstGeom>
          <a:noFill/>
        </p:spPr>
        <p:txBody>
          <a:bodyPr wrap="none" rtlCol="0">
            <a:spAutoFit/>
          </a:bodyPr>
          <a:lstStyle/>
          <a:p>
            <a:r>
              <a:rPr kumimoji="1" lang="zh-CN" altLang="en-US" sz="2000">
                <a:latin typeface="Microsoft YaHei" charset="-122"/>
                <a:ea typeface="Microsoft YaHei" charset="-122"/>
                <a:cs typeface="Microsoft YaHei" charset="-122"/>
              </a:rPr>
              <a:t>基于</a:t>
            </a:r>
            <a:r>
              <a:rPr kumimoji="1" lang="en-US" altLang="zh-CN" sz="2000">
                <a:latin typeface="Microsoft YaHei" charset="-122"/>
                <a:ea typeface="Microsoft YaHei" charset="-122"/>
                <a:cs typeface="Microsoft YaHei" charset="-122"/>
              </a:rPr>
              <a:t>Gini</a:t>
            </a:r>
            <a:r>
              <a:rPr kumimoji="1" lang="zh-CN" altLang="en-US" sz="2000">
                <a:latin typeface="Microsoft YaHei" charset="-122"/>
                <a:ea typeface="Microsoft YaHei" charset="-122"/>
                <a:cs typeface="Microsoft YaHei" charset="-122"/>
              </a:rPr>
              <a:t>增益的离散</a:t>
            </a:r>
            <a:endParaRPr kumimoji="1" lang="en-US" altLang="zh-CN" sz="2000">
              <a:latin typeface="Microsoft YaHei" charset="-122"/>
              <a:ea typeface="Microsoft YaHei" charset="-122"/>
              <a:cs typeface="Microsoft YaHei" charset="-122"/>
            </a:endParaRPr>
          </a:p>
        </p:txBody>
      </p:sp>
      <p:sp>
        <p:nvSpPr>
          <p:cNvPr id="10" name="左大括号 9"/>
          <p:cNvSpPr/>
          <p:nvPr/>
        </p:nvSpPr>
        <p:spPr>
          <a:xfrm>
            <a:off x="2904254" y="2568399"/>
            <a:ext cx="288032" cy="1110319"/>
          </a:xfrm>
          <a:prstGeom prst="leftBrace">
            <a:avLst>
              <a:gd name="adj1" fmla="val 40540"/>
              <a:gd name="adj2" fmla="val 51022"/>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1" name="左大括号 10"/>
          <p:cNvSpPr/>
          <p:nvPr/>
        </p:nvSpPr>
        <p:spPr>
          <a:xfrm>
            <a:off x="4310373" y="2203337"/>
            <a:ext cx="261627" cy="498527"/>
          </a:xfrm>
          <a:prstGeom prst="leftBrace">
            <a:avLst>
              <a:gd name="adj1" fmla="val 22136"/>
              <a:gd name="adj2" fmla="val 51022"/>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2" name="左大括号 11"/>
          <p:cNvSpPr/>
          <p:nvPr/>
        </p:nvSpPr>
        <p:spPr>
          <a:xfrm>
            <a:off x="4298829" y="3349215"/>
            <a:ext cx="261627" cy="498527"/>
          </a:xfrm>
          <a:prstGeom prst="leftBrace">
            <a:avLst>
              <a:gd name="adj1" fmla="val 22136"/>
              <a:gd name="adj2" fmla="val 51022"/>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922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72"/>
          <p:cNvGrpSpPr>
            <a:grpSpLocks/>
          </p:cNvGrpSpPr>
          <p:nvPr/>
        </p:nvGrpSpPr>
        <p:grpSpPr bwMode="auto">
          <a:xfrm>
            <a:off x="4034269" y="3999165"/>
            <a:ext cx="4824032" cy="1143823"/>
            <a:chOff x="72" y="2942"/>
            <a:chExt cx="5120" cy="1214"/>
          </a:xfrm>
        </p:grpSpPr>
        <p:grpSp>
          <p:nvGrpSpPr>
            <p:cNvPr id="59" name="Group 4"/>
            <p:cNvGrpSpPr>
              <a:grpSpLocks/>
            </p:cNvGrpSpPr>
            <p:nvPr/>
          </p:nvGrpSpPr>
          <p:grpSpPr bwMode="auto">
            <a:xfrm>
              <a:off x="72" y="2942"/>
              <a:ext cx="1864" cy="1214"/>
              <a:chOff x="226" y="3106"/>
              <a:chExt cx="1864" cy="1214"/>
            </a:xfrm>
          </p:grpSpPr>
          <p:pic>
            <p:nvPicPr>
              <p:cNvPr id="63" name="Picture 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5" y="3106"/>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6"/>
              <p:cNvSpPr>
                <a:spLocks/>
              </p:cNvSpPr>
              <p:nvPr/>
            </p:nvSpPr>
            <p:spPr bwMode="auto">
              <a:xfrm>
                <a:off x="829" y="3314"/>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65" name="Freeform 7"/>
              <p:cNvSpPr>
                <a:spLocks/>
              </p:cNvSpPr>
              <p:nvPr/>
            </p:nvSpPr>
            <p:spPr bwMode="auto">
              <a:xfrm>
                <a:off x="829" y="3319"/>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66"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951" y="2581"/>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0"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1051"/>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134"/>
            <p:cNvSpPr>
              <a:spLocks noChangeArrowheads="1"/>
            </p:cNvSpPr>
            <p:nvPr/>
          </p:nvSpPr>
          <p:spPr bwMode="auto">
            <a:xfrm>
              <a:off x="1489" y="3166"/>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五</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62" name="Rectangle 134"/>
            <p:cNvSpPr>
              <a:spLocks noChangeArrowheads="1"/>
            </p:cNvSpPr>
            <p:nvPr/>
          </p:nvSpPr>
          <p:spPr bwMode="auto">
            <a:xfrm>
              <a:off x="1481" y="3489"/>
              <a:ext cx="1503"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rgbClr val="777777"/>
                  </a:solidFill>
                  <a:latin typeface="微软雅黑" panose="020B0503020204020204" pitchFamily="34" charset="-122"/>
                  <a:ea typeface="微软雅黑" panose="020B0503020204020204" pitchFamily="34" charset="-122"/>
                </a:rPr>
                <a:t>特征组合变换</a:t>
              </a:r>
              <a:endParaRPr lang="zh-CN" altLang="en-US" sz="1600" b="1" baseline="0" dirty="0">
                <a:solidFill>
                  <a:srgbClr val="777777"/>
                </a:solidFill>
                <a:latin typeface="微软雅黑" panose="020B0503020204020204" pitchFamily="34" charset="-122"/>
                <a:ea typeface="微软雅黑" panose="020B0503020204020204" pitchFamily="34" charset="-122"/>
              </a:endParaRPr>
            </a:p>
          </p:txBody>
        </p:sp>
      </p:grpSp>
      <p:sp>
        <p:nvSpPr>
          <p:cNvPr id="3" name="流程图: 可选过程 2"/>
          <p:cNvSpPr/>
          <p:nvPr/>
        </p:nvSpPr>
        <p:spPr>
          <a:xfrm>
            <a:off x="1805894" y="2517494"/>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72"/>
          <p:cNvGrpSpPr>
            <a:grpSpLocks/>
          </p:cNvGrpSpPr>
          <p:nvPr/>
        </p:nvGrpSpPr>
        <p:grpSpPr bwMode="auto">
          <a:xfrm>
            <a:off x="4031094" y="3380699"/>
            <a:ext cx="4824032" cy="1143823"/>
            <a:chOff x="72" y="2942"/>
            <a:chExt cx="5120" cy="1214"/>
          </a:xfrm>
        </p:grpSpPr>
        <p:grpSp>
          <p:nvGrpSpPr>
            <p:cNvPr id="48" name="Group 4"/>
            <p:cNvGrpSpPr>
              <a:grpSpLocks/>
            </p:cNvGrpSpPr>
            <p:nvPr/>
          </p:nvGrpSpPr>
          <p:grpSpPr bwMode="auto">
            <a:xfrm>
              <a:off x="72" y="2942"/>
              <a:ext cx="1864" cy="1214"/>
              <a:chOff x="226" y="3106"/>
              <a:chExt cx="1864" cy="1214"/>
            </a:xfrm>
          </p:grpSpPr>
          <p:pic>
            <p:nvPicPr>
              <p:cNvPr id="52" name="Picture 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5" y="3106"/>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6"/>
              <p:cNvSpPr>
                <a:spLocks/>
              </p:cNvSpPr>
              <p:nvPr/>
            </p:nvSpPr>
            <p:spPr bwMode="auto">
              <a:xfrm>
                <a:off x="829" y="3314"/>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54" name="Freeform 7"/>
              <p:cNvSpPr>
                <a:spLocks/>
              </p:cNvSpPr>
              <p:nvPr/>
            </p:nvSpPr>
            <p:spPr bwMode="auto">
              <a:xfrm>
                <a:off x="829" y="3319"/>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55"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951" y="2581"/>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9"/>
              <p:cNvSpPr>
                <a:spLocks noEditPoints="1"/>
              </p:cNvSpPr>
              <p:nvPr/>
            </p:nvSpPr>
            <p:spPr bwMode="auto">
              <a:xfrm>
                <a:off x="1020" y="3601"/>
                <a:ext cx="208" cy="351"/>
              </a:xfrm>
              <a:custGeom>
                <a:avLst/>
                <a:gdLst>
                  <a:gd name="T0" fmla="*/ 175 w 208"/>
                  <a:gd name="T1" fmla="*/ 0 h 351"/>
                  <a:gd name="T2" fmla="*/ 175 w 208"/>
                  <a:gd name="T3" fmla="*/ 226 h 351"/>
                  <a:gd name="T4" fmla="*/ 208 w 208"/>
                  <a:gd name="T5" fmla="*/ 226 h 351"/>
                  <a:gd name="T6" fmla="*/ 208 w 208"/>
                  <a:gd name="T7" fmla="*/ 281 h 351"/>
                  <a:gd name="T8" fmla="*/ 175 w 208"/>
                  <a:gd name="T9" fmla="*/ 281 h 351"/>
                  <a:gd name="T10" fmla="*/ 175 w 208"/>
                  <a:gd name="T11" fmla="*/ 351 h 351"/>
                  <a:gd name="T12" fmla="*/ 111 w 208"/>
                  <a:gd name="T13" fmla="*/ 351 h 351"/>
                  <a:gd name="T14" fmla="*/ 111 w 208"/>
                  <a:gd name="T15" fmla="*/ 281 h 351"/>
                  <a:gd name="T16" fmla="*/ 0 w 208"/>
                  <a:gd name="T17" fmla="*/ 281 h 351"/>
                  <a:gd name="T18" fmla="*/ 0 w 208"/>
                  <a:gd name="T19" fmla="*/ 217 h 351"/>
                  <a:gd name="T20" fmla="*/ 99 w 208"/>
                  <a:gd name="T21" fmla="*/ 0 h 351"/>
                  <a:gd name="T22" fmla="*/ 175 w 208"/>
                  <a:gd name="T23" fmla="*/ 0 h 351"/>
                  <a:gd name="T24" fmla="*/ 111 w 208"/>
                  <a:gd name="T25" fmla="*/ 80 h 351"/>
                  <a:gd name="T26" fmla="*/ 47 w 208"/>
                  <a:gd name="T27" fmla="*/ 226 h 351"/>
                  <a:gd name="T28" fmla="*/ 111 w 208"/>
                  <a:gd name="T29" fmla="*/ 226 h 351"/>
                  <a:gd name="T30" fmla="*/ 111 w 208"/>
                  <a:gd name="T31" fmla="*/ 80 h 3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8" h="351">
                    <a:moveTo>
                      <a:pt x="175" y="0"/>
                    </a:moveTo>
                    <a:lnTo>
                      <a:pt x="175" y="226"/>
                    </a:lnTo>
                    <a:lnTo>
                      <a:pt x="208" y="226"/>
                    </a:lnTo>
                    <a:lnTo>
                      <a:pt x="208" y="281"/>
                    </a:lnTo>
                    <a:lnTo>
                      <a:pt x="175" y="281"/>
                    </a:lnTo>
                    <a:lnTo>
                      <a:pt x="175" y="351"/>
                    </a:lnTo>
                    <a:lnTo>
                      <a:pt x="111" y="351"/>
                    </a:lnTo>
                    <a:lnTo>
                      <a:pt x="111" y="281"/>
                    </a:lnTo>
                    <a:lnTo>
                      <a:pt x="0" y="281"/>
                    </a:lnTo>
                    <a:lnTo>
                      <a:pt x="0" y="217"/>
                    </a:lnTo>
                    <a:lnTo>
                      <a:pt x="99" y="0"/>
                    </a:lnTo>
                    <a:lnTo>
                      <a:pt x="175" y="0"/>
                    </a:lnTo>
                    <a:close/>
                    <a:moveTo>
                      <a:pt x="111" y="80"/>
                    </a:moveTo>
                    <a:lnTo>
                      <a:pt x="47" y="226"/>
                    </a:lnTo>
                    <a:lnTo>
                      <a:pt x="111" y="226"/>
                    </a:lnTo>
                    <a:lnTo>
                      <a:pt x="111"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4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1051"/>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134"/>
            <p:cNvSpPr>
              <a:spLocks noChangeArrowheads="1"/>
            </p:cNvSpPr>
            <p:nvPr/>
          </p:nvSpPr>
          <p:spPr bwMode="auto">
            <a:xfrm>
              <a:off x="1489" y="3166"/>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四</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51" name="Rectangle 134"/>
            <p:cNvSpPr>
              <a:spLocks noChangeArrowheads="1"/>
            </p:cNvSpPr>
            <p:nvPr/>
          </p:nvSpPr>
          <p:spPr bwMode="auto">
            <a:xfrm>
              <a:off x="1481" y="3489"/>
              <a:ext cx="1285"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rgbClr val="777777"/>
                  </a:solidFill>
                  <a:latin typeface="微软雅黑" panose="020B0503020204020204" pitchFamily="34" charset="-122"/>
                  <a:ea typeface="微软雅黑" panose="020B0503020204020204" pitchFamily="34" charset="-122"/>
                </a:rPr>
                <a:t>缺失值填充</a:t>
              </a:r>
              <a:endParaRPr lang="zh-CN" altLang="en-US" sz="1600" b="1" baseline="0" dirty="0">
                <a:solidFill>
                  <a:srgbClr val="777777"/>
                </a:solidFill>
                <a:latin typeface="微软雅黑" panose="020B0503020204020204" pitchFamily="34" charset="-122"/>
                <a:ea typeface="微软雅黑" panose="020B0503020204020204" pitchFamily="34" charset="-122"/>
              </a:endParaRPr>
            </a:p>
          </p:txBody>
        </p:sp>
      </p:grpSp>
      <p:grpSp>
        <p:nvGrpSpPr>
          <p:cNvPr id="10" name="Group 71"/>
          <p:cNvGrpSpPr>
            <a:grpSpLocks/>
          </p:cNvGrpSpPr>
          <p:nvPr/>
        </p:nvGrpSpPr>
        <p:grpSpPr bwMode="auto">
          <a:xfrm>
            <a:off x="4031092" y="2769609"/>
            <a:ext cx="4763732" cy="1143823"/>
            <a:chOff x="68" y="2289"/>
            <a:chExt cx="5056" cy="1214"/>
          </a:xfrm>
        </p:grpSpPr>
        <p:pic>
          <p:nvPicPr>
            <p:cNvPr id="3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15" y="400"/>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 name="Group 10"/>
            <p:cNvGrpSpPr>
              <a:grpSpLocks/>
            </p:cNvGrpSpPr>
            <p:nvPr/>
          </p:nvGrpSpPr>
          <p:grpSpPr bwMode="auto">
            <a:xfrm>
              <a:off x="68" y="2289"/>
              <a:ext cx="1864" cy="1214"/>
              <a:chOff x="411" y="2818"/>
              <a:chExt cx="1864" cy="1214"/>
            </a:xfrm>
          </p:grpSpPr>
          <p:pic>
            <p:nvPicPr>
              <p:cNvPr id="43" name="Picture 11"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0" y="2818"/>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12"/>
              <p:cNvSpPr>
                <a:spLocks/>
              </p:cNvSpPr>
              <p:nvPr/>
            </p:nvSpPr>
            <p:spPr bwMode="auto">
              <a:xfrm>
                <a:off x="1014" y="3026"/>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45" name="Freeform 13"/>
              <p:cNvSpPr>
                <a:spLocks/>
              </p:cNvSpPr>
              <p:nvPr/>
            </p:nvSpPr>
            <p:spPr bwMode="auto">
              <a:xfrm>
                <a:off x="1014" y="3031"/>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46"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136" y="2293"/>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15"/>
              <p:cNvSpPr>
                <a:spLocks/>
              </p:cNvSpPr>
              <p:nvPr/>
            </p:nvSpPr>
            <p:spPr bwMode="auto">
              <a:xfrm>
                <a:off x="1247" y="3312"/>
                <a:ext cx="196" cy="368"/>
              </a:xfrm>
              <a:custGeom>
                <a:avLst/>
                <a:gdLst>
                  <a:gd name="T0" fmla="*/ 139 w 83"/>
                  <a:gd name="T1" fmla="*/ 351 h 156"/>
                  <a:gd name="T2" fmla="*/ 184 w 83"/>
                  <a:gd name="T3" fmla="*/ 351 h 156"/>
                  <a:gd name="T4" fmla="*/ 302 w 83"/>
                  <a:gd name="T5" fmla="*/ 212 h 156"/>
                  <a:gd name="T6" fmla="*/ 222 w 83"/>
                  <a:gd name="T7" fmla="*/ 123 h 156"/>
                  <a:gd name="T8" fmla="*/ 139 w 83"/>
                  <a:gd name="T9" fmla="*/ 222 h 156"/>
                  <a:gd name="T10" fmla="*/ 139 w 83"/>
                  <a:gd name="T11" fmla="*/ 250 h 156"/>
                  <a:gd name="T12" fmla="*/ 0 w 83"/>
                  <a:gd name="T13" fmla="*/ 250 h 156"/>
                  <a:gd name="T14" fmla="*/ 0 w 83"/>
                  <a:gd name="T15" fmla="*/ 217 h 156"/>
                  <a:gd name="T16" fmla="*/ 222 w 83"/>
                  <a:gd name="T17" fmla="*/ 0 h 156"/>
                  <a:gd name="T18" fmla="*/ 451 w 83"/>
                  <a:gd name="T19" fmla="*/ 205 h 156"/>
                  <a:gd name="T20" fmla="*/ 328 w 83"/>
                  <a:gd name="T21" fmla="*/ 401 h 156"/>
                  <a:gd name="T22" fmla="*/ 463 w 83"/>
                  <a:gd name="T23" fmla="*/ 611 h 156"/>
                  <a:gd name="T24" fmla="*/ 217 w 83"/>
                  <a:gd name="T25" fmla="*/ 868 h 156"/>
                  <a:gd name="T26" fmla="*/ 0 w 83"/>
                  <a:gd name="T27" fmla="*/ 639 h 156"/>
                  <a:gd name="T28" fmla="*/ 0 w 83"/>
                  <a:gd name="T29" fmla="*/ 590 h 156"/>
                  <a:gd name="T30" fmla="*/ 139 w 83"/>
                  <a:gd name="T31" fmla="*/ 590 h 156"/>
                  <a:gd name="T32" fmla="*/ 139 w 83"/>
                  <a:gd name="T33" fmla="*/ 618 h 156"/>
                  <a:gd name="T34" fmla="*/ 222 w 83"/>
                  <a:gd name="T35" fmla="*/ 741 h 156"/>
                  <a:gd name="T36" fmla="*/ 307 w 83"/>
                  <a:gd name="T37" fmla="*/ 606 h 156"/>
                  <a:gd name="T38" fmla="*/ 205 w 83"/>
                  <a:gd name="T39" fmla="*/ 462 h 156"/>
                  <a:gd name="T40" fmla="*/ 139 w 83"/>
                  <a:gd name="T41" fmla="*/ 462 h 156"/>
                  <a:gd name="T42" fmla="*/ 139 w 83"/>
                  <a:gd name="T43" fmla="*/ 351 h 1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3" h="156">
                    <a:moveTo>
                      <a:pt x="25" y="63"/>
                    </a:moveTo>
                    <a:cubicBezTo>
                      <a:pt x="33" y="63"/>
                      <a:pt x="33" y="63"/>
                      <a:pt x="33" y="63"/>
                    </a:cubicBezTo>
                    <a:cubicBezTo>
                      <a:pt x="52" y="63"/>
                      <a:pt x="54" y="48"/>
                      <a:pt x="54" y="38"/>
                    </a:cubicBezTo>
                    <a:cubicBezTo>
                      <a:pt x="54" y="28"/>
                      <a:pt x="50" y="22"/>
                      <a:pt x="40" y="22"/>
                    </a:cubicBezTo>
                    <a:cubicBezTo>
                      <a:pt x="31" y="22"/>
                      <a:pt x="25" y="29"/>
                      <a:pt x="25" y="40"/>
                    </a:cubicBezTo>
                    <a:cubicBezTo>
                      <a:pt x="25" y="45"/>
                      <a:pt x="25" y="45"/>
                      <a:pt x="25" y="45"/>
                    </a:cubicBezTo>
                    <a:cubicBezTo>
                      <a:pt x="0" y="45"/>
                      <a:pt x="0" y="45"/>
                      <a:pt x="0" y="45"/>
                    </a:cubicBezTo>
                    <a:cubicBezTo>
                      <a:pt x="0" y="39"/>
                      <a:pt x="0" y="39"/>
                      <a:pt x="0" y="39"/>
                    </a:cubicBezTo>
                    <a:cubicBezTo>
                      <a:pt x="0" y="16"/>
                      <a:pt x="15" y="0"/>
                      <a:pt x="40" y="0"/>
                    </a:cubicBezTo>
                    <a:cubicBezTo>
                      <a:pt x="65" y="0"/>
                      <a:pt x="81" y="14"/>
                      <a:pt x="81" y="37"/>
                    </a:cubicBezTo>
                    <a:cubicBezTo>
                      <a:pt x="81" y="57"/>
                      <a:pt x="73" y="67"/>
                      <a:pt x="59" y="72"/>
                    </a:cubicBezTo>
                    <a:cubicBezTo>
                      <a:pt x="75" y="75"/>
                      <a:pt x="83" y="88"/>
                      <a:pt x="83" y="110"/>
                    </a:cubicBezTo>
                    <a:cubicBezTo>
                      <a:pt x="83" y="143"/>
                      <a:pt x="67" y="156"/>
                      <a:pt x="39" y="156"/>
                    </a:cubicBezTo>
                    <a:cubicBezTo>
                      <a:pt x="11" y="156"/>
                      <a:pt x="0" y="138"/>
                      <a:pt x="0" y="115"/>
                    </a:cubicBezTo>
                    <a:cubicBezTo>
                      <a:pt x="0" y="106"/>
                      <a:pt x="0" y="106"/>
                      <a:pt x="0" y="106"/>
                    </a:cubicBezTo>
                    <a:cubicBezTo>
                      <a:pt x="25" y="106"/>
                      <a:pt x="25" y="106"/>
                      <a:pt x="25" y="106"/>
                    </a:cubicBezTo>
                    <a:cubicBezTo>
                      <a:pt x="25" y="111"/>
                      <a:pt x="25" y="111"/>
                      <a:pt x="25" y="111"/>
                    </a:cubicBezTo>
                    <a:cubicBezTo>
                      <a:pt x="25" y="124"/>
                      <a:pt x="29" y="133"/>
                      <a:pt x="40" y="133"/>
                    </a:cubicBezTo>
                    <a:cubicBezTo>
                      <a:pt x="54" y="133"/>
                      <a:pt x="55" y="123"/>
                      <a:pt x="55" y="109"/>
                    </a:cubicBezTo>
                    <a:cubicBezTo>
                      <a:pt x="55" y="90"/>
                      <a:pt x="50" y="83"/>
                      <a:pt x="37" y="83"/>
                    </a:cubicBezTo>
                    <a:cubicBezTo>
                      <a:pt x="25" y="83"/>
                      <a:pt x="25" y="83"/>
                      <a:pt x="25" y="83"/>
                    </a:cubicBezTo>
                    <a:lnTo>
                      <a:pt x="25"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sp>
          <p:nvSpPr>
            <p:cNvPr id="41" name="Rectangle 134"/>
            <p:cNvSpPr>
              <a:spLocks noChangeArrowheads="1"/>
            </p:cNvSpPr>
            <p:nvPr/>
          </p:nvSpPr>
          <p:spPr bwMode="auto">
            <a:xfrm>
              <a:off x="1473" y="2485"/>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三</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42" name="Rectangle 134"/>
            <p:cNvSpPr>
              <a:spLocks noChangeArrowheads="1"/>
            </p:cNvSpPr>
            <p:nvPr/>
          </p:nvSpPr>
          <p:spPr bwMode="auto">
            <a:xfrm>
              <a:off x="1465" y="2809"/>
              <a:ext cx="1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baseline="0" dirty="0">
                  <a:solidFill>
                    <a:srgbClr val="C9394A"/>
                  </a:solidFill>
                  <a:latin typeface="微软雅黑" panose="020B0503020204020204" pitchFamily="34" charset="-122"/>
                  <a:ea typeface="微软雅黑" panose="020B0503020204020204" pitchFamily="34" charset="-122"/>
                </a:rPr>
                <a:t>离散特征哑编码</a:t>
              </a:r>
            </a:p>
          </p:txBody>
        </p:sp>
      </p:grpSp>
      <p:grpSp>
        <p:nvGrpSpPr>
          <p:cNvPr id="11" name="Group 70"/>
          <p:cNvGrpSpPr>
            <a:grpSpLocks/>
          </p:cNvGrpSpPr>
          <p:nvPr/>
        </p:nvGrpSpPr>
        <p:grpSpPr bwMode="auto">
          <a:xfrm>
            <a:off x="4068782" y="2169518"/>
            <a:ext cx="4786344" cy="1143823"/>
            <a:chOff x="112" y="1644"/>
            <a:chExt cx="5080" cy="1214"/>
          </a:xfrm>
        </p:grpSpPr>
        <p:pic>
          <p:nvPicPr>
            <p:cNvPr id="2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242"/>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16"/>
            <p:cNvGrpSpPr>
              <a:grpSpLocks/>
            </p:cNvGrpSpPr>
            <p:nvPr/>
          </p:nvGrpSpPr>
          <p:grpSpPr bwMode="auto">
            <a:xfrm>
              <a:off x="112" y="1644"/>
              <a:ext cx="1864" cy="1214"/>
              <a:chOff x="0" y="2251"/>
              <a:chExt cx="1864" cy="1214"/>
            </a:xfrm>
          </p:grpSpPr>
          <p:grpSp>
            <p:nvGrpSpPr>
              <p:cNvPr id="33" name="Group 17"/>
              <p:cNvGrpSpPr>
                <a:grpSpLocks/>
              </p:cNvGrpSpPr>
              <p:nvPr/>
            </p:nvGrpSpPr>
            <p:grpSpPr bwMode="auto">
              <a:xfrm>
                <a:off x="377" y="2251"/>
                <a:ext cx="1007" cy="1214"/>
                <a:chOff x="377" y="2251"/>
                <a:chExt cx="1007" cy="1214"/>
              </a:xfrm>
            </p:grpSpPr>
            <p:pic>
              <p:nvPicPr>
                <p:cNvPr id="35" name="Picture 18"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77" y="225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19"/>
                <p:cNvSpPr>
                  <a:spLocks/>
                </p:cNvSpPr>
                <p:nvPr/>
              </p:nvSpPr>
              <p:spPr bwMode="auto">
                <a:xfrm>
                  <a:off x="561" y="245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7" name="Freeform 20"/>
                <p:cNvSpPr>
                  <a:spLocks/>
                </p:cNvSpPr>
                <p:nvPr/>
              </p:nvSpPr>
              <p:spPr bwMode="auto">
                <a:xfrm>
                  <a:off x="561" y="246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8" name="Freeform 21"/>
                <p:cNvSpPr>
                  <a:spLocks/>
                </p:cNvSpPr>
                <p:nvPr/>
              </p:nvSpPr>
              <p:spPr bwMode="auto">
                <a:xfrm>
                  <a:off x="794" y="2727"/>
                  <a:ext cx="205" cy="359"/>
                </a:xfrm>
                <a:custGeom>
                  <a:avLst/>
                  <a:gdLst>
                    <a:gd name="T0" fmla="*/ 250 w 87"/>
                    <a:gd name="T1" fmla="*/ 0 h 152"/>
                    <a:gd name="T2" fmla="*/ 12 w 87"/>
                    <a:gd name="T3" fmla="*/ 257 h 152"/>
                    <a:gd name="T4" fmla="*/ 12 w 87"/>
                    <a:gd name="T5" fmla="*/ 302 h 152"/>
                    <a:gd name="T6" fmla="*/ 160 w 87"/>
                    <a:gd name="T7" fmla="*/ 302 h 152"/>
                    <a:gd name="T8" fmla="*/ 160 w 87"/>
                    <a:gd name="T9" fmla="*/ 257 h 152"/>
                    <a:gd name="T10" fmla="*/ 250 w 87"/>
                    <a:gd name="T11" fmla="*/ 128 h 152"/>
                    <a:gd name="T12" fmla="*/ 332 w 87"/>
                    <a:gd name="T13" fmla="*/ 234 h 152"/>
                    <a:gd name="T14" fmla="*/ 245 w 87"/>
                    <a:gd name="T15" fmla="*/ 397 h 152"/>
                    <a:gd name="T16" fmla="*/ 0 w 87"/>
                    <a:gd name="T17" fmla="*/ 808 h 152"/>
                    <a:gd name="T18" fmla="*/ 0 w 87"/>
                    <a:gd name="T19" fmla="*/ 848 h 152"/>
                    <a:gd name="T20" fmla="*/ 462 w 87"/>
                    <a:gd name="T21" fmla="*/ 848 h 152"/>
                    <a:gd name="T22" fmla="*/ 462 w 87"/>
                    <a:gd name="T23" fmla="*/ 720 h 152"/>
                    <a:gd name="T24" fmla="*/ 172 w 87"/>
                    <a:gd name="T25" fmla="*/ 720 h 152"/>
                    <a:gd name="T26" fmla="*/ 372 w 87"/>
                    <a:gd name="T27" fmla="*/ 468 h 152"/>
                    <a:gd name="T28" fmla="*/ 483 w 87"/>
                    <a:gd name="T29" fmla="*/ 222 h 152"/>
                    <a:gd name="T30" fmla="*/ 250 w 87"/>
                    <a:gd name="T31" fmla="*/ 0 h 1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7" h="152">
                      <a:moveTo>
                        <a:pt x="45" y="0"/>
                      </a:moveTo>
                      <a:cubicBezTo>
                        <a:pt x="24" y="0"/>
                        <a:pt x="2" y="14"/>
                        <a:pt x="2" y="46"/>
                      </a:cubicBezTo>
                      <a:cubicBezTo>
                        <a:pt x="2" y="54"/>
                        <a:pt x="2" y="54"/>
                        <a:pt x="2" y="54"/>
                      </a:cubicBezTo>
                      <a:cubicBezTo>
                        <a:pt x="29" y="54"/>
                        <a:pt x="29" y="54"/>
                        <a:pt x="29" y="54"/>
                      </a:cubicBezTo>
                      <a:cubicBezTo>
                        <a:pt x="29" y="46"/>
                        <a:pt x="29" y="46"/>
                        <a:pt x="29" y="46"/>
                      </a:cubicBezTo>
                      <a:cubicBezTo>
                        <a:pt x="29" y="29"/>
                        <a:pt x="35" y="23"/>
                        <a:pt x="45" y="23"/>
                      </a:cubicBezTo>
                      <a:cubicBezTo>
                        <a:pt x="54" y="23"/>
                        <a:pt x="60" y="28"/>
                        <a:pt x="60" y="42"/>
                      </a:cubicBezTo>
                      <a:cubicBezTo>
                        <a:pt x="60" y="52"/>
                        <a:pt x="57" y="58"/>
                        <a:pt x="44" y="71"/>
                      </a:cubicBezTo>
                      <a:cubicBezTo>
                        <a:pt x="32" y="83"/>
                        <a:pt x="0" y="103"/>
                        <a:pt x="0" y="145"/>
                      </a:cubicBezTo>
                      <a:cubicBezTo>
                        <a:pt x="0" y="152"/>
                        <a:pt x="0" y="152"/>
                        <a:pt x="0" y="152"/>
                      </a:cubicBezTo>
                      <a:cubicBezTo>
                        <a:pt x="83" y="152"/>
                        <a:pt x="83" y="152"/>
                        <a:pt x="83" y="152"/>
                      </a:cubicBezTo>
                      <a:cubicBezTo>
                        <a:pt x="83" y="129"/>
                        <a:pt x="83" y="129"/>
                        <a:pt x="83" y="129"/>
                      </a:cubicBezTo>
                      <a:cubicBezTo>
                        <a:pt x="31" y="129"/>
                        <a:pt x="31" y="129"/>
                        <a:pt x="31" y="129"/>
                      </a:cubicBezTo>
                      <a:cubicBezTo>
                        <a:pt x="33" y="111"/>
                        <a:pt x="51" y="99"/>
                        <a:pt x="67" y="84"/>
                      </a:cubicBezTo>
                      <a:cubicBezTo>
                        <a:pt x="80" y="72"/>
                        <a:pt x="87" y="56"/>
                        <a:pt x="87" y="40"/>
                      </a:cubicBezTo>
                      <a:cubicBezTo>
                        <a:pt x="87" y="15"/>
                        <a:pt x="68" y="0"/>
                        <a:pt x="45" y="0"/>
                      </a:cubicBezTo>
                    </a:path>
                  </a:pathLst>
                </a:custGeom>
                <a:solidFill>
                  <a:schemeClr val="bg1">
                    <a:alpha val="90000"/>
                  </a:scheme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34"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725" y="1732"/>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Rectangle 134"/>
            <p:cNvSpPr>
              <a:spLocks noChangeArrowheads="1"/>
            </p:cNvSpPr>
            <p:nvPr/>
          </p:nvSpPr>
          <p:spPr bwMode="auto">
            <a:xfrm>
              <a:off x="1482" y="1850"/>
              <a:ext cx="1014"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bg1">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bg1">
                      <a:lumMod val="75000"/>
                    </a:schemeClr>
                  </a:solidFill>
                  <a:latin typeface="微软雅黑" panose="020B0503020204020204" pitchFamily="34" charset="-122"/>
                  <a:ea typeface="微软雅黑" panose="020B0503020204020204" pitchFamily="34" charset="-122"/>
                </a:rPr>
                <a:t>二</a:t>
              </a:r>
              <a:r>
                <a:rPr lang="zh-CN" altLang="en-US" sz="2000" b="1" baseline="0" dirty="0" smtClean="0">
                  <a:solidFill>
                    <a:schemeClr val="bg1">
                      <a:lumMod val="75000"/>
                    </a:schemeClr>
                  </a:solidFill>
                  <a:latin typeface="微软雅黑" panose="020B0503020204020204" pitchFamily="34" charset="-122"/>
                  <a:ea typeface="微软雅黑" panose="020B0503020204020204" pitchFamily="34" charset="-122"/>
                </a:rPr>
                <a:t>节</a:t>
              </a:r>
              <a:endParaRPr lang="zh-CN" altLang="en-US" sz="2000" b="1" baseline="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2" name="Rectangle 134"/>
            <p:cNvSpPr>
              <a:spLocks noChangeArrowheads="1"/>
            </p:cNvSpPr>
            <p:nvPr/>
          </p:nvSpPr>
          <p:spPr bwMode="auto">
            <a:xfrm>
              <a:off x="1474" y="2174"/>
              <a:ext cx="1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bg1">
                      <a:lumMod val="75000"/>
                    </a:schemeClr>
                  </a:solidFill>
                  <a:latin typeface="微软雅黑" panose="020B0503020204020204" pitchFamily="34" charset="-122"/>
                  <a:ea typeface="微软雅黑" panose="020B0503020204020204" pitchFamily="34" charset="-122"/>
                </a:rPr>
                <a:t>连续特征离散化</a:t>
              </a:r>
              <a:endParaRPr lang="zh-CN" altLang="en-US" sz="1600" b="1" baseline="0"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2" name="Group 69"/>
          <p:cNvGrpSpPr>
            <a:grpSpLocks/>
          </p:cNvGrpSpPr>
          <p:nvPr/>
        </p:nvGrpSpPr>
        <p:grpSpPr bwMode="auto">
          <a:xfrm>
            <a:off x="4068783" y="1566946"/>
            <a:ext cx="4679876" cy="1143823"/>
            <a:chOff x="112" y="997"/>
            <a:chExt cx="4967" cy="1214"/>
          </a:xfrm>
        </p:grpSpPr>
        <p:grpSp>
          <p:nvGrpSpPr>
            <p:cNvPr id="19" name="Group 23"/>
            <p:cNvGrpSpPr>
              <a:grpSpLocks/>
            </p:cNvGrpSpPr>
            <p:nvPr/>
          </p:nvGrpSpPr>
          <p:grpSpPr bwMode="auto">
            <a:xfrm>
              <a:off x="112" y="997"/>
              <a:ext cx="1864" cy="1214"/>
              <a:chOff x="317" y="913"/>
              <a:chExt cx="1864" cy="1214"/>
            </a:xfrm>
          </p:grpSpPr>
          <p:grpSp>
            <p:nvGrpSpPr>
              <p:cNvPr id="23" name="Group 24"/>
              <p:cNvGrpSpPr>
                <a:grpSpLocks/>
              </p:cNvGrpSpPr>
              <p:nvPr/>
            </p:nvGrpSpPr>
            <p:grpSpPr bwMode="auto">
              <a:xfrm>
                <a:off x="694" y="913"/>
                <a:ext cx="1007" cy="1214"/>
                <a:chOff x="798" y="291"/>
                <a:chExt cx="1007" cy="1214"/>
              </a:xfrm>
            </p:grpSpPr>
            <p:pic>
              <p:nvPicPr>
                <p:cNvPr id="25" name="Picture 2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8" y="29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6"/>
                <p:cNvSpPr>
                  <a:spLocks/>
                </p:cNvSpPr>
                <p:nvPr/>
              </p:nvSpPr>
              <p:spPr bwMode="auto">
                <a:xfrm>
                  <a:off x="982" y="49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7" name="Freeform 27"/>
                <p:cNvSpPr>
                  <a:spLocks/>
                </p:cNvSpPr>
                <p:nvPr/>
              </p:nvSpPr>
              <p:spPr bwMode="auto">
                <a:xfrm>
                  <a:off x="982" y="50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8" name="Freeform 28"/>
                <p:cNvSpPr>
                  <a:spLocks/>
                </p:cNvSpPr>
                <p:nvPr/>
              </p:nvSpPr>
              <p:spPr bwMode="auto">
                <a:xfrm>
                  <a:off x="1209" y="747"/>
                  <a:ext cx="146" cy="352"/>
                </a:xfrm>
                <a:custGeom>
                  <a:avLst/>
                  <a:gdLst>
                    <a:gd name="T0" fmla="*/ 344 w 62"/>
                    <a:gd name="T1" fmla="*/ 0 h 149"/>
                    <a:gd name="T2" fmla="*/ 344 w 62"/>
                    <a:gd name="T3" fmla="*/ 832 h 149"/>
                    <a:gd name="T4" fmla="*/ 193 w 62"/>
                    <a:gd name="T5" fmla="*/ 832 h 149"/>
                    <a:gd name="T6" fmla="*/ 193 w 62"/>
                    <a:gd name="T7" fmla="*/ 258 h 149"/>
                    <a:gd name="T8" fmla="*/ 0 w 62"/>
                    <a:gd name="T9" fmla="*/ 258 h 149"/>
                    <a:gd name="T10" fmla="*/ 0 w 62"/>
                    <a:gd name="T11" fmla="*/ 144 h 149"/>
                    <a:gd name="T12" fmla="*/ 21 w 62"/>
                    <a:gd name="T13" fmla="*/ 144 h 149"/>
                    <a:gd name="T14" fmla="*/ 233 w 62"/>
                    <a:gd name="T15" fmla="*/ 0 h 149"/>
                    <a:gd name="T16" fmla="*/ 344 w 62"/>
                    <a:gd name="T17" fmla="*/ 0 h 1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 h="149">
                      <a:moveTo>
                        <a:pt x="62" y="0"/>
                      </a:moveTo>
                      <a:cubicBezTo>
                        <a:pt x="62" y="149"/>
                        <a:pt x="62" y="149"/>
                        <a:pt x="62" y="149"/>
                      </a:cubicBezTo>
                      <a:cubicBezTo>
                        <a:pt x="35" y="149"/>
                        <a:pt x="35" y="149"/>
                        <a:pt x="35" y="149"/>
                      </a:cubicBezTo>
                      <a:cubicBezTo>
                        <a:pt x="35" y="46"/>
                        <a:pt x="35" y="46"/>
                        <a:pt x="35" y="46"/>
                      </a:cubicBezTo>
                      <a:cubicBezTo>
                        <a:pt x="0" y="46"/>
                        <a:pt x="0" y="46"/>
                        <a:pt x="0" y="46"/>
                      </a:cubicBezTo>
                      <a:cubicBezTo>
                        <a:pt x="0" y="26"/>
                        <a:pt x="0" y="26"/>
                        <a:pt x="0" y="26"/>
                      </a:cubicBezTo>
                      <a:cubicBezTo>
                        <a:pt x="4" y="26"/>
                        <a:pt x="4" y="26"/>
                        <a:pt x="4" y="26"/>
                      </a:cubicBezTo>
                      <a:cubicBezTo>
                        <a:pt x="27" y="26"/>
                        <a:pt x="39" y="14"/>
                        <a:pt x="42" y="0"/>
                      </a:cubicBezTo>
                      <a:lnTo>
                        <a:pt x="62"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accent3">
                        <a:lumMod val="75000"/>
                      </a:schemeClr>
                    </a:solidFill>
                    <a:latin typeface="微软雅黑" panose="020B0503020204020204" pitchFamily="34" charset="-122"/>
                    <a:ea typeface="微软雅黑" panose="020B0503020204020204" pitchFamily="34" charset="-122"/>
                  </a:endParaRPr>
                </a:p>
              </p:txBody>
            </p:sp>
          </p:grpSp>
          <p:pic>
            <p:nvPicPr>
              <p:cNvPr id="24"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042" y="394"/>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570" y="-888"/>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34"/>
            <p:cNvSpPr>
              <a:spLocks noChangeArrowheads="1"/>
            </p:cNvSpPr>
            <p:nvPr/>
          </p:nvSpPr>
          <p:spPr bwMode="auto">
            <a:xfrm>
              <a:off x="1482" y="1169"/>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accent3">
                      <a:lumMod val="75000"/>
                    </a:schemeClr>
                  </a:solidFill>
                  <a:latin typeface="微软雅黑" panose="020B0503020204020204" pitchFamily="34" charset="-122"/>
                  <a:ea typeface="微软雅黑" panose="020B0503020204020204" pitchFamily="34" charset="-122"/>
                </a:rPr>
                <a:t>一节</a:t>
              </a:r>
              <a:endPar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22" name="Rectangle 134"/>
            <p:cNvSpPr>
              <a:spLocks noChangeArrowheads="1"/>
            </p:cNvSpPr>
            <p:nvPr/>
          </p:nvSpPr>
          <p:spPr bwMode="auto">
            <a:xfrm>
              <a:off x="1474" y="1493"/>
              <a:ext cx="1067"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无量纲化</a:t>
              </a:r>
              <a:endParaRPr lang="zh-CN" altLang="en-US" sz="16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grpSp>
      <p:sp>
        <p:nvSpPr>
          <p:cNvPr id="18" name="WordArt 15"/>
          <p:cNvSpPr>
            <a:spLocks noChangeArrowheads="1" noChangeShapeType="1" noTextEdit="1"/>
          </p:cNvSpPr>
          <p:nvPr/>
        </p:nvSpPr>
        <p:spPr bwMode="auto">
          <a:xfrm>
            <a:off x="7668344" y="781443"/>
            <a:ext cx="753725" cy="333057"/>
          </a:xfrm>
          <a:prstGeom prst="rect">
            <a:avLst/>
          </a:prstGeom>
        </p:spPr>
        <p:txBody>
          <a:bodyPr wrap="none" numCol="1" fromWordArt="1">
            <a:prstTxWarp prst="textDeflate">
              <a:avLst>
                <a:gd name="adj" fmla="val 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kern="10" dirty="0">
                <a:ln w="9525">
                  <a:solidFill>
                    <a:srgbClr val="4D4D4D"/>
                  </a:solidFill>
                  <a:round/>
                  <a:headEnd/>
                  <a:tailEnd/>
                </a:ln>
                <a:solidFill>
                  <a:srgbClr val="4D4D4D"/>
                </a:solidFill>
                <a:effectLst>
                  <a:outerShdw dist="35921" dir="2700000" algn="ctr" rotWithShape="0">
                    <a:srgbClr val="868686">
                      <a:alpha val="50000"/>
                    </a:srgbClr>
                  </a:outerShdw>
                </a:effectLst>
                <a:latin typeface="黑体"/>
                <a:ea typeface="黑体"/>
              </a:rPr>
              <a:t>目录</a:t>
            </a:r>
          </a:p>
        </p:txBody>
      </p:sp>
      <p:sp>
        <p:nvSpPr>
          <p:cNvPr id="57" name="矩形"/>
          <p:cNvSpPr>
            <a:spLocks/>
          </p:cNvSpPr>
          <p:nvPr/>
        </p:nvSpPr>
        <p:spPr>
          <a:xfrm>
            <a:off x="2271245" y="444461"/>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394A"/>
                </a:solidFill>
                <a:latin typeface="微软雅黑" charset="0"/>
                <a:ea typeface="微软雅黑" charset="0"/>
                <a:cs typeface="微软雅黑" charset="0"/>
                <a:sym typeface="Calibri" pitchFamily="34" charset="0"/>
              </a:rPr>
              <a:t>特征工程三部曲之特征处理</a:t>
            </a:r>
            <a:endParaRPr lang="en-US" altLang="zh-CN" sz="3000" b="1" kern="0" dirty="0" smtClean="0">
              <a:solidFill>
                <a:srgbClr val="C9394A"/>
              </a:solidFill>
              <a:latin typeface="微软雅黑" charset="0"/>
              <a:ea typeface="微软雅黑" charset="0"/>
              <a:cs typeface="微软雅黑" charset="0"/>
              <a:sym typeface="Calibri" pitchFamily="34" charset="0"/>
            </a:endParaRPr>
          </a:p>
        </p:txBody>
      </p:sp>
      <p:grpSp>
        <p:nvGrpSpPr>
          <p:cNvPr id="82" name="Group 69"/>
          <p:cNvGrpSpPr>
            <a:grpSpLocks/>
          </p:cNvGrpSpPr>
          <p:nvPr/>
        </p:nvGrpSpPr>
        <p:grpSpPr bwMode="auto">
          <a:xfrm>
            <a:off x="4067944" y="947972"/>
            <a:ext cx="4679876" cy="1143823"/>
            <a:chOff x="112" y="997"/>
            <a:chExt cx="4967" cy="1214"/>
          </a:xfrm>
        </p:grpSpPr>
        <p:grpSp>
          <p:nvGrpSpPr>
            <p:cNvPr id="83" name="Group 23"/>
            <p:cNvGrpSpPr>
              <a:grpSpLocks/>
            </p:cNvGrpSpPr>
            <p:nvPr/>
          </p:nvGrpSpPr>
          <p:grpSpPr bwMode="auto">
            <a:xfrm>
              <a:off x="112" y="997"/>
              <a:ext cx="1864" cy="1214"/>
              <a:chOff x="317" y="913"/>
              <a:chExt cx="1864" cy="1214"/>
            </a:xfrm>
          </p:grpSpPr>
          <p:grpSp>
            <p:nvGrpSpPr>
              <p:cNvPr id="87" name="Group 24"/>
              <p:cNvGrpSpPr>
                <a:grpSpLocks/>
              </p:cNvGrpSpPr>
              <p:nvPr/>
            </p:nvGrpSpPr>
            <p:grpSpPr bwMode="auto">
              <a:xfrm>
                <a:off x="694" y="913"/>
                <a:ext cx="1007" cy="1214"/>
                <a:chOff x="798" y="291"/>
                <a:chExt cx="1007" cy="1214"/>
              </a:xfrm>
            </p:grpSpPr>
            <p:pic>
              <p:nvPicPr>
                <p:cNvPr id="89" name="Picture 2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8" y="29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26"/>
                <p:cNvSpPr>
                  <a:spLocks/>
                </p:cNvSpPr>
                <p:nvPr/>
              </p:nvSpPr>
              <p:spPr bwMode="auto">
                <a:xfrm>
                  <a:off x="982" y="49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91" name="Freeform 27"/>
                <p:cNvSpPr>
                  <a:spLocks/>
                </p:cNvSpPr>
                <p:nvPr/>
              </p:nvSpPr>
              <p:spPr bwMode="auto">
                <a:xfrm>
                  <a:off x="982" y="50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88"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042" y="394"/>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4"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570" y="-888"/>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Rectangle 134"/>
            <p:cNvSpPr>
              <a:spLocks noChangeArrowheads="1"/>
            </p:cNvSpPr>
            <p:nvPr/>
          </p:nvSpPr>
          <p:spPr bwMode="auto">
            <a:xfrm>
              <a:off x="1482" y="1169"/>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accent3">
                      <a:lumMod val="75000"/>
                    </a:schemeClr>
                  </a:solidFill>
                  <a:latin typeface="微软雅黑" panose="020B0503020204020204" pitchFamily="34" charset="-122"/>
                  <a:ea typeface="微软雅黑" panose="020B0503020204020204" pitchFamily="34" charset="-122"/>
                </a:rPr>
                <a:t>零节</a:t>
              </a:r>
              <a:endPar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86" name="Rectangle 134"/>
            <p:cNvSpPr>
              <a:spLocks noChangeArrowheads="1"/>
            </p:cNvSpPr>
            <p:nvPr/>
          </p:nvSpPr>
          <p:spPr bwMode="auto">
            <a:xfrm>
              <a:off x="1474" y="1493"/>
              <a:ext cx="1938"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特征处理知识框架</a:t>
              </a:r>
              <a:endParaRPr lang="zh-CN" altLang="en-US" sz="16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grpSp>
      <p:sp>
        <p:nvSpPr>
          <p:cNvPr id="81" name="文本框 80"/>
          <p:cNvSpPr txBox="1"/>
          <p:nvPr/>
        </p:nvSpPr>
        <p:spPr>
          <a:xfrm>
            <a:off x="4687984" y="1217358"/>
            <a:ext cx="485624" cy="646331"/>
          </a:xfrm>
          <a:prstGeom prst="rect">
            <a:avLst/>
          </a:prstGeom>
          <a:noFill/>
        </p:spPr>
        <p:txBody>
          <a:bodyPr wrap="square" rtlCol="0">
            <a:spAutoFit/>
          </a:bodyPr>
          <a:lstStyle/>
          <a:p>
            <a:r>
              <a:rPr kumimoji="1" lang="en-US" altLang="zh-CN" sz="3500" b="1" dirty="0">
                <a:solidFill>
                  <a:schemeClr val="accent3">
                    <a:lumMod val="75000"/>
                  </a:schemeClr>
                </a:solidFill>
                <a:latin typeface="Helvetica" charset="0"/>
                <a:ea typeface="Helvetica" charset="0"/>
                <a:cs typeface="Helvetica" charset="0"/>
              </a:rPr>
              <a:t>0</a:t>
            </a:r>
            <a:endParaRPr kumimoji="1" lang="zh-CN" altLang="en-US" sz="3500" b="1" dirty="0">
              <a:solidFill>
                <a:schemeClr val="accent3">
                  <a:lumMod val="75000"/>
                </a:schemeClr>
              </a:solidFill>
              <a:latin typeface="Helvetica" charset="0"/>
              <a:ea typeface="Helvetica" charset="0"/>
              <a:cs typeface="Helvetica" charset="0"/>
            </a:endParaRPr>
          </a:p>
        </p:txBody>
      </p:sp>
      <p:sp>
        <p:nvSpPr>
          <p:cNvPr id="94" name="文本框 93"/>
          <p:cNvSpPr txBox="1"/>
          <p:nvPr/>
        </p:nvSpPr>
        <p:spPr>
          <a:xfrm>
            <a:off x="4682030" y="4290864"/>
            <a:ext cx="485624" cy="646331"/>
          </a:xfrm>
          <a:prstGeom prst="rect">
            <a:avLst/>
          </a:prstGeom>
          <a:noFill/>
        </p:spPr>
        <p:txBody>
          <a:bodyPr wrap="square" rtlCol="0">
            <a:spAutoFit/>
          </a:bodyPr>
          <a:lstStyle/>
          <a:p>
            <a:r>
              <a:rPr kumimoji="1" lang="en-US" altLang="zh-CN" sz="3500" b="1">
                <a:solidFill>
                  <a:schemeClr val="bg1"/>
                </a:solidFill>
                <a:latin typeface="Helvetica" charset="0"/>
                <a:ea typeface="Helvetica" charset="0"/>
                <a:cs typeface="Helvetica" charset="0"/>
              </a:rPr>
              <a:t>5</a:t>
            </a:r>
            <a:endParaRPr kumimoji="1" lang="zh-CN" altLang="en-US" sz="3500" b="1">
              <a:solidFill>
                <a:schemeClr val="bg1"/>
              </a:solidFill>
              <a:latin typeface="Helvetica" charset="0"/>
              <a:ea typeface="Helvetica" charset="0"/>
              <a:cs typeface="Helvetica" charset="0"/>
            </a:endParaRPr>
          </a:p>
        </p:txBody>
      </p:sp>
      <p:sp>
        <p:nvSpPr>
          <p:cNvPr id="95" name="矩形"/>
          <p:cNvSpPr>
            <a:spLocks/>
          </p:cNvSpPr>
          <p:nvPr/>
        </p:nvSpPr>
        <p:spPr>
          <a:xfrm>
            <a:off x="971600" y="1923678"/>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特征处理知识框架</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6" name="矩形"/>
          <p:cNvSpPr>
            <a:spLocks/>
          </p:cNvSpPr>
          <p:nvPr/>
        </p:nvSpPr>
        <p:spPr>
          <a:xfrm>
            <a:off x="971600" y="2517494"/>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特征处理数据类型</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7" name="矩形"/>
          <p:cNvSpPr>
            <a:spLocks/>
          </p:cNvSpPr>
          <p:nvPr/>
        </p:nvSpPr>
        <p:spPr>
          <a:xfrm>
            <a:off x="971600" y="3111310"/>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charset="0"/>
                <a:ea typeface="微软雅黑" charset="0"/>
                <a:cs typeface="微软雅黑" charset="0"/>
                <a:sym typeface="Calibri" pitchFamily="34" charset="0"/>
              </a:rPr>
              <a:t>特征处理各种方式</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8" name="流程图: 可选过程 2"/>
          <p:cNvSpPr/>
          <p:nvPr/>
        </p:nvSpPr>
        <p:spPr>
          <a:xfrm>
            <a:off x="1819927" y="1907709"/>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流程图: 可选过程 2"/>
          <p:cNvSpPr/>
          <p:nvPr/>
        </p:nvSpPr>
        <p:spPr>
          <a:xfrm>
            <a:off x="1811777" y="3113956"/>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1242" y="4429872"/>
            <a:ext cx="3849493" cy="584775"/>
          </a:xfrm>
          <a:prstGeom prst="rect">
            <a:avLst/>
          </a:prstGeom>
          <a:noFill/>
        </p:spPr>
        <p:txBody>
          <a:bodyPr wrap="square" rtlCol="0">
            <a:spAutoFit/>
          </a:bodyPr>
          <a:lstStyle/>
          <a:p>
            <a:r>
              <a:rPr kumimoji="1" lang="zh-CN" altLang="en-US" sz="1600">
                <a:solidFill>
                  <a:schemeClr val="bg1">
                    <a:lumMod val="50000"/>
                  </a:schemeClr>
                </a:solidFill>
                <a:latin typeface="Microsoft YaHei" charset="-122"/>
                <a:ea typeface="Microsoft YaHei" charset="-122"/>
                <a:cs typeface="Microsoft YaHei" charset="-122"/>
              </a:rPr>
              <a:t>除第</a:t>
            </a:r>
            <a:r>
              <a:rPr kumimoji="1" lang="en-US" altLang="zh-CN" sz="1600">
                <a:solidFill>
                  <a:schemeClr val="bg1">
                    <a:lumMod val="50000"/>
                  </a:schemeClr>
                </a:solidFill>
                <a:latin typeface="Microsoft YaHei" charset="-122"/>
                <a:ea typeface="Microsoft YaHei" charset="-122"/>
                <a:cs typeface="Microsoft YaHei" charset="-122"/>
              </a:rPr>
              <a:t>0</a:t>
            </a:r>
            <a:r>
              <a:rPr kumimoji="1" lang="zh-CN" altLang="en-US" sz="1600">
                <a:solidFill>
                  <a:schemeClr val="bg1">
                    <a:lumMod val="50000"/>
                  </a:schemeClr>
                </a:solidFill>
                <a:latin typeface="Microsoft YaHei" charset="-122"/>
                <a:ea typeface="Microsoft YaHei" charset="-122"/>
                <a:cs typeface="Microsoft YaHei" charset="-122"/>
              </a:rPr>
              <a:t>节外其余小节都为平行知识内容，可以根据自己感兴趣的直接跳转</a:t>
            </a:r>
          </a:p>
        </p:txBody>
      </p:sp>
    </p:spTree>
    <p:extLst>
      <p:ext uri="{BB962C8B-B14F-4D97-AF65-F5344CB8AC3E}">
        <p14:creationId xmlns:p14="http://schemas.microsoft.com/office/powerpoint/2010/main" val="2438726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537367"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第三节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离散特征哑编码</a:t>
            </a:r>
            <a:endParaRPr lang="en-US" altLang="zh-CN" sz="3000" b="1" kern="0" dirty="0">
              <a:solidFill>
                <a:srgbClr val="C9394A"/>
              </a:solidFill>
              <a:latin typeface="微软雅黑" charset="0"/>
              <a:ea typeface="微软雅黑" charset="0"/>
              <a:cs typeface="微软雅黑" charset="0"/>
            </a:endParaRPr>
          </a:p>
        </p:txBody>
      </p:sp>
      <p:sp>
        <p:nvSpPr>
          <p:cNvPr id="5" name="文本框 4"/>
          <p:cNvSpPr txBox="1"/>
          <p:nvPr/>
        </p:nvSpPr>
        <p:spPr>
          <a:xfrm>
            <a:off x="1547664" y="1563638"/>
            <a:ext cx="1800493" cy="369332"/>
          </a:xfrm>
          <a:prstGeom prst="rect">
            <a:avLst/>
          </a:prstGeom>
          <a:noFill/>
        </p:spPr>
        <p:txBody>
          <a:bodyPr wrap="none" rtlCol="0">
            <a:spAutoFit/>
          </a:bodyPr>
          <a:lstStyle/>
          <a:p>
            <a:r>
              <a:rPr kumimoji="1" lang="zh-CN" altLang="en-US" dirty="0">
                <a:latin typeface="Microsoft YaHei" charset="-122"/>
                <a:ea typeface="Microsoft YaHei" charset="-122"/>
                <a:cs typeface="Microsoft YaHei" charset="-122"/>
              </a:rPr>
              <a:t>什</a:t>
            </a:r>
            <a:r>
              <a:rPr kumimoji="1" lang="zh-CN" altLang="en-US" dirty="0" smtClean="0">
                <a:latin typeface="Microsoft YaHei" charset="-122"/>
                <a:ea typeface="Microsoft YaHei" charset="-122"/>
                <a:cs typeface="Microsoft YaHei" charset="-122"/>
              </a:rPr>
              <a:t>么是哑编码？</a:t>
            </a:r>
            <a:endParaRPr kumimoji="1" lang="zh-CN" altLang="en-US" dirty="0">
              <a:latin typeface="Microsoft YaHei" charset="-122"/>
              <a:ea typeface="Microsoft YaHei" charset="-122"/>
              <a:cs typeface="Microsoft YaHei" charset="-122"/>
            </a:endParaRPr>
          </a:p>
        </p:txBody>
      </p:sp>
      <p:sp>
        <p:nvSpPr>
          <p:cNvPr id="7" name="文本框 6"/>
          <p:cNvSpPr txBox="1"/>
          <p:nvPr/>
        </p:nvSpPr>
        <p:spPr>
          <a:xfrm>
            <a:off x="1547664" y="1939192"/>
            <a:ext cx="7344816" cy="646331"/>
          </a:xfrm>
          <a:prstGeom prst="rect">
            <a:avLst/>
          </a:prstGeom>
          <a:noFill/>
        </p:spPr>
        <p:txBody>
          <a:bodyPr wrap="square" rtlCol="0">
            <a:spAutoFit/>
          </a:bodyPr>
          <a:lstStyle/>
          <a:p>
            <a:pPr lvl="0" rtl="0"/>
            <a:r>
              <a:rPr kumimoji="1" lang="zh-CN" altLang="en-US" dirty="0">
                <a:latin typeface="Microsoft YaHei" charset="-122"/>
                <a:ea typeface="Microsoft YaHei" charset="-122"/>
                <a:cs typeface="Microsoft YaHei" charset="-122"/>
              </a:rPr>
              <a:t>将一个特征一对多映射出多个特征编码，每个特征编码只代表一个若干级别间的差异。</a:t>
            </a:r>
            <a:endParaRPr kumimoji="1" lang="en-US" altLang="zh-CN" dirty="0" smtClean="0">
              <a:latin typeface="Microsoft YaHei" charset="-122"/>
              <a:ea typeface="Microsoft YaHei" charset="-122"/>
              <a:cs typeface="Microsoft YaHei"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321939"/>
              </p:ext>
            </p:extLst>
          </p:nvPr>
        </p:nvGraphicFramePr>
        <p:xfrm>
          <a:off x="1403648" y="2859782"/>
          <a:ext cx="900100" cy="1828800"/>
        </p:xfrm>
        <a:graphic>
          <a:graphicData uri="http://schemas.openxmlformats.org/drawingml/2006/table">
            <a:tbl>
              <a:tblPr firstRow="1" bandRow="1">
                <a:tableStyleId>{5FD0F851-EC5A-4D38-B0AD-8093EC10F338}</a:tableStyleId>
              </a:tblPr>
              <a:tblGrid>
                <a:gridCol w="900100"/>
              </a:tblGrid>
              <a:tr h="286385">
                <a:tc>
                  <a:txBody>
                    <a:bodyPr/>
                    <a:lstStyle/>
                    <a:p>
                      <a:r>
                        <a:rPr lang="zh-CN" altLang="en-US" sz="1400" dirty="0">
                          <a:latin typeface="Microsoft YaHei" charset="-122"/>
                          <a:ea typeface="Microsoft YaHei" charset="-122"/>
                          <a:cs typeface="Microsoft YaHei" charset="-122"/>
                        </a:rPr>
                        <a:t>年龄</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dirty="0">
                          <a:latin typeface="Microsoft YaHei" charset="-122"/>
                          <a:ea typeface="Microsoft YaHei" charset="-122"/>
                          <a:cs typeface="Microsoft YaHei" charset="-122"/>
                        </a:rPr>
                        <a:t>15</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33</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30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26</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70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116008151"/>
              </p:ext>
            </p:extLst>
          </p:nvPr>
        </p:nvGraphicFramePr>
        <p:xfrm>
          <a:off x="3352890" y="2859782"/>
          <a:ext cx="900100" cy="1828800"/>
        </p:xfrm>
        <a:graphic>
          <a:graphicData uri="http://schemas.openxmlformats.org/drawingml/2006/table">
            <a:tbl>
              <a:tblPr firstRow="1" bandRow="1">
                <a:tableStyleId>{5FD0F851-EC5A-4D38-B0AD-8093EC10F338}</a:tableStyleId>
              </a:tblPr>
              <a:tblGrid>
                <a:gridCol w="900100"/>
              </a:tblGrid>
              <a:tr h="286385">
                <a:tc>
                  <a:txBody>
                    <a:bodyPr/>
                    <a:lstStyle/>
                    <a:p>
                      <a:r>
                        <a:rPr lang="zh-CN" altLang="en-US" sz="1400" dirty="0">
                          <a:latin typeface="Microsoft YaHei" charset="-122"/>
                          <a:ea typeface="Microsoft YaHei" charset="-122"/>
                          <a:cs typeface="Microsoft YaHei" charset="-122"/>
                        </a:rPr>
                        <a:t>年龄段</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zh-CN" altLang="en-US" sz="1400" dirty="0">
                          <a:latin typeface="Microsoft YaHei" charset="-122"/>
                          <a:ea typeface="Microsoft YaHei" charset="-122"/>
                          <a:cs typeface="Microsoft YaHei" charset="-122"/>
                        </a:rPr>
                        <a:t>少年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zh-CN" altLang="en-US" sz="1400">
                          <a:latin typeface="Microsoft YaHei" charset="-122"/>
                          <a:ea typeface="Microsoft YaHei" charset="-122"/>
                          <a:cs typeface="Microsoft YaHei" charset="-122"/>
                        </a:rPr>
                        <a:t>中年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zh-CN" altLang="en-US" sz="1400">
                          <a:latin typeface="Microsoft YaHei" charset="-122"/>
                          <a:ea typeface="Microsoft YaHei" charset="-122"/>
                          <a:cs typeface="Microsoft YaHei" charset="-122"/>
                        </a:rPr>
                        <a:t>中年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zh-CN" altLang="en-US" sz="1400">
                          <a:latin typeface="Microsoft YaHei" charset="-122"/>
                          <a:ea typeface="Microsoft YaHei" charset="-122"/>
                          <a:cs typeface="Microsoft YaHei" charset="-122"/>
                        </a:rPr>
                        <a:t>青年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zh-CN" altLang="en-US" sz="1400">
                          <a:latin typeface="Microsoft YaHei" charset="-122"/>
                          <a:ea typeface="Microsoft YaHei" charset="-122"/>
                          <a:cs typeface="Microsoft YaHei" charset="-122"/>
                        </a:rPr>
                        <a:t>老年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435888067"/>
              </p:ext>
            </p:extLst>
          </p:nvPr>
        </p:nvGraphicFramePr>
        <p:xfrm>
          <a:off x="5325662" y="2859782"/>
          <a:ext cx="2471980" cy="1828800"/>
        </p:xfrm>
        <a:graphic>
          <a:graphicData uri="http://schemas.openxmlformats.org/drawingml/2006/table">
            <a:tbl>
              <a:tblPr firstRow="1" bandRow="1">
                <a:tableStyleId>{5FD0F851-EC5A-4D38-B0AD-8093EC10F338}</a:tableStyleId>
              </a:tblPr>
              <a:tblGrid>
                <a:gridCol w="617995"/>
                <a:gridCol w="617995"/>
                <a:gridCol w="617995"/>
                <a:gridCol w="617995"/>
              </a:tblGrid>
              <a:tr h="286385">
                <a:tc>
                  <a:txBody>
                    <a:bodyPr/>
                    <a:lstStyle/>
                    <a:p>
                      <a:r>
                        <a:rPr lang="zh-CN" altLang="en-US" sz="1400" dirty="0">
                          <a:latin typeface="Microsoft YaHei" charset="-122"/>
                          <a:ea typeface="Microsoft YaHei" charset="-122"/>
                          <a:cs typeface="Microsoft YaHei" charset="-122"/>
                        </a:rPr>
                        <a:t>少年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a:latin typeface="Microsoft YaHei" charset="-122"/>
                          <a:ea typeface="Microsoft YaHei" charset="-122"/>
                          <a:cs typeface="Microsoft YaHei" charset="-122"/>
                        </a:rPr>
                        <a:t>青年</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a:latin typeface="Microsoft YaHei" charset="-122"/>
                          <a:ea typeface="Microsoft YaHei" charset="-122"/>
                          <a:cs typeface="Microsoft YaHei" charset="-122"/>
                        </a:rPr>
                        <a:t>中年</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a:latin typeface="Microsoft YaHei" charset="-122"/>
                          <a:ea typeface="Microsoft YaHei" charset="-122"/>
                          <a:cs typeface="Microsoft YaHei" charset="-122"/>
                        </a:rPr>
                        <a:t>老年</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dirty="0">
                          <a:latin typeface="Microsoft YaHei" charset="-122"/>
                          <a:ea typeface="Microsoft YaHei" charset="-122"/>
                          <a:cs typeface="Microsoft YaHei" charset="-122"/>
                        </a:rPr>
                        <a:t>1</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1</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1</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1</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1</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1" name="右箭头 10"/>
          <p:cNvSpPr/>
          <p:nvPr/>
        </p:nvSpPr>
        <p:spPr>
          <a:xfrm>
            <a:off x="2492516" y="3671615"/>
            <a:ext cx="574731"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2" name="文本框 11"/>
          <p:cNvSpPr txBox="1"/>
          <p:nvPr/>
        </p:nvSpPr>
        <p:spPr>
          <a:xfrm>
            <a:off x="2418245" y="3363838"/>
            <a:ext cx="723275" cy="307777"/>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离散化</a:t>
            </a:r>
          </a:p>
        </p:txBody>
      </p:sp>
      <p:sp>
        <p:nvSpPr>
          <p:cNvPr id="13" name="右箭头 12"/>
          <p:cNvSpPr/>
          <p:nvPr/>
        </p:nvSpPr>
        <p:spPr>
          <a:xfrm>
            <a:off x="4565888" y="3677515"/>
            <a:ext cx="574731"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4" name="文本框 13"/>
          <p:cNvSpPr txBox="1"/>
          <p:nvPr/>
        </p:nvSpPr>
        <p:spPr>
          <a:xfrm>
            <a:off x="4491617" y="3369738"/>
            <a:ext cx="723275" cy="307777"/>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哑编码</a:t>
            </a:r>
          </a:p>
        </p:txBody>
      </p:sp>
    </p:spTree>
    <p:extLst>
      <p:ext uri="{BB962C8B-B14F-4D97-AF65-F5344CB8AC3E}">
        <p14:creationId xmlns:p14="http://schemas.microsoft.com/office/powerpoint/2010/main" val="165842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animBg="1"/>
      <p:bldP spid="12" grpId="0"/>
      <p:bldP spid="13"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a:spLocks/>
          </p:cNvSpPr>
          <p:nvPr/>
        </p:nvSpPr>
        <p:spPr>
          <a:xfrm>
            <a:off x="971600" y="1923678"/>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特征处理知识框架</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971600" y="2517494"/>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特征处理数据类型</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7" name="矩形"/>
          <p:cNvSpPr>
            <a:spLocks/>
          </p:cNvSpPr>
          <p:nvPr/>
        </p:nvSpPr>
        <p:spPr>
          <a:xfrm>
            <a:off x="971600" y="3111310"/>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charset="0"/>
                <a:ea typeface="微软雅黑" charset="0"/>
                <a:cs typeface="微软雅黑" charset="0"/>
                <a:sym typeface="Calibri" pitchFamily="34" charset="0"/>
              </a:rPr>
              <a:t>特征处理各种方式</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pic>
        <p:nvPicPr>
          <p:cNvPr id="1026" name="Picture 2" descr="ç¸å³å¾ç"/>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1597278"/>
            <a:ext cx="2144948" cy="224724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6389089" y="2720901"/>
            <a:ext cx="646331"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本章</a:t>
            </a:r>
            <a:endParaRPr lang="en-US" dirty="0">
              <a:latin typeface="微软雅黑" panose="020B0503020204020204" pitchFamily="34" charset="-122"/>
              <a:ea typeface="微软雅黑" panose="020B0503020204020204" pitchFamily="34" charset="-122"/>
            </a:endParaRPr>
          </a:p>
        </p:txBody>
      </p:sp>
      <p:sp>
        <p:nvSpPr>
          <p:cNvPr id="10" name="矩形"/>
          <p:cNvSpPr>
            <a:spLocks/>
          </p:cNvSpPr>
          <p:nvPr/>
        </p:nvSpPr>
        <p:spPr>
          <a:xfrm>
            <a:off x="2775599" y="363540"/>
            <a:ext cx="361349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a:solidFill>
                  <a:srgbClr val="C9394A"/>
                </a:solidFill>
                <a:latin typeface="微软雅黑" charset="0"/>
                <a:ea typeface="微软雅黑" charset="0"/>
                <a:cs typeface="微软雅黑" charset="0"/>
              </a:rPr>
              <a:t>课程介绍</a:t>
            </a:r>
            <a:r>
              <a:rPr lang="en-US" altLang="zh-CN" sz="3000" b="1" kern="0" dirty="0">
                <a:solidFill>
                  <a:srgbClr val="C9394A"/>
                </a:solidFill>
                <a:latin typeface="微软雅黑" charset="0"/>
                <a:ea typeface="微软雅黑" charset="0"/>
                <a:cs typeface="微软雅黑" charset="0"/>
              </a:rPr>
              <a:t>&amp;</a:t>
            </a:r>
            <a:r>
              <a:rPr lang="zh-CN" altLang="en-US" sz="3000" b="1" kern="0" dirty="0">
                <a:solidFill>
                  <a:srgbClr val="C9394A"/>
                </a:solidFill>
                <a:latin typeface="微软雅黑" charset="0"/>
                <a:ea typeface="微软雅黑" charset="0"/>
                <a:cs typeface="微软雅黑" charset="0"/>
              </a:rPr>
              <a:t>本章预览</a:t>
            </a:r>
            <a:endParaRPr lang="zh-CN" altLang="en-US" sz="3200" dirty="0">
              <a:cs typeface="微软雅黑" charset="0"/>
            </a:endParaRPr>
          </a:p>
        </p:txBody>
      </p:sp>
    </p:spTree>
    <p:extLst>
      <p:ext uri="{BB962C8B-B14F-4D97-AF65-F5344CB8AC3E}">
        <p14:creationId xmlns:p14="http://schemas.microsoft.com/office/powerpoint/2010/main" val="420273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537367"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第三节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离散特征哑编码</a:t>
            </a:r>
            <a:endParaRPr lang="en-US" altLang="zh-CN" sz="3000" b="1" kern="0" dirty="0">
              <a:solidFill>
                <a:srgbClr val="C9394A"/>
              </a:solidFill>
              <a:latin typeface="微软雅黑" charset="0"/>
              <a:ea typeface="微软雅黑" charset="0"/>
              <a:cs typeface="微软雅黑" charset="0"/>
            </a:endParaRPr>
          </a:p>
        </p:txBody>
      </p:sp>
      <p:sp>
        <p:nvSpPr>
          <p:cNvPr id="4" name="文本框 3"/>
          <p:cNvSpPr txBox="1"/>
          <p:nvPr/>
        </p:nvSpPr>
        <p:spPr>
          <a:xfrm>
            <a:off x="1691680" y="1563638"/>
            <a:ext cx="2973891" cy="369332"/>
          </a:xfrm>
          <a:prstGeom prst="rect">
            <a:avLst/>
          </a:prstGeom>
          <a:noFill/>
        </p:spPr>
        <p:txBody>
          <a:bodyPr wrap="none" rtlCol="0">
            <a:spAutoFit/>
          </a:bodyPr>
          <a:lstStyle/>
          <a:p>
            <a:r>
              <a:rPr kumimoji="1" lang="zh-CN" altLang="en-US" dirty="0">
                <a:latin typeface="Microsoft YaHei" charset="-122"/>
                <a:ea typeface="Microsoft YaHei" charset="-122"/>
                <a:cs typeface="Microsoft YaHei" charset="-122"/>
              </a:rPr>
              <a:t>为什么要进行哑编码</a:t>
            </a:r>
            <a:r>
              <a:rPr kumimoji="1" lang="zh-CN" altLang="en-US" dirty="0" smtClean="0">
                <a:latin typeface="Microsoft YaHei" charset="-122"/>
                <a:ea typeface="Microsoft YaHei" charset="-122"/>
                <a:cs typeface="Microsoft YaHei" charset="-122"/>
              </a:rPr>
              <a:t>处理？</a:t>
            </a:r>
            <a:endParaRPr kumimoji="1" lang="zh-CN" altLang="en-US" dirty="0">
              <a:latin typeface="Microsoft YaHei" charset="-122"/>
              <a:ea typeface="Microsoft YaHei" charset="-122"/>
              <a:cs typeface="Microsoft YaHei" charset="-122"/>
            </a:endParaRPr>
          </a:p>
        </p:txBody>
      </p:sp>
      <p:sp>
        <p:nvSpPr>
          <p:cNvPr id="6" name="文本框 5"/>
          <p:cNvSpPr txBox="1"/>
          <p:nvPr/>
        </p:nvSpPr>
        <p:spPr>
          <a:xfrm>
            <a:off x="1619672" y="2339311"/>
            <a:ext cx="7416824" cy="2215991"/>
          </a:xfrm>
          <a:prstGeom prst="rect">
            <a:avLst/>
          </a:prstGeom>
          <a:noFill/>
        </p:spPr>
        <p:txBody>
          <a:bodyPr wrap="square" rtlCol="0">
            <a:spAutoFit/>
          </a:bodyPr>
          <a:lstStyle/>
          <a:p>
            <a:pPr latinLnBrk="1">
              <a:spcBef>
                <a:spcPts val="1200"/>
              </a:spcBef>
            </a:pPr>
            <a:r>
              <a:rPr lang="en-US" altLang="zh-CN" sz="1400">
                <a:solidFill>
                  <a:srgbClr val="00B0F0"/>
                </a:solidFill>
                <a:latin typeface="Microsoft YaHei" charset="-122"/>
                <a:ea typeface="Microsoft YaHei" charset="-122"/>
                <a:cs typeface="Microsoft YaHei" charset="-122"/>
              </a:rPr>
              <a:t>1. </a:t>
            </a:r>
            <a:r>
              <a:rPr lang="zh-CN" altLang="en-US" sz="1400">
                <a:solidFill>
                  <a:srgbClr val="00B0F0"/>
                </a:solidFill>
                <a:latin typeface="Microsoft YaHei" charset="-122"/>
                <a:ea typeface="Microsoft YaHei" charset="-122"/>
                <a:cs typeface="Microsoft YaHei" charset="-122"/>
              </a:rPr>
              <a:t>简化了模型训练的复杂性，降低模型过拟合的风险</a:t>
            </a:r>
            <a:endParaRPr lang="en-US" altLang="zh-CN" sz="1400">
              <a:solidFill>
                <a:srgbClr val="00B0F0"/>
              </a:solidFill>
              <a:latin typeface="Microsoft YaHei" charset="-122"/>
              <a:ea typeface="Microsoft YaHei" charset="-122"/>
              <a:cs typeface="Microsoft YaHei" charset="-122"/>
            </a:endParaRPr>
          </a:p>
          <a:p>
            <a:pPr latinLnBrk="1">
              <a:spcBef>
                <a:spcPts val="1200"/>
              </a:spcBef>
            </a:pPr>
            <a:r>
              <a:rPr lang="en-US" altLang="zh-CN" sz="1400">
                <a:solidFill>
                  <a:srgbClr val="00B0F0"/>
                </a:solidFill>
                <a:latin typeface="Microsoft YaHei" charset="-122"/>
                <a:ea typeface="Microsoft YaHei" charset="-122"/>
                <a:cs typeface="Microsoft YaHei" charset="-122"/>
              </a:rPr>
              <a:t>2. </a:t>
            </a:r>
            <a:r>
              <a:rPr lang="zh-CN" altLang="en-US" sz="1400">
                <a:solidFill>
                  <a:srgbClr val="00B0F0"/>
                </a:solidFill>
                <a:latin typeface="Microsoft YaHei" charset="-122"/>
                <a:ea typeface="Microsoft YaHei" charset="-122"/>
                <a:cs typeface="Microsoft YaHei" charset="-122"/>
              </a:rPr>
              <a:t>离散化后的特征对异常数据有很强的鲁棒性</a:t>
            </a:r>
          </a:p>
          <a:p>
            <a:pPr latinLnBrk="1">
              <a:spcBef>
                <a:spcPts val="1200"/>
              </a:spcBef>
            </a:pPr>
            <a:r>
              <a:rPr lang="en-US" altLang="zh-CN" sz="1400">
                <a:solidFill>
                  <a:srgbClr val="C94251"/>
                </a:solidFill>
                <a:latin typeface="Microsoft YaHei" charset="-122"/>
                <a:ea typeface="Microsoft YaHei" charset="-122"/>
                <a:cs typeface="Microsoft YaHei" charset="-122"/>
              </a:rPr>
              <a:t>3.</a:t>
            </a:r>
            <a:r>
              <a:rPr lang="zh-CN" altLang="en-US" sz="1400">
                <a:solidFill>
                  <a:srgbClr val="C94251"/>
                </a:solidFill>
                <a:latin typeface="Microsoft YaHei" charset="-122"/>
                <a:ea typeface="Microsoft YaHei" charset="-122"/>
                <a:cs typeface="Microsoft YaHei" charset="-122"/>
              </a:rPr>
              <a:t>稀疏向量内积乘法运算速度快</a:t>
            </a:r>
            <a:endParaRPr lang="en-US" altLang="zh-CN" sz="1400">
              <a:solidFill>
                <a:srgbClr val="C94251"/>
              </a:solidFill>
              <a:latin typeface="Microsoft YaHei" charset="-122"/>
              <a:ea typeface="Microsoft YaHei" charset="-122"/>
              <a:cs typeface="Microsoft YaHei" charset="-122"/>
            </a:endParaRPr>
          </a:p>
          <a:p>
            <a:pPr latinLnBrk="1">
              <a:spcBef>
                <a:spcPts val="1200"/>
              </a:spcBef>
            </a:pPr>
            <a:r>
              <a:rPr lang="en-US" altLang="zh-CN" sz="1400">
                <a:solidFill>
                  <a:srgbClr val="C94251"/>
                </a:solidFill>
                <a:latin typeface="Microsoft YaHei" charset="-122"/>
                <a:ea typeface="Microsoft YaHei" charset="-122"/>
                <a:cs typeface="Microsoft YaHei" charset="-122"/>
              </a:rPr>
              <a:t>4. </a:t>
            </a:r>
            <a:r>
              <a:rPr lang="zh-CN" altLang="en-US" sz="1400">
                <a:solidFill>
                  <a:srgbClr val="C94251"/>
                </a:solidFill>
                <a:latin typeface="Microsoft YaHei" charset="-122"/>
                <a:ea typeface="Microsoft YaHei" charset="-122"/>
                <a:cs typeface="Microsoft YaHei" charset="-122"/>
              </a:rPr>
              <a:t>线性模型表达能力受限，单变量离散化为</a:t>
            </a:r>
            <a:r>
              <a:rPr lang="en-US" altLang="zh-CN" sz="1400">
                <a:solidFill>
                  <a:srgbClr val="C94251"/>
                </a:solidFill>
                <a:latin typeface="Microsoft YaHei" charset="-122"/>
                <a:ea typeface="Microsoft YaHei" charset="-122"/>
                <a:cs typeface="Microsoft YaHei" charset="-122"/>
              </a:rPr>
              <a:t>N</a:t>
            </a:r>
            <a:r>
              <a:rPr lang="zh-CN" altLang="en-US" sz="1400">
                <a:solidFill>
                  <a:srgbClr val="C94251"/>
                </a:solidFill>
                <a:latin typeface="Microsoft YaHei" charset="-122"/>
                <a:ea typeface="Microsoft YaHei" charset="-122"/>
                <a:cs typeface="Microsoft YaHei" charset="-122"/>
              </a:rPr>
              <a:t>个后，每个变量有单独的权重，相当于为模型引入了非线性，能够提升模型表达能力，加大拟合；</a:t>
            </a:r>
          </a:p>
          <a:p>
            <a:pPr latinLnBrk="1">
              <a:spcBef>
                <a:spcPts val="1200"/>
              </a:spcBef>
            </a:pPr>
            <a:r>
              <a:rPr lang="en-US" altLang="zh-CN" sz="1400">
                <a:solidFill>
                  <a:srgbClr val="C94251"/>
                </a:solidFill>
                <a:latin typeface="Microsoft YaHei" charset="-122"/>
                <a:ea typeface="Microsoft YaHei" charset="-122"/>
                <a:cs typeface="Microsoft YaHei" charset="-122"/>
              </a:rPr>
              <a:t>5. </a:t>
            </a:r>
            <a:r>
              <a:rPr lang="zh-CN" altLang="en-US" sz="1400">
                <a:solidFill>
                  <a:srgbClr val="C94251"/>
                </a:solidFill>
                <a:latin typeface="Microsoft YaHei" charset="-122"/>
                <a:ea typeface="Microsoft YaHei" charset="-122"/>
                <a:cs typeface="Microsoft YaHei" charset="-122"/>
              </a:rPr>
              <a:t>离散化后可以进行特征交叉，由</a:t>
            </a:r>
            <a:r>
              <a:rPr lang="en-US" altLang="zh-CN" sz="1400">
                <a:solidFill>
                  <a:srgbClr val="C94251"/>
                </a:solidFill>
                <a:latin typeface="Microsoft YaHei" charset="-122"/>
                <a:ea typeface="Microsoft YaHei" charset="-122"/>
                <a:cs typeface="Microsoft YaHei" charset="-122"/>
              </a:rPr>
              <a:t>M+N</a:t>
            </a:r>
            <a:r>
              <a:rPr lang="zh-CN" altLang="en-US" sz="1400">
                <a:solidFill>
                  <a:srgbClr val="C94251"/>
                </a:solidFill>
                <a:latin typeface="Microsoft YaHei" charset="-122"/>
                <a:ea typeface="Microsoft YaHei" charset="-122"/>
                <a:cs typeface="Microsoft YaHei" charset="-122"/>
              </a:rPr>
              <a:t>个变量变为</a:t>
            </a:r>
            <a:r>
              <a:rPr lang="en-US" altLang="zh-CN" sz="1400">
                <a:solidFill>
                  <a:srgbClr val="C94251"/>
                </a:solidFill>
                <a:latin typeface="Microsoft YaHei" charset="-122"/>
                <a:ea typeface="Microsoft YaHei" charset="-122"/>
                <a:cs typeface="Microsoft YaHei" charset="-122"/>
              </a:rPr>
              <a:t>M*N</a:t>
            </a:r>
            <a:r>
              <a:rPr lang="zh-CN" altLang="en-US" sz="1400">
                <a:solidFill>
                  <a:srgbClr val="C94251"/>
                </a:solidFill>
                <a:latin typeface="Microsoft YaHei" charset="-122"/>
                <a:ea typeface="Microsoft YaHei" charset="-122"/>
                <a:cs typeface="Microsoft YaHei" charset="-122"/>
              </a:rPr>
              <a:t>个变量，进一步引入非线性，提升表达能力</a:t>
            </a:r>
          </a:p>
        </p:txBody>
      </p:sp>
    </p:spTree>
    <p:extLst>
      <p:ext uri="{BB962C8B-B14F-4D97-AF65-F5344CB8AC3E}">
        <p14:creationId xmlns:p14="http://schemas.microsoft.com/office/powerpoint/2010/main" val="50392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537367"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第三节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离散特征哑编码</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3571565" y="1427173"/>
            <a:ext cx="2000869" cy="461665"/>
          </a:xfrm>
          <a:prstGeom prst="rect">
            <a:avLst/>
          </a:prstGeom>
          <a:noFill/>
        </p:spPr>
        <p:txBody>
          <a:bodyPr wrap="none" rtlCol="0">
            <a:spAutoFit/>
          </a:bodyPr>
          <a:lstStyle/>
          <a:p>
            <a:r>
              <a:rPr kumimoji="1" lang="en-US" altLang="zh-CN" sz="2400" dirty="0">
                <a:latin typeface="Microsoft YaHei" charset="-122"/>
                <a:ea typeface="Microsoft YaHei" charset="-122"/>
                <a:cs typeface="Microsoft YaHei" charset="-122"/>
              </a:rPr>
              <a:t>oneHot</a:t>
            </a:r>
            <a:r>
              <a:rPr kumimoji="1" lang="zh-CN" altLang="en-US" sz="2400" dirty="0">
                <a:latin typeface="Microsoft YaHei" charset="-122"/>
                <a:ea typeface="Microsoft YaHei" charset="-122"/>
                <a:cs typeface="Microsoft YaHei" charset="-122"/>
              </a:rPr>
              <a:t> 编码</a:t>
            </a:r>
          </a:p>
        </p:txBody>
      </p:sp>
      <p:sp>
        <p:nvSpPr>
          <p:cNvPr id="5" name="矩形"/>
          <p:cNvSpPr>
            <a:spLocks/>
          </p:cNvSpPr>
          <p:nvPr/>
        </p:nvSpPr>
        <p:spPr>
          <a:xfrm>
            <a:off x="323528" y="2191966"/>
            <a:ext cx="8517632" cy="1015663"/>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a:latin typeface="Microsoft YaHei" charset="-122"/>
                <a:ea typeface="Microsoft YaHei" charset="-122"/>
                <a:cs typeface="Microsoft YaHei" charset="-122"/>
              </a:rPr>
              <a:t>One-Hot</a:t>
            </a:r>
            <a:r>
              <a:rPr lang="zh-CN" altLang="en-US" sz="2000">
                <a:latin typeface="Microsoft YaHei" charset="-122"/>
                <a:ea typeface="Microsoft YaHei" charset="-122"/>
                <a:cs typeface="Microsoft YaHei" charset="-122"/>
              </a:rPr>
              <a:t>编码，又称为一位有效编码，主要是采用</a:t>
            </a:r>
            <a:r>
              <a:rPr lang="en-US" altLang="zh-CN" sz="2000">
                <a:latin typeface="Microsoft YaHei" charset="-122"/>
                <a:ea typeface="Microsoft YaHei" charset="-122"/>
                <a:cs typeface="Microsoft YaHei" charset="-122"/>
              </a:rPr>
              <a:t>N</a:t>
            </a:r>
            <a:r>
              <a:rPr lang="zh-CN" altLang="en-US" sz="2000">
                <a:latin typeface="Microsoft YaHei" charset="-122"/>
                <a:ea typeface="Microsoft YaHei" charset="-122"/>
                <a:cs typeface="Microsoft YaHei" charset="-122"/>
              </a:rPr>
              <a:t>位状态寄存器来对</a:t>
            </a:r>
            <a:r>
              <a:rPr lang="en-US" altLang="zh-CN" sz="2000">
                <a:latin typeface="Microsoft YaHei" charset="-122"/>
                <a:ea typeface="Microsoft YaHei" charset="-122"/>
                <a:cs typeface="Microsoft YaHei" charset="-122"/>
              </a:rPr>
              <a:t>N</a:t>
            </a:r>
            <a:r>
              <a:rPr lang="zh-CN" altLang="en-US" sz="2000">
                <a:latin typeface="Microsoft YaHei" charset="-122"/>
                <a:ea typeface="Microsoft YaHei" charset="-122"/>
                <a:cs typeface="Microsoft YaHei" charset="-122"/>
              </a:rPr>
              <a:t>个状态进行编码，每个状态都由他独立的寄存器位，并且在任意时候只有一位有效。</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6" name="矩形"/>
          <p:cNvSpPr>
            <a:spLocks/>
          </p:cNvSpPr>
          <p:nvPr/>
        </p:nvSpPr>
        <p:spPr>
          <a:xfrm>
            <a:off x="323528" y="3464590"/>
            <a:ext cx="8517632" cy="1015663"/>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a:latin typeface="Microsoft YaHei" charset="-122"/>
                <a:ea typeface="Microsoft YaHei" charset="-122"/>
                <a:cs typeface="Microsoft YaHei" charset="-122"/>
              </a:rPr>
              <a:t>One-Hot</a:t>
            </a:r>
            <a:r>
              <a:rPr lang="zh-CN" altLang="en-US" sz="2000">
                <a:latin typeface="Microsoft YaHei" charset="-122"/>
                <a:ea typeface="Microsoft YaHei" charset="-122"/>
                <a:cs typeface="Microsoft YaHei" charset="-122"/>
              </a:rPr>
              <a:t>编码是分类变量作为二进制向量的表示。这首先要求将分类值映射到整数值。然后，每个整数值被表示为二进制向量，除了整数的索引之外，它都是零值，它被标记为</a:t>
            </a:r>
            <a:r>
              <a:rPr lang="en-US" altLang="zh-CN" sz="2000">
                <a:latin typeface="Microsoft YaHei" charset="-122"/>
                <a:ea typeface="Microsoft YaHei" charset="-122"/>
                <a:cs typeface="Microsoft YaHei" charset="-122"/>
              </a:rPr>
              <a:t>1</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72727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537367"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第三节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离散特征哑编码</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3571565" y="1427173"/>
            <a:ext cx="2000869" cy="461665"/>
          </a:xfrm>
          <a:prstGeom prst="rect">
            <a:avLst/>
          </a:prstGeom>
          <a:noFill/>
        </p:spPr>
        <p:txBody>
          <a:bodyPr wrap="none" rtlCol="0">
            <a:spAutoFit/>
          </a:bodyPr>
          <a:lstStyle/>
          <a:p>
            <a:r>
              <a:rPr kumimoji="1" lang="en-US" altLang="zh-CN" sz="2400" dirty="0">
                <a:latin typeface="Microsoft YaHei" charset="-122"/>
                <a:ea typeface="Microsoft YaHei" charset="-122"/>
                <a:cs typeface="Microsoft YaHei" charset="-122"/>
              </a:rPr>
              <a:t>oneHot</a:t>
            </a:r>
            <a:r>
              <a:rPr kumimoji="1" lang="zh-CN" altLang="en-US" sz="2400" dirty="0">
                <a:latin typeface="Microsoft YaHei" charset="-122"/>
                <a:ea typeface="Microsoft YaHei" charset="-122"/>
                <a:cs typeface="Microsoft YaHei" charset="-122"/>
              </a:rPr>
              <a:t> 编码</a:t>
            </a:r>
          </a:p>
        </p:txBody>
      </p:sp>
      <p:graphicFrame>
        <p:nvGraphicFramePr>
          <p:cNvPr id="7" name="表格 6"/>
          <p:cNvGraphicFramePr>
            <a:graphicFrameLocks noGrp="1"/>
          </p:cNvGraphicFramePr>
          <p:nvPr>
            <p:extLst>
              <p:ext uri="{D42A27DB-BD31-4B8C-83A1-F6EECF244321}">
                <p14:modId xmlns:p14="http://schemas.microsoft.com/office/powerpoint/2010/main" val="2054104184"/>
              </p:ext>
            </p:extLst>
          </p:nvPr>
        </p:nvGraphicFramePr>
        <p:xfrm>
          <a:off x="1586090" y="2460027"/>
          <a:ext cx="900100" cy="1828800"/>
        </p:xfrm>
        <a:graphic>
          <a:graphicData uri="http://schemas.openxmlformats.org/drawingml/2006/table">
            <a:tbl>
              <a:tblPr firstRow="1" bandRow="1">
                <a:tableStyleId>{5FD0F851-EC5A-4D38-B0AD-8093EC10F338}</a:tableStyleId>
              </a:tblPr>
              <a:tblGrid>
                <a:gridCol w="900100"/>
              </a:tblGrid>
              <a:tr h="286385">
                <a:tc>
                  <a:txBody>
                    <a:bodyPr/>
                    <a:lstStyle/>
                    <a:p>
                      <a:r>
                        <a:rPr lang="zh-CN" altLang="en-US" sz="1400" dirty="0">
                          <a:latin typeface="Microsoft YaHei" charset="-122"/>
                          <a:ea typeface="Microsoft YaHei" charset="-122"/>
                          <a:cs typeface="Microsoft YaHei" charset="-122"/>
                        </a:rPr>
                        <a:t>年龄</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dirty="0">
                          <a:latin typeface="Microsoft YaHei" charset="-122"/>
                          <a:ea typeface="Microsoft YaHei" charset="-122"/>
                          <a:cs typeface="Microsoft YaHei" charset="-122"/>
                        </a:rPr>
                        <a:t>15</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33</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30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26</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70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635879988"/>
              </p:ext>
            </p:extLst>
          </p:nvPr>
        </p:nvGraphicFramePr>
        <p:xfrm>
          <a:off x="3535332" y="2460027"/>
          <a:ext cx="900100" cy="1828800"/>
        </p:xfrm>
        <a:graphic>
          <a:graphicData uri="http://schemas.openxmlformats.org/drawingml/2006/table">
            <a:tbl>
              <a:tblPr firstRow="1" bandRow="1">
                <a:tableStyleId>{5FD0F851-EC5A-4D38-B0AD-8093EC10F338}</a:tableStyleId>
              </a:tblPr>
              <a:tblGrid>
                <a:gridCol w="900100"/>
              </a:tblGrid>
              <a:tr h="286385">
                <a:tc>
                  <a:txBody>
                    <a:bodyPr/>
                    <a:lstStyle/>
                    <a:p>
                      <a:r>
                        <a:rPr lang="zh-CN" altLang="en-US" sz="1400" dirty="0">
                          <a:latin typeface="Microsoft YaHei" charset="-122"/>
                          <a:ea typeface="Microsoft YaHei" charset="-122"/>
                          <a:cs typeface="Microsoft YaHei" charset="-122"/>
                        </a:rPr>
                        <a:t>年龄</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zh-CN" altLang="en-US" sz="1400" dirty="0">
                          <a:latin typeface="Microsoft YaHei" charset="-122"/>
                          <a:ea typeface="Microsoft YaHei" charset="-122"/>
                          <a:cs typeface="Microsoft YaHei" charset="-122"/>
                        </a:rPr>
                        <a:t>少年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zh-CN" altLang="en-US" sz="1400">
                          <a:latin typeface="Microsoft YaHei" charset="-122"/>
                          <a:ea typeface="Microsoft YaHei" charset="-122"/>
                          <a:cs typeface="Microsoft YaHei" charset="-122"/>
                        </a:rPr>
                        <a:t>中年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zh-CN" altLang="en-US" sz="1400">
                          <a:latin typeface="Microsoft YaHei" charset="-122"/>
                          <a:ea typeface="Microsoft YaHei" charset="-122"/>
                          <a:cs typeface="Microsoft YaHei" charset="-122"/>
                        </a:rPr>
                        <a:t>中年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zh-CN" altLang="en-US" sz="1400">
                          <a:latin typeface="Microsoft YaHei" charset="-122"/>
                          <a:ea typeface="Microsoft YaHei" charset="-122"/>
                          <a:cs typeface="Microsoft YaHei" charset="-122"/>
                        </a:rPr>
                        <a:t>青年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zh-CN" altLang="en-US" sz="1400">
                          <a:latin typeface="Microsoft YaHei" charset="-122"/>
                          <a:ea typeface="Microsoft YaHei" charset="-122"/>
                          <a:cs typeface="Microsoft YaHei" charset="-122"/>
                        </a:rPr>
                        <a:t>老年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31366246"/>
              </p:ext>
            </p:extLst>
          </p:nvPr>
        </p:nvGraphicFramePr>
        <p:xfrm>
          <a:off x="5508104" y="2460027"/>
          <a:ext cx="2471980" cy="1828800"/>
        </p:xfrm>
        <a:graphic>
          <a:graphicData uri="http://schemas.openxmlformats.org/drawingml/2006/table">
            <a:tbl>
              <a:tblPr firstRow="1" bandRow="1">
                <a:tableStyleId>{5FD0F851-EC5A-4D38-B0AD-8093EC10F338}</a:tableStyleId>
              </a:tblPr>
              <a:tblGrid>
                <a:gridCol w="617995"/>
                <a:gridCol w="617995"/>
                <a:gridCol w="617995"/>
                <a:gridCol w="617995"/>
              </a:tblGrid>
              <a:tr h="286385">
                <a:tc>
                  <a:txBody>
                    <a:bodyPr/>
                    <a:lstStyle/>
                    <a:p>
                      <a:r>
                        <a:rPr lang="zh-CN" altLang="en-US" sz="1400" dirty="0">
                          <a:latin typeface="Microsoft YaHei" charset="-122"/>
                          <a:ea typeface="Microsoft YaHei" charset="-122"/>
                          <a:cs typeface="Microsoft YaHei" charset="-122"/>
                        </a:rPr>
                        <a:t>少年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a:latin typeface="Microsoft YaHei" charset="-122"/>
                          <a:ea typeface="Microsoft YaHei" charset="-122"/>
                          <a:cs typeface="Microsoft YaHei" charset="-122"/>
                        </a:rPr>
                        <a:t>青年</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a:latin typeface="Microsoft YaHei" charset="-122"/>
                          <a:ea typeface="Microsoft YaHei" charset="-122"/>
                          <a:cs typeface="Microsoft YaHei" charset="-122"/>
                        </a:rPr>
                        <a:t>中年</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a:latin typeface="Microsoft YaHei" charset="-122"/>
                          <a:ea typeface="Microsoft YaHei" charset="-122"/>
                          <a:cs typeface="Microsoft YaHei" charset="-122"/>
                        </a:rPr>
                        <a:t>老年</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dirty="0">
                          <a:latin typeface="Microsoft YaHei" charset="-122"/>
                          <a:ea typeface="Microsoft YaHei" charset="-122"/>
                          <a:cs typeface="Microsoft YaHei" charset="-122"/>
                        </a:rPr>
                        <a:t>1</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dirty="0">
                          <a:latin typeface="Microsoft YaHei" charset="-122"/>
                          <a:ea typeface="Microsoft YaHei" charset="-122"/>
                          <a:cs typeface="Microsoft YaHei" charset="-122"/>
                        </a:rPr>
                        <a:t>0</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dirty="0">
                          <a:latin typeface="Microsoft YaHei" charset="-122"/>
                          <a:ea typeface="Microsoft YaHei" charset="-122"/>
                          <a:cs typeface="Microsoft YaHei" charset="-122"/>
                        </a:rPr>
                        <a:t>0</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dirty="0">
                          <a:latin typeface="Microsoft YaHei" charset="-122"/>
                          <a:ea typeface="Microsoft YaHei" charset="-122"/>
                          <a:cs typeface="Microsoft YaHei" charset="-122"/>
                        </a:rPr>
                        <a:t>0</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1</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1</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1</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1</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0" name="右箭头 9"/>
          <p:cNvSpPr/>
          <p:nvPr/>
        </p:nvSpPr>
        <p:spPr>
          <a:xfrm>
            <a:off x="2674958" y="3271860"/>
            <a:ext cx="574731"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1" name="文本框 10"/>
          <p:cNvSpPr txBox="1"/>
          <p:nvPr/>
        </p:nvSpPr>
        <p:spPr>
          <a:xfrm>
            <a:off x="2600687" y="2964083"/>
            <a:ext cx="723275" cy="307777"/>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离散化</a:t>
            </a:r>
          </a:p>
        </p:txBody>
      </p:sp>
      <p:sp>
        <p:nvSpPr>
          <p:cNvPr id="12" name="右箭头 11"/>
          <p:cNvSpPr/>
          <p:nvPr/>
        </p:nvSpPr>
        <p:spPr>
          <a:xfrm>
            <a:off x="4748330" y="3277760"/>
            <a:ext cx="574731"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3" name="文本框 12"/>
          <p:cNvSpPr txBox="1"/>
          <p:nvPr/>
        </p:nvSpPr>
        <p:spPr>
          <a:xfrm>
            <a:off x="4373104" y="2979472"/>
            <a:ext cx="1167307" cy="292388"/>
          </a:xfrm>
          <a:prstGeom prst="rect">
            <a:avLst/>
          </a:prstGeom>
          <a:noFill/>
        </p:spPr>
        <p:txBody>
          <a:bodyPr wrap="none" rtlCol="0">
            <a:spAutoFit/>
          </a:bodyPr>
          <a:lstStyle/>
          <a:p>
            <a:r>
              <a:rPr kumimoji="1" lang="en-US" altLang="zh-CN" sz="1300" dirty="0">
                <a:latin typeface="Microsoft YaHei" charset="-122"/>
                <a:ea typeface="Microsoft YaHei" charset="-122"/>
                <a:cs typeface="Microsoft YaHei" charset="-122"/>
              </a:rPr>
              <a:t>oneHot</a:t>
            </a:r>
            <a:r>
              <a:rPr kumimoji="1" lang="zh-CN" altLang="en-US" sz="1300" dirty="0">
                <a:latin typeface="Microsoft YaHei" charset="-122"/>
                <a:ea typeface="Microsoft YaHei" charset="-122"/>
                <a:cs typeface="Microsoft YaHei" charset="-122"/>
              </a:rPr>
              <a:t> 编码</a:t>
            </a:r>
          </a:p>
        </p:txBody>
      </p:sp>
    </p:spTree>
    <p:extLst>
      <p:ext uri="{BB962C8B-B14F-4D97-AF65-F5344CB8AC3E}">
        <p14:creationId xmlns:p14="http://schemas.microsoft.com/office/powerpoint/2010/main" val="91175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537367"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第三节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离散特征哑编码</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3571565" y="1427173"/>
            <a:ext cx="2018501" cy="461665"/>
          </a:xfrm>
          <a:prstGeom prst="rect">
            <a:avLst/>
          </a:prstGeom>
          <a:noFill/>
        </p:spPr>
        <p:txBody>
          <a:bodyPr wrap="none" rtlCol="0">
            <a:spAutoFit/>
          </a:bodyPr>
          <a:lstStyle/>
          <a:p>
            <a:r>
              <a:rPr kumimoji="1" lang="en-US" altLang="zh-CN" sz="2400" dirty="0">
                <a:latin typeface="Microsoft YaHei" charset="-122"/>
                <a:ea typeface="Microsoft YaHei" charset="-122"/>
                <a:cs typeface="Microsoft YaHei" charset="-122"/>
              </a:rPr>
              <a:t>dummy</a:t>
            </a:r>
            <a:r>
              <a:rPr kumimoji="1" lang="zh-CN" altLang="en-US" sz="2400" dirty="0">
                <a:latin typeface="Microsoft YaHei" charset="-122"/>
                <a:ea typeface="Microsoft YaHei" charset="-122"/>
                <a:cs typeface="Microsoft YaHei" charset="-122"/>
              </a:rPr>
              <a:t> 编码</a:t>
            </a:r>
          </a:p>
        </p:txBody>
      </p:sp>
      <p:graphicFrame>
        <p:nvGraphicFramePr>
          <p:cNvPr id="4" name="表格 3"/>
          <p:cNvGraphicFramePr>
            <a:graphicFrameLocks noGrp="1"/>
          </p:cNvGraphicFramePr>
          <p:nvPr>
            <p:extLst>
              <p:ext uri="{D42A27DB-BD31-4B8C-83A1-F6EECF244321}">
                <p14:modId xmlns:p14="http://schemas.microsoft.com/office/powerpoint/2010/main" val="484804313"/>
              </p:ext>
            </p:extLst>
          </p:nvPr>
        </p:nvGraphicFramePr>
        <p:xfrm>
          <a:off x="1586090" y="2460027"/>
          <a:ext cx="900100" cy="1828800"/>
        </p:xfrm>
        <a:graphic>
          <a:graphicData uri="http://schemas.openxmlformats.org/drawingml/2006/table">
            <a:tbl>
              <a:tblPr firstRow="1" bandRow="1">
                <a:tableStyleId>{5FD0F851-EC5A-4D38-B0AD-8093EC10F338}</a:tableStyleId>
              </a:tblPr>
              <a:tblGrid>
                <a:gridCol w="900100"/>
              </a:tblGrid>
              <a:tr h="286385">
                <a:tc>
                  <a:txBody>
                    <a:bodyPr/>
                    <a:lstStyle/>
                    <a:p>
                      <a:r>
                        <a:rPr lang="zh-CN" altLang="en-US" sz="1400" dirty="0">
                          <a:latin typeface="Microsoft YaHei" charset="-122"/>
                          <a:ea typeface="Microsoft YaHei" charset="-122"/>
                          <a:cs typeface="Microsoft YaHei" charset="-122"/>
                        </a:rPr>
                        <a:t>年龄</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dirty="0">
                          <a:latin typeface="Microsoft YaHei" charset="-122"/>
                          <a:ea typeface="Microsoft YaHei" charset="-122"/>
                          <a:cs typeface="Microsoft YaHei" charset="-122"/>
                        </a:rPr>
                        <a:t>15</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33</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30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26</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70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762330830"/>
              </p:ext>
            </p:extLst>
          </p:nvPr>
        </p:nvGraphicFramePr>
        <p:xfrm>
          <a:off x="3535332" y="2460027"/>
          <a:ext cx="900100" cy="1828800"/>
        </p:xfrm>
        <a:graphic>
          <a:graphicData uri="http://schemas.openxmlformats.org/drawingml/2006/table">
            <a:tbl>
              <a:tblPr firstRow="1" bandRow="1">
                <a:tableStyleId>{5FD0F851-EC5A-4D38-B0AD-8093EC10F338}</a:tableStyleId>
              </a:tblPr>
              <a:tblGrid>
                <a:gridCol w="900100"/>
              </a:tblGrid>
              <a:tr h="286385">
                <a:tc>
                  <a:txBody>
                    <a:bodyPr/>
                    <a:lstStyle/>
                    <a:p>
                      <a:r>
                        <a:rPr lang="zh-CN" altLang="en-US" sz="1400" dirty="0">
                          <a:latin typeface="Microsoft YaHei" charset="-122"/>
                          <a:ea typeface="Microsoft YaHei" charset="-122"/>
                          <a:cs typeface="Microsoft YaHei" charset="-122"/>
                        </a:rPr>
                        <a:t>年龄</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zh-CN" altLang="en-US" sz="1400" dirty="0">
                          <a:latin typeface="Microsoft YaHei" charset="-122"/>
                          <a:ea typeface="Microsoft YaHei" charset="-122"/>
                          <a:cs typeface="Microsoft YaHei" charset="-122"/>
                        </a:rPr>
                        <a:t>少年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zh-CN" altLang="en-US" sz="1400">
                          <a:latin typeface="Microsoft YaHei" charset="-122"/>
                          <a:ea typeface="Microsoft YaHei" charset="-122"/>
                          <a:cs typeface="Microsoft YaHei" charset="-122"/>
                        </a:rPr>
                        <a:t>中年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zh-CN" altLang="en-US" sz="1400">
                          <a:latin typeface="Microsoft YaHei" charset="-122"/>
                          <a:ea typeface="Microsoft YaHei" charset="-122"/>
                          <a:cs typeface="Microsoft YaHei" charset="-122"/>
                        </a:rPr>
                        <a:t>中年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zh-CN" altLang="en-US" sz="1400">
                          <a:latin typeface="Microsoft YaHei" charset="-122"/>
                          <a:ea typeface="Microsoft YaHei" charset="-122"/>
                          <a:cs typeface="Microsoft YaHei" charset="-122"/>
                        </a:rPr>
                        <a:t>青年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zh-CN" altLang="en-US" sz="1400">
                          <a:latin typeface="Microsoft YaHei" charset="-122"/>
                          <a:ea typeface="Microsoft YaHei" charset="-122"/>
                          <a:cs typeface="Microsoft YaHei" charset="-122"/>
                        </a:rPr>
                        <a:t>老年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654652744"/>
              </p:ext>
            </p:extLst>
          </p:nvPr>
        </p:nvGraphicFramePr>
        <p:xfrm>
          <a:off x="5508104" y="2460027"/>
          <a:ext cx="1853985" cy="1828800"/>
        </p:xfrm>
        <a:graphic>
          <a:graphicData uri="http://schemas.openxmlformats.org/drawingml/2006/table">
            <a:tbl>
              <a:tblPr firstRow="1" bandRow="1">
                <a:tableStyleId>{5FD0F851-EC5A-4D38-B0AD-8093EC10F338}</a:tableStyleId>
              </a:tblPr>
              <a:tblGrid>
                <a:gridCol w="617995"/>
                <a:gridCol w="617995"/>
                <a:gridCol w="617995"/>
              </a:tblGrid>
              <a:tr h="286385">
                <a:tc>
                  <a:txBody>
                    <a:bodyPr/>
                    <a:lstStyle/>
                    <a:p>
                      <a:r>
                        <a:rPr lang="zh-CN" altLang="en-US" sz="1400">
                          <a:latin typeface="Microsoft YaHei" charset="-122"/>
                          <a:ea typeface="Microsoft YaHei" charset="-122"/>
                          <a:cs typeface="Microsoft YaHei" charset="-122"/>
                        </a:rPr>
                        <a:t>青年</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a:latin typeface="Microsoft YaHei" charset="-122"/>
                          <a:ea typeface="Microsoft YaHei" charset="-122"/>
                          <a:cs typeface="Microsoft YaHei" charset="-122"/>
                        </a:rPr>
                        <a:t>中年</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a:latin typeface="Microsoft YaHei" charset="-122"/>
                          <a:ea typeface="Microsoft YaHei" charset="-122"/>
                          <a:cs typeface="Microsoft YaHei" charset="-122"/>
                        </a:rPr>
                        <a:t>老年</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dirty="0">
                          <a:latin typeface="Microsoft YaHei" charset="-122"/>
                          <a:ea typeface="Microsoft YaHei" charset="-122"/>
                          <a:cs typeface="Microsoft YaHei" charset="-122"/>
                        </a:rPr>
                        <a:t>0</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dirty="0">
                          <a:latin typeface="Microsoft YaHei" charset="-122"/>
                          <a:ea typeface="Microsoft YaHei" charset="-122"/>
                          <a:cs typeface="Microsoft YaHei" charset="-122"/>
                        </a:rPr>
                        <a:t>0</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dirty="0">
                          <a:latin typeface="Microsoft YaHei" charset="-122"/>
                          <a:ea typeface="Microsoft YaHei" charset="-122"/>
                          <a:cs typeface="Microsoft YaHei" charset="-122"/>
                        </a:rPr>
                        <a:t>0</a:t>
                      </a:r>
                      <a:endParaRPr lang="zh-CN" altLang="en-US" sz="1400" dirty="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1</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1</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1</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86385">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400">
                          <a:latin typeface="Microsoft YaHei" charset="-122"/>
                          <a:ea typeface="Microsoft YaHei" charset="-122"/>
                          <a:cs typeface="Microsoft YaHei" charset="-122"/>
                        </a:rPr>
                        <a:t>1</a:t>
                      </a:r>
                      <a:endParaRPr lang="zh-CN" altLang="en-US" sz="1400">
                        <a:latin typeface="Microsoft YaHei" charset="-122"/>
                        <a:ea typeface="Microsoft YaHei" charset="-122"/>
                        <a:cs typeface="Microsoft YaHei"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7" name="右箭头 6"/>
          <p:cNvSpPr/>
          <p:nvPr/>
        </p:nvSpPr>
        <p:spPr>
          <a:xfrm>
            <a:off x="2674958" y="3271860"/>
            <a:ext cx="574731"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8" name="文本框 7"/>
          <p:cNvSpPr txBox="1"/>
          <p:nvPr/>
        </p:nvSpPr>
        <p:spPr>
          <a:xfrm>
            <a:off x="2600687" y="2964083"/>
            <a:ext cx="723275" cy="307777"/>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离散化</a:t>
            </a:r>
          </a:p>
        </p:txBody>
      </p:sp>
      <p:sp>
        <p:nvSpPr>
          <p:cNvPr id="9" name="右箭头 8"/>
          <p:cNvSpPr/>
          <p:nvPr/>
        </p:nvSpPr>
        <p:spPr>
          <a:xfrm>
            <a:off x="4748330" y="3277760"/>
            <a:ext cx="574731"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0" name="文本框 9"/>
          <p:cNvSpPr txBox="1"/>
          <p:nvPr/>
        </p:nvSpPr>
        <p:spPr>
          <a:xfrm>
            <a:off x="4405436" y="2964083"/>
            <a:ext cx="1176925" cy="292388"/>
          </a:xfrm>
          <a:prstGeom prst="rect">
            <a:avLst/>
          </a:prstGeom>
          <a:noFill/>
        </p:spPr>
        <p:txBody>
          <a:bodyPr wrap="none" rtlCol="0">
            <a:spAutoFit/>
          </a:bodyPr>
          <a:lstStyle/>
          <a:p>
            <a:r>
              <a:rPr kumimoji="1" lang="en-US" altLang="zh-CN" sz="1300" dirty="0">
                <a:latin typeface="Microsoft YaHei" charset="-122"/>
                <a:ea typeface="Microsoft YaHei" charset="-122"/>
                <a:cs typeface="Microsoft YaHei" charset="-122"/>
              </a:rPr>
              <a:t>dummy</a:t>
            </a:r>
            <a:r>
              <a:rPr kumimoji="1" lang="zh-CN" altLang="en-US" sz="1300" dirty="0">
                <a:latin typeface="Microsoft YaHei" charset="-122"/>
                <a:ea typeface="Microsoft YaHei" charset="-122"/>
                <a:cs typeface="Microsoft YaHei" charset="-122"/>
              </a:rPr>
              <a:t> 编码</a:t>
            </a:r>
          </a:p>
        </p:txBody>
      </p:sp>
    </p:spTree>
    <p:extLst>
      <p:ext uri="{BB962C8B-B14F-4D97-AF65-F5344CB8AC3E}">
        <p14:creationId xmlns:p14="http://schemas.microsoft.com/office/powerpoint/2010/main" val="137881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537367"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第三节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离散特征哑编码</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2463634" y="1481934"/>
            <a:ext cx="4216732" cy="461665"/>
          </a:xfrm>
          <a:prstGeom prst="rect">
            <a:avLst/>
          </a:prstGeom>
          <a:noFill/>
        </p:spPr>
        <p:txBody>
          <a:bodyPr wrap="none" rtlCol="0">
            <a:spAutoFit/>
          </a:bodyPr>
          <a:lstStyle/>
          <a:p>
            <a:r>
              <a:rPr kumimoji="1" lang="en-US" altLang="zh-CN" sz="2400" dirty="0">
                <a:latin typeface="Microsoft YaHei" charset="-122"/>
                <a:ea typeface="Microsoft YaHei" charset="-122"/>
                <a:cs typeface="Microsoft YaHei" charset="-122"/>
              </a:rPr>
              <a:t>dummy</a:t>
            </a:r>
            <a:r>
              <a:rPr kumimoji="1" lang="zh-CN" altLang="en-US" sz="2400" dirty="0">
                <a:latin typeface="Microsoft YaHei" charset="-122"/>
                <a:ea typeface="Microsoft YaHei" charset="-122"/>
                <a:cs typeface="Microsoft YaHei" charset="-122"/>
              </a:rPr>
              <a:t>编码 </a:t>
            </a:r>
            <a:r>
              <a:rPr kumimoji="1" lang="en-US" altLang="zh-CN" sz="2400" dirty="0">
                <a:latin typeface="Microsoft YaHei" charset="-122"/>
                <a:ea typeface="Microsoft YaHei" charset="-122"/>
                <a:cs typeface="Microsoft YaHei" charset="-122"/>
              </a:rPr>
              <a:t>VS</a:t>
            </a:r>
            <a:r>
              <a:rPr kumimoji="1" lang="zh-CN" altLang="en-US" sz="2400" dirty="0">
                <a:latin typeface="Microsoft YaHei" charset="-122"/>
                <a:ea typeface="Microsoft YaHei" charset="-122"/>
                <a:cs typeface="Microsoft YaHei" charset="-122"/>
              </a:rPr>
              <a:t> </a:t>
            </a:r>
            <a:r>
              <a:rPr kumimoji="1" lang="en-US" altLang="zh-CN" sz="2400" dirty="0">
                <a:latin typeface="Microsoft YaHei" charset="-122"/>
                <a:ea typeface="Microsoft YaHei" charset="-122"/>
                <a:cs typeface="Microsoft YaHei" charset="-122"/>
              </a:rPr>
              <a:t>oneHot</a:t>
            </a:r>
            <a:r>
              <a:rPr kumimoji="1" lang="zh-CN" altLang="en-US" sz="2400" dirty="0">
                <a:latin typeface="Microsoft YaHei" charset="-122"/>
                <a:ea typeface="Microsoft YaHei" charset="-122"/>
                <a:cs typeface="Microsoft YaHei" charset="-122"/>
              </a:rPr>
              <a:t>编码</a:t>
            </a:r>
          </a:p>
        </p:txBody>
      </p:sp>
      <mc:AlternateContent xmlns:mc="http://schemas.openxmlformats.org/markup-compatibility/2006" xmlns:a14="http://schemas.microsoft.com/office/drawing/2010/main">
        <mc:Choice Requires="a14">
          <p:sp>
            <p:nvSpPr>
              <p:cNvPr id="11" name="文本框 10"/>
              <p:cNvSpPr txBox="1"/>
              <p:nvPr/>
            </p:nvSpPr>
            <p:spPr>
              <a:xfrm>
                <a:off x="2651410" y="2571750"/>
                <a:ext cx="38411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a:latin typeface="Cambria Math" charset="0"/>
                            </a:rPr>
                          </m:ctrlPr>
                        </m:sSubPr>
                        <m:e>
                          <m:r>
                            <a:rPr kumimoji="1" lang="en-US" altLang="zh-CN" b="0" i="1">
                              <a:latin typeface="Cambria Math" charset="0"/>
                            </a:rPr>
                            <m:t>𝑊</m:t>
                          </m:r>
                        </m:e>
                        <m:sub>
                          <m:r>
                            <a:rPr kumimoji="1" lang="en-US" altLang="zh-CN" b="0" i="1">
                              <a:latin typeface="Cambria Math" charset="0"/>
                            </a:rPr>
                            <m:t>1</m:t>
                          </m:r>
                        </m:sub>
                      </m:sSub>
                      <m:sSub>
                        <m:sSubPr>
                          <m:ctrlPr>
                            <a:rPr kumimoji="1" lang="en-US" altLang="zh-CN" b="0" i="1">
                              <a:latin typeface="Cambria Math" charset="0"/>
                            </a:rPr>
                          </m:ctrlPr>
                        </m:sSubPr>
                        <m:e>
                          <m:r>
                            <a:rPr kumimoji="1" lang="en-US" altLang="zh-CN" b="0" i="1">
                              <a:latin typeface="Cambria Math" charset="0"/>
                            </a:rPr>
                            <m:t>𝑋</m:t>
                          </m:r>
                        </m:e>
                        <m:sub>
                          <m:r>
                            <a:rPr kumimoji="1" lang="en-US" altLang="zh-CN" b="0" i="1">
                              <a:latin typeface="Cambria Math" charset="0"/>
                            </a:rPr>
                            <m:t>1</m:t>
                          </m:r>
                        </m:sub>
                      </m:sSub>
                      <m:r>
                        <a:rPr kumimoji="1" lang="en-US" altLang="zh-CN" b="0" i="1">
                          <a:latin typeface="Cambria Math" charset="0"/>
                        </a:rPr>
                        <m:t>+</m:t>
                      </m:r>
                      <m:sSub>
                        <m:sSubPr>
                          <m:ctrlPr>
                            <a:rPr kumimoji="1" lang="en-US" altLang="zh-CN" b="0" i="1">
                              <a:latin typeface="Cambria Math" charset="0"/>
                            </a:rPr>
                          </m:ctrlPr>
                        </m:sSubPr>
                        <m:e>
                          <m:r>
                            <a:rPr kumimoji="1" lang="en-US" altLang="zh-CN" b="0" i="1">
                              <a:latin typeface="Cambria Math" charset="0"/>
                            </a:rPr>
                            <m:t>𝑊</m:t>
                          </m:r>
                        </m:e>
                        <m:sub>
                          <m:r>
                            <a:rPr kumimoji="1" lang="en-US" altLang="zh-CN" b="0" i="1">
                              <a:latin typeface="Cambria Math" charset="0"/>
                            </a:rPr>
                            <m:t>2</m:t>
                          </m:r>
                        </m:sub>
                      </m:sSub>
                      <m:sSub>
                        <m:sSubPr>
                          <m:ctrlPr>
                            <a:rPr kumimoji="1" lang="en-US" altLang="zh-CN" b="0" i="1">
                              <a:latin typeface="Cambria Math" charset="0"/>
                            </a:rPr>
                          </m:ctrlPr>
                        </m:sSubPr>
                        <m:e>
                          <m:r>
                            <a:rPr kumimoji="1" lang="en-US" altLang="zh-CN" b="0" i="1">
                              <a:latin typeface="Cambria Math" charset="0"/>
                            </a:rPr>
                            <m:t>𝑋</m:t>
                          </m:r>
                        </m:e>
                        <m:sub>
                          <m:r>
                            <a:rPr kumimoji="1" lang="en-US" altLang="zh-CN" b="0" i="1">
                              <a:latin typeface="Cambria Math" charset="0"/>
                            </a:rPr>
                            <m:t>2</m:t>
                          </m:r>
                        </m:sub>
                      </m:sSub>
                      <m:r>
                        <a:rPr kumimoji="1" lang="en-US" altLang="zh-CN" b="0" i="1">
                          <a:latin typeface="Cambria Math" charset="0"/>
                        </a:rPr>
                        <m:t>+</m:t>
                      </m:r>
                      <m:sSub>
                        <m:sSubPr>
                          <m:ctrlPr>
                            <a:rPr kumimoji="1" lang="en-US" altLang="zh-CN" b="0" i="1">
                              <a:latin typeface="Cambria Math" charset="0"/>
                            </a:rPr>
                          </m:ctrlPr>
                        </m:sSubPr>
                        <m:e>
                          <m:r>
                            <a:rPr kumimoji="1" lang="en-US" altLang="zh-CN" b="0" i="1">
                              <a:latin typeface="Cambria Math" charset="0"/>
                            </a:rPr>
                            <m:t>𝑊</m:t>
                          </m:r>
                        </m:e>
                        <m:sub>
                          <m:r>
                            <a:rPr kumimoji="1" lang="en-US" altLang="zh-CN" b="0" i="1">
                              <a:latin typeface="Cambria Math" charset="0"/>
                            </a:rPr>
                            <m:t>3</m:t>
                          </m:r>
                        </m:sub>
                      </m:sSub>
                      <m:sSub>
                        <m:sSubPr>
                          <m:ctrlPr>
                            <a:rPr kumimoji="1" lang="en-US" altLang="zh-CN" b="0" i="1">
                              <a:latin typeface="Cambria Math" charset="0"/>
                            </a:rPr>
                          </m:ctrlPr>
                        </m:sSubPr>
                        <m:e>
                          <m:r>
                            <a:rPr kumimoji="1" lang="en-US" altLang="zh-CN" b="0" i="1">
                              <a:latin typeface="Cambria Math" charset="0"/>
                            </a:rPr>
                            <m:t>𝑋</m:t>
                          </m:r>
                        </m:e>
                        <m:sub>
                          <m:r>
                            <a:rPr kumimoji="1" lang="en-US" altLang="zh-CN" b="0" i="1">
                              <a:latin typeface="Cambria Math" charset="0"/>
                            </a:rPr>
                            <m:t>3</m:t>
                          </m:r>
                        </m:sub>
                      </m:sSub>
                      <m:r>
                        <a:rPr kumimoji="1" lang="en-US" altLang="zh-CN" b="0" i="1">
                          <a:latin typeface="Cambria Math" charset="0"/>
                        </a:rPr>
                        <m:t>+</m:t>
                      </m:r>
                      <m:sSub>
                        <m:sSubPr>
                          <m:ctrlPr>
                            <a:rPr kumimoji="1" lang="en-US" altLang="zh-CN" b="0" i="1">
                              <a:latin typeface="Cambria Math" charset="0"/>
                            </a:rPr>
                          </m:ctrlPr>
                        </m:sSubPr>
                        <m:e>
                          <m:r>
                            <a:rPr kumimoji="1" lang="en-US" altLang="zh-CN" b="0" i="1">
                              <a:latin typeface="Cambria Math" charset="0"/>
                            </a:rPr>
                            <m:t>𝑊</m:t>
                          </m:r>
                        </m:e>
                        <m:sub>
                          <m:r>
                            <a:rPr kumimoji="1" lang="en-US" altLang="zh-CN" b="0" i="1">
                              <a:latin typeface="Cambria Math" charset="0"/>
                            </a:rPr>
                            <m:t>4</m:t>
                          </m:r>
                        </m:sub>
                      </m:sSub>
                      <m:sSub>
                        <m:sSubPr>
                          <m:ctrlPr>
                            <a:rPr kumimoji="1" lang="en-US" altLang="zh-CN" b="0" i="1">
                              <a:latin typeface="Cambria Math" charset="0"/>
                            </a:rPr>
                          </m:ctrlPr>
                        </m:sSubPr>
                        <m:e>
                          <m:r>
                            <a:rPr kumimoji="1" lang="en-US" altLang="zh-CN" b="0" i="1">
                              <a:latin typeface="Cambria Math" charset="0"/>
                            </a:rPr>
                            <m:t>𝑋</m:t>
                          </m:r>
                        </m:e>
                        <m:sub>
                          <m:r>
                            <a:rPr kumimoji="1" lang="en-US" altLang="zh-CN" b="0" i="1">
                              <a:latin typeface="Cambria Math" charset="0"/>
                            </a:rPr>
                            <m:t>4</m:t>
                          </m:r>
                        </m:sub>
                      </m:sSub>
                      <m:r>
                        <a:rPr kumimoji="1" lang="en-US" altLang="zh-CN" b="0" i="1">
                          <a:latin typeface="Cambria Math" charset="0"/>
                        </a:rPr>
                        <m:t>+</m:t>
                      </m:r>
                      <m:sSub>
                        <m:sSubPr>
                          <m:ctrlPr>
                            <a:rPr kumimoji="1" lang="en-US" altLang="zh-CN" b="0" i="1">
                              <a:latin typeface="Cambria Math" charset="0"/>
                            </a:rPr>
                          </m:ctrlPr>
                        </m:sSubPr>
                        <m:e>
                          <m:r>
                            <a:rPr kumimoji="1" lang="en-US" altLang="zh-CN" b="0" i="1">
                              <a:latin typeface="Cambria Math" charset="0"/>
                            </a:rPr>
                            <m:t>𝑊</m:t>
                          </m:r>
                        </m:e>
                        <m:sub>
                          <m:r>
                            <a:rPr kumimoji="1" lang="en-US" altLang="zh-CN" b="0" i="1">
                              <a:latin typeface="Cambria Math" charset="0"/>
                            </a:rPr>
                            <m:t>5</m:t>
                          </m:r>
                        </m:sub>
                      </m:sSub>
                      <m:r>
                        <a:rPr kumimoji="1" lang="en-US" altLang="zh-CN" b="0" i="1">
                          <a:latin typeface="Cambria Math" charset="0"/>
                        </a:rPr>
                        <m:t>1</m:t>
                      </m:r>
                    </m:oMath>
                  </m:oMathPara>
                </a14:m>
                <a:endParaRPr kumimoji="1" lang="zh-CN" altLang="en-US"/>
              </a:p>
            </p:txBody>
          </p:sp>
        </mc:Choice>
        <mc:Fallback xmlns="">
          <p:sp>
            <p:nvSpPr>
              <p:cNvPr id="11" name="文本框 10"/>
              <p:cNvSpPr txBox="1">
                <a:spLocks noRot="1" noChangeAspect="1" noMove="1" noResize="1" noEditPoints="1" noAdjustHandles="1" noChangeArrowheads="1" noChangeShapeType="1" noTextEdit="1"/>
              </p:cNvSpPr>
              <p:nvPr/>
            </p:nvSpPr>
            <p:spPr>
              <a:xfrm>
                <a:off x="2651410" y="2571750"/>
                <a:ext cx="3841180" cy="276999"/>
              </a:xfrm>
              <a:prstGeom prst="rect">
                <a:avLst/>
              </a:prstGeom>
              <a:blipFill rotWithShape="0">
                <a:blip r:embed="rId3"/>
                <a:stretch>
                  <a:fillRect b="-20000"/>
                </a:stretch>
              </a:blipFill>
            </p:spPr>
            <p:txBody>
              <a:bodyPr/>
              <a:lstStyle/>
              <a:p>
                <a:r>
                  <a:rPr lang="zh-CN" altLang="en-US">
                    <a:noFill/>
                  </a:rPr>
                  <a:t> </a:t>
                </a:r>
              </a:p>
            </p:txBody>
          </p:sp>
        </mc:Fallback>
      </mc:AlternateContent>
      <p:sp>
        <p:nvSpPr>
          <p:cNvPr id="12" name="文本框 11"/>
          <p:cNvSpPr txBox="1"/>
          <p:nvPr/>
        </p:nvSpPr>
        <p:spPr>
          <a:xfrm>
            <a:off x="2463634" y="3476900"/>
            <a:ext cx="4261103" cy="369332"/>
          </a:xfrm>
          <a:prstGeom prst="rect">
            <a:avLst/>
          </a:prstGeom>
          <a:noFill/>
        </p:spPr>
        <p:txBody>
          <a:bodyPr wrap="none" rtlCol="0">
            <a:spAutoFit/>
          </a:bodyPr>
          <a:lstStyle/>
          <a:p>
            <a:r>
              <a:rPr kumimoji="1" lang="en-US" altLang="zh-CN">
                <a:latin typeface="Microsoft YaHei" charset="-122"/>
                <a:ea typeface="Microsoft YaHei" charset="-122"/>
                <a:cs typeface="Microsoft YaHei" charset="-122"/>
              </a:rPr>
              <a:t>dummy</a:t>
            </a:r>
            <a:r>
              <a:rPr kumimoji="1" lang="zh-CN" altLang="en-US">
                <a:latin typeface="Microsoft YaHei" charset="-122"/>
                <a:ea typeface="Microsoft YaHei" charset="-122"/>
                <a:cs typeface="Microsoft YaHei" charset="-122"/>
              </a:rPr>
              <a:t>编码能够限制模型的参数自由度</a:t>
            </a:r>
          </a:p>
        </p:txBody>
      </p:sp>
    </p:spTree>
    <p:extLst>
      <p:ext uri="{BB962C8B-B14F-4D97-AF65-F5344CB8AC3E}">
        <p14:creationId xmlns:p14="http://schemas.microsoft.com/office/powerpoint/2010/main" val="19495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72"/>
          <p:cNvGrpSpPr>
            <a:grpSpLocks/>
          </p:cNvGrpSpPr>
          <p:nvPr/>
        </p:nvGrpSpPr>
        <p:grpSpPr bwMode="auto">
          <a:xfrm>
            <a:off x="4034269" y="3999165"/>
            <a:ext cx="4824032" cy="1143823"/>
            <a:chOff x="72" y="2942"/>
            <a:chExt cx="5120" cy="1214"/>
          </a:xfrm>
        </p:grpSpPr>
        <p:grpSp>
          <p:nvGrpSpPr>
            <p:cNvPr id="59" name="Group 4"/>
            <p:cNvGrpSpPr>
              <a:grpSpLocks/>
            </p:cNvGrpSpPr>
            <p:nvPr/>
          </p:nvGrpSpPr>
          <p:grpSpPr bwMode="auto">
            <a:xfrm>
              <a:off x="72" y="2942"/>
              <a:ext cx="1864" cy="1214"/>
              <a:chOff x="226" y="3106"/>
              <a:chExt cx="1864" cy="1214"/>
            </a:xfrm>
          </p:grpSpPr>
          <p:pic>
            <p:nvPicPr>
              <p:cNvPr id="63" name="Picture 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5" y="3106"/>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6"/>
              <p:cNvSpPr>
                <a:spLocks/>
              </p:cNvSpPr>
              <p:nvPr/>
            </p:nvSpPr>
            <p:spPr bwMode="auto">
              <a:xfrm>
                <a:off x="829" y="3314"/>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65" name="Freeform 7"/>
              <p:cNvSpPr>
                <a:spLocks/>
              </p:cNvSpPr>
              <p:nvPr/>
            </p:nvSpPr>
            <p:spPr bwMode="auto">
              <a:xfrm>
                <a:off x="829" y="3319"/>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66"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951" y="2581"/>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0"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1051"/>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134"/>
            <p:cNvSpPr>
              <a:spLocks noChangeArrowheads="1"/>
            </p:cNvSpPr>
            <p:nvPr/>
          </p:nvSpPr>
          <p:spPr bwMode="auto">
            <a:xfrm>
              <a:off x="1489" y="3166"/>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五</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62" name="Rectangle 134"/>
            <p:cNvSpPr>
              <a:spLocks noChangeArrowheads="1"/>
            </p:cNvSpPr>
            <p:nvPr/>
          </p:nvSpPr>
          <p:spPr bwMode="auto">
            <a:xfrm>
              <a:off x="1481" y="3489"/>
              <a:ext cx="1503"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rgbClr val="777777"/>
                  </a:solidFill>
                  <a:latin typeface="微软雅黑" panose="020B0503020204020204" pitchFamily="34" charset="-122"/>
                  <a:ea typeface="微软雅黑" panose="020B0503020204020204" pitchFamily="34" charset="-122"/>
                </a:rPr>
                <a:t>特征组合变换</a:t>
              </a:r>
              <a:endParaRPr lang="zh-CN" altLang="en-US" sz="1600" b="1" baseline="0" dirty="0">
                <a:solidFill>
                  <a:srgbClr val="777777"/>
                </a:solidFill>
                <a:latin typeface="微软雅黑" panose="020B0503020204020204" pitchFamily="34" charset="-122"/>
                <a:ea typeface="微软雅黑" panose="020B0503020204020204" pitchFamily="34" charset="-122"/>
              </a:endParaRPr>
            </a:p>
          </p:txBody>
        </p:sp>
      </p:grpSp>
      <p:sp>
        <p:nvSpPr>
          <p:cNvPr id="3" name="流程图: 可选过程 2"/>
          <p:cNvSpPr/>
          <p:nvPr/>
        </p:nvSpPr>
        <p:spPr>
          <a:xfrm>
            <a:off x="1805894" y="2517494"/>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72"/>
          <p:cNvGrpSpPr>
            <a:grpSpLocks/>
          </p:cNvGrpSpPr>
          <p:nvPr/>
        </p:nvGrpSpPr>
        <p:grpSpPr bwMode="auto">
          <a:xfrm>
            <a:off x="4031094" y="3380699"/>
            <a:ext cx="4824032" cy="1143823"/>
            <a:chOff x="72" y="2942"/>
            <a:chExt cx="5120" cy="1214"/>
          </a:xfrm>
        </p:grpSpPr>
        <p:grpSp>
          <p:nvGrpSpPr>
            <p:cNvPr id="48" name="Group 4"/>
            <p:cNvGrpSpPr>
              <a:grpSpLocks/>
            </p:cNvGrpSpPr>
            <p:nvPr/>
          </p:nvGrpSpPr>
          <p:grpSpPr bwMode="auto">
            <a:xfrm>
              <a:off x="72" y="2942"/>
              <a:ext cx="1864" cy="1214"/>
              <a:chOff x="226" y="3106"/>
              <a:chExt cx="1864" cy="1214"/>
            </a:xfrm>
          </p:grpSpPr>
          <p:pic>
            <p:nvPicPr>
              <p:cNvPr id="52" name="Picture 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5" y="3106"/>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6"/>
              <p:cNvSpPr>
                <a:spLocks/>
              </p:cNvSpPr>
              <p:nvPr/>
            </p:nvSpPr>
            <p:spPr bwMode="auto">
              <a:xfrm>
                <a:off x="829" y="3314"/>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54" name="Freeform 7"/>
              <p:cNvSpPr>
                <a:spLocks/>
              </p:cNvSpPr>
              <p:nvPr/>
            </p:nvSpPr>
            <p:spPr bwMode="auto">
              <a:xfrm>
                <a:off x="829" y="3319"/>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55"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951" y="2581"/>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9"/>
              <p:cNvSpPr>
                <a:spLocks noEditPoints="1"/>
              </p:cNvSpPr>
              <p:nvPr/>
            </p:nvSpPr>
            <p:spPr bwMode="auto">
              <a:xfrm>
                <a:off x="1020" y="3601"/>
                <a:ext cx="208" cy="351"/>
              </a:xfrm>
              <a:custGeom>
                <a:avLst/>
                <a:gdLst>
                  <a:gd name="T0" fmla="*/ 175 w 208"/>
                  <a:gd name="T1" fmla="*/ 0 h 351"/>
                  <a:gd name="T2" fmla="*/ 175 w 208"/>
                  <a:gd name="T3" fmla="*/ 226 h 351"/>
                  <a:gd name="T4" fmla="*/ 208 w 208"/>
                  <a:gd name="T5" fmla="*/ 226 h 351"/>
                  <a:gd name="T6" fmla="*/ 208 w 208"/>
                  <a:gd name="T7" fmla="*/ 281 h 351"/>
                  <a:gd name="T8" fmla="*/ 175 w 208"/>
                  <a:gd name="T9" fmla="*/ 281 h 351"/>
                  <a:gd name="T10" fmla="*/ 175 w 208"/>
                  <a:gd name="T11" fmla="*/ 351 h 351"/>
                  <a:gd name="T12" fmla="*/ 111 w 208"/>
                  <a:gd name="T13" fmla="*/ 351 h 351"/>
                  <a:gd name="T14" fmla="*/ 111 w 208"/>
                  <a:gd name="T15" fmla="*/ 281 h 351"/>
                  <a:gd name="T16" fmla="*/ 0 w 208"/>
                  <a:gd name="T17" fmla="*/ 281 h 351"/>
                  <a:gd name="T18" fmla="*/ 0 w 208"/>
                  <a:gd name="T19" fmla="*/ 217 h 351"/>
                  <a:gd name="T20" fmla="*/ 99 w 208"/>
                  <a:gd name="T21" fmla="*/ 0 h 351"/>
                  <a:gd name="T22" fmla="*/ 175 w 208"/>
                  <a:gd name="T23" fmla="*/ 0 h 351"/>
                  <a:gd name="T24" fmla="*/ 111 w 208"/>
                  <a:gd name="T25" fmla="*/ 80 h 351"/>
                  <a:gd name="T26" fmla="*/ 47 w 208"/>
                  <a:gd name="T27" fmla="*/ 226 h 351"/>
                  <a:gd name="T28" fmla="*/ 111 w 208"/>
                  <a:gd name="T29" fmla="*/ 226 h 351"/>
                  <a:gd name="T30" fmla="*/ 111 w 208"/>
                  <a:gd name="T31" fmla="*/ 80 h 3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8" h="351">
                    <a:moveTo>
                      <a:pt x="175" y="0"/>
                    </a:moveTo>
                    <a:lnTo>
                      <a:pt x="175" y="226"/>
                    </a:lnTo>
                    <a:lnTo>
                      <a:pt x="208" y="226"/>
                    </a:lnTo>
                    <a:lnTo>
                      <a:pt x="208" y="281"/>
                    </a:lnTo>
                    <a:lnTo>
                      <a:pt x="175" y="281"/>
                    </a:lnTo>
                    <a:lnTo>
                      <a:pt x="175" y="351"/>
                    </a:lnTo>
                    <a:lnTo>
                      <a:pt x="111" y="351"/>
                    </a:lnTo>
                    <a:lnTo>
                      <a:pt x="111" y="281"/>
                    </a:lnTo>
                    <a:lnTo>
                      <a:pt x="0" y="281"/>
                    </a:lnTo>
                    <a:lnTo>
                      <a:pt x="0" y="217"/>
                    </a:lnTo>
                    <a:lnTo>
                      <a:pt x="99" y="0"/>
                    </a:lnTo>
                    <a:lnTo>
                      <a:pt x="175" y="0"/>
                    </a:lnTo>
                    <a:close/>
                    <a:moveTo>
                      <a:pt x="111" y="80"/>
                    </a:moveTo>
                    <a:lnTo>
                      <a:pt x="47" y="226"/>
                    </a:lnTo>
                    <a:lnTo>
                      <a:pt x="111" y="226"/>
                    </a:lnTo>
                    <a:lnTo>
                      <a:pt x="111"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4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1051"/>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134"/>
            <p:cNvSpPr>
              <a:spLocks noChangeArrowheads="1"/>
            </p:cNvSpPr>
            <p:nvPr/>
          </p:nvSpPr>
          <p:spPr bwMode="auto">
            <a:xfrm>
              <a:off x="1489" y="3166"/>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四</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51" name="Rectangle 134"/>
            <p:cNvSpPr>
              <a:spLocks noChangeArrowheads="1"/>
            </p:cNvSpPr>
            <p:nvPr/>
          </p:nvSpPr>
          <p:spPr bwMode="auto">
            <a:xfrm>
              <a:off x="1481" y="3489"/>
              <a:ext cx="1285"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rgbClr val="C9394A"/>
                  </a:solidFill>
                  <a:latin typeface="微软雅黑" panose="020B0503020204020204" pitchFamily="34" charset="-122"/>
                  <a:ea typeface="微软雅黑" panose="020B0503020204020204" pitchFamily="34" charset="-122"/>
                </a:rPr>
                <a:t>缺失值填充</a:t>
              </a:r>
              <a:endParaRPr lang="zh-CN" altLang="en-US" sz="1600" b="1" baseline="0" dirty="0">
                <a:solidFill>
                  <a:srgbClr val="C9394A"/>
                </a:solidFill>
                <a:latin typeface="微软雅黑" panose="020B0503020204020204" pitchFamily="34" charset="-122"/>
                <a:ea typeface="微软雅黑" panose="020B0503020204020204" pitchFamily="34" charset="-122"/>
              </a:endParaRPr>
            </a:p>
          </p:txBody>
        </p:sp>
      </p:grpSp>
      <p:grpSp>
        <p:nvGrpSpPr>
          <p:cNvPr id="10" name="Group 71"/>
          <p:cNvGrpSpPr>
            <a:grpSpLocks/>
          </p:cNvGrpSpPr>
          <p:nvPr/>
        </p:nvGrpSpPr>
        <p:grpSpPr bwMode="auto">
          <a:xfrm>
            <a:off x="4031092" y="2769609"/>
            <a:ext cx="4763732" cy="1143823"/>
            <a:chOff x="68" y="2289"/>
            <a:chExt cx="5056" cy="1214"/>
          </a:xfrm>
        </p:grpSpPr>
        <p:pic>
          <p:nvPicPr>
            <p:cNvPr id="3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15" y="400"/>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 name="Group 10"/>
            <p:cNvGrpSpPr>
              <a:grpSpLocks/>
            </p:cNvGrpSpPr>
            <p:nvPr/>
          </p:nvGrpSpPr>
          <p:grpSpPr bwMode="auto">
            <a:xfrm>
              <a:off x="68" y="2289"/>
              <a:ext cx="1864" cy="1214"/>
              <a:chOff x="411" y="2818"/>
              <a:chExt cx="1864" cy="1214"/>
            </a:xfrm>
          </p:grpSpPr>
          <p:pic>
            <p:nvPicPr>
              <p:cNvPr id="43" name="Picture 11"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0" y="2818"/>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12"/>
              <p:cNvSpPr>
                <a:spLocks/>
              </p:cNvSpPr>
              <p:nvPr/>
            </p:nvSpPr>
            <p:spPr bwMode="auto">
              <a:xfrm>
                <a:off x="1014" y="3026"/>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45" name="Freeform 13"/>
              <p:cNvSpPr>
                <a:spLocks/>
              </p:cNvSpPr>
              <p:nvPr/>
            </p:nvSpPr>
            <p:spPr bwMode="auto">
              <a:xfrm>
                <a:off x="1014" y="3031"/>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46"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136" y="2293"/>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15"/>
              <p:cNvSpPr>
                <a:spLocks/>
              </p:cNvSpPr>
              <p:nvPr/>
            </p:nvSpPr>
            <p:spPr bwMode="auto">
              <a:xfrm>
                <a:off x="1247" y="3312"/>
                <a:ext cx="196" cy="368"/>
              </a:xfrm>
              <a:custGeom>
                <a:avLst/>
                <a:gdLst>
                  <a:gd name="T0" fmla="*/ 139 w 83"/>
                  <a:gd name="T1" fmla="*/ 351 h 156"/>
                  <a:gd name="T2" fmla="*/ 184 w 83"/>
                  <a:gd name="T3" fmla="*/ 351 h 156"/>
                  <a:gd name="T4" fmla="*/ 302 w 83"/>
                  <a:gd name="T5" fmla="*/ 212 h 156"/>
                  <a:gd name="T6" fmla="*/ 222 w 83"/>
                  <a:gd name="T7" fmla="*/ 123 h 156"/>
                  <a:gd name="T8" fmla="*/ 139 w 83"/>
                  <a:gd name="T9" fmla="*/ 222 h 156"/>
                  <a:gd name="T10" fmla="*/ 139 w 83"/>
                  <a:gd name="T11" fmla="*/ 250 h 156"/>
                  <a:gd name="T12" fmla="*/ 0 w 83"/>
                  <a:gd name="T13" fmla="*/ 250 h 156"/>
                  <a:gd name="T14" fmla="*/ 0 w 83"/>
                  <a:gd name="T15" fmla="*/ 217 h 156"/>
                  <a:gd name="T16" fmla="*/ 222 w 83"/>
                  <a:gd name="T17" fmla="*/ 0 h 156"/>
                  <a:gd name="T18" fmla="*/ 451 w 83"/>
                  <a:gd name="T19" fmla="*/ 205 h 156"/>
                  <a:gd name="T20" fmla="*/ 328 w 83"/>
                  <a:gd name="T21" fmla="*/ 401 h 156"/>
                  <a:gd name="T22" fmla="*/ 463 w 83"/>
                  <a:gd name="T23" fmla="*/ 611 h 156"/>
                  <a:gd name="T24" fmla="*/ 217 w 83"/>
                  <a:gd name="T25" fmla="*/ 868 h 156"/>
                  <a:gd name="T26" fmla="*/ 0 w 83"/>
                  <a:gd name="T27" fmla="*/ 639 h 156"/>
                  <a:gd name="T28" fmla="*/ 0 w 83"/>
                  <a:gd name="T29" fmla="*/ 590 h 156"/>
                  <a:gd name="T30" fmla="*/ 139 w 83"/>
                  <a:gd name="T31" fmla="*/ 590 h 156"/>
                  <a:gd name="T32" fmla="*/ 139 w 83"/>
                  <a:gd name="T33" fmla="*/ 618 h 156"/>
                  <a:gd name="T34" fmla="*/ 222 w 83"/>
                  <a:gd name="T35" fmla="*/ 741 h 156"/>
                  <a:gd name="T36" fmla="*/ 307 w 83"/>
                  <a:gd name="T37" fmla="*/ 606 h 156"/>
                  <a:gd name="T38" fmla="*/ 205 w 83"/>
                  <a:gd name="T39" fmla="*/ 462 h 156"/>
                  <a:gd name="T40" fmla="*/ 139 w 83"/>
                  <a:gd name="T41" fmla="*/ 462 h 156"/>
                  <a:gd name="T42" fmla="*/ 139 w 83"/>
                  <a:gd name="T43" fmla="*/ 351 h 1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3" h="156">
                    <a:moveTo>
                      <a:pt x="25" y="63"/>
                    </a:moveTo>
                    <a:cubicBezTo>
                      <a:pt x="33" y="63"/>
                      <a:pt x="33" y="63"/>
                      <a:pt x="33" y="63"/>
                    </a:cubicBezTo>
                    <a:cubicBezTo>
                      <a:pt x="52" y="63"/>
                      <a:pt x="54" y="48"/>
                      <a:pt x="54" y="38"/>
                    </a:cubicBezTo>
                    <a:cubicBezTo>
                      <a:pt x="54" y="28"/>
                      <a:pt x="50" y="22"/>
                      <a:pt x="40" y="22"/>
                    </a:cubicBezTo>
                    <a:cubicBezTo>
                      <a:pt x="31" y="22"/>
                      <a:pt x="25" y="29"/>
                      <a:pt x="25" y="40"/>
                    </a:cubicBezTo>
                    <a:cubicBezTo>
                      <a:pt x="25" y="45"/>
                      <a:pt x="25" y="45"/>
                      <a:pt x="25" y="45"/>
                    </a:cubicBezTo>
                    <a:cubicBezTo>
                      <a:pt x="0" y="45"/>
                      <a:pt x="0" y="45"/>
                      <a:pt x="0" y="45"/>
                    </a:cubicBezTo>
                    <a:cubicBezTo>
                      <a:pt x="0" y="39"/>
                      <a:pt x="0" y="39"/>
                      <a:pt x="0" y="39"/>
                    </a:cubicBezTo>
                    <a:cubicBezTo>
                      <a:pt x="0" y="16"/>
                      <a:pt x="15" y="0"/>
                      <a:pt x="40" y="0"/>
                    </a:cubicBezTo>
                    <a:cubicBezTo>
                      <a:pt x="65" y="0"/>
                      <a:pt x="81" y="14"/>
                      <a:pt x="81" y="37"/>
                    </a:cubicBezTo>
                    <a:cubicBezTo>
                      <a:pt x="81" y="57"/>
                      <a:pt x="73" y="67"/>
                      <a:pt x="59" y="72"/>
                    </a:cubicBezTo>
                    <a:cubicBezTo>
                      <a:pt x="75" y="75"/>
                      <a:pt x="83" y="88"/>
                      <a:pt x="83" y="110"/>
                    </a:cubicBezTo>
                    <a:cubicBezTo>
                      <a:pt x="83" y="143"/>
                      <a:pt x="67" y="156"/>
                      <a:pt x="39" y="156"/>
                    </a:cubicBezTo>
                    <a:cubicBezTo>
                      <a:pt x="11" y="156"/>
                      <a:pt x="0" y="138"/>
                      <a:pt x="0" y="115"/>
                    </a:cubicBezTo>
                    <a:cubicBezTo>
                      <a:pt x="0" y="106"/>
                      <a:pt x="0" y="106"/>
                      <a:pt x="0" y="106"/>
                    </a:cubicBezTo>
                    <a:cubicBezTo>
                      <a:pt x="25" y="106"/>
                      <a:pt x="25" y="106"/>
                      <a:pt x="25" y="106"/>
                    </a:cubicBezTo>
                    <a:cubicBezTo>
                      <a:pt x="25" y="111"/>
                      <a:pt x="25" y="111"/>
                      <a:pt x="25" y="111"/>
                    </a:cubicBezTo>
                    <a:cubicBezTo>
                      <a:pt x="25" y="124"/>
                      <a:pt x="29" y="133"/>
                      <a:pt x="40" y="133"/>
                    </a:cubicBezTo>
                    <a:cubicBezTo>
                      <a:pt x="54" y="133"/>
                      <a:pt x="55" y="123"/>
                      <a:pt x="55" y="109"/>
                    </a:cubicBezTo>
                    <a:cubicBezTo>
                      <a:pt x="55" y="90"/>
                      <a:pt x="50" y="83"/>
                      <a:pt x="37" y="83"/>
                    </a:cubicBezTo>
                    <a:cubicBezTo>
                      <a:pt x="25" y="83"/>
                      <a:pt x="25" y="83"/>
                      <a:pt x="25" y="83"/>
                    </a:cubicBezTo>
                    <a:lnTo>
                      <a:pt x="25"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sp>
          <p:nvSpPr>
            <p:cNvPr id="41" name="Rectangle 134"/>
            <p:cNvSpPr>
              <a:spLocks noChangeArrowheads="1"/>
            </p:cNvSpPr>
            <p:nvPr/>
          </p:nvSpPr>
          <p:spPr bwMode="auto">
            <a:xfrm>
              <a:off x="1473" y="2485"/>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bg1">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bg1">
                      <a:lumMod val="75000"/>
                    </a:schemeClr>
                  </a:solidFill>
                  <a:latin typeface="微软雅黑" panose="020B0503020204020204" pitchFamily="34" charset="-122"/>
                  <a:ea typeface="微软雅黑" panose="020B0503020204020204" pitchFamily="34" charset="-122"/>
                </a:rPr>
                <a:t>三</a:t>
              </a:r>
              <a:r>
                <a:rPr lang="zh-CN" altLang="en-US" sz="2000" b="1" baseline="0" dirty="0" smtClean="0">
                  <a:solidFill>
                    <a:schemeClr val="bg1">
                      <a:lumMod val="75000"/>
                    </a:schemeClr>
                  </a:solidFill>
                  <a:latin typeface="微软雅黑" panose="020B0503020204020204" pitchFamily="34" charset="-122"/>
                  <a:ea typeface="微软雅黑" panose="020B0503020204020204" pitchFamily="34" charset="-122"/>
                </a:rPr>
                <a:t>节</a:t>
              </a:r>
              <a:endParaRPr lang="zh-CN" altLang="en-US" sz="2000" b="1" baseline="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2" name="Rectangle 134"/>
            <p:cNvSpPr>
              <a:spLocks noChangeArrowheads="1"/>
            </p:cNvSpPr>
            <p:nvPr/>
          </p:nvSpPr>
          <p:spPr bwMode="auto">
            <a:xfrm>
              <a:off x="1465" y="2809"/>
              <a:ext cx="1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baseline="0" dirty="0">
                  <a:solidFill>
                    <a:schemeClr val="bg1">
                      <a:lumMod val="75000"/>
                    </a:schemeClr>
                  </a:solidFill>
                  <a:latin typeface="微软雅黑" panose="020B0503020204020204" pitchFamily="34" charset="-122"/>
                  <a:ea typeface="微软雅黑" panose="020B0503020204020204" pitchFamily="34" charset="-122"/>
                </a:rPr>
                <a:t>离散特征哑编码</a:t>
              </a:r>
            </a:p>
          </p:txBody>
        </p:sp>
      </p:grpSp>
      <p:grpSp>
        <p:nvGrpSpPr>
          <p:cNvPr id="11" name="Group 70"/>
          <p:cNvGrpSpPr>
            <a:grpSpLocks/>
          </p:cNvGrpSpPr>
          <p:nvPr/>
        </p:nvGrpSpPr>
        <p:grpSpPr bwMode="auto">
          <a:xfrm>
            <a:off x="4068782" y="2169518"/>
            <a:ext cx="4786344" cy="1143823"/>
            <a:chOff x="112" y="1644"/>
            <a:chExt cx="5080" cy="1214"/>
          </a:xfrm>
        </p:grpSpPr>
        <p:pic>
          <p:nvPicPr>
            <p:cNvPr id="2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242"/>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16"/>
            <p:cNvGrpSpPr>
              <a:grpSpLocks/>
            </p:cNvGrpSpPr>
            <p:nvPr/>
          </p:nvGrpSpPr>
          <p:grpSpPr bwMode="auto">
            <a:xfrm>
              <a:off x="112" y="1644"/>
              <a:ext cx="1864" cy="1214"/>
              <a:chOff x="0" y="2251"/>
              <a:chExt cx="1864" cy="1214"/>
            </a:xfrm>
          </p:grpSpPr>
          <p:grpSp>
            <p:nvGrpSpPr>
              <p:cNvPr id="33" name="Group 17"/>
              <p:cNvGrpSpPr>
                <a:grpSpLocks/>
              </p:cNvGrpSpPr>
              <p:nvPr/>
            </p:nvGrpSpPr>
            <p:grpSpPr bwMode="auto">
              <a:xfrm>
                <a:off x="377" y="2251"/>
                <a:ext cx="1007" cy="1214"/>
                <a:chOff x="377" y="2251"/>
                <a:chExt cx="1007" cy="1214"/>
              </a:xfrm>
            </p:grpSpPr>
            <p:pic>
              <p:nvPicPr>
                <p:cNvPr id="35" name="Picture 18"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77" y="225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19"/>
                <p:cNvSpPr>
                  <a:spLocks/>
                </p:cNvSpPr>
                <p:nvPr/>
              </p:nvSpPr>
              <p:spPr bwMode="auto">
                <a:xfrm>
                  <a:off x="561" y="245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7" name="Freeform 20"/>
                <p:cNvSpPr>
                  <a:spLocks/>
                </p:cNvSpPr>
                <p:nvPr/>
              </p:nvSpPr>
              <p:spPr bwMode="auto">
                <a:xfrm>
                  <a:off x="561" y="246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8" name="Freeform 21"/>
                <p:cNvSpPr>
                  <a:spLocks/>
                </p:cNvSpPr>
                <p:nvPr/>
              </p:nvSpPr>
              <p:spPr bwMode="auto">
                <a:xfrm>
                  <a:off x="794" y="2727"/>
                  <a:ext cx="205" cy="359"/>
                </a:xfrm>
                <a:custGeom>
                  <a:avLst/>
                  <a:gdLst>
                    <a:gd name="T0" fmla="*/ 250 w 87"/>
                    <a:gd name="T1" fmla="*/ 0 h 152"/>
                    <a:gd name="T2" fmla="*/ 12 w 87"/>
                    <a:gd name="T3" fmla="*/ 257 h 152"/>
                    <a:gd name="T4" fmla="*/ 12 w 87"/>
                    <a:gd name="T5" fmla="*/ 302 h 152"/>
                    <a:gd name="T6" fmla="*/ 160 w 87"/>
                    <a:gd name="T7" fmla="*/ 302 h 152"/>
                    <a:gd name="T8" fmla="*/ 160 w 87"/>
                    <a:gd name="T9" fmla="*/ 257 h 152"/>
                    <a:gd name="T10" fmla="*/ 250 w 87"/>
                    <a:gd name="T11" fmla="*/ 128 h 152"/>
                    <a:gd name="T12" fmla="*/ 332 w 87"/>
                    <a:gd name="T13" fmla="*/ 234 h 152"/>
                    <a:gd name="T14" fmla="*/ 245 w 87"/>
                    <a:gd name="T15" fmla="*/ 397 h 152"/>
                    <a:gd name="T16" fmla="*/ 0 w 87"/>
                    <a:gd name="T17" fmla="*/ 808 h 152"/>
                    <a:gd name="T18" fmla="*/ 0 w 87"/>
                    <a:gd name="T19" fmla="*/ 848 h 152"/>
                    <a:gd name="T20" fmla="*/ 462 w 87"/>
                    <a:gd name="T21" fmla="*/ 848 h 152"/>
                    <a:gd name="T22" fmla="*/ 462 w 87"/>
                    <a:gd name="T23" fmla="*/ 720 h 152"/>
                    <a:gd name="T24" fmla="*/ 172 w 87"/>
                    <a:gd name="T25" fmla="*/ 720 h 152"/>
                    <a:gd name="T26" fmla="*/ 372 w 87"/>
                    <a:gd name="T27" fmla="*/ 468 h 152"/>
                    <a:gd name="T28" fmla="*/ 483 w 87"/>
                    <a:gd name="T29" fmla="*/ 222 h 152"/>
                    <a:gd name="T30" fmla="*/ 250 w 87"/>
                    <a:gd name="T31" fmla="*/ 0 h 1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7" h="152">
                      <a:moveTo>
                        <a:pt x="45" y="0"/>
                      </a:moveTo>
                      <a:cubicBezTo>
                        <a:pt x="24" y="0"/>
                        <a:pt x="2" y="14"/>
                        <a:pt x="2" y="46"/>
                      </a:cubicBezTo>
                      <a:cubicBezTo>
                        <a:pt x="2" y="54"/>
                        <a:pt x="2" y="54"/>
                        <a:pt x="2" y="54"/>
                      </a:cubicBezTo>
                      <a:cubicBezTo>
                        <a:pt x="29" y="54"/>
                        <a:pt x="29" y="54"/>
                        <a:pt x="29" y="54"/>
                      </a:cubicBezTo>
                      <a:cubicBezTo>
                        <a:pt x="29" y="46"/>
                        <a:pt x="29" y="46"/>
                        <a:pt x="29" y="46"/>
                      </a:cubicBezTo>
                      <a:cubicBezTo>
                        <a:pt x="29" y="29"/>
                        <a:pt x="35" y="23"/>
                        <a:pt x="45" y="23"/>
                      </a:cubicBezTo>
                      <a:cubicBezTo>
                        <a:pt x="54" y="23"/>
                        <a:pt x="60" y="28"/>
                        <a:pt x="60" y="42"/>
                      </a:cubicBezTo>
                      <a:cubicBezTo>
                        <a:pt x="60" y="52"/>
                        <a:pt x="57" y="58"/>
                        <a:pt x="44" y="71"/>
                      </a:cubicBezTo>
                      <a:cubicBezTo>
                        <a:pt x="32" y="83"/>
                        <a:pt x="0" y="103"/>
                        <a:pt x="0" y="145"/>
                      </a:cubicBezTo>
                      <a:cubicBezTo>
                        <a:pt x="0" y="152"/>
                        <a:pt x="0" y="152"/>
                        <a:pt x="0" y="152"/>
                      </a:cubicBezTo>
                      <a:cubicBezTo>
                        <a:pt x="83" y="152"/>
                        <a:pt x="83" y="152"/>
                        <a:pt x="83" y="152"/>
                      </a:cubicBezTo>
                      <a:cubicBezTo>
                        <a:pt x="83" y="129"/>
                        <a:pt x="83" y="129"/>
                        <a:pt x="83" y="129"/>
                      </a:cubicBezTo>
                      <a:cubicBezTo>
                        <a:pt x="31" y="129"/>
                        <a:pt x="31" y="129"/>
                        <a:pt x="31" y="129"/>
                      </a:cubicBezTo>
                      <a:cubicBezTo>
                        <a:pt x="33" y="111"/>
                        <a:pt x="51" y="99"/>
                        <a:pt x="67" y="84"/>
                      </a:cubicBezTo>
                      <a:cubicBezTo>
                        <a:pt x="80" y="72"/>
                        <a:pt x="87" y="56"/>
                        <a:pt x="87" y="40"/>
                      </a:cubicBezTo>
                      <a:cubicBezTo>
                        <a:pt x="87" y="15"/>
                        <a:pt x="68" y="0"/>
                        <a:pt x="45" y="0"/>
                      </a:cubicBezTo>
                    </a:path>
                  </a:pathLst>
                </a:custGeom>
                <a:solidFill>
                  <a:schemeClr val="bg1">
                    <a:alpha val="90000"/>
                  </a:scheme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34"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725" y="1732"/>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Rectangle 134"/>
            <p:cNvSpPr>
              <a:spLocks noChangeArrowheads="1"/>
            </p:cNvSpPr>
            <p:nvPr/>
          </p:nvSpPr>
          <p:spPr bwMode="auto">
            <a:xfrm>
              <a:off x="1482" y="1850"/>
              <a:ext cx="1014"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bg1">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bg1">
                      <a:lumMod val="75000"/>
                    </a:schemeClr>
                  </a:solidFill>
                  <a:latin typeface="微软雅黑" panose="020B0503020204020204" pitchFamily="34" charset="-122"/>
                  <a:ea typeface="微软雅黑" panose="020B0503020204020204" pitchFamily="34" charset="-122"/>
                </a:rPr>
                <a:t>二</a:t>
              </a:r>
              <a:r>
                <a:rPr lang="zh-CN" altLang="en-US" sz="2000" b="1" baseline="0" dirty="0" smtClean="0">
                  <a:solidFill>
                    <a:schemeClr val="bg1">
                      <a:lumMod val="75000"/>
                    </a:schemeClr>
                  </a:solidFill>
                  <a:latin typeface="微软雅黑" panose="020B0503020204020204" pitchFamily="34" charset="-122"/>
                  <a:ea typeface="微软雅黑" panose="020B0503020204020204" pitchFamily="34" charset="-122"/>
                </a:rPr>
                <a:t>节</a:t>
              </a:r>
              <a:endParaRPr lang="zh-CN" altLang="en-US" sz="2000" b="1" baseline="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2" name="Rectangle 134"/>
            <p:cNvSpPr>
              <a:spLocks noChangeArrowheads="1"/>
            </p:cNvSpPr>
            <p:nvPr/>
          </p:nvSpPr>
          <p:spPr bwMode="auto">
            <a:xfrm>
              <a:off x="1474" y="2174"/>
              <a:ext cx="1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bg1">
                      <a:lumMod val="75000"/>
                    </a:schemeClr>
                  </a:solidFill>
                  <a:latin typeface="微软雅黑" panose="020B0503020204020204" pitchFamily="34" charset="-122"/>
                  <a:ea typeface="微软雅黑" panose="020B0503020204020204" pitchFamily="34" charset="-122"/>
                </a:rPr>
                <a:t>连续特征离散化</a:t>
              </a:r>
              <a:endParaRPr lang="zh-CN" altLang="en-US" sz="1600" b="1" baseline="0"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2" name="Group 69"/>
          <p:cNvGrpSpPr>
            <a:grpSpLocks/>
          </p:cNvGrpSpPr>
          <p:nvPr/>
        </p:nvGrpSpPr>
        <p:grpSpPr bwMode="auto">
          <a:xfrm>
            <a:off x="4068783" y="1566946"/>
            <a:ext cx="4679876" cy="1143823"/>
            <a:chOff x="112" y="997"/>
            <a:chExt cx="4967" cy="1214"/>
          </a:xfrm>
        </p:grpSpPr>
        <p:grpSp>
          <p:nvGrpSpPr>
            <p:cNvPr id="19" name="Group 23"/>
            <p:cNvGrpSpPr>
              <a:grpSpLocks/>
            </p:cNvGrpSpPr>
            <p:nvPr/>
          </p:nvGrpSpPr>
          <p:grpSpPr bwMode="auto">
            <a:xfrm>
              <a:off x="112" y="997"/>
              <a:ext cx="1864" cy="1214"/>
              <a:chOff x="317" y="913"/>
              <a:chExt cx="1864" cy="1214"/>
            </a:xfrm>
          </p:grpSpPr>
          <p:grpSp>
            <p:nvGrpSpPr>
              <p:cNvPr id="23" name="Group 24"/>
              <p:cNvGrpSpPr>
                <a:grpSpLocks/>
              </p:cNvGrpSpPr>
              <p:nvPr/>
            </p:nvGrpSpPr>
            <p:grpSpPr bwMode="auto">
              <a:xfrm>
                <a:off x="694" y="913"/>
                <a:ext cx="1007" cy="1214"/>
                <a:chOff x="798" y="291"/>
                <a:chExt cx="1007" cy="1214"/>
              </a:xfrm>
            </p:grpSpPr>
            <p:pic>
              <p:nvPicPr>
                <p:cNvPr id="25" name="Picture 2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8" y="29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6"/>
                <p:cNvSpPr>
                  <a:spLocks/>
                </p:cNvSpPr>
                <p:nvPr/>
              </p:nvSpPr>
              <p:spPr bwMode="auto">
                <a:xfrm>
                  <a:off x="982" y="49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7" name="Freeform 27"/>
                <p:cNvSpPr>
                  <a:spLocks/>
                </p:cNvSpPr>
                <p:nvPr/>
              </p:nvSpPr>
              <p:spPr bwMode="auto">
                <a:xfrm>
                  <a:off x="982" y="50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8" name="Freeform 28"/>
                <p:cNvSpPr>
                  <a:spLocks/>
                </p:cNvSpPr>
                <p:nvPr/>
              </p:nvSpPr>
              <p:spPr bwMode="auto">
                <a:xfrm>
                  <a:off x="1209" y="747"/>
                  <a:ext cx="146" cy="352"/>
                </a:xfrm>
                <a:custGeom>
                  <a:avLst/>
                  <a:gdLst>
                    <a:gd name="T0" fmla="*/ 344 w 62"/>
                    <a:gd name="T1" fmla="*/ 0 h 149"/>
                    <a:gd name="T2" fmla="*/ 344 w 62"/>
                    <a:gd name="T3" fmla="*/ 832 h 149"/>
                    <a:gd name="T4" fmla="*/ 193 w 62"/>
                    <a:gd name="T5" fmla="*/ 832 h 149"/>
                    <a:gd name="T6" fmla="*/ 193 w 62"/>
                    <a:gd name="T7" fmla="*/ 258 h 149"/>
                    <a:gd name="T8" fmla="*/ 0 w 62"/>
                    <a:gd name="T9" fmla="*/ 258 h 149"/>
                    <a:gd name="T10" fmla="*/ 0 w 62"/>
                    <a:gd name="T11" fmla="*/ 144 h 149"/>
                    <a:gd name="T12" fmla="*/ 21 w 62"/>
                    <a:gd name="T13" fmla="*/ 144 h 149"/>
                    <a:gd name="T14" fmla="*/ 233 w 62"/>
                    <a:gd name="T15" fmla="*/ 0 h 149"/>
                    <a:gd name="T16" fmla="*/ 344 w 62"/>
                    <a:gd name="T17" fmla="*/ 0 h 1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 h="149">
                      <a:moveTo>
                        <a:pt x="62" y="0"/>
                      </a:moveTo>
                      <a:cubicBezTo>
                        <a:pt x="62" y="149"/>
                        <a:pt x="62" y="149"/>
                        <a:pt x="62" y="149"/>
                      </a:cubicBezTo>
                      <a:cubicBezTo>
                        <a:pt x="35" y="149"/>
                        <a:pt x="35" y="149"/>
                        <a:pt x="35" y="149"/>
                      </a:cubicBezTo>
                      <a:cubicBezTo>
                        <a:pt x="35" y="46"/>
                        <a:pt x="35" y="46"/>
                        <a:pt x="35" y="46"/>
                      </a:cubicBezTo>
                      <a:cubicBezTo>
                        <a:pt x="0" y="46"/>
                        <a:pt x="0" y="46"/>
                        <a:pt x="0" y="46"/>
                      </a:cubicBezTo>
                      <a:cubicBezTo>
                        <a:pt x="0" y="26"/>
                        <a:pt x="0" y="26"/>
                        <a:pt x="0" y="26"/>
                      </a:cubicBezTo>
                      <a:cubicBezTo>
                        <a:pt x="4" y="26"/>
                        <a:pt x="4" y="26"/>
                        <a:pt x="4" y="26"/>
                      </a:cubicBezTo>
                      <a:cubicBezTo>
                        <a:pt x="27" y="26"/>
                        <a:pt x="39" y="14"/>
                        <a:pt x="42" y="0"/>
                      </a:cubicBezTo>
                      <a:lnTo>
                        <a:pt x="62"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accent3">
                        <a:lumMod val="75000"/>
                      </a:schemeClr>
                    </a:solidFill>
                    <a:latin typeface="微软雅黑" panose="020B0503020204020204" pitchFamily="34" charset="-122"/>
                    <a:ea typeface="微软雅黑" panose="020B0503020204020204" pitchFamily="34" charset="-122"/>
                  </a:endParaRPr>
                </a:p>
              </p:txBody>
            </p:sp>
          </p:grpSp>
          <p:pic>
            <p:nvPicPr>
              <p:cNvPr id="24"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042" y="394"/>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570" y="-888"/>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34"/>
            <p:cNvSpPr>
              <a:spLocks noChangeArrowheads="1"/>
            </p:cNvSpPr>
            <p:nvPr/>
          </p:nvSpPr>
          <p:spPr bwMode="auto">
            <a:xfrm>
              <a:off x="1482" y="1169"/>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accent3">
                      <a:lumMod val="75000"/>
                    </a:schemeClr>
                  </a:solidFill>
                  <a:latin typeface="微软雅黑" panose="020B0503020204020204" pitchFamily="34" charset="-122"/>
                  <a:ea typeface="微软雅黑" panose="020B0503020204020204" pitchFamily="34" charset="-122"/>
                </a:rPr>
                <a:t>一节</a:t>
              </a:r>
              <a:endPar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22" name="Rectangle 134"/>
            <p:cNvSpPr>
              <a:spLocks noChangeArrowheads="1"/>
            </p:cNvSpPr>
            <p:nvPr/>
          </p:nvSpPr>
          <p:spPr bwMode="auto">
            <a:xfrm>
              <a:off x="1474" y="1493"/>
              <a:ext cx="1067"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无量纲化</a:t>
              </a:r>
              <a:endParaRPr lang="zh-CN" altLang="en-US" sz="16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grpSp>
      <p:sp>
        <p:nvSpPr>
          <p:cNvPr id="18" name="WordArt 15"/>
          <p:cNvSpPr>
            <a:spLocks noChangeArrowheads="1" noChangeShapeType="1" noTextEdit="1"/>
          </p:cNvSpPr>
          <p:nvPr/>
        </p:nvSpPr>
        <p:spPr bwMode="auto">
          <a:xfrm>
            <a:off x="7668344" y="781443"/>
            <a:ext cx="753725" cy="333057"/>
          </a:xfrm>
          <a:prstGeom prst="rect">
            <a:avLst/>
          </a:prstGeom>
        </p:spPr>
        <p:txBody>
          <a:bodyPr wrap="none" numCol="1" fromWordArt="1">
            <a:prstTxWarp prst="textDeflate">
              <a:avLst>
                <a:gd name="adj" fmla="val 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kern="10" dirty="0">
                <a:ln w="9525">
                  <a:solidFill>
                    <a:srgbClr val="4D4D4D"/>
                  </a:solidFill>
                  <a:round/>
                  <a:headEnd/>
                  <a:tailEnd/>
                </a:ln>
                <a:solidFill>
                  <a:srgbClr val="4D4D4D"/>
                </a:solidFill>
                <a:effectLst>
                  <a:outerShdw dist="35921" dir="2700000" algn="ctr" rotWithShape="0">
                    <a:srgbClr val="868686">
                      <a:alpha val="50000"/>
                    </a:srgbClr>
                  </a:outerShdw>
                </a:effectLst>
                <a:latin typeface="黑体"/>
                <a:ea typeface="黑体"/>
              </a:rPr>
              <a:t>目录</a:t>
            </a:r>
          </a:p>
        </p:txBody>
      </p:sp>
      <p:sp>
        <p:nvSpPr>
          <p:cNvPr id="57" name="矩形"/>
          <p:cNvSpPr>
            <a:spLocks/>
          </p:cNvSpPr>
          <p:nvPr/>
        </p:nvSpPr>
        <p:spPr>
          <a:xfrm>
            <a:off x="2271245" y="444461"/>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394A"/>
                </a:solidFill>
                <a:latin typeface="微软雅黑" charset="0"/>
                <a:ea typeface="微软雅黑" charset="0"/>
                <a:cs typeface="微软雅黑" charset="0"/>
                <a:sym typeface="Calibri" pitchFamily="34" charset="0"/>
              </a:rPr>
              <a:t>特征工程三部曲之特征处理</a:t>
            </a:r>
            <a:endParaRPr lang="en-US" altLang="zh-CN" sz="3000" b="1" kern="0" dirty="0" smtClean="0">
              <a:solidFill>
                <a:srgbClr val="C9394A"/>
              </a:solidFill>
              <a:latin typeface="微软雅黑" charset="0"/>
              <a:ea typeface="微软雅黑" charset="0"/>
              <a:cs typeface="微软雅黑" charset="0"/>
              <a:sym typeface="Calibri" pitchFamily="34" charset="0"/>
            </a:endParaRPr>
          </a:p>
        </p:txBody>
      </p:sp>
      <p:grpSp>
        <p:nvGrpSpPr>
          <p:cNvPr id="82" name="Group 69"/>
          <p:cNvGrpSpPr>
            <a:grpSpLocks/>
          </p:cNvGrpSpPr>
          <p:nvPr/>
        </p:nvGrpSpPr>
        <p:grpSpPr bwMode="auto">
          <a:xfrm>
            <a:off x="4067944" y="947972"/>
            <a:ext cx="4679876" cy="1143823"/>
            <a:chOff x="112" y="997"/>
            <a:chExt cx="4967" cy="1214"/>
          </a:xfrm>
        </p:grpSpPr>
        <p:grpSp>
          <p:nvGrpSpPr>
            <p:cNvPr id="83" name="Group 23"/>
            <p:cNvGrpSpPr>
              <a:grpSpLocks/>
            </p:cNvGrpSpPr>
            <p:nvPr/>
          </p:nvGrpSpPr>
          <p:grpSpPr bwMode="auto">
            <a:xfrm>
              <a:off x="112" y="997"/>
              <a:ext cx="1864" cy="1214"/>
              <a:chOff x="317" y="913"/>
              <a:chExt cx="1864" cy="1214"/>
            </a:xfrm>
          </p:grpSpPr>
          <p:grpSp>
            <p:nvGrpSpPr>
              <p:cNvPr id="87" name="Group 24"/>
              <p:cNvGrpSpPr>
                <a:grpSpLocks/>
              </p:cNvGrpSpPr>
              <p:nvPr/>
            </p:nvGrpSpPr>
            <p:grpSpPr bwMode="auto">
              <a:xfrm>
                <a:off x="694" y="913"/>
                <a:ext cx="1007" cy="1214"/>
                <a:chOff x="798" y="291"/>
                <a:chExt cx="1007" cy="1214"/>
              </a:xfrm>
            </p:grpSpPr>
            <p:pic>
              <p:nvPicPr>
                <p:cNvPr id="89" name="Picture 2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8" y="29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26"/>
                <p:cNvSpPr>
                  <a:spLocks/>
                </p:cNvSpPr>
                <p:nvPr/>
              </p:nvSpPr>
              <p:spPr bwMode="auto">
                <a:xfrm>
                  <a:off x="982" y="49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91" name="Freeform 27"/>
                <p:cNvSpPr>
                  <a:spLocks/>
                </p:cNvSpPr>
                <p:nvPr/>
              </p:nvSpPr>
              <p:spPr bwMode="auto">
                <a:xfrm>
                  <a:off x="982" y="50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88"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042" y="394"/>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4"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570" y="-888"/>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Rectangle 134"/>
            <p:cNvSpPr>
              <a:spLocks noChangeArrowheads="1"/>
            </p:cNvSpPr>
            <p:nvPr/>
          </p:nvSpPr>
          <p:spPr bwMode="auto">
            <a:xfrm>
              <a:off x="1482" y="1169"/>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accent3">
                      <a:lumMod val="75000"/>
                    </a:schemeClr>
                  </a:solidFill>
                  <a:latin typeface="微软雅黑" panose="020B0503020204020204" pitchFamily="34" charset="-122"/>
                  <a:ea typeface="微软雅黑" panose="020B0503020204020204" pitchFamily="34" charset="-122"/>
                </a:rPr>
                <a:t>零节</a:t>
              </a:r>
              <a:endPar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86" name="Rectangle 134"/>
            <p:cNvSpPr>
              <a:spLocks noChangeArrowheads="1"/>
            </p:cNvSpPr>
            <p:nvPr/>
          </p:nvSpPr>
          <p:spPr bwMode="auto">
            <a:xfrm>
              <a:off x="1474" y="1493"/>
              <a:ext cx="1938"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特征处理知识框架</a:t>
              </a:r>
              <a:endParaRPr lang="zh-CN" altLang="en-US" sz="16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grpSp>
      <p:sp>
        <p:nvSpPr>
          <p:cNvPr id="81" name="文本框 80"/>
          <p:cNvSpPr txBox="1"/>
          <p:nvPr/>
        </p:nvSpPr>
        <p:spPr>
          <a:xfrm>
            <a:off x="4687984" y="1217358"/>
            <a:ext cx="485624" cy="646331"/>
          </a:xfrm>
          <a:prstGeom prst="rect">
            <a:avLst/>
          </a:prstGeom>
          <a:noFill/>
        </p:spPr>
        <p:txBody>
          <a:bodyPr wrap="square" rtlCol="0">
            <a:spAutoFit/>
          </a:bodyPr>
          <a:lstStyle/>
          <a:p>
            <a:r>
              <a:rPr kumimoji="1" lang="en-US" altLang="zh-CN" sz="3500" b="1" dirty="0">
                <a:solidFill>
                  <a:schemeClr val="accent3">
                    <a:lumMod val="75000"/>
                  </a:schemeClr>
                </a:solidFill>
                <a:latin typeface="Helvetica" charset="0"/>
                <a:ea typeface="Helvetica" charset="0"/>
                <a:cs typeface="Helvetica" charset="0"/>
              </a:rPr>
              <a:t>0</a:t>
            </a:r>
            <a:endParaRPr kumimoji="1" lang="zh-CN" altLang="en-US" sz="3500" b="1" dirty="0">
              <a:solidFill>
                <a:schemeClr val="accent3">
                  <a:lumMod val="75000"/>
                </a:schemeClr>
              </a:solidFill>
              <a:latin typeface="Helvetica" charset="0"/>
              <a:ea typeface="Helvetica" charset="0"/>
              <a:cs typeface="Helvetica" charset="0"/>
            </a:endParaRPr>
          </a:p>
        </p:txBody>
      </p:sp>
      <p:sp>
        <p:nvSpPr>
          <p:cNvPr id="94" name="文本框 93"/>
          <p:cNvSpPr txBox="1"/>
          <p:nvPr/>
        </p:nvSpPr>
        <p:spPr>
          <a:xfrm>
            <a:off x="4682030" y="4290864"/>
            <a:ext cx="485624" cy="646331"/>
          </a:xfrm>
          <a:prstGeom prst="rect">
            <a:avLst/>
          </a:prstGeom>
          <a:noFill/>
        </p:spPr>
        <p:txBody>
          <a:bodyPr wrap="square" rtlCol="0">
            <a:spAutoFit/>
          </a:bodyPr>
          <a:lstStyle/>
          <a:p>
            <a:r>
              <a:rPr kumimoji="1" lang="en-US" altLang="zh-CN" sz="3500" b="1">
                <a:solidFill>
                  <a:schemeClr val="bg1"/>
                </a:solidFill>
                <a:latin typeface="Helvetica" charset="0"/>
                <a:ea typeface="Helvetica" charset="0"/>
                <a:cs typeface="Helvetica" charset="0"/>
              </a:rPr>
              <a:t>5</a:t>
            </a:r>
            <a:endParaRPr kumimoji="1" lang="zh-CN" altLang="en-US" sz="3500" b="1">
              <a:solidFill>
                <a:schemeClr val="bg1"/>
              </a:solidFill>
              <a:latin typeface="Helvetica" charset="0"/>
              <a:ea typeface="Helvetica" charset="0"/>
              <a:cs typeface="Helvetica" charset="0"/>
            </a:endParaRPr>
          </a:p>
        </p:txBody>
      </p:sp>
      <p:sp>
        <p:nvSpPr>
          <p:cNvPr id="95" name="矩形"/>
          <p:cNvSpPr>
            <a:spLocks/>
          </p:cNvSpPr>
          <p:nvPr/>
        </p:nvSpPr>
        <p:spPr>
          <a:xfrm>
            <a:off x="971600" y="1923678"/>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特征处理知识框架</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6" name="矩形"/>
          <p:cNvSpPr>
            <a:spLocks/>
          </p:cNvSpPr>
          <p:nvPr/>
        </p:nvSpPr>
        <p:spPr>
          <a:xfrm>
            <a:off x="971600" y="2517494"/>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特征处理数据类型</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7" name="矩形"/>
          <p:cNvSpPr>
            <a:spLocks/>
          </p:cNvSpPr>
          <p:nvPr/>
        </p:nvSpPr>
        <p:spPr>
          <a:xfrm>
            <a:off x="971600" y="3111310"/>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charset="0"/>
                <a:ea typeface="微软雅黑" charset="0"/>
                <a:cs typeface="微软雅黑" charset="0"/>
                <a:sym typeface="Calibri" pitchFamily="34" charset="0"/>
              </a:rPr>
              <a:t>特征处理各种方式</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8" name="流程图: 可选过程 2"/>
          <p:cNvSpPr/>
          <p:nvPr/>
        </p:nvSpPr>
        <p:spPr>
          <a:xfrm>
            <a:off x="1819927" y="1907709"/>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流程图: 可选过程 2"/>
          <p:cNvSpPr/>
          <p:nvPr/>
        </p:nvSpPr>
        <p:spPr>
          <a:xfrm>
            <a:off x="1811777" y="3113956"/>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1242" y="4429872"/>
            <a:ext cx="3849493" cy="584775"/>
          </a:xfrm>
          <a:prstGeom prst="rect">
            <a:avLst/>
          </a:prstGeom>
          <a:noFill/>
        </p:spPr>
        <p:txBody>
          <a:bodyPr wrap="square" rtlCol="0">
            <a:spAutoFit/>
          </a:bodyPr>
          <a:lstStyle/>
          <a:p>
            <a:r>
              <a:rPr kumimoji="1" lang="zh-CN" altLang="en-US" sz="1600">
                <a:solidFill>
                  <a:schemeClr val="bg1">
                    <a:lumMod val="50000"/>
                  </a:schemeClr>
                </a:solidFill>
                <a:latin typeface="Microsoft YaHei" charset="-122"/>
                <a:ea typeface="Microsoft YaHei" charset="-122"/>
                <a:cs typeface="Microsoft YaHei" charset="-122"/>
              </a:rPr>
              <a:t>除第</a:t>
            </a:r>
            <a:r>
              <a:rPr kumimoji="1" lang="en-US" altLang="zh-CN" sz="1600">
                <a:solidFill>
                  <a:schemeClr val="bg1">
                    <a:lumMod val="50000"/>
                  </a:schemeClr>
                </a:solidFill>
                <a:latin typeface="Microsoft YaHei" charset="-122"/>
                <a:ea typeface="Microsoft YaHei" charset="-122"/>
                <a:cs typeface="Microsoft YaHei" charset="-122"/>
              </a:rPr>
              <a:t>0</a:t>
            </a:r>
            <a:r>
              <a:rPr kumimoji="1" lang="zh-CN" altLang="en-US" sz="1600">
                <a:solidFill>
                  <a:schemeClr val="bg1">
                    <a:lumMod val="50000"/>
                  </a:schemeClr>
                </a:solidFill>
                <a:latin typeface="Microsoft YaHei" charset="-122"/>
                <a:ea typeface="Microsoft YaHei" charset="-122"/>
                <a:cs typeface="Microsoft YaHei" charset="-122"/>
              </a:rPr>
              <a:t>节外其余小节都为平行知识内容，可以根据自己感兴趣的直接跳转</a:t>
            </a:r>
          </a:p>
        </p:txBody>
      </p:sp>
    </p:spTree>
    <p:extLst>
      <p:ext uri="{BB962C8B-B14F-4D97-AF65-F5344CB8AC3E}">
        <p14:creationId xmlns:p14="http://schemas.microsoft.com/office/powerpoint/2010/main" val="5121839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5708614"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第四节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缺失值填充</a:t>
            </a:r>
            <a:endParaRPr lang="en-US" altLang="zh-CN" sz="3000" b="1" kern="0" dirty="0">
              <a:solidFill>
                <a:srgbClr val="C9394A"/>
              </a:solidFill>
              <a:latin typeface="微软雅黑" charset="0"/>
              <a:ea typeface="微软雅黑" charset="0"/>
              <a:cs typeface="微软雅黑" charset="0"/>
            </a:endParaRPr>
          </a:p>
        </p:txBody>
      </p:sp>
      <p:sp>
        <p:nvSpPr>
          <p:cNvPr id="4" name="文本框 3"/>
          <p:cNvSpPr txBox="1"/>
          <p:nvPr/>
        </p:nvSpPr>
        <p:spPr>
          <a:xfrm>
            <a:off x="1547664" y="1563638"/>
            <a:ext cx="2262158" cy="369332"/>
          </a:xfrm>
          <a:prstGeom prst="rect">
            <a:avLst/>
          </a:prstGeom>
          <a:noFill/>
        </p:spPr>
        <p:txBody>
          <a:bodyPr wrap="none" rtlCol="0">
            <a:spAutoFit/>
          </a:bodyPr>
          <a:lstStyle/>
          <a:p>
            <a:r>
              <a:rPr kumimoji="1" lang="zh-CN" altLang="en-US" dirty="0">
                <a:latin typeface="Microsoft YaHei" charset="-122"/>
                <a:ea typeface="Microsoft YaHei" charset="-122"/>
                <a:cs typeface="Microsoft YaHei" charset="-122"/>
              </a:rPr>
              <a:t>什</a:t>
            </a:r>
            <a:r>
              <a:rPr kumimoji="1" lang="zh-CN" altLang="en-US" dirty="0" smtClean="0">
                <a:latin typeface="Microsoft YaHei" charset="-122"/>
                <a:ea typeface="Microsoft YaHei" charset="-122"/>
                <a:cs typeface="Microsoft YaHei" charset="-122"/>
              </a:rPr>
              <a:t>么是缺失值填充？</a:t>
            </a:r>
            <a:endParaRPr kumimoji="1" lang="zh-CN" altLang="en-US" dirty="0">
              <a:latin typeface="Microsoft YaHei" charset="-122"/>
              <a:ea typeface="Microsoft YaHei" charset="-122"/>
              <a:cs typeface="Microsoft YaHei" charset="-122"/>
            </a:endParaRPr>
          </a:p>
        </p:txBody>
      </p:sp>
      <p:sp>
        <p:nvSpPr>
          <p:cNvPr id="5" name="文本框 4"/>
          <p:cNvSpPr txBox="1"/>
          <p:nvPr/>
        </p:nvSpPr>
        <p:spPr>
          <a:xfrm>
            <a:off x="1547664" y="1939192"/>
            <a:ext cx="7344816" cy="369332"/>
          </a:xfrm>
          <a:prstGeom prst="rect">
            <a:avLst/>
          </a:prstGeom>
          <a:noFill/>
        </p:spPr>
        <p:txBody>
          <a:bodyPr wrap="square" rtlCol="0">
            <a:spAutoFit/>
          </a:bodyPr>
          <a:lstStyle/>
          <a:p>
            <a:pPr lvl="0" rtl="0"/>
            <a:r>
              <a:rPr kumimoji="1" lang="zh-CN" altLang="en-US" dirty="0">
                <a:latin typeface="Microsoft YaHei" charset="-122"/>
                <a:ea typeface="Microsoft YaHei" charset="-122"/>
                <a:cs typeface="Microsoft YaHei" charset="-122"/>
              </a:rPr>
              <a:t>这还需要回答？？就是了缺失值填充呗。</a:t>
            </a:r>
            <a:endParaRPr kumimoji="1" lang="en-US" altLang="zh-CN" dirty="0" smtClean="0">
              <a:latin typeface="Microsoft YaHei" charset="-122"/>
              <a:ea typeface="Microsoft YaHei" charset="-122"/>
              <a:cs typeface="Microsoft YaHei"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060781291"/>
              </p:ext>
            </p:extLst>
          </p:nvPr>
        </p:nvGraphicFramePr>
        <p:xfrm>
          <a:off x="1680069" y="2823711"/>
          <a:ext cx="5400600" cy="1828800"/>
        </p:xfrm>
        <a:graphic>
          <a:graphicData uri="http://schemas.openxmlformats.org/drawingml/2006/table">
            <a:tbl>
              <a:tblPr firstRow="1" bandRow="1">
                <a:tableStyleId>{5FD0F851-EC5A-4D38-B0AD-8093EC10F338}</a:tableStyleId>
              </a:tblPr>
              <a:tblGrid>
                <a:gridCol w="900100">
                  <a:extLst>
                    <a:ext uri="{9D8B030D-6E8A-4147-A177-3AD203B41FA5}">
                      <a16:colId xmlns:a16="http://schemas.microsoft.com/office/drawing/2014/main" xmlns="" val="20000"/>
                    </a:ext>
                  </a:extLst>
                </a:gridCol>
                <a:gridCol w="900100">
                  <a:extLst>
                    <a:ext uri="{9D8B030D-6E8A-4147-A177-3AD203B41FA5}">
                      <a16:colId xmlns:a16="http://schemas.microsoft.com/office/drawing/2014/main" xmlns="" val="20001"/>
                    </a:ext>
                  </a:extLst>
                </a:gridCol>
                <a:gridCol w="900100">
                  <a:extLst>
                    <a:ext uri="{9D8B030D-6E8A-4147-A177-3AD203B41FA5}">
                      <a16:colId xmlns:a16="http://schemas.microsoft.com/office/drawing/2014/main" xmlns="" val="20002"/>
                    </a:ext>
                  </a:extLst>
                </a:gridCol>
                <a:gridCol w="900100">
                  <a:extLst>
                    <a:ext uri="{9D8B030D-6E8A-4147-A177-3AD203B41FA5}">
                      <a16:colId xmlns:a16="http://schemas.microsoft.com/office/drawing/2014/main" xmlns="" val="20003"/>
                    </a:ext>
                  </a:extLst>
                </a:gridCol>
                <a:gridCol w="900100">
                  <a:extLst>
                    <a:ext uri="{9D8B030D-6E8A-4147-A177-3AD203B41FA5}">
                      <a16:colId xmlns:a16="http://schemas.microsoft.com/office/drawing/2014/main" xmlns="" val="20004"/>
                    </a:ext>
                  </a:extLst>
                </a:gridCol>
                <a:gridCol w="900100">
                  <a:extLst>
                    <a:ext uri="{9D8B030D-6E8A-4147-A177-3AD203B41FA5}">
                      <a16:colId xmlns:a16="http://schemas.microsoft.com/office/drawing/2014/main" xmlns="" val="20005"/>
                    </a:ext>
                  </a:extLst>
                </a:gridCol>
              </a:tblGrid>
              <a:tr h="286385">
                <a:tc>
                  <a:txBody>
                    <a:bodyPr/>
                    <a:lstStyle/>
                    <a:p>
                      <a:r>
                        <a:rPr lang="zh-CN" altLang="en-US" sz="1400" dirty="0">
                          <a:latin typeface="Microsoft YaHei" charset="-122"/>
                          <a:ea typeface="Microsoft YaHei" charset="-122"/>
                          <a:cs typeface="Microsoft YaHei" charset="-122"/>
                        </a:rPr>
                        <a:t>身高</a:t>
                      </a:r>
                      <a:r>
                        <a:rPr lang="en-US" altLang="zh-CN" sz="1400" dirty="0">
                          <a:latin typeface="Microsoft YaHei" charset="-122"/>
                          <a:ea typeface="Microsoft YaHei" charset="-122"/>
                          <a:cs typeface="Microsoft YaHei" charset="-122"/>
                        </a:rPr>
                        <a:t>mm</a:t>
                      </a:r>
                      <a:endParaRPr lang="zh-CN" altLang="en-US" sz="1400" dirty="0">
                        <a:latin typeface="Microsoft YaHei" charset="-122"/>
                        <a:ea typeface="Microsoft YaHei" charset="-122"/>
                        <a:cs typeface="Microsoft YaHei" charset="-122"/>
                      </a:endParaRPr>
                    </a:p>
                  </a:txBody>
                  <a:tcPr/>
                </a:tc>
                <a:tc>
                  <a:txBody>
                    <a:bodyPr/>
                    <a:lstStyle/>
                    <a:p>
                      <a:r>
                        <a:rPr lang="zh-CN" altLang="en-US" sz="1400" dirty="0">
                          <a:latin typeface="Microsoft YaHei" charset="-122"/>
                          <a:ea typeface="Microsoft YaHei" charset="-122"/>
                          <a:cs typeface="Microsoft YaHei" charset="-122"/>
                        </a:rPr>
                        <a:t>臂展</a:t>
                      </a:r>
                      <a:r>
                        <a:rPr lang="en-US" altLang="zh-CN" sz="1400" dirty="0">
                          <a:latin typeface="Microsoft YaHei" charset="-122"/>
                          <a:ea typeface="Microsoft YaHei" charset="-122"/>
                          <a:cs typeface="Microsoft YaHei" charset="-122"/>
                        </a:rPr>
                        <a:t>cm</a:t>
                      </a:r>
                      <a:endParaRPr lang="zh-CN" altLang="en-US" sz="1400" dirty="0">
                        <a:latin typeface="Microsoft YaHei" charset="-122"/>
                        <a:ea typeface="Microsoft YaHei" charset="-122"/>
                        <a:cs typeface="Microsoft YaHei" charset="-122"/>
                      </a:endParaRPr>
                    </a:p>
                  </a:txBody>
                  <a:tcPr/>
                </a:tc>
                <a:tc>
                  <a:txBody>
                    <a:bodyPr/>
                    <a:lstStyle/>
                    <a:p>
                      <a:r>
                        <a:rPr lang="zh-CN" altLang="en-US" sz="1400" dirty="0">
                          <a:latin typeface="Microsoft YaHei" charset="-122"/>
                          <a:ea typeface="Microsoft YaHei" charset="-122"/>
                          <a:cs typeface="Microsoft YaHei" charset="-122"/>
                        </a:rPr>
                        <a:t>年龄</a:t>
                      </a:r>
                    </a:p>
                  </a:txBody>
                  <a:tcPr/>
                </a:tc>
                <a:tc>
                  <a:txBody>
                    <a:bodyPr/>
                    <a:lstStyle/>
                    <a:p>
                      <a:r>
                        <a:rPr lang="zh-CN" altLang="en-US" sz="1400">
                          <a:latin typeface="Microsoft YaHei" charset="-122"/>
                          <a:ea typeface="Microsoft YaHei" charset="-122"/>
                          <a:cs typeface="Microsoft YaHei" charset="-122"/>
                        </a:rPr>
                        <a:t>体重</a:t>
                      </a:r>
                      <a:r>
                        <a:rPr lang="en-US" altLang="zh-CN" sz="1400">
                          <a:latin typeface="Microsoft YaHei" charset="-122"/>
                          <a:ea typeface="Microsoft YaHei" charset="-122"/>
                          <a:cs typeface="Microsoft YaHei" charset="-122"/>
                        </a:rPr>
                        <a:t>kg</a:t>
                      </a:r>
                      <a:endParaRPr lang="zh-CN" altLang="en-US" sz="1400">
                        <a:latin typeface="Microsoft YaHei" charset="-122"/>
                        <a:ea typeface="Microsoft YaHei" charset="-122"/>
                        <a:cs typeface="Microsoft YaHei" charset="-122"/>
                      </a:endParaRPr>
                    </a:p>
                  </a:txBody>
                  <a:tcPr/>
                </a:tc>
                <a:tc>
                  <a:txBody>
                    <a:bodyPr/>
                    <a:lstStyle/>
                    <a:p>
                      <a:r>
                        <a:rPr lang="zh-CN" altLang="en-US" sz="1400">
                          <a:latin typeface="Microsoft YaHei" charset="-122"/>
                          <a:ea typeface="Microsoft YaHei" charset="-122"/>
                          <a:cs typeface="Microsoft YaHei" charset="-122"/>
                        </a:rPr>
                        <a:t>位置</a:t>
                      </a:r>
                    </a:p>
                  </a:txBody>
                  <a:tcPr/>
                </a:tc>
                <a:tc>
                  <a:txBody>
                    <a:bodyPr/>
                    <a:lstStyle/>
                    <a:p>
                      <a:r>
                        <a:rPr lang="zh-CN" altLang="en-US" sz="1400">
                          <a:latin typeface="Microsoft YaHei" charset="-122"/>
                          <a:ea typeface="Microsoft YaHei" charset="-122"/>
                          <a:cs typeface="Microsoft YaHei" charset="-122"/>
                        </a:rPr>
                        <a:t>场均</a:t>
                      </a:r>
                    </a:p>
                  </a:txBody>
                  <a:tcPr/>
                </a:tc>
                <a:extLst>
                  <a:ext uri="{0D108BD9-81ED-4DB2-BD59-A6C34878D82A}">
                    <a16:rowId xmlns:a16="http://schemas.microsoft.com/office/drawing/2014/main" xmlns="" val="10000"/>
                  </a:ext>
                </a:extLst>
              </a:tr>
              <a:tr h="286385">
                <a:tc>
                  <a:txBody>
                    <a:bodyPr/>
                    <a:lstStyle/>
                    <a:p>
                      <a:r>
                        <a:rPr lang="en-US" altLang="zh-CN" sz="1400" dirty="0">
                          <a:latin typeface="Microsoft YaHei" charset="-122"/>
                          <a:ea typeface="Microsoft YaHei" charset="-122"/>
                          <a:cs typeface="Microsoft YaHei" charset="-122"/>
                        </a:rPr>
                        <a:t>1950</a:t>
                      </a:r>
                      <a:endParaRPr lang="zh-CN" altLang="en-US" sz="1400" dirty="0">
                        <a:latin typeface="Microsoft YaHei" charset="-122"/>
                        <a:ea typeface="Microsoft YaHei" charset="-122"/>
                        <a:cs typeface="Microsoft YaHei" charset="-122"/>
                      </a:endParaRPr>
                    </a:p>
                  </a:txBody>
                  <a:tcPr/>
                </a:tc>
                <a:tc>
                  <a:txBody>
                    <a:bodyPr/>
                    <a:lstStyle/>
                    <a:p>
                      <a:r>
                        <a:rPr lang="en-US" altLang="zh-CN" sz="1400" dirty="0">
                          <a:latin typeface="Microsoft YaHei" charset="-122"/>
                          <a:ea typeface="Microsoft YaHei" charset="-122"/>
                          <a:cs typeface="Microsoft YaHei" charset="-122"/>
                        </a:rPr>
                        <a:t>210</a:t>
                      </a:r>
                      <a:endParaRPr lang="zh-CN" altLang="en-US" sz="1400" dirty="0">
                        <a:latin typeface="Microsoft YaHei" charset="-122"/>
                        <a:ea typeface="Microsoft YaHei" charset="-122"/>
                        <a:cs typeface="Microsoft YaHei" charset="-122"/>
                      </a:endParaRPr>
                    </a:p>
                  </a:txBody>
                  <a:tcPr/>
                </a:tc>
                <a:tc>
                  <a:txBody>
                    <a:bodyPr/>
                    <a:lstStyle/>
                    <a:p>
                      <a:r>
                        <a:rPr lang="en-US" altLang="zh-CN" sz="1400" dirty="0">
                          <a:latin typeface="Microsoft YaHei" charset="-122"/>
                          <a:ea typeface="Microsoft YaHei" charset="-122"/>
                          <a:cs typeface="Microsoft YaHei" charset="-122"/>
                        </a:rPr>
                        <a:t>28</a:t>
                      </a:r>
                      <a:endParaRPr lang="zh-CN" altLang="en-US" sz="1400" dirty="0">
                        <a:latin typeface="Microsoft YaHei" charset="-122"/>
                        <a:ea typeface="Microsoft YaHei" charset="-122"/>
                        <a:cs typeface="Microsoft YaHei" charset="-122"/>
                      </a:endParaRPr>
                    </a:p>
                  </a:txBody>
                  <a:tcPr/>
                </a:tc>
                <a:tc>
                  <a:txBody>
                    <a:bodyPr/>
                    <a:lstStyle/>
                    <a:p>
                      <a:r>
                        <a:rPr lang="hr-HR" altLang="zh-CN" sz="1400">
                          <a:effectLst/>
                          <a:latin typeface="Microsoft YaHei" charset="-122"/>
                          <a:ea typeface="Microsoft YaHei" charset="-122"/>
                          <a:cs typeface="Microsoft YaHei" charset="-122"/>
                        </a:rPr>
                        <a:t>99.8</a:t>
                      </a:r>
                      <a:endParaRPr lang="zh-CN" altLang="en-US" sz="1400">
                        <a:latin typeface="Microsoft YaHei" charset="-122"/>
                        <a:ea typeface="Microsoft YaHei" charset="-122"/>
                        <a:cs typeface="Microsoft YaHei" charset="-122"/>
                      </a:endParaRPr>
                    </a:p>
                  </a:txBody>
                  <a:tcPr/>
                </a:tc>
                <a:tc>
                  <a:txBody>
                    <a:bodyPr/>
                    <a:lstStyle/>
                    <a:p>
                      <a:r>
                        <a:rPr lang="zh-CN" altLang="en-US" sz="1400">
                          <a:latin typeface="Microsoft YaHei" charset="-122"/>
                          <a:ea typeface="Microsoft YaHei" charset="-122"/>
                          <a:cs typeface="Microsoft YaHei" charset="-122"/>
                        </a:rPr>
                        <a:t>后卫</a:t>
                      </a:r>
                    </a:p>
                  </a:txBody>
                  <a:tcPr/>
                </a:tc>
                <a:tc>
                  <a:txBody>
                    <a:bodyPr/>
                    <a:lstStyle/>
                    <a:p>
                      <a:r>
                        <a:rPr lang="en-US" altLang="zh-CN" sz="1400">
                          <a:latin typeface="Microsoft YaHei" charset="-122"/>
                          <a:ea typeface="Microsoft YaHei" charset="-122"/>
                          <a:cs typeface="Microsoft YaHei" charset="-122"/>
                        </a:rPr>
                        <a:t>30.4</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10001"/>
                  </a:ext>
                </a:extLst>
              </a:tr>
              <a:tr h="286385">
                <a:tc>
                  <a:txBody>
                    <a:bodyPr/>
                    <a:lstStyle/>
                    <a:p>
                      <a:r>
                        <a:rPr lang="is-IS" altLang="zh-CN" sz="1400">
                          <a:effectLst/>
                          <a:latin typeface="Microsoft YaHei" charset="-122"/>
                          <a:ea typeface="Microsoft YaHei" charset="-122"/>
                          <a:cs typeface="Microsoft YaHei" charset="-122"/>
                        </a:rPr>
                        <a:t>203</a:t>
                      </a:r>
                      <a:r>
                        <a:rPr lang="en-US" altLang="zh-CN" sz="1400">
                          <a:effectLst/>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tc>
                <a:tc>
                  <a:txBody>
                    <a:bodyPr/>
                    <a:lstStyle/>
                    <a:p>
                      <a:r>
                        <a:rPr lang="is-IS" altLang="zh-CN" sz="1400">
                          <a:effectLst/>
                          <a:latin typeface="Microsoft YaHei" charset="-122"/>
                          <a:ea typeface="Microsoft YaHei" charset="-122"/>
                          <a:cs typeface="Microsoft YaHei" charset="-122"/>
                        </a:rPr>
                        <a:t>21</a:t>
                      </a:r>
                      <a:r>
                        <a:rPr lang="en-US" altLang="zh-CN" sz="1400">
                          <a:effectLst/>
                          <a:latin typeface="Microsoft YaHei" charset="-122"/>
                          <a:ea typeface="Microsoft YaHei" charset="-122"/>
                          <a:cs typeface="Microsoft YaHei" charset="-122"/>
                        </a:rPr>
                        <a:t>4</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33</a:t>
                      </a:r>
                      <a:endParaRPr lang="zh-CN" altLang="en-US" sz="1400">
                        <a:latin typeface="Microsoft YaHei" charset="-122"/>
                        <a:ea typeface="Microsoft YaHei" charset="-122"/>
                        <a:cs typeface="Microsoft YaHei" charset="-122"/>
                      </a:endParaRPr>
                    </a:p>
                  </a:txBody>
                  <a:tcPr/>
                </a:tc>
                <a:tc>
                  <a:txBody>
                    <a:bodyPr/>
                    <a:lstStyle/>
                    <a:p>
                      <a:r>
                        <a:rPr lang="hr-HR" altLang="zh-CN" sz="1400">
                          <a:effectLst/>
                          <a:latin typeface="Microsoft YaHei" charset="-122"/>
                          <a:ea typeface="Microsoft YaHei" charset="-122"/>
                          <a:cs typeface="Microsoft YaHei" charset="-122"/>
                        </a:rPr>
                        <a:t>113.4</a:t>
                      </a:r>
                      <a:endParaRPr lang="zh-CN" altLang="en-US" sz="1400">
                        <a:latin typeface="Microsoft YaHei" charset="-122"/>
                        <a:ea typeface="Microsoft YaHei" charset="-122"/>
                        <a:cs typeface="Microsoft YaHei" charset="-122"/>
                      </a:endParaRPr>
                    </a:p>
                  </a:txBody>
                  <a:tcPr/>
                </a:tc>
                <a:tc>
                  <a:txBody>
                    <a:bodyPr/>
                    <a:lstStyle/>
                    <a:p>
                      <a:r>
                        <a:rPr lang="zh-CN" altLang="en-US" sz="1400">
                          <a:latin typeface="Microsoft YaHei" charset="-122"/>
                          <a:ea typeface="Microsoft YaHei" charset="-122"/>
                          <a:cs typeface="Microsoft YaHei" charset="-122"/>
                        </a:rPr>
                        <a:t>前锋</a:t>
                      </a:r>
                    </a:p>
                  </a:txBody>
                  <a:tcPr/>
                </a:tc>
                <a:tc>
                  <a:txBody>
                    <a:bodyPr/>
                    <a:lstStyle/>
                    <a:p>
                      <a:r>
                        <a:rPr lang="nb-NO" altLang="zh-CN" sz="1400">
                          <a:effectLst/>
                          <a:latin typeface="Microsoft YaHei" charset="-122"/>
                          <a:ea typeface="Microsoft YaHei" charset="-122"/>
                          <a:cs typeface="Microsoft YaHei" charset="-122"/>
                        </a:rPr>
                        <a:t>27.5</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10002"/>
                  </a:ext>
                </a:extLst>
              </a:tr>
              <a:tr h="286385">
                <a:tc>
                  <a:txBody>
                    <a:bodyPr/>
                    <a:lstStyle/>
                    <a:p>
                      <a:r>
                        <a:rPr lang="en-US" altLang="zh-CN" sz="1400">
                          <a:latin typeface="Microsoft YaHei" charset="-122"/>
                          <a:ea typeface="Microsoft YaHei" charset="-122"/>
                          <a:cs typeface="Microsoft YaHei" charset="-122"/>
                        </a:rPr>
                        <a:t>1900</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192</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30</a:t>
                      </a:r>
                      <a:endParaRPr lang="zh-CN" altLang="en-US" sz="1400">
                        <a:latin typeface="Microsoft YaHei" charset="-122"/>
                        <a:ea typeface="Microsoft YaHei" charset="-122"/>
                        <a:cs typeface="Microsoft YaHei" charset="-122"/>
                      </a:endParaRPr>
                    </a:p>
                  </a:txBody>
                  <a:tcPr/>
                </a:tc>
                <a:tc>
                  <a:txBody>
                    <a:bodyPr/>
                    <a:lstStyle/>
                    <a:p>
                      <a:r>
                        <a:rPr lang="en-US" altLang="zh-CN" sz="1400">
                          <a:solidFill>
                            <a:srgbClr val="C94251"/>
                          </a:solidFill>
                          <a:latin typeface="Microsoft YaHei" charset="-122"/>
                          <a:ea typeface="Microsoft YaHei" charset="-122"/>
                          <a:cs typeface="Microsoft YaHei" charset="-122"/>
                        </a:rPr>
                        <a:t>N/A</a:t>
                      </a:r>
                      <a:endParaRPr lang="zh-CN" altLang="en-US" sz="1400">
                        <a:solidFill>
                          <a:srgbClr val="C94251"/>
                        </a:solidFill>
                        <a:latin typeface="Microsoft YaHei" charset="-122"/>
                        <a:ea typeface="Microsoft YaHei" charset="-122"/>
                        <a:cs typeface="Microsoft YaHei" charset="-122"/>
                      </a:endParaRPr>
                    </a:p>
                  </a:txBody>
                  <a:tcPr/>
                </a:tc>
                <a:tc>
                  <a:txBody>
                    <a:bodyPr/>
                    <a:lstStyle/>
                    <a:p>
                      <a:r>
                        <a:rPr lang="zh-CN" altLang="en-US" sz="1400">
                          <a:latin typeface="Microsoft YaHei" charset="-122"/>
                          <a:ea typeface="Microsoft YaHei" charset="-122"/>
                          <a:cs typeface="Microsoft YaHei" charset="-122"/>
                        </a:rPr>
                        <a:t>后卫</a:t>
                      </a:r>
                    </a:p>
                  </a:txBody>
                  <a:tcPr/>
                </a:tc>
                <a:tc>
                  <a:txBody>
                    <a:bodyPr/>
                    <a:lstStyle/>
                    <a:p>
                      <a:r>
                        <a:rPr lang="hr-HR" altLang="zh-CN" sz="1400">
                          <a:effectLst/>
                          <a:latin typeface="Microsoft YaHei" charset="-122"/>
                          <a:ea typeface="Microsoft YaHei" charset="-122"/>
                          <a:cs typeface="Microsoft YaHei" charset="-122"/>
                        </a:rPr>
                        <a:t>26.4</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10003"/>
                  </a:ext>
                </a:extLst>
              </a:tr>
              <a:tr h="286385">
                <a:tc>
                  <a:txBody>
                    <a:bodyPr/>
                    <a:lstStyle/>
                    <a:p>
                      <a:r>
                        <a:rPr lang="en-US" altLang="zh-CN" sz="1400">
                          <a:latin typeface="Microsoft YaHei" charset="-122"/>
                          <a:ea typeface="Microsoft YaHei" charset="-122"/>
                          <a:cs typeface="Microsoft YaHei" charset="-122"/>
                        </a:rPr>
                        <a:t>2010</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221</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26</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104.3</a:t>
                      </a:r>
                      <a:endParaRPr lang="zh-CN" altLang="en-US" sz="1400">
                        <a:latin typeface="Microsoft YaHei" charset="-122"/>
                        <a:ea typeface="Microsoft YaHei" charset="-122"/>
                        <a:cs typeface="Microsoft YaHei" charset="-122"/>
                      </a:endParaRPr>
                    </a:p>
                  </a:txBody>
                  <a:tcPr/>
                </a:tc>
                <a:tc>
                  <a:txBody>
                    <a:bodyPr/>
                    <a:lstStyle/>
                    <a:p>
                      <a:r>
                        <a:rPr lang="zh-CN" altLang="en-US" sz="1400" dirty="0" smtClean="0">
                          <a:latin typeface="Microsoft YaHei" charset="-122"/>
                          <a:ea typeface="Microsoft YaHei" charset="-122"/>
                          <a:cs typeface="Microsoft YaHei" charset="-122"/>
                        </a:rPr>
                        <a:t>前锋</a:t>
                      </a:r>
                      <a:endParaRPr lang="zh-CN" altLang="en-US" sz="1400" dirty="0">
                        <a:latin typeface="Microsoft YaHei" charset="-122"/>
                        <a:ea typeface="Microsoft YaHei" charset="-122"/>
                        <a:cs typeface="Microsoft YaHei" charset="-122"/>
                      </a:endParaRPr>
                    </a:p>
                  </a:txBody>
                  <a:tcPr/>
                </a:tc>
                <a:tc>
                  <a:txBody>
                    <a:bodyPr/>
                    <a:lstStyle/>
                    <a:p>
                      <a:r>
                        <a:rPr lang="hr-HR" altLang="zh-CN" sz="1400">
                          <a:effectLst/>
                          <a:latin typeface="Microsoft YaHei" charset="-122"/>
                          <a:ea typeface="Microsoft YaHei" charset="-122"/>
                          <a:cs typeface="Microsoft YaHei" charset="-122"/>
                        </a:rPr>
                        <a:t>16.2</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10004"/>
                  </a:ext>
                </a:extLst>
              </a:tr>
              <a:tr h="286385">
                <a:tc>
                  <a:txBody>
                    <a:bodyPr/>
                    <a:lstStyle/>
                    <a:p>
                      <a:r>
                        <a:rPr lang="en-US" altLang="zh-CN" sz="1400">
                          <a:latin typeface="Microsoft YaHei" charset="-122"/>
                          <a:ea typeface="Microsoft YaHei" charset="-122"/>
                          <a:cs typeface="Microsoft YaHei" charset="-122"/>
                        </a:rPr>
                        <a:t>2080</a:t>
                      </a:r>
                      <a:endParaRPr lang="zh-CN" altLang="en-US" sz="1400">
                        <a:latin typeface="Microsoft YaHei" charset="-122"/>
                        <a:ea typeface="Microsoft YaHei" charset="-122"/>
                        <a:cs typeface="Microsoft YaHei" charset="-122"/>
                      </a:endParaRPr>
                    </a:p>
                  </a:txBody>
                  <a:tcPr/>
                </a:tc>
                <a:tc>
                  <a:txBody>
                    <a:bodyPr/>
                    <a:lstStyle/>
                    <a:p>
                      <a:r>
                        <a:rPr lang="en-US" altLang="zh-CN" sz="1400" dirty="0">
                          <a:latin typeface="Microsoft YaHei" charset="-122"/>
                          <a:ea typeface="Microsoft YaHei" charset="-122"/>
                          <a:cs typeface="Microsoft YaHei" charset="-122"/>
                        </a:rPr>
                        <a:t>211</a:t>
                      </a:r>
                      <a:endParaRPr lang="zh-CN" altLang="en-US" sz="1400" dirty="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29</a:t>
                      </a:r>
                      <a:endParaRPr lang="zh-CN" altLang="en-US" sz="1400">
                        <a:latin typeface="Microsoft YaHei" charset="-122"/>
                        <a:ea typeface="Microsoft YaHei" charset="-122"/>
                        <a:cs typeface="Microsoft YaHei" charset="-122"/>
                      </a:endParaRPr>
                    </a:p>
                  </a:txBody>
                  <a:tcPr/>
                </a:tc>
                <a:tc>
                  <a:txBody>
                    <a:bodyPr/>
                    <a:lstStyle/>
                    <a:p>
                      <a:r>
                        <a:rPr lang="en-US" altLang="zh-CN" sz="1400">
                          <a:solidFill>
                            <a:srgbClr val="C94251"/>
                          </a:solidFill>
                          <a:latin typeface="Microsoft YaHei" charset="-122"/>
                          <a:ea typeface="Microsoft YaHei" charset="-122"/>
                          <a:cs typeface="Microsoft YaHei" charset="-122"/>
                        </a:rPr>
                        <a:t>N/A</a:t>
                      </a:r>
                      <a:endParaRPr lang="zh-CN" altLang="en-US" sz="1400">
                        <a:solidFill>
                          <a:srgbClr val="C94251"/>
                        </a:solidFill>
                        <a:latin typeface="Microsoft YaHei" charset="-122"/>
                        <a:ea typeface="Microsoft YaHei" charset="-122"/>
                        <a:cs typeface="Microsoft YaHei" charset="-122"/>
                      </a:endParaRPr>
                    </a:p>
                  </a:txBody>
                  <a:tcPr/>
                </a:tc>
                <a:tc>
                  <a:txBody>
                    <a:bodyPr/>
                    <a:lstStyle/>
                    <a:p>
                      <a:r>
                        <a:rPr lang="zh-CN" altLang="en-US" sz="1400">
                          <a:latin typeface="Microsoft YaHei" charset="-122"/>
                          <a:ea typeface="Microsoft YaHei" charset="-122"/>
                          <a:cs typeface="Microsoft YaHei" charset="-122"/>
                        </a:rPr>
                        <a:t>前锋</a:t>
                      </a:r>
                    </a:p>
                  </a:txBody>
                  <a:tcPr/>
                </a:tc>
                <a:tc>
                  <a:txBody>
                    <a:bodyPr/>
                    <a:lstStyle/>
                    <a:p>
                      <a:r>
                        <a:rPr lang="en-US" altLang="zh-CN" sz="1400" dirty="0">
                          <a:latin typeface="Microsoft YaHei" charset="-122"/>
                          <a:ea typeface="Microsoft YaHei" charset="-122"/>
                          <a:cs typeface="Microsoft YaHei" charset="-122"/>
                        </a:rPr>
                        <a:t>21.4</a:t>
                      </a:r>
                      <a:endParaRPr lang="zh-CN" altLang="en-US" sz="14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10005"/>
                  </a:ext>
                </a:extLst>
              </a:tr>
            </a:tbl>
          </a:graphicData>
        </a:graphic>
      </p:graphicFrame>
      <p:sp>
        <p:nvSpPr>
          <p:cNvPr id="7" name="矩形 6"/>
          <p:cNvSpPr/>
          <p:nvPr/>
        </p:nvSpPr>
        <p:spPr>
          <a:xfrm>
            <a:off x="4252497" y="3723878"/>
            <a:ext cx="988130" cy="360040"/>
          </a:xfrm>
          <a:prstGeom prst="rect">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4252497" y="4297356"/>
            <a:ext cx="988130" cy="360040"/>
          </a:xfrm>
          <a:prstGeom prst="rect">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7781480" y="3388674"/>
            <a:ext cx="877163" cy="369332"/>
          </a:xfrm>
          <a:prstGeom prst="rect">
            <a:avLst/>
          </a:prstGeom>
        </p:spPr>
        <p:txBody>
          <a:bodyPr wrap="none">
            <a:spAutoFit/>
          </a:bodyPr>
          <a:lstStyle/>
          <a:p>
            <a:r>
              <a:rPr kumimoji="1" lang="zh-CN" altLang="en-US" dirty="0">
                <a:solidFill>
                  <a:srgbClr val="C94251"/>
                </a:solidFill>
                <a:latin typeface="Microsoft YaHei" charset="-122"/>
                <a:ea typeface="Microsoft YaHei" charset="-122"/>
                <a:cs typeface="Microsoft YaHei" charset="-122"/>
              </a:rPr>
              <a:t>缺失值</a:t>
            </a:r>
            <a:endParaRPr lang="zh-CN" altLang="en-US">
              <a:solidFill>
                <a:srgbClr val="C94251"/>
              </a:solidFill>
            </a:endParaRPr>
          </a:p>
        </p:txBody>
      </p:sp>
      <p:cxnSp>
        <p:nvCxnSpPr>
          <p:cNvPr id="11" name="直线箭头连接符 10"/>
          <p:cNvCxnSpPr/>
          <p:nvPr/>
        </p:nvCxnSpPr>
        <p:spPr>
          <a:xfrm flipV="1">
            <a:off x="5240627" y="3631992"/>
            <a:ext cx="2355709" cy="252028"/>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flipV="1">
            <a:off x="5244652" y="3758006"/>
            <a:ext cx="2639716" cy="719370"/>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48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5708614"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第四节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缺失值填充</a:t>
            </a:r>
            <a:endParaRPr lang="en-US" altLang="zh-CN" sz="3000" b="1" kern="0" dirty="0">
              <a:solidFill>
                <a:srgbClr val="C9394A"/>
              </a:solidFill>
              <a:latin typeface="微软雅黑" charset="0"/>
              <a:ea typeface="微软雅黑" charset="0"/>
              <a:cs typeface="微软雅黑" charset="0"/>
            </a:endParaRPr>
          </a:p>
        </p:txBody>
      </p:sp>
      <p:sp>
        <p:nvSpPr>
          <p:cNvPr id="4" name="文本框 3"/>
          <p:cNvSpPr txBox="1"/>
          <p:nvPr/>
        </p:nvSpPr>
        <p:spPr>
          <a:xfrm>
            <a:off x="1547664" y="1563638"/>
            <a:ext cx="2492990" cy="369332"/>
          </a:xfrm>
          <a:prstGeom prst="rect">
            <a:avLst/>
          </a:prstGeom>
          <a:noFill/>
        </p:spPr>
        <p:txBody>
          <a:bodyPr wrap="none" rtlCol="0">
            <a:spAutoFit/>
          </a:bodyPr>
          <a:lstStyle/>
          <a:p>
            <a:r>
              <a:rPr kumimoji="1" lang="zh-CN" altLang="en-US" dirty="0">
                <a:latin typeface="Microsoft YaHei" charset="-122"/>
                <a:ea typeface="Microsoft YaHei" charset="-122"/>
                <a:cs typeface="Microsoft YaHei" charset="-122"/>
              </a:rPr>
              <a:t>为什么要填充</a:t>
            </a:r>
            <a:r>
              <a:rPr kumimoji="1" lang="zh-CN" altLang="en-US" dirty="0" smtClean="0">
                <a:latin typeface="Microsoft YaHei" charset="-122"/>
                <a:ea typeface="Microsoft YaHei" charset="-122"/>
                <a:cs typeface="Microsoft YaHei" charset="-122"/>
              </a:rPr>
              <a:t>缺失值？</a:t>
            </a:r>
            <a:endParaRPr kumimoji="1" lang="zh-CN" altLang="en-US" dirty="0">
              <a:latin typeface="Microsoft YaHei" charset="-122"/>
              <a:ea typeface="Microsoft YaHei" charset="-122"/>
              <a:cs typeface="Microsoft YaHei" charset="-122"/>
            </a:endParaRPr>
          </a:p>
        </p:txBody>
      </p:sp>
      <p:sp>
        <p:nvSpPr>
          <p:cNvPr id="5" name="文本框 4"/>
          <p:cNvSpPr txBox="1"/>
          <p:nvPr/>
        </p:nvSpPr>
        <p:spPr>
          <a:xfrm>
            <a:off x="1547664" y="1939192"/>
            <a:ext cx="7344816" cy="1569660"/>
          </a:xfrm>
          <a:prstGeom prst="rect">
            <a:avLst/>
          </a:prstGeom>
          <a:noFill/>
        </p:spPr>
        <p:txBody>
          <a:bodyPr wrap="square" rtlCol="0">
            <a:spAutoFit/>
          </a:bodyPr>
          <a:lstStyle/>
          <a:p>
            <a:r>
              <a:rPr lang="zh-CN" altLang="en-US" sz="1600">
                <a:solidFill>
                  <a:srgbClr val="000000"/>
                </a:solidFill>
                <a:latin typeface="Microsoft YaHei" charset="-122"/>
                <a:ea typeface="Microsoft YaHei" charset="-122"/>
                <a:cs typeface="Microsoft YaHei" charset="-122"/>
              </a:rPr>
              <a:t>数据缺失在许多研究领域都是一个复杂的问题。对数据挖掘来说，空值的存在，造成了以下影响：</a:t>
            </a:r>
            <a:endParaRPr lang="en-US" altLang="zh-CN" sz="1600">
              <a:solidFill>
                <a:srgbClr val="000000"/>
              </a:solidFill>
              <a:latin typeface="Microsoft YaHei" charset="-122"/>
              <a:ea typeface="Microsoft YaHei" charset="-122"/>
              <a:cs typeface="Microsoft YaHei" charset="-122"/>
            </a:endParaRPr>
          </a:p>
          <a:p>
            <a:pPr marL="342900" indent="-342900">
              <a:buAutoNum type="arabicPeriod"/>
            </a:pPr>
            <a:r>
              <a:rPr lang="zh-CN" altLang="en-US" sz="1600">
                <a:solidFill>
                  <a:srgbClr val="000000"/>
                </a:solidFill>
                <a:latin typeface="Microsoft YaHei" charset="-122"/>
                <a:ea typeface="Microsoft YaHei" charset="-122"/>
                <a:cs typeface="Microsoft YaHei" charset="-122"/>
              </a:rPr>
              <a:t>模型会丢失很多有用的信息</a:t>
            </a:r>
            <a:endParaRPr lang="en-US" altLang="zh-CN" sz="1600">
              <a:solidFill>
                <a:srgbClr val="000000"/>
              </a:solidFill>
              <a:latin typeface="Microsoft YaHei" charset="-122"/>
              <a:ea typeface="Microsoft YaHei" charset="-122"/>
              <a:cs typeface="Microsoft YaHei" charset="-122"/>
            </a:endParaRPr>
          </a:p>
          <a:p>
            <a:pPr marL="342900" indent="-342900">
              <a:buAutoNum type="arabicPeriod"/>
            </a:pPr>
            <a:r>
              <a:rPr lang="zh-CN" altLang="en-US" sz="1600">
                <a:solidFill>
                  <a:srgbClr val="000000"/>
                </a:solidFill>
                <a:latin typeface="Microsoft YaHei" charset="-122"/>
                <a:ea typeface="Microsoft YaHei" charset="-122"/>
                <a:cs typeface="Microsoft YaHei" charset="-122"/>
              </a:rPr>
              <a:t>使得模型挖掘过程中陷入混乱，导致不可靠输出</a:t>
            </a:r>
            <a:endParaRPr lang="en-US" altLang="zh-CN" sz="1600">
              <a:solidFill>
                <a:srgbClr val="000000"/>
              </a:solidFill>
              <a:latin typeface="Microsoft YaHei" charset="-122"/>
              <a:ea typeface="Microsoft YaHei" charset="-122"/>
              <a:cs typeface="Microsoft YaHei" charset="-122"/>
            </a:endParaRPr>
          </a:p>
          <a:p>
            <a:pPr marL="342900" indent="-342900">
              <a:buAutoNum type="arabicPeriod"/>
            </a:pPr>
            <a:r>
              <a:rPr lang="zh-CN" altLang="en-US" sz="1600">
                <a:solidFill>
                  <a:srgbClr val="000000"/>
                </a:solidFill>
                <a:latin typeface="Microsoft YaHei" charset="-122"/>
                <a:ea typeface="Microsoft YaHei" charset="-122"/>
                <a:cs typeface="Microsoft YaHei" charset="-122"/>
              </a:rPr>
              <a:t>依赖模型本身，无法很好地处理缺失值的情况，导致不确定性</a:t>
            </a:r>
            <a:endParaRPr lang="zh-CN" altLang="en-US" sz="1600">
              <a:latin typeface="Microsoft YaHei" charset="-122"/>
              <a:ea typeface="Microsoft YaHei" charset="-122"/>
              <a:cs typeface="Microsoft YaHei" charset="-122"/>
            </a:endParaRPr>
          </a:p>
          <a:p>
            <a:pPr lvl="0" rtl="0"/>
            <a:endParaRPr kumimoji="1" lang="en-US" altLang="zh-CN" sz="1600" dirty="0" smtClean="0">
              <a:latin typeface="Microsoft YaHei" charset="-122"/>
              <a:ea typeface="Microsoft YaHei" charset="-122"/>
              <a:cs typeface="Microsoft YaHei" charset="-122"/>
            </a:endParaRPr>
          </a:p>
        </p:txBody>
      </p:sp>
      <p:sp>
        <p:nvSpPr>
          <p:cNvPr id="3" name="矩形 2"/>
          <p:cNvSpPr/>
          <p:nvPr/>
        </p:nvSpPr>
        <p:spPr>
          <a:xfrm>
            <a:off x="683568" y="3579862"/>
            <a:ext cx="2016224" cy="1077218"/>
          </a:xfrm>
          <a:prstGeom prst="rect">
            <a:avLst/>
          </a:prstGeom>
        </p:spPr>
        <p:txBody>
          <a:bodyPr wrap="square">
            <a:spAutoFit/>
          </a:bodyPr>
          <a:lstStyle/>
          <a:p>
            <a:r>
              <a:rPr lang="zh-CN" altLang="en-US" sz="1600">
                <a:solidFill>
                  <a:srgbClr val="000000"/>
                </a:solidFill>
                <a:latin typeface="Microsoft YaHei" charset="-122"/>
                <a:ea typeface="Microsoft YaHei" charset="-122"/>
                <a:cs typeface="Microsoft YaHei" charset="-122"/>
              </a:rPr>
              <a:t>数据缺失分为三类</a:t>
            </a:r>
            <a:r>
              <a:rPr lang="en-US" altLang="zh-CN" sz="1600">
                <a:solidFill>
                  <a:srgbClr val="000000"/>
                </a:solidFill>
                <a:latin typeface="Microsoft YaHei" charset="-122"/>
                <a:ea typeface="Microsoft YaHei" charset="-122"/>
                <a:cs typeface="Microsoft YaHei" charset="-122"/>
              </a:rPr>
              <a:t>:</a:t>
            </a:r>
          </a:p>
          <a:p>
            <a:pPr marL="342900" indent="-342900">
              <a:buAutoNum type="arabicParenR"/>
            </a:pPr>
            <a:r>
              <a:rPr lang="zh-CN" altLang="en-US" sz="1600">
                <a:solidFill>
                  <a:srgbClr val="000000"/>
                </a:solidFill>
                <a:latin typeface="Microsoft YaHei" charset="-122"/>
                <a:ea typeface="Microsoft YaHei" charset="-122"/>
                <a:cs typeface="Microsoft YaHei" charset="-122"/>
              </a:rPr>
              <a:t>完全随机缺失</a:t>
            </a:r>
            <a:endParaRPr lang="en-US" altLang="zh-CN" sz="1600">
              <a:solidFill>
                <a:srgbClr val="000000"/>
              </a:solidFill>
              <a:latin typeface="Microsoft YaHei" charset="-122"/>
              <a:ea typeface="Microsoft YaHei" charset="-122"/>
              <a:cs typeface="Microsoft YaHei" charset="-122"/>
            </a:endParaRPr>
          </a:p>
          <a:p>
            <a:pPr marL="342900" indent="-342900">
              <a:buAutoNum type="arabicParenR"/>
            </a:pPr>
            <a:r>
              <a:rPr lang="zh-CN" altLang="en-US" sz="1600">
                <a:solidFill>
                  <a:srgbClr val="000000"/>
                </a:solidFill>
                <a:latin typeface="Microsoft YaHei" charset="-122"/>
                <a:ea typeface="Microsoft YaHei" charset="-122"/>
                <a:cs typeface="Microsoft YaHei" charset="-122"/>
              </a:rPr>
              <a:t>随机缺失</a:t>
            </a:r>
            <a:endParaRPr lang="en-US" altLang="zh-CN" sz="1600">
              <a:solidFill>
                <a:srgbClr val="000000"/>
              </a:solidFill>
              <a:latin typeface="Microsoft YaHei" charset="-122"/>
              <a:ea typeface="Microsoft YaHei" charset="-122"/>
              <a:cs typeface="Microsoft YaHei" charset="-122"/>
            </a:endParaRPr>
          </a:p>
          <a:p>
            <a:pPr marL="342900" indent="-342900">
              <a:buAutoNum type="arabicParenR"/>
            </a:pPr>
            <a:r>
              <a:rPr lang="zh-CN" altLang="en-US" sz="1600">
                <a:solidFill>
                  <a:srgbClr val="000000"/>
                </a:solidFill>
                <a:latin typeface="Microsoft YaHei" charset="-122"/>
                <a:ea typeface="Microsoft YaHei" charset="-122"/>
                <a:cs typeface="Microsoft YaHei" charset="-122"/>
              </a:rPr>
              <a:t>非随机缺失</a:t>
            </a:r>
            <a:endParaRPr lang="zh-CN" altLang="en-US" sz="1600">
              <a:latin typeface="Microsoft YaHei" charset="-122"/>
              <a:ea typeface="Microsoft YaHei" charset="-122"/>
              <a:cs typeface="Microsoft YaHei" charset="-122"/>
            </a:endParaRPr>
          </a:p>
        </p:txBody>
      </p:sp>
      <p:pic>
        <p:nvPicPr>
          <p:cNvPr id="1026" name="Picture 2" descr="https://timgsa.baidu.com/timg?image&amp;quality=80&amp;size=b9999_10000&amp;sec=1529781198185&amp;di=63ddc8c98e424374d7dbbfc082ffa419&amp;imgtype=0&amp;src=http%3A%2F%2Fimg.chyxx.com%2F2016%2F05%2F20160516101953yv_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3363838"/>
            <a:ext cx="1675074" cy="1135782"/>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6516216" y="4648321"/>
            <a:ext cx="1759362" cy="307777"/>
          </a:xfrm>
          <a:prstGeom prst="rect">
            <a:avLst/>
          </a:prstGeom>
          <a:noFill/>
        </p:spPr>
        <p:txBody>
          <a:bodyPr wrap="square" rtlCol="0">
            <a:spAutoFit/>
          </a:bodyPr>
          <a:lstStyle/>
          <a:p>
            <a:r>
              <a:rPr kumimoji="1" lang="zh-CN" altLang="en-US" sz="1400">
                <a:latin typeface="STKaiti" charset="-122"/>
                <a:ea typeface="STKaiti" charset="-122"/>
                <a:cs typeface="STKaiti" charset="-122"/>
              </a:rPr>
              <a:t>听说有人</a:t>
            </a:r>
            <a:r>
              <a:rPr kumimoji="1" lang="mr-IN" altLang="zh-CN" sz="1400">
                <a:latin typeface="STKaiti" charset="-122"/>
                <a:ea typeface="STKaiti" charset="-122"/>
                <a:cs typeface="STKaiti" charset="-122"/>
              </a:rPr>
              <a:t>"</a:t>
            </a:r>
            <a:r>
              <a:rPr kumimoji="1" lang="zh-CN" altLang="en-US" sz="1400">
                <a:latin typeface="STKaiti" charset="-122"/>
                <a:ea typeface="STKaiti" charset="-122"/>
                <a:cs typeface="STKaiti" charset="-122"/>
              </a:rPr>
              <a:t>缺湿纸</a:t>
            </a:r>
            <a:r>
              <a:rPr kumimoji="1" lang="mr-IN" altLang="zh-CN" sz="1400">
                <a:latin typeface="STKaiti" charset="-122"/>
                <a:ea typeface="STKaiti" charset="-122"/>
                <a:cs typeface="STKaiti" charset="-122"/>
              </a:rPr>
              <a:t>"</a:t>
            </a:r>
            <a:r>
              <a:rPr kumimoji="1" lang="zh-CN" altLang="en-US" sz="1400">
                <a:latin typeface="STKaiti" charset="-122"/>
                <a:ea typeface="STKaiti" charset="-122"/>
                <a:cs typeface="STKaiti" charset="-122"/>
              </a:rPr>
              <a:t>巾</a:t>
            </a:r>
          </a:p>
        </p:txBody>
      </p:sp>
    </p:spTree>
    <p:extLst>
      <p:ext uri="{BB962C8B-B14F-4D97-AF65-F5344CB8AC3E}">
        <p14:creationId xmlns:p14="http://schemas.microsoft.com/office/powerpoint/2010/main" val="37055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additive="base">
                                        <p:cTn id="21" dur="500" fill="hold"/>
                                        <p:tgtEl>
                                          <p:spTgt spid="1026"/>
                                        </p:tgtEl>
                                        <p:attrNameLst>
                                          <p:attrName>ppt_x</p:attrName>
                                        </p:attrNameLst>
                                      </p:cBhvr>
                                      <p:tavLst>
                                        <p:tav tm="0">
                                          <p:val>
                                            <p:strVal val="#ppt_x"/>
                                          </p:val>
                                        </p:tav>
                                        <p:tav tm="100000">
                                          <p:val>
                                            <p:strVal val="#ppt_x"/>
                                          </p:val>
                                        </p:tav>
                                      </p:tavLst>
                                    </p:anim>
                                    <p:anim calcmode="lin" valueType="num">
                                      <p:cBhvr additive="base">
                                        <p:cTn id="22" dur="500" fill="hold"/>
                                        <p:tgtEl>
                                          <p:spTgt spid="102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5708614"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第四节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缺失值填充</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2684303" y="1427173"/>
            <a:ext cx="3775393" cy="461665"/>
          </a:xfrm>
          <a:prstGeom prst="rect">
            <a:avLst/>
          </a:prstGeom>
          <a:noFill/>
        </p:spPr>
        <p:txBody>
          <a:bodyPr wrap="none" rtlCol="0">
            <a:spAutoFit/>
          </a:bodyPr>
          <a:lstStyle/>
          <a:p>
            <a:r>
              <a:rPr kumimoji="1" lang="zh-CN" altLang="en-US" sz="2400" dirty="0">
                <a:latin typeface="Microsoft YaHei" charset="-122"/>
                <a:ea typeface="Microsoft YaHei" charset="-122"/>
                <a:cs typeface="Microsoft YaHei" charset="-122"/>
              </a:rPr>
              <a:t>统计填充</a:t>
            </a:r>
            <a:r>
              <a:rPr kumimoji="1" lang="en-US" altLang="zh-CN" sz="2400" dirty="0">
                <a:latin typeface="Microsoft YaHei" charset="-122"/>
                <a:ea typeface="Microsoft YaHei" charset="-122"/>
                <a:cs typeface="Microsoft YaHei" charset="-122"/>
              </a:rPr>
              <a:t>(</a:t>
            </a:r>
            <a:r>
              <a:rPr kumimoji="1" lang="zh-CN" altLang="en-US" sz="2400" dirty="0">
                <a:latin typeface="Microsoft YaHei" charset="-122"/>
                <a:ea typeface="Microsoft YaHei" charset="-122"/>
                <a:cs typeface="Microsoft YaHei" charset="-122"/>
              </a:rPr>
              <a:t>中位数均值众数</a:t>
            </a:r>
            <a:r>
              <a:rPr kumimoji="1" lang="en-US" altLang="zh-CN" sz="2400" dirty="0">
                <a:latin typeface="Microsoft YaHei" charset="-122"/>
                <a:ea typeface="Microsoft YaHei" charset="-122"/>
                <a:cs typeface="Microsoft YaHei" charset="-122"/>
              </a:rPr>
              <a:t>)</a:t>
            </a:r>
            <a:endParaRPr kumimoji="1" lang="zh-CN" altLang="en-US" sz="2400" dirty="0">
              <a:latin typeface="Microsoft YaHei" charset="-122"/>
              <a:ea typeface="Microsoft YaHei" charset="-122"/>
              <a:cs typeface="Microsoft YaHei"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156688969"/>
              </p:ext>
            </p:extLst>
          </p:nvPr>
        </p:nvGraphicFramePr>
        <p:xfrm>
          <a:off x="611560" y="2499742"/>
          <a:ext cx="900100" cy="1828800"/>
        </p:xfrm>
        <a:graphic>
          <a:graphicData uri="http://schemas.openxmlformats.org/drawingml/2006/table">
            <a:tbl>
              <a:tblPr firstRow="1" bandRow="1">
                <a:tableStyleId>{5FD0F851-EC5A-4D38-B0AD-8093EC10F338}</a:tableStyleId>
              </a:tblPr>
              <a:tblGrid>
                <a:gridCol w="900100"/>
              </a:tblGrid>
              <a:tr h="286385">
                <a:tc>
                  <a:txBody>
                    <a:bodyPr/>
                    <a:lstStyle/>
                    <a:p>
                      <a:r>
                        <a:rPr lang="zh-CN" altLang="en-US" sz="1400">
                          <a:latin typeface="Microsoft YaHei" charset="-122"/>
                          <a:ea typeface="Microsoft YaHei" charset="-122"/>
                          <a:cs typeface="Microsoft YaHei" charset="-122"/>
                        </a:rPr>
                        <a:t>体重</a:t>
                      </a:r>
                      <a:r>
                        <a:rPr lang="en-US" altLang="zh-CN" sz="1400">
                          <a:latin typeface="Microsoft YaHei" charset="-122"/>
                          <a:ea typeface="Microsoft YaHei" charset="-122"/>
                          <a:cs typeface="Microsoft YaHei" charset="-122"/>
                        </a:rPr>
                        <a:t>kg</a:t>
                      </a:r>
                      <a:endParaRPr lang="zh-CN" altLang="en-US" sz="1400">
                        <a:latin typeface="Microsoft YaHei" charset="-122"/>
                        <a:ea typeface="Microsoft YaHei" charset="-122"/>
                        <a:cs typeface="Microsoft YaHei" charset="-122"/>
                      </a:endParaRPr>
                    </a:p>
                  </a:txBody>
                  <a:tcPr/>
                </a:tc>
              </a:tr>
              <a:tr h="286385">
                <a:tc>
                  <a:txBody>
                    <a:bodyPr/>
                    <a:lstStyle/>
                    <a:p>
                      <a:r>
                        <a:rPr lang="hr-HR" altLang="zh-CN" sz="1400">
                          <a:effectLst/>
                          <a:latin typeface="Microsoft YaHei" charset="-122"/>
                          <a:ea typeface="Microsoft YaHei" charset="-122"/>
                          <a:cs typeface="Microsoft YaHei" charset="-122"/>
                        </a:rPr>
                        <a:t>99.8</a:t>
                      </a:r>
                      <a:endParaRPr lang="zh-CN" altLang="en-US" sz="1400">
                        <a:latin typeface="Microsoft YaHei" charset="-122"/>
                        <a:ea typeface="Microsoft YaHei" charset="-122"/>
                        <a:cs typeface="Microsoft YaHei" charset="-122"/>
                      </a:endParaRPr>
                    </a:p>
                  </a:txBody>
                  <a:tcPr/>
                </a:tc>
              </a:tr>
              <a:tr h="286385">
                <a:tc>
                  <a:txBody>
                    <a:bodyPr/>
                    <a:lstStyle/>
                    <a:p>
                      <a:r>
                        <a:rPr lang="hr-HR" altLang="zh-CN" sz="1400">
                          <a:effectLst/>
                          <a:latin typeface="Microsoft YaHei" charset="-122"/>
                          <a:ea typeface="Microsoft YaHei" charset="-122"/>
                          <a:cs typeface="Microsoft YaHei" charset="-122"/>
                        </a:rPr>
                        <a:t>113.4</a:t>
                      </a:r>
                      <a:endParaRPr lang="zh-CN" altLang="en-US" sz="1400">
                        <a:latin typeface="Microsoft YaHei" charset="-122"/>
                        <a:ea typeface="Microsoft YaHei" charset="-122"/>
                        <a:cs typeface="Microsoft YaHei" charset="-122"/>
                      </a:endParaRPr>
                    </a:p>
                  </a:txBody>
                  <a:tcPr/>
                </a:tc>
              </a:tr>
              <a:tr h="286385">
                <a:tc>
                  <a:txBody>
                    <a:bodyPr/>
                    <a:lstStyle/>
                    <a:p>
                      <a:r>
                        <a:rPr lang="en-US" altLang="zh-CN" sz="1400">
                          <a:solidFill>
                            <a:srgbClr val="C94251"/>
                          </a:solidFill>
                          <a:latin typeface="Microsoft YaHei" charset="-122"/>
                          <a:ea typeface="Microsoft YaHei" charset="-122"/>
                          <a:cs typeface="Microsoft YaHei" charset="-122"/>
                        </a:rPr>
                        <a:t>N/A</a:t>
                      </a:r>
                      <a:endParaRPr lang="zh-CN" altLang="en-US" sz="1400">
                        <a:solidFill>
                          <a:srgbClr val="C94251"/>
                        </a:solidFill>
                        <a:latin typeface="Microsoft YaHei" charset="-122"/>
                        <a:ea typeface="Microsoft YaHei" charset="-122"/>
                        <a:cs typeface="Microsoft YaHei" charset="-122"/>
                      </a:endParaRPr>
                    </a:p>
                  </a:txBody>
                  <a:tcPr/>
                </a:tc>
              </a:tr>
              <a:tr h="286385">
                <a:tc>
                  <a:txBody>
                    <a:bodyPr/>
                    <a:lstStyle/>
                    <a:p>
                      <a:r>
                        <a:rPr lang="en-US" altLang="zh-CN" sz="1400">
                          <a:latin typeface="Microsoft YaHei" charset="-122"/>
                          <a:ea typeface="Microsoft YaHei" charset="-122"/>
                          <a:cs typeface="Microsoft YaHei" charset="-122"/>
                        </a:rPr>
                        <a:t>104.3</a:t>
                      </a:r>
                      <a:endParaRPr lang="zh-CN" altLang="en-US" sz="1400">
                        <a:latin typeface="Microsoft YaHei" charset="-122"/>
                        <a:ea typeface="Microsoft YaHei" charset="-122"/>
                        <a:cs typeface="Microsoft YaHei" charset="-122"/>
                      </a:endParaRPr>
                    </a:p>
                  </a:txBody>
                  <a:tcPr/>
                </a:tc>
              </a:tr>
              <a:tr h="286385">
                <a:tc>
                  <a:txBody>
                    <a:bodyPr/>
                    <a:lstStyle/>
                    <a:p>
                      <a:r>
                        <a:rPr lang="en-US" altLang="zh-CN" sz="1400">
                          <a:solidFill>
                            <a:srgbClr val="C94251"/>
                          </a:solidFill>
                          <a:latin typeface="Microsoft YaHei" charset="-122"/>
                          <a:ea typeface="Microsoft YaHei" charset="-122"/>
                          <a:cs typeface="Microsoft YaHei" charset="-122"/>
                        </a:rPr>
                        <a:t>N/A</a:t>
                      </a:r>
                      <a:endParaRPr lang="zh-CN" altLang="en-US" sz="1400">
                        <a:solidFill>
                          <a:srgbClr val="C94251"/>
                        </a:solidFill>
                        <a:latin typeface="Microsoft YaHei" charset="-122"/>
                        <a:ea typeface="Microsoft YaHei" charset="-122"/>
                        <a:cs typeface="Microsoft YaHei" charset="-122"/>
                      </a:endParaRPr>
                    </a:p>
                  </a:txBody>
                  <a:tcPr/>
                </a:tc>
              </a:tr>
            </a:tbl>
          </a:graphicData>
        </a:graphic>
      </p:graphicFrame>
      <p:sp>
        <p:nvSpPr>
          <p:cNvPr id="5" name="文本框 4"/>
          <p:cNvSpPr txBox="1"/>
          <p:nvPr/>
        </p:nvSpPr>
        <p:spPr>
          <a:xfrm>
            <a:off x="2350879" y="2258170"/>
            <a:ext cx="4108817"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利用特征本身的数据进行对缺失值填充</a:t>
            </a:r>
          </a:p>
        </p:txBody>
      </p:sp>
      <p:sp>
        <p:nvSpPr>
          <p:cNvPr id="6" name="文本框 5"/>
          <p:cNvSpPr txBox="1"/>
          <p:nvPr/>
        </p:nvSpPr>
        <p:spPr>
          <a:xfrm>
            <a:off x="2350879" y="2719835"/>
            <a:ext cx="5245457" cy="923330"/>
          </a:xfrm>
          <a:prstGeom prst="rect">
            <a:avLst/>
          </a:prstGeom>
          <a:noFill/>
        </p:spPr>
        <p:txBody>
          <a:bodyPr wrap="square" rtlCol="0">
            <a:spAutoFit/>
          </a:bodyPr>
          <a:lstStyle/>
          <a:p>
            <a:r>
              <a:rPr kumimoji="1" lang="zh-CN" altLang="en-US">
                <a:latin typeface="Microsoft YaHei" charset="-122"/>
                <a:ea typeface="Microsoft YaHei" charset="-122"/>
                <a:cs typeface="Microsoft YaHei" charset="-122"/>
              </a:rPr>
              <a:t>思想是既然缺失了不知道他的值，那么就用最平常的值给它填不上，不要造成混乱，期望其他特征能表达出该样本的特性。</a:t>
            </a:r>
          </a:p>
        </p:txBody>
      </p:sp>
      <p:sp>
        <p:nvSpPr>
          <p:cNvPr id="7" name="文本框 6"/>
          <p:cNvSpPr txBox="1"/>
          <p:nvPr/>
        </p:nvSpPr>
        <p:spPr>
          <a:xfrm>
            <a:off x="5342575" y="4277613"/>
            <a:ext cx="2037737" cy="646331"/>
          </a:xfrm>
          <a:prstGeom prst="rect">
            <a:avLst/>
          </a:prstGeom>
          <a:noFill/>
        </p:spPr>
        <p:txBody>
          <a:bodyPr wrap="none" rtlCol="0">
            <a:spAutoFit/>
          </a:bodyPr>
          <a:lstStyle/>
          <a:p>
            <a:r>
              <a:rPr kumimoji="1" lang="zh-CN" altLang="en-US"/>
              <a:t>公式？不存在的</a:t>
            </a:r>
            <a:endParaRPr kumimoji="1" lang="en-US" altLang="zh-CN"/>
          </a:p>
          <a:p>
            <a:r>
              <a:rPr kumimoji="1" lang="zh-CN" altLang="en-US"/>
              <a:t>不懂的回小学重造</a:t>
            </a:r>
          </a:p>
        </p:txBody>
      </p:sp>
      <p:pic>
        <p:nvPicPr>
          <p:cNvPr id="2050" name="Picture 2" descr="https://timgsa.baidu.com/timg?image&amp;quality=80&amp;size=b9999_10000&amp;sec=1529781770404&amp;di=03b8d51147082499f9652fe7d6e574cd&amp;imgtype=0&amp;src=http%3A%2F%2Fpic.90sjimg.com%2Fdesign%2F01%2F39%2F53%2F98%2F591aaf90545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604" y="3591325"/>
            <a:ext cx="1474434" cy="1474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1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5708614"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第四节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缺失值填充</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3577176" y="1427173"/>
            <a:ext cx="1989647" cy="461665"/>
          </a:xfrm>
          <a:prstGeom prst="rect">
            <a:avLst/>
          </a:prstGeom>
          <a:noFill/>
        </p:spPr>
        <p:txBody>
          <a:bodyPr wrap="none" rtlCol="0">
            <a:spAutoFit/>
          </a:bodyPr>
          <a:lstStyle/>
          <a:p>
            <a:r>
              <a:rPr kumimoji="1" lang="en-US" altLang="zh-CN" sz="2400" dirty="0">
                <a:latin typeface="Microsoft YaHei" charset="-122"/>
                <a:ea typeface="Microsoft YaHei" charset="-122"/>
                <a:cs typeface="Microsoft YaHei" charset="-122"/>
              </a:rPr>
              <a:t>Knn</a:t>
            </a:r>
            <a:r>
              <a:rPr kumimoji="1" lang="zh-CN" altLang="en-US" sz="2400" dirty="0">
                <a:latin typeface="Microsoft YaHei" charset="-122"/>
                <a:ea typeface="Microsoft YaHei" charset="-122"/>
                <a:cs typeface="Microsoft YaHei" charset="-122"/>
              </a:rPr>
              <a:t>方式填充</a:t>
            </a:r>
          </a:p>
        </p:txBody>
      </p:sp>
      <p:sp>
        <p:nvSpPr>
          <p:cNvPr id="4" name="文本框 3"/>
          <p:cNvSpPr txBox="1"/>
          <p:nvPr/>
        </p:nvSpPr>
        <p:spPr>
          <a:xfrm>
            <a:off x="1907704" y="2223637"/>
            <a:ext cx="5677505" cy="646331"/>
          </a:xfrm>
          <a:prstGeom prst="rect">
            <a:avLst/>
          </a:prstGeom>
          <a:noFill/>
        </p:spPr>
        <p:txBody>
          <a:bodyPr wrap="square" rtlCol="0">
            <a:spAutoFit/>
          </a:bodyPr>
          <a:lstStyle/>
          <a:p>
            <a:r>
              <a:rPr kumimoji="1" lang="zh-CN" altLang="en-US">
                <a:latin typeface="Microsoft YaHei" charset="-122"/>
                <a:ea typeface="Microsoft YaHei" charset="-122"/>
                <a:cs typeface="Microsoft YaHei" charset="-122"/>
              </a:rPr>
              <a:t>利用其他不缺失的特征，找到相似的样本，用相似样本的该特征来对缺失值填充</a:t>
            </a:r>
          </a:p>
        </p:txBody>
      </p:sp>
      <p:pic>
        <p:nvPicPr>
          <p:cNvPr id="5" name="图片 4"/>
          <p:cNvPicPr>
            <a:picLocks noChangeAspect="1"/>
          </p:cNvPicPr>
          <p:nvPr/>
        </p:nvPicPr>
        <p:blipFill>
          <a:blip r:embed="rId2"/>
          <a:stretch>
            <a:fillRect/>
          </a:stretch>
        </p:blipFill>
        <p:spPr>
          <a:xfrm>
            <a:off x="323528" y="3003798"/>
            <a:ext cx="2581192" cy="1954049"/>
          </a:xfrm>
          <a:prstGeom prst="rect">
            <a:avLst/>
          </a:prstGeom>
        </p:spPr>
      </p:pic>
      <p:sp>
        <p:nvSpPr>
          <p:cNvPr id="6" name="文本框 5"/>
          <p:cNvSpPr txBox="1"/>
          <p:nvPr/>
        </p:nvSpPr>
        <p:spPr>
          <a:xfrm>
            <a:off x="3347864" y="3666432"/>
            <a:ext cx="5245457" cy="369332"/>
          </a:xfrm>
          <a:prstGeom prst="rect">
            <a:avLst/>
          </a:prstGeom>
          <a:noFill/>
        </p:spPr>
        <p:txBody>
          <a:bodyPr wrap="square" rtlCol="0">
            <a:spAutoFit/>
          </a:bodyPr>
          <a:lstStyle/>
          <a:p>
            <a:r>
              <a:rPr kumimoji="1" lang="zh-CN" altLang="en-US">
                <a:latin typeface="Microsoft YaHei" charset="-122"/>
                <a:ea typeface="Microsoft YaHei" charset="-122"/>
                <a:cs typeface="Microsoft YaHei" charset="-122"/>
              </a:rPr>
              <a:t>思想是用相似样本来仿照出来值会更加靠谱。</a:t>
            </a:r>
          </a:p>
        </p:txBody>
      </p:sp>
    </p:spTree>
    <p:extLst>
      <p:ext uri="{BB962C8B-B14F-4D97-AF65-F5344CB8AC3E}">
        <p14:creationId xmlns:p14="http://schemas.microsoft.com/office/powerpoint/2010/main" val="33697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8" name="Group 72"/>
          <p:cNvGrpSpPr>
            <a:grpSpLocks/>
          </p:cNvGrpSpPr>
          <p:nvPr/>
        </p:nvGrpSpPr>
        <p:grpSpPr bwMode="auto">
          <a:xfrm>
            <a:off x="4034269" y="3999165"/>
            <a:ext cx="4824032" cy="1143823"/>
            <a:chOff x="72" y="2942"/>
            <a:chExt cx="5120" cy="1214"/>
          </a:xfrm>
        </p:grpSpPr>
        <p:grpSp>
          <p:nvGrpSpPr>
            <p:cNvPr id="59" name="Group 4"/>
            <p:cNvGrpSpPr>
              <a:grpSpLocks/>
            </p:cNvGrpSpPr>
            <p:nvPr/>
          </p:nvGrpSpPr>
          <p:grpSpPr bwMode="auto">
            <a:xfrm>
              <a:off x="72" y="2942"/>
              <a:ext cx="1864" cy="1214"/>
              <a:chOff x="226" y="3106"/>
              <a:chExt cx="1864" cy="1214"/>
            </a:xfrm>
          </p:grpSpPr>
          <p:pic>
            <p:nvPicPr>
              <p:cNvPr id="63" name="Picture 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5" y="3106"/>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6"/>
              <p:cNvSpPr>
                <a:spLocks/>
              </p:cNvSpPr>
              <p:nvPr/>
            </p:nvSpPr>
            <p:spPr bwMode="auto">
              <a:xfrm>
                <a:off x="829" y="3314"/>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65" name="Freeform 7"/>
              <p:cNvSpPr>
                <a:spLocks/>
              </p:cNvSpPr>
              <p:nvPr/>
            </p:nvSpPr>
            <p:spPr bwMode="auto">
              <a:xfrm>
                <a:off x="829" y="3319"/>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66"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951" y="2581"/>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0"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1051"/>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134"/>
            <p:cNvSpPr>
              <a:spLocks noChangeArrowheads="1"/>
            </p:cNvSpPr>
            <p:nvPr/>
          </p:nvSpPr>
          <p:spPr bwMode="auto">
            <a:xfrm>
              <a:off x="1489" y="3166"/>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五</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62" name="Rectangle 134"/>
            <p:cNvSpPr>
              <a:spLocks noChangeArrowheads="1"/>
            </p:cNvSpPr>
            <p:nvPr/>
          </p:nvSpPr>
          <p:spPr bwMode="auto">
            <a:xfrm>
              <a:off x="1481" y="3489"/>
              <a:ext cx="1503"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rgbClr val="777777"/>
                  </a:solidFill>
                  <a:latin typeface="微软雅黑" panose="020B0503020204020204" pitchFamily="34" charset="-122"/>
                  <a:ea typeface="微软雅黑" panose="020B0503020204020204" pitchFamily="34" charset="-122"/>
                </a:rPr>
                <a:t>特征组合变换</a:t>
              </a:r>
              <a:endParaRPr lang="zh-CN" altLang="en-US" sz="1600" b="1" baseline="0" dirty="0">
                <a:solidFill>
                  <a:srgbClr val="777777"/>
                </a:solidFill>
                <a:latin typeface="微软雅黑" panose="020B0503020204020204" pitchFamily="34" charset="-122"/>
                <a:ea typeface="微软雅黑" panose="020B0503020204020204" pitchFamily="34" charset="-122"/>
              </a:endParaRPr>
            </a:p>
          </p:txBody>
        </p:sp>
      </p:grpSp>
      <p:sp>
        <p:nvSpPr>
          <p:cNvPr id="3" name="流程图: 可选过程 2"/>
          <p:cNvSpPr/>
          <p:nvPr/>
        </p:nvSpPr>
        <p:spPr>
          <a:xfrm>
            <a:off x="1805894" y="2517494"/>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72"/>
          <p:cNvGrpSpPr>
            <a:grpSpLocks/>
          </p:cNvGrpSpPr>
          <p:nvPr/>
        </p:nvGrpSpPr>
        <p:grpSpPr bwMode="auto">
          <a:xfrm>
            <a:off x="4031094" y="3380699"/>
            <a:ext cx="4824032" cy="1143823"/>
            <a:chOff x="72" y="2942"/>
            <a:chExt cx="5120" cy="1214"/>
          </a:xfrm>
        </p:grpSpPr>
        <p:grpSp>
          <p:nvGrpSpPr>
            <p:cNvPr id="48" name="Group 4"/>
            <p:cNvGrpSpPr>
              <a:grpSpLocks/>
            </p:cNvGrpSpPr>
            <p:nvPr/>
          </p:nvGrpSpPr>
          <p:grpSpPr bwMode="auto">
            <a:xfrm>
              <a:off x="72" y="2942"/>
              <a:ext cx="1864" cy="1214"/>
              <a:chOff x="226" y="3106"/>
              <a:chExt cx="1864" cy="1214"/>
            </a:xfrm>
          </p:grpSpPr>
          <p:pic>
            <p:nvPicPr>
              <p:cNvPr id="52" name="Picture 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5" y="3106"/>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6"/>
              <p:cNvSpPr>
                <a:spLocks/>
              </p:cNvSpPr>
              <p:nvPr/>
            </p:nvSpPr>
            <p:spPr bwMode="auto">
              <a:xfrm>
                <a:off x="829" y="3314"/>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54" name="Freeform 7"/>
              <p:cNvSpPr>
                <a:spLocks/>
              </p:cNvSpPr>
              <p:nvPr/>
            </p:nvSpPr>
            <p:spPr bwMode="auto">
              <a:xfrm>
                <a:off x="829" y="3319"/>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55"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951" y="2581"/>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9"/>
              <p:cNvSpPr>
                <a:spLocks noEditPoints="1"/>
              </p:cNvSpPr>
              <p:nvPr/>
            </p:nvSpPr>
            <p:spPr bwMode="auto">
              <a:xfrm>
                <a:off x="1020" y="3601"/>
                <a:ext cx="208" cy="351"/>
              </a:xfrm>
              <a:custGeom>
                <a:avLst/>
                <a:gdLst>
                  <a:gd name="T0" fmla="*/ 175 w 208"/>
                  <a:gd name="T1" fmla="*/ 0 h 351"/>
                  <a:gd name="T2" fmla="*/ 175 w 208"/>
                  <a:gd name="T3" fmla="*/ 226 h 351"/>
                  <a:gd name="T4" fmla="*/ 208 w 208"/>
                  <a:gd name="T5" fmla="*/ 226 h 351"/>
                  <a:gd name="T6" fmla="*/ 208 w 208"/>
                  <a:gd name="T7" fmla="*/ 281 h 351"/>
                  <a:gd name="T8" fmla="*/ 175 w 208"/>
                  <a:gd name="T9" fmla="*/ 281 h 351"/>
                  <a:gd name="T10" fmla="*/ 175 w 208"/>
                  <a:gd name="T11" fmla="*/ 351 h 351"/>
                  <a:gd name="T12" fmla="*/ 111 w 208"/>
                  <a:gd name="T13" fmla="*/ 351 h 351"/>
                  <a:gd name="T14" fmla="*/ 111 w 208"/>
                  <a:gd name="T15" fmla="*/ 281 h 351"/>
                  <a:gd name="T16" fmla="*/ 0 w 208"/>
                  <a:gd name="T17" fmla="*/ 281 h 351"/>
                  <a:gd name="T18" fmla="*/ 0 w 208"/>
                  <a:gd name="T19" fmla="*/ 217 h 351"/>
                  <a:gd name="T20" fmla="*/ 99 w 208"/>
                  <a:gd name="T21" fmla="*/ 0 h 351"/>
                  <a:gd name="T22" fmla="*/ 175 w 208"/>
                  <a:gd name="T23" fmla="*/ 0 h 351"/>
                  <a:gd name="T24" fmla="*/ 111 w 208"/>
                  <a:gd name="T25" fmla="*/ 80 h 351"/>
                  <a:gd name="T26" fmla="*/ 47 w 208"/>
                  <a:gd name="T27" fmla="*/ 226 h 351"/>
                  <a:gd name="T28" fmla="*/ 111 w 208"/>
                  <a:gd name="T29" fmla="*/ 226 h 351"/>
                  <a:gd name="T30" fmla="*/ 111 w 208"/>
                  <a:gd name="T31" fmla="*/ 80 h 3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8" h="351">
                    <a:moveTo>
                      <a:pt x="175" y="0"/>
                    </a:moveTo>
                    <a:lnTo>
                      <a:pt x="175" y="226"/>
                    </a:lnTo>
                    <a:lnTo>
                      <a:pt x="208" y="226"/>
                    </a:lnTo>
                    <a:lnTo>
                      <a:pt x="208" y="281"/>
                    </a:lnTo>
                    <a:lnTo>
                      <a:pt x="175" y="281"/>
                    </a:lnTo>
                    <a:lnTo>
                      <a:pt x="175" y="351"/>
                    </a:lnTo>
                    <a:lnTo>
                      <a:pt x="111" y="351"/>
                    </a:lnTo>
                    <a:lnTo>
                      <a:pt x="111" y="281"/>
                    </a:lnTo>
                    <a:lnTo>
                      <a:pt x="0" y="281"/>
                    </a:lnTo>
                    <a:lnTo>
                      <a:pt x="0" y="217"/>
                    </a:lnTo>
                    <a:lnTo>
                      <a:pt x="99" y="0"/>
                    </a:lnTo>
                    <a:lnTo>
                      <a:pt x="175" y="0"/>
                    </a:lnTo>
                    <a:close/>
                    <a:moveTo>
                      <a:pt x="111" y="80"/>
                    </a:moveTo>
                    <a:lnTo>
                      <a:pt x="47" y="226"/>
                    </a:lnTo>
                    <a:lnTo>
                      <a:pt x="111" y="226"/>
                    </a:lnTo>
                    <a:lnTo>
                      <a:pt x="111"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4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1051"/>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134"/>
            <p:cNvSpPr>
              <a:spLocks noChangeArrowheads="1"/>
            </p:cNvSpPr>
            <p:nvPr/>
          </p:nvSpPr>
          <p:spPr bwMode="auto">
            <a:xfrm>
              <a:off x="1489" y="3166"/>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四</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51" name="Rectangle 134"/>
            <p:cNvSpPr>
              <a:spLocks noChangeArrowheads="1"/>
            </p:cNvSpPr>
            <p:nvPr/>
          </p:nvSpPr>
          <p:spPr bwMode="auto">
            <a:xfrm>
              <a:off x="1481" y="3489"/>
              <a:ext cx="1285"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rgbClr val="777777"/>
                  </a:solidFill>
                  <a:latin typeface="微软雅黑" panose="020B0503020204020204" pitchFamily="34" charset="-122"/>
                  <a:ea typeface="微软雅黑" panose="020B0503020204020204" pitchFamily="34" charset="-122"/>
                </a:rPr>
                <a:t>缺失值填充</a:t>
              </a:r>
              <a:endParaRPr lang="zh-CN" altLang="en-US" sz="1600" b="1" baseline="0" dirty="0">
                <a:solidFill>
                  <a:srgbClr val="777777"/>
                </a:solidFill>
                <a:latin typeface="微软雅黑" panose="020B0503020204020204" pitchFamily="34" charset="-122"/>
                <a:ea typeface="微软雅黑" panose="020B0503020204020204" pitchFamily="34" charset="-122"/>
              </a:endParaRPr>
            </a:p>
          </p:txBody>
        </p:sp>
      </p:grpSp>
      <p:grpSp>
        <p:nvGrpSpPr>
          <p:cNvPr id="10" name="Group 71"/>
          <p:cNvGrpSpPr>
            <a:grpSpLocks/>
          </p:cNvGrpSpPr>
          <p:nvPr/>
        </p:nvGrpSpPr>
        <p:grpSpPr bwMode="auto">
          <a:xfrm>
            <a:off x="4031092" y="2769609"/>
            <a:ext cx="4763732" cy="1143823"/>
            <a:chOff x="68" y="2289"/>
            <a:chExt cx="5056" cy="1214"/>
          </a:xfrm>
        </p:grpSpPr>
        <p:pic>
          <p:nvPicPr>
            <p:cNvPr id="3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15" y="400"/>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 name="Group 10"/>
            <p:cNvGrpSpPr>
              <a:grpSpLocks/>
            </p:cNvGrpSpPr>
            <p:nvPr/>
          </p:nvGrpSpPr>
          <p:grpSpPr bwMode="auto">
            <a:xfrm>
              <a:off x="68" y="2289"/>
              <a:ext cx="1864" cy="1214"/>
              <a:chOff x="411" y="2818"/>
              <a:chExt cx="1864" cy="1214"/>
            </a:xfrm>
          </p:grpSpPr>
          <p:pic>
            <p:nvPicPr>
              <p:cNvPr id="43" name="Picture 11"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0" y="2818"/>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12"/>
              <p:cNvSpPr>
                <a:spLocks/>
              </p:cNvSpPr>
              <p:nvPr/>
            </p:nvSpPr>
            <p:spPr bwMode="auto">
              <a:xfrm>
                <a:off x="1014" y="3026"/>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45" name="Freeform 13"/>
              <p:cNvSpPr>
                <a:spLocks/>
              </p:cNvSpPr>
              <p:nvPr/>
            </p:nvSpPr>
            <p:spPr bwMode="auto">
              <a:xfrm>
                <a:off x="1014" y="3031"/>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46"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136" y="2293"/>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15"/>
              <p:cNvSpPr>
                <a:spLocks/>
              </p:cNvSpPr>
              <p:nvPr/>
            </p:nvSpPr>
            <p:spPr bwMode="auto">
              <a:xfrm>
                <a:off x="1247" y="3312"/>
                <a:ext cx="196" cy="368"/>
              </a:xfrm>
              <a:custGeom>
                <a:avLst/>
                <a:gdLst>
                  <a:gd name="T0" fmla="*/ 139 w 83"/>
                  <a:gd name="T1" fmla="*/ 351 h 156"/>
                  <a:gd name="T2" fmla="*/ 184 w 83"/>
                  <a:gd name="T3" fmla="*/ 351 h 156"/>
                  <a:gd name="T4" fmla="*/ 302 w 83"/>
                  <a:gd name="T5" fmla="*/ 212 h 156"/>
                  <a:gd name="T6" fmla="*/ 222 w 83"/>
                  <a:gd name="T7" fmla="*/ 123 h 156"/>
                  <a:gd name="T8" fmla="*/ 139 w 83"/>
                  <a:gd name="T9" fmla="*/ 222 h 156"/>
                  <a:gd name="T10" fmla="*/ 139 w 83"/>
                  <a:gd name="T11" fmla="*/ 250 h 156"/>
                  <a:gd name="T12" fmla="*/ 0 w 83"/>
                  <a:gd name="T13" fmla="*/ 250 h 156"/>
                  <a:gd name="T14" fmla="*/ 0 w 83"/>
                  <a:gd name="T15" fmla="*/ 217 h 156"/>
                  <a:gd name="T16" fmla="*/ 222 w 83"/>
                  <a:gd name="T17" fmla="*/ 0 h 156"/>
                  <a:gd name="T18" fmla="*/ 451 w 83"/>
                  <a:gd name="T19" fmla="*/ 205 h 156"/>
                  <a:gd name="T20" fmla="*/ 328 w 83"/>
                  <a:gd name="T21" fmla="*/ 401 h 156"/>
                  <a:gd name="T22" fmla="*/ 463 w 83"/>
                  <a:gd name="T23" fmla="*/ 611 h 156"/>
                  <a:gd name="T24" fmla="*/ 217 w 83"/>
                  <a:gd name="T25" fmla="*/ 868 h 156"/>
                  <a:gd name="T26" fmla="*/ 0 w 83"/>
                  <a:gd name="T27" fmla="*/ 639 h 156"/>
                  <a:gd name="T28" fmla="*/ 0 w 83"/>
                  <a:gd name="T29" fmla="*/ 590 h 156"/>
                  <a:gd name="T30" fmla="*/ 139 w 83"/>
                  <a:gd name="T31" fmla="*/ 590 h 156"/>
                  <a:gd name="T32" fmla="*/ 139 w 83"/>
                  <a:gd name="T33" fmla="*/ 618 h 156"/>
                  <a:gd name="T34" fmla="*/ 222 w 83"/>
                  <a:gd name="T35" fmla="*/ 741 h 156"/>
                  <a:gd name="T36" fmla="*/ 307 w 83"/>
                  <a:gd name="T37" fmla="*/ 606 h 156"/>
                  <a:gd name="T38" fmla="*/ 205 w 83"/>
                  <a:gd name="T39" fmla="*/ 462 h 156"/>
                  <a:gd name="T40" fmla="*/ 139 w 83"/>
                  <a:gd name="T41" fmla="*/ 462 h 156"/>
                  <a:gd name="T42" fmla="*/ 139 w 83"/>
                  <a:gd name="T43" fmla="*/ 351 h 1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3" h="156">
                    <a:moveTo>
                      <a:pt x="25" y="63"/>
                    </a:moveTo>
                    <a:cubicBezTo>
                      <a:pt x="33" y="63"/>
                      <a:pt x="33" y="63"/>
                      <a:pt x="33" y="63"/>
                    </a:cubicBezTo>
                    <a:cubicBezTo>
                      <a:pt x="52" y="63"/>
                      <a:pt x="54" y="48"/>
                      <a:pt x="54" y="38"/>
                    </a:cubicBezTo>
                    <a:cubicBezTo>
                      <a:pt x="54" y="28"/>
                      <a:pt x="50" y="22"/>
                      <a:pt x="40" y="22"/>
                    </a:cubicBezTo>
                    <a:cubicBezTo>
                      <a:pt x="31" y="22"/>
                      <a:pt x="25" y="29"/>
                      <a:pt x="25" y="40"/>
                    </a:cubicBezTo>
                    <a:cubicBezTo>
                      <a:pt x="25" y="45"/>
                      <a:pt x="25" y="45"/>
                      <a:pt x="25" y="45"/>
                    </a:cubicBezTo>
                    <a:cubicBezTo>
                      <a:pt x="0" y="45"/>
                      <a:pt x="0" y="45"/>
                      <a:pt x="0" y="45"/>
                    </a:cubicBezTo>
                    <a:cubicBezTo>
                      <a:pt x="0" y="39"/>
                      <a:pt x="0" y="39"/>
                      <a:pt x="0" y="39"/>
                    </a:cubicBezTo>
                    <a:cubicBezTo>
                      <a:pt x="0" y="16"/>
                      <a:pt x="15" y="0"/>
                      <a:pt x="40" y="0"/>
                    </a:cubicBezTo>
                    <a:cubicBezTo>
                      <a:pt x="65" y="0"/>
                      <a:pt x="81" y="14"/>
                      <a:pt x="81" y="37"/>
                    </a:cubicBezTo>
                    <a:cubicBezTo>
                      <a:pt x="81" y="57"/>
                      <a:pt x="73" y="67"/>
                      <a:pt x="59" y="72"/>
                    </a:cubicBezTo>
                    <a:cubicBezTo>
                      <a:pt x="75" y="75"/>
                      <a:pt x="83" y="88"/>
                      <a:pt x="83" y="110"/>
                    </a:cubicBezTo>
                    <a:cubicBezTo>
                      <a:pt x="83" y="143"/>
                      <a:pt x="67" y="156"/>
                      <a:pt x="39" y="156"/>
                    </a:cubicBezTo>
                    <a:cubicBezTo>
                      <a:pt x="11" y="156"/>
                      <a:pt x="0" y="138"/>
                      <a:pt x="0" y="115"/>
                    </a:cubicBezTo>
                    <a:cubicBezTo>
                      <a:pt x="0" y="106"/>
                      <a:pt x="0" y="106"/>
                      <a:pt x="0" y="106"/>
                    </a:cubicBezTo>
                    <a:cubicBezTo>
                      <a:pt x="25" y="106"/>
                      <a:pt x="25" y="106"/>
                      <a:pt x="25" y="106"/>
                    </a:cubicBezTo>
                    <a:cubicBezTo>
                      <a:pt x="25" y="111"/>
                      <a:pt x="25" y="111"/>
                      <a:pt x="25" y="111"/>
                    </a:cubicBezTo>
                    <a:cubicBezTo>
                      <a:pt x="25" y="124"/>
                      <a:pt x="29" y="133"/>
                      <a:pt x="40" y="133"/>
                    </a:cubicBezTo>
                    <a:cubicBezTo>
                      <a:pt x="54" y="133"/>
                      <a:pt x="55" y="123"/>
                      <a:pt x="55" y="109"/>
                    </a:cubicBezTo>
                    <a:cubicBezTo>
                      <a:pt x="55" y="90"/>
                      <a:pt x="50" y="83"/>
                      <a:pt x="37" y="83"/>
                    </a:cubicBezTo>
                    <a:cubicBezTo>
                      <a:pt x="25" y="83"/>
                      <a:pt x="25" y="83"/>
                      <a:pt x="25" y="83"/>
                    </a:cubicBezTo>
                    <a:lnTo>
                      <a:pt x="25"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sp>
          <p:nvSpPr>
            <p:cNvPr id="41" name="Rectangle 134"/>
            <p:cNvSpPr>
              <a:spLocks noChangeArrowheads="1"/>
            </p:cNvSpPr>
            <p:nvPr/>
          </p:nvSpPr>
          <p:spPr bwMode="auto">
            <a:xfrm>
              <a:off x="1473" y="2485"/>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三</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42" name="Rectangle 134"/>
            <p:cNvSpPr>
              <a:spLocks noChangeArrowheads="1"/>
            </p:cNvSpPr>
            <p:nvPr/>
          </p:nvSpPr>
          <p:spPr bwMode="auto">
            <a:xfrm>
              <a:off x="1465" y="2809"/>
              <a:ext cx="1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baseline="0" dirty="0">
                  <a:solidFill>
                    <a:srgbClr val="777777"/>
                  </a:solidFill>
                  <a:latin typeface="微软雅黑" panose="020B0503020204020204" pitchFamily="34" charset="-122"/>
                  <a:ea typeface="微软雅黑" panose="020B0503020204020204" pitchFamily="34" charset="-122"/>
                </a:rPr>
                <a:t>离散特征哑编码</a:t>
              </a:r>
            </a:p>
          </p:txBody>
        </p:sp>
      </p:grpSp>
      <p:grpSp>
        <p:nvGrpSpPr>
          <p:cNvPr id="11" name="Group 70"/>
          <p:cNvGrpSpPr>
            <a:grpSpLocks/>
          </p:cNvGrpSpPr>
          <p:nvPr/>
        </p:nvGrpSpPr>
        <p:grpSpPr bwMode="auto">
          <a:xfrm>
            <a:off x="4068782" y="2169518"/>
            <a:ext cx="4786344" cy="1143823"/>
            <a:chOff x="112" y="1644"/>
            <a:chExt cx="5080" cy="1214"/>
          </a:xfrm>
        </p:grpSpPr>
        <p:pic>
          <p:nvPicPr>
            <p:cNvPr id="2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242"/>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16"/>
            <p:cNvGrpSpPr>
              <a:grpSpLocks/>
            </p:cNvGrpSpPr>
            <p:nvPr/>
          </p:nvGrpSpPr>
          <p:grpSpPr bwMode="auto">
            <a:xfrm>
              <a:off x="112" y="1644"/>
              <a:ext cx="1864" cy="1214"/>
              <a:chOff x="0" y="2251"/>
              <a:chExt cx="1864" cy="1214"/>
            </a:xfrm>
          </p:grpSpPr>
          <p:grpSp>
            <p:nvGrpSpPr>
              <p:cNvPr id="33" name="Group 17"/>
              <p:cNvGrpSpPr>
                <a:grpSpLocks/>
              </p:cNvGrpSpPr>
              <p:nvPr/>
            </p:nvGrpSpPr>
            <p:grpSpPr bwMode="auto">
              <a:xfrm>
                <a:off x="377" y="2251"/>
                <a:ext cx="1007" cy="1214"/>
                <a:chOff x="377" y="2251"/>
                <a:chExt cx="1007" cy="1214"/>
              </a:xfrm>
            </p:grpSpPr>
            <p:pic>
              <p:nvPicPr>
                <p:cNvPr id="35" name="Picture 18"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77" y="225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19"/>
                <p:cNvSpPr>
                  <a:spLocks/>
                </p:cNvSpPr>
                <p:nvPr/>
              </p:nvSpPr>
              <p:spPr bwMode="auto">
                <a:xfrm>
                  <a:off x="561" y="245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7" name="Freeform 20"/>
                <p:cNvSpPr>
                  <a:spLocks/>
                </p:cNvSpPr>
                <p:nvPr/>
              </p:nvSpPr>
              <p:spPr bwMode="auto">
                <a:xfrm>
                  <a:off x="561" y="246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8" name="Freeform 21"/>
                <p:cNvSpPr>
                  <a:spLocks/>
                </p:cNvSpPr>
                <p:nvPr/>
              </p:nvSpPr>
              <p:spPr bwMode="auto">
                <a:xfrm>
                  <a:off x="794" y="2727"/>
                  <a:ext cx="205" cy="359"/>
                </a:xfrm>
                <a:custGeom>
                  <a:avLst/>
                  <a:gdLst>
                    <a:gd name="T0" fmla="*/ 250 w 87"/>
                    <a:gd name="T1" fmla="*/ 0 h 152"/>
                    <a:gd name="T2" fmla="*/ 12 w 87"/>
                    <a:gd name="T3" fmla="*/ 257 h 152"/>
                    <a:gd name="T4" fmla="*/ 12 w 87"/>
                    <a:gd name="T5" fmla="*/ 302 h 152"/>
                    <a:gd name="T6" fmla="*/ 160 w 87"/>
                    <a:gd name="T7" fmla="*/ 302 h 152"/>
                    <a:gd name="T8" fmla="*/ 160 w 87"/>
                    <a:gd name="T9" fmla="*/ 257 h 152"/>
                    <a:gd name="T10" fmla="*/ 250 w 87"/>
                    <a:gd name="T11" fmla="*/ 128 h 152"/>
                    <a:gd name="T12" fmla="*/ 332 w 87"/>
                    <a:gd name="T13" fmla="*/ 234 h 152"/>
                    <a:gd name="T14" fmla="*/ 245 w 87"/>
                    <a:gd name="T15" fmla="*/ 397 h 152"/>
                    <a:gd name="T16" fmla="*/ 0 w 87"/>
                    <a:gd name="T17" fmla="*/ 808 h 152"/>
                    <a:gd name="T18" fmla="*/ 0 w 87"/>
                    <a:gd name="T19" fmla="*/ 848 h 152"/>
                    <a:gd name="T20" fmla="*/ 462 w 87"/>
                    <a:gd name="T21" fmla="*/ 848 h 152"/>
                    <a:gd name="T22" fmla="*/ 462 w 87"/>
                    <a:gd name="T23" fmla="*/ 720 h 152"/>
                    <a:gd name="T24" fmla="*/ 172 w 87"/>
                    <a:gd name="T25" fmla="*/ 720 h 152"/>
                    <a:gd name="T26" fmla="*/ 372 w 87"/>
                    <a:gd name="T27" fmla="*/ 468 h 152"/>
                    <a:gd name="T28" fmla="*/ 483 w 87"/>
                    <a:gd name="T29" fmla="*/ 222 h 152"/>
                    <a:gd name="T30" fmla="*/ 250 w 87"/>
                    <a:gd name="T31" fmla="*/ 0 h 1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7" h="152">
                      <a:moveTo>
                        <a:pt x="45" y="0"/>
                      </a:moveTo>
                      <a:cubicBezTo>
                        <a:pt x="24" y="0"/>
                        <a:pt x="2" y="14"/>
                        <a:pt x="2" y="46"/>
                      </a:cubicBezTo>
                      <a:cubicBezTo>
                        <a:pt x="2" y="54"/>
                        <a:pt x="2" y="54"/>
                        <a:pt x="2" y="54"/>
                      </a:cubicBezTo>
                      <a:cubicBezTo>
                        <a:pt x="29" y="54"/>
                        <a:pt x="29" y="54"/>
                        <a:pt x="29" y="54"/>
                      </a:cubicBezTo>
                      <a:cubicBezTo>
                        <a:pt x="29" y="46"/>
                        <a:pt x="29" y="46"/>
                        <a:pt x="29" y="46"/>
                      </a:cubicBezTo>
                      <a:cubicBezTo>
                        <a:pt x="29" y="29"/>
                        <a:pt x="35" y="23"/>
                        <a:pt x="45" y="23"/>
                      </a:cubicBezTo>
                      <a:cubicBezTo>
                        <a:pt x="54" y="23"/>
                        <a:pt x="60" y="28"/>
                        <a:pt x="60" y="42"/>
                      </a:cubicBezTo>
                      <a:cubicBezTo>
                        <a:pt x="60" y="52"/>
                        <a:pt x="57" y="58"/>
                        <a:pt x="44" y="71"/>
                      </a:cubicBezTo>
                      <a:cubicBezTo>
                        <a:pt x="32" y="83"/>
                        <a:pt x="0" y="103"/>
                        <a:pt x="0" y="145"/>
                      </a:cubicBezTo>
                      <a:cubicBezTo>
                        <a:pt x="0" y="152"/>
                        <a:pt x="0" y="152"/>
                        <a:pt x="0" y="152"/>
                      </a:cubicBezTo>
                      <a:cubicBezTo>
                        <a:pt x="83" y="152"/>
                        <a:pt x="83" y="152"/>
                        <a:pt x="83" y="152"/>
                      </a:cubicBezTo>
                      <a:cubicBezTo>
                        <a:pt x="83" y="129"/>
                        <a:pt x="83" y="129"/>
                        <a:pt x="83" y="129"/>
                      </a:cubicBezTo>
                      <a:cubicBezTo>
                        <a:pt x="31" y="129"/>
                        <a:pt x="31" y="129"/>
                        <a:pt x="31" y="129"/>
                      </a:cubicBezTo>
                      <a:cubicBezTo>
                        <a:pt x="33" y="111"/>
                        <a:pt x="51" y="99"/>
                        <a:pt x="67" y="84"/>
                      </a:cubicBezTo>
                      <a:cubicBezTo>
                        <a:pt x="80" y="72"/>
                        <a:pt x="87" y="56"/>
                        <a:pt x="87" y="40"/>
                      </a:cubicBezTo>
                      <a:cubicBezTo>
                        <a:pt x="87" y="15"/>
                        <a:pt x="68" y="0"/>
                        <a:pt x="45" y="0"/>
                      </a:cubicBezTo>
                    </a:path>
                  </a:pathLst>
                </a:custGeom>
                <a:solidFill>
                  <a:schemeClr val="bg1">
                    <a:alpha val="90000"/>
                  </a:scheme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34"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725" y="1732"/>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Rectangle 134"/>
            <p:cNvSpPr>
              <a:spLocks noChangeArrowheads="1"/>
            </p:cNvSpPr>
            <p:nvPr/>
          </p:nvSpPr>
          <p:spPr bwMode="auto">
            <a:xfrm>
              <a:off x="1482" y="1850"/>
              <a:ext cx="1014"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二</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32" name="Rectangle 134"/>
            <p:cNvSpPr>
              <a:spLocks noChangeArrowheads="1"/>
            </p:cNvSpPr>
            <p:nvPr/>
          </p:nvSpPr>
          <p:spPr bwMode="auto">
            <a:xfrm>
              <a:off x="1474" y="2174"/>
              <a:ext cx="1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accent3">
                      <a:lumMod val="50000"/>
                    </a:schemeClr>
                  </a:solidFill>
                  <a:latin typeface="微软雅黑" panose="020B0503020204020204" pitchFamily="34" charset="-122"/>
                  <a:ea typeface="微软雅黑" panose="020B0503020204020204" pitchFamily="34" charset="-122"/>
                </a:rPr>
                <a:t>连续特征离散化</a:t>
              </a:r>
              <a:endParaRPr lang="zh-CN" altLang="en-US" sz="1600" b="1" baseline="0" dirty="0">
                <a:solidFill>
                  <a:schemeClr val="accent3">
                    <a:lumMod val="50000"/>
                  </a:schemeClr>
                </a:solidFill>
                <a:latin typeface="微软雅黑" panose="020B0503020204020204" pitchFamily="34" charset="-122"/>
                <a:ea typeface="微软雅黑" panose="020B0503020204020204" pitchFamily="34" charset="-122"/>
              </a:endParaRPr>
            </a:p>
          </p:txBody>
        </p:sp>
      </p:grpSp>
      <p:grpSp>
        <p:nvGrpSpPr>
          <p:cNvPr id="12" name="Group 69"/>
          <p:cNvGrpSpPr>
            <a:grpSpLocks/>
          </p:cNvGrpSpPr>
          <p:nvPr/>
        </p:nvGrpSpPr>
        <p:grpSpPr bwMode="auto">
          <a:xfrm>
            <a:off x="4068783" y="1566946"/>
            <a:ext cx="4679876" cy="1143823"/>
            <a:chOff x="112" y="997"/>
            <a:chExt cx="4967" cy="1214"/>
          </a:xfrm>
        </p:grpSpPr>
        <p:grpSp>
          <p:nvGrpSpPr>
            <p:cNvPr id="19" name="Group 23"/>
            <p:cNvGrpSpPr>
              <a:grpSpLocks/>
            </p:cNvGrpSpPr>
            <p:nvPr/>
          </p:nvGrpSpPr>
          <p:grpSpPr bwMode="auto">
            <a:xfrm>
              <a:off x="112" y="997"/>
              <a:ext cx="1864" cy="1214"/>
              <a:chOff x="317" y="913"/>
              <a:chExt cx="1864" cy="1214"/>
            </a:xfrm>
          </p:grpSpPr>
          <p:grpSp>
            <p:nvGrpSpPr>
              <p:cNvPr id="23" name="Group 24"/>
              <p:cNvGrpSpPr>
                <a:grpSpLocks/>
              </p:cNvGrpSpPr>
              <p:nvPr/>
            </p:nvGrpSpPr>
            <p:grpSpPr bwMode="auto">
              <a:xfrm>
                <a:off x="694" y="913"/>
                <a:ext cx="1007" cy="1214"/>
                <a:chOff x="798" y="291"/>
                <a:chExt cx="1007" cy="1214"/>
              </a:xfrm>
            </p:grpSpPr>
            <p:pic>
              <p:nvPicPr>
                <p:cNvPr id="25" name="Picture 2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8" y="29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6"/>
                <p:cNvSpPr>
                  <a:spLocks/>
                </p:cNvSpPr>
                <p:nvPr/>
              </p:nvSpPr>
              <p:spPr bwMode="auto">
                <a:xfrm>
                  <a:off x="982" y="49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7" name="Freeform 27"/>
                <p:cNvSpPr>
                  <a:spLocks/>
                </p:cNvSpPr>
                <p:nvPr/>
              </p:nvSpPr>
              <p:spPr bwMode="auto">
                <a:xfrm>
                  <a:off x="982" y="50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8" name="Freeform 28"/>
                <p:cNvSpPr>
                  <a:spLocks/>
                </p:cNvSpPr>
                <p:nvPr/>
              </p:nvSpPr>
              <p:spPr bwMode="auto">
                <a:xfrm>
                  <a:off x="1209" y="747"/>
                  <a:ext cx="146" cy="352"/>
                </a:xfrm>
                <a:custGeom>
                  <a:avLst/>
                  <a:gdLst>
                    <a:gd name="T0" fmla="*/ 344 w 62"/>
                    <a:gd name="T1" fmla="*/ 0 h 149"/>
                    <a:gd name="T2" fmla="*/ 344 w 62"/>
                    <a:gd name="T3" fmla="*/ 832 h 149"/>
                    <a:gd name="T4" fmla="*/ 193 w 62"/>
                    <a:gd name="T5" fmla="*/ 832 h 149"/>
                    <a:gd name="T6" fmla="*/ 193 w 62"/>
                    <a:gd name="T7" fmla="*/ 258 h 149"/>
                    <a:gd name="T8" fmla="*/ 0 w 62"/>
                    <a:gd name="T9" fmla="*/ 258 h 149"/>
                    <a:gd name="T10" fmla="*/ 0 w 62"/>
                    <a:gd name="T11" fmla="*/ 144 h 149"/>
                    <a:gd name="T12" fmla="*/ 21 w 62"/>
                    <a:gd name="T13" fmla="*/ 144 h 149"/>
                    <a:gd name="T14" fmla="*/ 233 w 62"/>
                    <a:gd name="T15" fmla="*/ 0 h 149"/>
                    <a:gd name="T16" fmla="*/ 344 w 62"/>
                    <a:gd name="T17" fmla="*/ 0 h 1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 h="149">
                      <a:moveTo>
                        <a:pt x="62" y="0"/>
                      </a:moveTo>
                      <a:cubicBezTo>
                        <a:pt x="62" y="149"/>
                        <a:pt x="62" y="149"/>
                        <a:pt x="62" y="149"/>
                      </a:cubicBezTo>
                      <a:cubicBezTo>
                        <a:pt x="35" y="149"/>
                        <a:pt x="35" y="149"/>
                        <a:pt x="35" y="149"/>
                      </a:cubicBezTo>
                      <a:cubicBezTo>
                        <a:pt x="35" y="46"/>
                        <a:pt x="35" y="46"/>
                        <a:pt x="35" y="46"/>
                      </a:cubicBezTo>
                      <a:cubicBezTo>
                        <a:pt x="0" y="46"/>
                        <a:pt x="0" y="46"/>
                        <a:pt x="0" y="46"/>
                      </a:cubicBezTo>
                      <a:cubicBezTo>
                        <a:pt x="0" y="26"/>
                        <a:pt x="0" y="26"/>
                        <a:pt x="0" y="26"/>
                      </a:cubicBezTo>
                      <a:cubicBezTo>
                        <a:pt x="4" y="26"/>
                        <a:pt x="4" y="26"/>
                        <a:pt x="4" y="26"/>
                      </a:cubicBezTo>
                      <a:cubicBezTo>
                        <a:pt x="27" y="26"/>
                        <a:pt x="39" y="14"/>
                        <a:pt x="42" y="0"/>
                      </a:cubicBezTo>
                      <a:lnTo>
                        <a:pt x="62"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24"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042" y="394"/>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570" y="-888"/>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34"/>
            <p:cNvSpPr>
              <a:spLocks noChangeArrowheads="1"/>
            </p:cNvSpPr>
            <p:nvPr/>
          </p:nvSpPr>
          <p:spPr bwMode="auto">
            <a:xfrm>
              <a:off x="1482" y="1169"/>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一节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22" name="Rectangle 134"/>
            <p:cNvSpPr>
              <a:spLocks noChangeArrowheads="1"/>
            </p:cNvSpPr>
            <p:nvPr/>
          </p:nvSpPr>
          <p:spPr bwMode="auto">
            <a:xfrm>
              <a:off x="1474" y="1493"/>
              <a:ext cx="1067"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rgbClr val="777777"/>
                  </a:solidFill>
                  <a:latin typeface="微软雅黑" panose="020B0503020204020204" pitchFamily="34" charset="-122"/>
                  <a:ea typeface="微软雅黑" panose="020B0503020204020204" pitchFamily="34" charset="-122"/>
                </a:rPr>
                <a:t>无量纲化</a:t>
              </a:r>
              <a:endParaRPr lang="zh-CN" altLang="en-US" sz="1600" b="1" baseline="0" dirty="0">
                <a:solidFill>
                  <a:srgbClr val="777777"/>
                </a:solidFill>
                <a:latin typeface="微软雅黑" panose="020B0503020204020204" pitchFamily="34" charset="-122"/>
                <a:ea typeface="微软雅黑" panose="020B0503020204020204" pitchFamily="34" charset="-122"/>
              </a:endParaRPr>
            </a:p>
          </p:txBody>
        </p:sp>
      </p:grpSp>
      <p:sp>
        <p:nvSpPr>
          <p:cNvPr id="18" name="WordArt 15"/>
          <p:cNvSpPr>
            <a:spLocks noChangeArrowheads="1" noChangeShapeType="1" noTextEdit="1"/>
          </p:cNvSpPr>
          <p:nvPr/>
        </p:nvSpPr>
        <p:spPr bwMode="auto">
          <a:xfrm>
            <a:off x="7668344" y="781443"/>
            <a:ext cx="753725" cy="333057"/>
          </a:xfrm>
          <a:prstGeom prst="rect">
            <a:avLst/>
          </a:prstGeom>
        </p:spPr>
        <p:txBody>
          <a:bodyPr wrap="none" numCol="1" fromWordArt="1">
            <a:prstTxWarp prst="textDeflate">
              <a:avLst>
                <a:gd name="adj" fmla="val 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kern="10" dirty="0">
                <a:ln w="9525">
                  <a:solidFill>
                    <a:srgbClr val="4D4D4D"/>
                  </a:solidFill>
                  <a:round/>
                  <a:headEnd/>
                  <a:tailEnd/>
                </a:ln>
                <a:solidFill>
                  <a:srgbClr val="4D4D4D"/>
                </a:solidFill>
                <a:effectLst>
                  <a:outerShdw dist="35921" dir="2700000" algn="ctr" rotWithShape="0">
                    <a:srgbClr val="868686">
                      <a:alpha val="50000"/>
                    </a:srgbClr>
                  </a:outerShdw>
                </a:effectLst>
                <a:latin typeface="黑体"/>
                <a:ea typeface="黑体"/>
              </a:rPr>
              <a:t>目录</a:t>
            </a:r>
          </a:p>
        </p:txBody>
      </p:sp>
      <p:sp>
        <p:nvSpPr>
          <p:cNvPr id="57" name="矩形"/>
          <p:cNvSpPr>
            <a:spLocks/>
          </p:cNvSpPr>
          <p:nvPr/>
        </p:nvSpPr>
        <p:spPr>
          <a:xfrm>
            <a:off x="2271245" y="444461"/>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394A"/>
                </a:solidFill>
                <a:latin typeface="微软雅黑" charset="0"/>
                <a:ea typeface="微软雅黑" charset="0"/>
                <a:cs typeface="微软雅黑" charset="0"/>
                <a:sym typeface="Calibri" pitchFamily="34" charset="0"/>
              </a:rPr>
              <a:t>特征工程三部曲之特征处理</a:t>
            </a:r>
            <a:endParaRPr lang="en-US" altLang="zh-CN" sz="3000" b="1" kern="0" dirty="0" smtClean="0">
              <a:solidFill>
                <a:srgbClr val="C9394A"/>
              </a:solidFill>
              <a:latin typeface="微软雅黑" charset="0"/>
              <a:ea typeface="微软雅黑" charset="0"/>
              <a:cs typeface="微软雅黑" charset="0"/>
              <a:sym typeface="Calibri" pitchFamily="34" charset="0"/>
            </a:endParaRPr>
          </a:p>
        </p:txBody>
      </p:sp>
      <p:grpSp>
        <p:nvGrpSpPr>
          <p:cNvPr id="82" name="Group 69"/>
          <p:cNvGrpSpPr>
            <a:grpSpLocks/>
          </p:cNvGrpSpPr>
          <p:nvPr/>
        </p:nvGrpSpPr>
        <p:grpSpPr bwMode="auto">
          <a:xfrm>
            <a:off x="4067944" y="947972"/>
            <a:ext cx="4679876" cy="1143823"/>
            <a:chOff x="112" y="997"/>
            <a:chExt cx="4967" cy="1214"/>
          </a:xfrm>
        </p:grpSpPr>
        <p:grpSp>
          <p:nvGrpSpPr>
            <p:cNvPr id="83" name="Group 23"/>
            <p:cNvGrpSpPr>
              <a:grpSpLocks/>
            </p:cNvGrpSpPr>
            <p:nvPr/>
          </p:nvGrpSpPr>
          <p:grpSpPr bwMode="auto">
            <a:xfrm>
              <a:off x="112" y="997"/>
              <a:ext cx="1864" cy="1214"/>
              <a:chOff x="317" y="913"/>
              <a:chExt cx="1864" cy="1214"/>
            </a:xfrm>
          </p:grpSpPr>
          <p:grpSp>
            <p:nvGrpSpPr>
              <p:cNvPr id="87" name="Group 24"/>
              <p:cNvGrpSpPr>
                <a:grpSpLocks/>
              </p:cNvGrpSpPr>
              <p:nvPr/>
            </p:nvGrpSpPr>
            <p:grpSpPr bwMode="auto">
              <a:xfrm>
                <a:off x="694" y="913"/>
                <a:ext cx="1007" cy="1214"/>
                <a:chOff x="798" y="291"/>
                <a:chExt cx="1007" cy="1214"/>
              </a:xfrm>
            </p:grpSpPr>
            <p:pic>
              <p:nvPicPr>
                <p:cNvPr id="89" name="Picture 2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8" y="29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26"/>
                <p:cNvSpPr>
                  <a:spLocks/>
                </p:cNvSpPr>
                <p:nvPr/>
              </p:nvSpPr>
              <p:spPr bwMode="auto">
                <a:xfrm>
                  <a:off x="982" y="49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91" name="Freeform 27"/>
                <p:cNvSpPr>
                  <a:spLocks/>
                </p:cNvSpPr>
                <p:nvPr/>
              </p:nvSpPr>
              <p:spPr bwMode="auto">
                <a:xfrm>
                  <a:off x="982" y="50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88"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042" y="394"/>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4"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570" y="-888"/>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Rectangle 134"/>
            <p:cNvSpPr>
              <a:spLocks noChangeArrowheads="1"/>
            </p:cNvSpPr>
            <p:nvPr/>
          </p:nvSpPr>
          <p:spPr bwMode="auto">
            <a:xfrm>
              <a:off x="1482" y="1169"/>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rgbClr val="FFA38E"/>
                  </a:solidFill>
                  <a:latin typeface="微软雅黑" panose="020B0503020204020204" pitchFamily="34" charset="-122"/>
                  <a:ea typeface="微软雅黑" panose="020B0503020204020204" pitchFamily="34" charset="-122"/>
                </a:rPr>
                <a:t>第</a:t>
              </a:r>
              <a:r>
                <a:rPr lang="zh-CN" altLang="en-US" sz="2000" b="1" dirty="0">
                  <a:solidFill>
                    <a:srgbClr val="FFA38E"/>
                  </a:solidFill>
                  <a:latin typeface="微软雅黑" panose="020B0503020204020204" pitchFamily="34" charset="-122"/>
                  <a:ea typeface="微软雅黑" panose="020B0503020204020204" pitchFamily="34" charset="-122"/>
                </a:rPr>
                <a:t>零节</a:t>
              </a:r>
              <a:endParaRPr lang="zh-CN" altLang="en-US" sz="2000" b="1" baseline="0" dirty="0">
                <a:solidFill>
                  <a:srgbClr val="FFA38E"/>
                </a:solidFill>
                <a:latin typeface="微软雅黑" panose="020B0503020204020204" pitchFamily="34" charset="-122"/>
                <a:ea typeface="微软雅黑" panose="020B0503020204020204" pitchFamily="34" charset="-122"/>
              </a:endParaRPr>
            </a:p>
          </p:txBody>
        </p:sp>
        <p:sp>
          <p:nvSpPr>
            <p:cNvPr id="86" name="Rectangle 134"/>
            <p:cNvSpPr>
              <a:spLocks noChangeArrowheads="1"/>
            </p:cNvSpPr>
            <p:nvPr/>
          </p:nvSpPr>
          <p:spPr bwMode="auto">
            <a:xfrm>
              <a:off x="1474" y="1493"/>
              <a:ext cx="1938"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rgbClr val="FF0000"/>
                  </a:solidFill>
                  <a:latin typeface="微软雅黑" panose="020B0503020204020204" pitchFamily="34" charset="-122"/>
                  <a:ea typeface="微软雅黑" panose="020B0503020204020204" pitchFamily="34" charset="-122"/>
                </a:rPr>
                <a:t>特征处理知识框架</a:t>
              </a:r>
              <a:endParaRPr lang="zh-CN" altLang="en-US" sz="1600" b="1" baseline="0" dirty="0">
                <a:solidFill>
                  <a:srgbClr val="FF0000"/>
                </a:solidFill>
                <a:latin typeface="微软雅黑" panose="020B0503020204020204" pitchFamily="34" charset="-122"/>
                <a:ea typeface="微软雅黑" panose="020B0503020204020204" pitchFamily="34" charset="-122"/>
              </a:endParaRPr>
            </a:p>
          </p:txBody>
        </p:sp>
      </p:grpSp>
      <p:sp>
        <p:nvSpPr>
          <p:cNvPr id="81" name="文本框 80"/>
          <p:cNvSpPr txBox="1"/>
          <p:nvPr/>
        </p:nvSpPr>
        <p:spPr>
          <a:xfrm>
            <a:off x="4687984" y="1217358"/>
            <a:ext cx="485624" cy="646331"/>
          </a:xfrm>
          <a:prstGeom prst="rect">
            <a:avLst/>
          </a:prstGeom>
          <a:noFill/>
        </p:spPr>
        <p:txBody>
          <a:bodyPr wrap="square" rtlCol="0">
            <a:spAutoFit/>
          </a:bodyPr>
          <a:lstStyle/>
          <a:p>
            <a:r>
              <a:rPr kumimoji="1" lang="en-US" altLang="zh-CN" sz="3500" b="1">
                <a:solidFill>
                  <a:srgbClr val="FFA38E"/>
                </a:solidFill>
                <a:latin typeface="Helvetica" charset="0"/>
                <a:ea typeface="Helvetica" charset="0"/>
                <a:cs typeface="Helvetica" charset="0"/>
              </a:rPr>
              <a:t>0</a:t>
            </a:r>
            <a:endParaRPr kumimoji="1" lang="zh-CN" altLang="en-US" sz="3500" b="1">
              <a:solidFill>
                <a:srgbClr val="FFA38E"/>
              </a:solidFill>
              <a:latin typeface="Helvetica" charset="0"/>
              <a:ea typeface="Helvetica" charset="0"/>
              <a:cs typeface="Helvetica" charset="0"/>
            </a:endParaRPr>
          </a:p>
        </p:txBody>
      </p:sp>
      <p:sp>
        <p:nvSpPr>
          <p:cNvPr id="94" name="文本框 93"/>
          <p:cNvSpPr txBox="1"/>
          <p:nvPr/>
        </p:nvSpPr>
        <p:spPr>
          <a:xfrm>
            <a:off x="4682030" y="4290864"/>
            <a:ext cx="485624" cy="646331"/>
          </a:xfrm>
          <a:prstGeom prst="rect">
            <a:avLst/>
          </a:prstGeom>
          <a:noFill/>
        </p:spPr>
        <p:txBody>
          <a:bodyPr wrap="square" rtlCol="0">
            <a:spAutoFit/>
          </a:bodyPr>
          <a:lstStyle/>
          <a:p>
            <a:r>
              <a:rPr kumimoji="1" lang="en-US" altLang="zh-CN" sz="3500" b="1">
                <a:solidFill>
                  <a:schemeClr val="bg1"/>
                </a:solidFill>
                <a:latin typeface="Helvetica" charset="0"/>
                <a:ea typeface="Helvetica" charset="0"/>
                <a:cs typeface="Helvetica" charset="0"/>
              </a:rPr>
              <a:t>5</a:t>
            </a:r>
            <a:endParaRPr kumimoji="1" lang="zh-CN" altLang="en-US" sz="3500" b="1">
              <a:solidFill>
                <a:schemeClr val="bg1"/>
              </a:solidFill>
              <a:latin typeface="Helvetica" charset="0"/>
              <a:ea typeface="Helvetica" charset="0"/>
              <a:cs typeface="Helvetica" charset="0"/>
            </a:endParaRPr>
          </a:p>
        </p:txBody>
      </p:sp>
      <p:sp>
        <p:nvSpPr>
          <p:cNvPr id="95" name="矩形"/>
          <p:cNvSpPr>
            <a:spLocks/>
          </p:cNvSpPr>
          <p:nvPr/>
        </p:nvSpPr>
        <p:spPr>
          <a:xfrm>
            <a:off x="971600" y="1923678"/>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特征处理知识框架</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6" name="矩形"/>
          <p:cNvSpPr>
            <a:spLocks/>
          </p:cNvSpPr>
          <p:nvPr/>
        </p:nvSpPr>
        <p:spPr>
          <a:xfrm>
            <a:off x="971600" y="2517494"/>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特征处理数据类型</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7" name="矩形"/>
          <p:cNvSpPr>
            <a:spLocks/>
          </p:cNvSpPr>
          <p:nvPr/>
        </p:nvSpPr>
        <p:spPr>
          <a:xfrm>
            <a:off x="971600" y="3111310"/>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charset="0"/>
                <a:ea typeface="微软雅黑" charset="0"/>
                <a:cs typeface="微软雅黑" charset="0"/>
                <a:sym typeface="Calibri" pitchFamily="34" charset="0"/>
              </a:rPr>
              <a:t>特征处理各种方式</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8" name="流程图: 可选过程 2"/>
          <p:cNvSpPr/>
          <p:nvPr/>
        </p:nvSpPr>
        <p:spPr>
          <a:xfrm>
            <a:off x="1819927" y="1907709"/>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流程图: 可选过程 2"/>
          <p:cNvSpPr/>
          <p:nvPr/>
        </p:nvSpPr>
        <p:spPr>
          <a:xfrm>
            <a:off x="1811777" y="3113956"/>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1242" y="4429872"/>
            <a:ext cx="3849493" cy="584775"/>
          </a:xfrm>
          <a:prstGeom prst="rect">
            <a:avLst/>
          </a:prstGeom>
          <a:noFill/>
        </p:spPr>
        <p:txBody>
          <a:bodyPr wrap="square" rtlCol="0">
            <a:spAutoFit/>
          </a:bodyPr>
          <a:lstStyle/>
          <a:p>
            <a:r>
              <a:rPr kumimoji="1" lang="zh-CN" altLang="en-US" sz="1600">
                <a:solidFill>
                  <a:schemeClr val="bg1">
                    <a:lumMod val="50000"/>
                  </a:schemeClr>
                </a:solidFill>
                <a:latin typeface="Microsoft YaHei" charset="-122"/>
                <a:ea typeface="Microsoft YaHei" charset="-122"/>
                <a:cs typeface="Microsoft YaHei" charset="-122"/>
              </a:rPr>
              <a:t>除第</a:t>
            </a:r>
            <a:r>
              <a:rPr kumimoji="1" lang="en-US" altLang="zh-CN" sz="1600">
                <a:solidFill>
                  <a:schemeClr val="bg1">
                    <a:lumMod val="50000"/>
                  </a:schemeClr>
                </a:solidFill>
                <a:latin typeface="Microsoft YaHei" charset="-122"/>
                <a:ea typeface="Microsoft YaHei" charset="-122"/>
                <a:cs typeface="Microsoft YaHei" charset="-122"/>
              </a:rPr>
              <a:t>0</a:t>
            </a:r>
            <a:r>
              <a:rPr kumimoji="1" lang="zh-CN" altLang="en-US" sz="1600">
                <a:solidFill>
                  <a:schemeClr val="bg1">
                    <a:lumMod val="50000"/>
                  </a:schemeClr>
                </a:solidFill>
                <a:latin typeface="Microsoft YaHei" charset="-122"/>
                <a:ea typeface="Microsoft YaHei" charset="-122"/>
                <a:cs typeface="Microsoft YaHei" charset="-122"/>
              </a:rPr>
              <a:t>节外其余小节都为平行知识内容，可以根据自己感兴趣的直接跳转</a:t>
            </a:r>
          </a:p>
        </p:txBody>
      </p:sp>
    </p:spTree>
    <p:extLst>
      <p:ext uri="{BB962C8B-B14F-4D97-AF65-F5344CB8AC3E}">
        <p14:creationId xmlns:p14="http://schemas.microsoft.com/office/powerpoint/2010/main" val="128942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2"/>
                                        </p:tgtEl>
                                        <p:attrNameLst>
                                          <p:attrName>style.visibility</p:attrName>
                                        </p:attrNameLst>
                                      </p:cBhvr>
                                      <p:to>
                                        <p:strVal val="visible"/>
                                      </p:to>
                                    </p:set>
                                    <p:anim calcmode="lin" valueType="num">
                                      <p:cBhvr additive="base">
                                        <p:cTn id="31" dur="500" fill="hold"/>
                                        <p:tgtEl>
                                          <p:spTgt spid="82"/>
                                        </p:tgtEl>
                                        <p:attrNameLst>
                                          <p:attrName>ppt_x</p:attrName>
                                        </p:attrNameLst>
                                      </p:cBhvr>
                                      <p:tavLst>
                                        <p:tav tm="0">
                                          <p:val>
                                            <p:strVal val="#ppt_x"/>
                                          </p:val>
                                        </p:tav>
                                        <p:tav tm="100000">
                                          <p:val>
                                            <p:strVal val="#ppt_x"/>
                                          </p:val>
                                        </p:tav>
                                      </p:tavLst>
                                    </p:anim>
                                    <p:anim calcmode="lin" valueType="num">
                                      <p:cBhvr additive="base">
                                        <p:cTn id="32" dur="500" fill="hold"/>
                                        <p:tgtEl>
                                          <p:spTgt spid="8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anim calcmode="lin" valueType="num">
                                      <p:cBhvr additive="base">
                                        <p:cTn id="35" dur="500" fill="hold"/>
                                        <p:tgtEl>
                                          <p:spTgt spid="81"/>
                                        </p:tgtEl>
                                        <p:attrNameLst>
                                          <p:attrName>ppt_x</p:attrName>
                                        </p:attrNameLst>
                                      </p:cBhvr>
                                      <p:tavLst>
                                        <p:tav tm="0">
                                          <p:val>
                                            <p:strVal val="#ppt_x"/>
                                          </p:val>
                                        </p:tav>
                                        <p:tav tm="100000">
                                          <p:val>
                                            <p:strVal val="#ppt_x"/>
                                          </p:val>
                                        </p:tav>
                                      </p:tavLst>
                                    </p:anim>
                                    <p:anim calcmode="lin" valueType="num">
                                      <p:cBhvr additive="base">
                                        <p:cTn id="36" dur="500" fill="hold"/>
                                        <p:tgtEl>
                                          <p:spTgt spid="8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4"/>
                                        </p:tgtEl>
                                        <p:attrNameLst>
                                          <p:attrName>style.visibility</p:attrName>
                                        </p:attrNameLst>
                                      </p:cBhvr>
                                      <p:to>
                                        <p:strVal val="visible"/>
                                      </p:to>
                                    </p:set>
                                    <p:anim calcmode="lin" valueType="num">
                                      <p:cBhvr additive="base">
                                        <p:cTn id="39" dur="500" fill="hold"/>
                                        <p:tgtEl>
                                          <p:spTgt spid="94"/>
                                        </p:tgtEl>
                                        <p:attrNameLst>
                                          <p:attrName>ppt_x</p:attrName>
                                        </p:attrNameLst>
                                      </p:cBhvr>
                                      <p:tavLst>
                                        <p:tav tm="0">
                                          <p:val>
                                            <p:strVal val="#ppt_x"/>
                                          </p:val>
                                        </p:tav>
                                        <p:tav tm="100000">
                                          <p:val>
                                            <p:strVal val="#ppt_x"/>
                                          </p:val>
                                        </p:tav>
                                      </p:tavLst>
                                    </p:anim>
                                    <p:anim calcmode="lin" valueType="num">
                                      <p:cBhvr additive="base">
                                        <p:cTn id="40"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anim calcmode="lin" valueType="num">
                                      <p:cBhvr additive="base">
                                        <p:cTn id="45" dur="500" fill="hold"/>
                                        <p:tgtEl>
                                          <p:spTgt spid="95"/>
                                        </p:tgtEl>
                                        <p:attrNameLst>
                                          <p:attrName>ppt_x</p:attrName>
                                        </p:attrNameLst>
                                      </p:cBhvr>
                                      <p:tavLst>
                                        <p:tav tm="0">
                                          <p:val>
                                            <p:strVal val="#ppt_x"/>
                                          </p:val>
                                        </p:tav>
                                        <p:tav tm="100000">
                                          <p:val>
                                            <p:strVal val="#ppt_x"/>
                                          </p:val>
                                        </p:tav>
                                      </p:tavLst>
                                    </p:anim>
                                    <p:anim calcmode="lin" valueType="num">
                                      <p:cBhvr additive="base">
                                        <p:cTn id="46" dur="500" fill="hold"/>
                                        <p:tgtEl>
                                          <p:spTgt spid="9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 calcmode="lin" valueType="num">
                                      <p:cBhvr additive="base">
                                        <p:cTn id="49" dur="500" fill="hold"/>
                                        <p:tgtEl>
                                          <p:spTgt spid="96"/>
                                        </p:tgtEl>
                                        <p:attrNameLst>
                                          <p:attrName>ppt_x</p:attrName>
                                        </p:attrNameLst>
                                      </p:cBhvr>
                                      <p:tavLst>
                                        <p:tav tm="0">
                                          <p:val>
                                            <p:strVal val="#ppt_x"/>
                                          </p:val>
                                        </p:tav>
                                        <p:tav tm="100000">
                                          <p:val>
                                            <p:strVal val="#ppt_x"/>
                                          </p:val>
                                        </p:tav>
                                      </p:tavLst>
                                    </p:anim>
                                    <p:anim calcmode="lin" valueType="num">
                                      <p:cBhvr additive="base">
                                        <p:cTn id="50" dur="500" fill="hold"/>
                                        <p:tgtEl>
                                          <p:spTgt spid="9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ppt_x"/>
                                          </p:val>
                                        </p:tav>
                                        <p:tav tm="100000">
                                          <p:val>
                                            <p:strVal val="#ppt_x"/>
                                          </p:val>
                                        </p:tav>
                                      </p:tavLst>
                                    </p:anim>
                                    <p:anim calcmode="lin" valueType="num">
                                      <p:cBhvr additive="base">
                                        <p:cTn id="5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grpId="0" nodeType="clickEffect">
                                  <p:stCondLst>
                                    <p:cond delay="0"/>
                                  </p:stCondLst>
                                  <p:childTnLst>
                                    <p:set>
                                      <p:cBhvr>
                                        <p:cTn id="58" dur="1" fill="hold">
                                          <p:stCondLst>
                                            <p:cond delay="0"/>
                                          </p:stCondLst>
                                        </p:cTn>
                                        <p:tgtEl>
                                          <p:spTgt spid="98"/>
                                        </p:tgtEl>
                                        <p:attrNameLst>
                                          <p:attrName>style.visibility</p:attrName>
                                        </p:attrNameLst>
                                      </p:cBhvr>
                                      <p:to>
                                        <p:strVal val="visible"/>
                                      </p:to>
                                    </p:set>
                                    <p:animEffect transition="in" filter="wheel(1)">
                                      <p:cBhvr>
                                        <p:cTn id="59" dur="2000"/>
                                        <p:tgtEl>
                                          <p:spTgt spid="98"/>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heel(1)">
                                      <p:cBhvr>
                                        <p:cTn id="62" dur="2000"/>
                                        <p:tgtEl>
                                          <p:spTgt spid="3"/>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99"/>
                                        </p:tgtEl>
                                        <p:attrNameLst>
                                          <p:attrName>style.visibility</p:attrName>
                                        </p:attrNameLst>
                                      </p:cBhvr>
                                      <p:to>
                                        <p:strVal val="visible"/>
                                      </p:to>
                                    </p:set>
                                    <p:animEffect transition="in" filter="wheel(1)">
                                      <p:cBhvr>
                                        <p:cTn id="65" dur="2000"/>
                                        <p:tgtEl>
                                          <p:spTgt spid="9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p:bldP spid="81" grpId="0"/>
      <p:bldP spid="94" grpId="0"/>
      <p:bldP spid="95" grpId="0"/>
      <p:bldP spid="96" grpId="0"/>
      <p:bldP spid="97" grpId="0"/>
      <p:bldP spid="98" grpId="0" animBg="1"/>
      <p:bldP spid="99" grpId="0" animBg="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5708614"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第四节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缺失值填充</a:t>
            </a:r>
            <a:endParaRPr lang="en-US" altLang="zh-CN" sz="3000" b="1" kern="0" dirty="0">
              <a:solidFill>
                <a:srgbClr val="C9394A"/>
              </a:solidFill>
              <a:latin typeface="微软雅黑" charset="0"/>
              <a:ea typeface="微软雅黑" charset="0"/>
              <a:cs typeface="微软雅黑" charset="0"/>
            </a:endParaRPr>
          </a:p>
        </p:txBody>
      </p:sp>
      <p:sp>
        <p:nvSpPr>
          <p:cNvPr id="5" name="文本框 4"/>
          <p:cNvSpPr txBox="1"/>
          <p:nvPr/>
        </p:nvSpPr>
        <p:spPr>
          <a:xfrm>
            <a:off x="1159069" y="2896075"/>
            <a:ext cx="1723549" cy="461665"/>
          </a:xfrm>
          <a:prstGeom prst="rect">
            <a:avLst/>
          </a:prstGeom>
          <a:noFill/>
        </p:spPr>
        <p:txBody>
          <a:bodyPr wrap="none" rtlCol="0">
            <a:spAutoFit/>
          </a:bodyPr>
          <a:lstStyle/>
          <a:p>
            <a:r>
              <a:rPr kumimoji="1" lang="zh-CN" altLang="en-US" sz="2400">
                <a:latin typeface="Microsoft YaHei" charset="-122"/>
                <a:ea typeface="Microsoft YaHei" charset="-122"/>
                <a:cs typeface="Microsoft YaHei" charset="-122"/>
              </a:rPr>
              <a:t>缺失值方式</a:t>
            </a:r>
            <a:endParaRPr kumimoji="1" lang="en-US" altLang="zh-CN" sz="2400">
              <a:latin typeface="Microsoft YaHei" charset="-122"/>
              <a:ea typeface="Microsoft YaHei" charset="-122"/>
              <a:cs typeface="Microsoft YaHei" charset="-122"/>
            </a:endParaRPr>
          </a:p>
        </p:txBody>
      </p:sp>
      <p:sp>
        <p:nvSpPr>
          <p:cNvPr id="6" name="文本框 5"/>
          <p:cNvSpPr txBox="1"/>
          <p:nvPr/>
        </p:nvSpPr>
        <p:spPr>
          <a:xfrm>
            <a:off x="3192286" y="3362803"/>
            <a:ext cx="800219" cy="461665"/>
          </a:xfrm>
          <a:prstGeom prst="rect">
            <a:avLst/>
          </a:prstGeom>
          <a:noFill/>
        </p:spPr>
        <p:txBody>
          <a:bodyPr wrap="none" rtlCol="0">
            <a:spAutoFit/>
          </a:bodyPr>
          <a:lstStyle/>
          <a:p>
            <a:r>
              <a:rPr kumimoji="1" lang="zh-CN" altLang="en-US" sz="2400">
                <a:latin typeface="Microsoft YaHei" charset="-122"/>
                <a:ea typeface="Microsoft YaHei" charset="-122"/>
                <a:cs typeface="Microsoft YaHei" charset="-122"/>
              </a:rPr>
              <a:t>相似</a:t>
            </a:r>
            <a:endParaRPr kumimoji="1" lang="en-US" altLang="zh-CN" sz="2400">
              <a:latin typeface="Microsoft YaHei" charset="-122"/>
              <a:ea typeface="Microsoft YaHei" charset="-122"/>
              <a:cs typeface="Microsoft YaHei" charset="-122"/>
            </a:endParaRPr>
          </a:p>
        </p:txBody>
      </p:sp>
      <p:sp>
        <p:nvSpPr>
          <p:cNvPr id="7" name="文本框 6"/>
          <p:cNvSpPr txBox="1"/>
          <p:nvPr/>
        </p:nvSpPr>
        <p:spPr>
          <a:xfrm>
            <a:off x="3192286" y="2320438"/>
            <a:ext cx="800219" cy="461665"/>
          </a:xfrm>
          <a:prstGeom prst="rect">
            <a:avLst/>
          </a:prstGeom>
          <a:noFill/>
        </p:spPr>
        <p:txBody>
          <a:bodyPr wrap="none" rtlCol="0">
            <a:spAutoFit/>
          </a:bodyPr>
          <a:lstStyle/>
          <a:p>
            <a:r>
              <a:rPr kumimoji="1" lang="zh-CN" altLang="en-US" sz="2400">
                <a:latin typeface="Microsoft YaHei" charset="-122"/>
                <a:ea typeface="Microsoft YaHei" charset="-122"/>
                <a:cs typeface="Microsoft YaHei" charset="-122"/>
              </a:rPr>
              <a:t>统计</a:t>
            </a:r>
            <a:endParaRPr kumimoji="1" lang="en-US" altLang="zh-CN" sz="2400">
              <a:latin typeface="Microsoft YaHei" charset="-122"/>
              <a:ea typeface="Microsoft YaHei" charset="-122"/>
              <a:cs typeface="Microsoft YaHei" charset="-122"/>
            </a:endParaRPr>
          </a:p>
        </p:txBody>
      </p:sp>
      <p:sp>
        <p:nvSpPr>
          <p:cNvPr id="8" name="文本框 7"/>
          <p:cNvSpPr txBox="1"/>
          <p:nvPr/>
        </p:nvSpPr>
        <p:spPr>
          <a:xfrm>
            <a:off x="4634494" y="1958707"/>
            <a:ext cx="954107" cy="400110"/>
          </a:xfrm>
          <a:prstGeom prst="rect">
            <a:avLst/>
          </a:prstGeom>
          <a:noFill/>
        </p:spPr>
        <p:txBody>
          <a:bodyPr wrap="none" rtlCol="0">
            <a:spAutoFit/>
          </a:bodyPr>
          <a:lstStyle/>
          <a:p>
            <a:r>
              <a:rPr kumimoji="1" lang="zh-CN" altLang="en-US" sz="2000">
                <a:latin typeface="Microsoft YaHei" charset="-122"/>
                <a:ea typeface="Microsoft YaHei" charset="-122"/>
                <a:cs typeface="Microsoft YaHei" charset="-122"/>
              </a:rPr>
              <a:t>中位数</a:t>
            </a:r>
            <a:endParaRPr kumimoji="1" lang="en-US" altLang="zh-CN" sz="2000">
              <a:latin typeface="Microsoft YaHei" charset="-122"/>
              <a:ea typeface="Microsoft YaHei" charset="-122"/>
              <a:cs typeface="Microsoft YaHei" charset="-122"/>
            </a:endParaRPr>
          </a:p>
        </p:txBody>
      </p:sp>
      <p:sp>
        <p:nvSpPr>
          <p:cNvPr id="9" name="文本框 8"/>
          <p:cNvSpPr txBox="1"/>
          <p:nvPr/>
        </p:nvSpPr>
        <p:spPr>
          <a:xfrm>
            <a:off x="4634494" y="2644412"/>
            <a:ext cx="697627" cy="400110"/>
          </a:xfrm>
          <a:prstGeom prst="rect">
            <a:avLst/>
          </a:prstGeom>
          <a:noFill/>
        </p:spPr>
        <p:txBody>
          <a:bodyPr wrap="none" rtlCol="0">
            <a:spAutoFit/>
          </a:bodyPr>
          <a:lstStyle/>
          <a:p>
            <a:r>
              <a:rPr kumimoji="1" lang="zh-CN" altLang="en-US" sz="2000">
                <a:latin typeface="Microsoft YaHei" charset="-122"/>
                <a:ea typeface="Microsoft YaHei" charset="-122"/>
                <a:cs typeface="Microsoft YaHei" charset="-122"/>
              </a:rPr>
              <a:t>众数</a:t>
            </a:r>
            <a:endParaRPr kumimoji="1" lang="en-US" altLang="zh-CN" sz="2000">
              <a:latin typeface="Microsoft YaHei" charset="-122"/>
              <a:ea typeface="Microsoft YaHei" charset="-122"/>
              <a:cs typeface="Microsoft YaHei" charset="-122"/>
            </a:endParaRPr>
          </a:p>
        </p:txBody>
      </p:sp>
      <p:sp>
        <p:nvSpPr>
          <p:cNvPr id="10" name="文本框 9"/>
          <p:cNvSpPr txBox="1"/>
          <p:nvPr/>
        </p:nvSpPr>
        <p:spPr>
          <a:xfrm>
            <a:off x="4593654" y="3210128"/>
            <a:ext cx="1790875" cy="400110"/>
          </a:xfrm>
          <a:prstGeom prst="rect">
            <a:avLst/>
          </a:prstGeom>
          <a:noFill/>
        </p:spPr>
        <p:txBody>
          <a:bodyPr wrap="none" rtlCol="0">
            <a:spAutoFit/>
          </a:bodyPr>
          <a:lstStyle/>
          <a:p>
            <a:r>
              <a:rPr kumimoji="1" lang="en-US" altLang="zh-CN" sz="2000">
                <a:latin typeface="Microsoft YaHei" charset="-122"/>
                <a:ea typeface="Microsoft YaHei" charset="-122"/>
                <a:cs typeface="Microsoft YaHei" charset="-122"/>
              </a:rPr>
              <a:t>KNN</a:t>
            </a:r>
            <a:r>
              <a:rPr kumimoji="1" lang="zh-CN" altLang="en-US" sz="2000">
                <a:latin typeface="Microsoft YaHei" charset="-122"/>
                <a:ea typeface="Microsoft YaHei" charset="-122"/>
                <a:cs typeface="Microsoft YaHei" charset="-122"/>
              </a:rPr>
              <a:t>方式相似</a:t>
            </a:r>
            <a:endParaRPr kumimoji="1" lang="en-US" altLang="zh-CN" sz="2000">
              <a:latin typeface="Microsoft YaHei" charset="-122"/>
              <a:ea typeface="Microsoft YaHei" charset="-122"/>
              <a:cs typeface="Microsoft YaHei" charset="-122"/>
            </a:endParaRPr>
          </a:p>
        </p:txBody>
      </p:sp>
      <p:sp>
        <p:nvSpPr>
          <p:cNvPr id="11" name="文本框 10"/>
          <p:cNvSpPr txBox="1"/>
          <p:nvPr/>
        </p:nvSpPr>
        <p:spPr>
          <a:xfrm>
            <a:off x="4588332" y="3647687"/>
            <a:ext cx="2749471" cy="400110"/>
          </a:xfrm>
          <a:prstGeom prst="rect">
            <a:avLst/>
          </a:prstGeom>
          <a:noFill/>
        </p:spPr>
        <p:txBody>
          <a:bodyPr wrap="none" rtlCol="0">
            <a:spAutoFit/>
          </a:bodyPr>
          <a:lstStyle/>
          <a:p>
            <a:r>
              <a:rPr kumimoji="1" lang="zh-CN" altLang="en-US" sz="2000">
                <a:latin typeface="Microsoft YaHei" charset="-122"/>
                <a:ea typeface="Microsoft YaHei" charset="-122"/>
                <a:cs typeface="Microsoft YaHei" charset="-122"/>
              </a:rPr>
              <a:t>其他找相似样本的方式</a:t>
            </a:r>
            <a:endParaRPr kumimoji="1" lang="en-US" altLang="zh-CN" sz="2000">
              <a:latin typeface="Microsoft YaHei" charset="-122"/>
              <a:ea typeface="Microsoft YaHei" charset="-122"/>
              <a:cs typeface="Microsoft YaHei" charset="-122"/>
            </a:endParaRPr>
          </a:p>
        </p:txBody>
      </p:sp>
      <p:sp>
        <p:nvSpPr>
          <p:cNvPr id="12" name="左大括号 11"/>
          <p:cNvSpPr/>
          <p:nvPr/>
        </p:nvSpPr>
        <p:spPr>
          <a:xfrm>
            <a:off x="2904254" y="2568399"/>
            <a:ext cx="288032" cy="1110319"/>
          </a:xfrm>
          <a:prstGeom prst="leftBrace">
            <a:avLst>
              <a:gd name="adj1" fmla="val 40540"/>
              <a:gd name="adj2" fmla="val 51022"/>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左大括号 12"/>
          <p:cNvSpPr/>
          <p:nvPr/>
        </p:nvSpPr>
        <p:spPr>
          <a:xfrm>
            <a:off x="4310373" y="2203337"/>
            <a:ext cx="261627" cy="498527"/>
          </a:xfrm>
          <a:prstGeom prst="leftBrace">
            <a:avLst>
              <a:gd name="adj1" fmla="val 22136"/>
              <a:gd name="adj2" fmla="val 51022"/>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左大括号 13"/>
          <p:cNvSpPr/>
          <p:nvPr/>
        </p:nvSpPr>
        <p:spPr>
          <a:xfrm>
            <a:off x="4298829" y="3349215"/>
            <a:ext cx="261627" cy="498527"/>
          </a:xfrm>
          <a:prstGeom prst="leftBrace">
            <a:avLst>
              <a:gd name="adj1" fmla="val 22136"/>
              <a:gd name="adj2" fmla="val 51022"/>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文本框 14"/>
          <p:cNvSpPr txBox="1"/>
          <p:nvPr/>
        </p:nvSpPr>
        <p:spPr>
          <a:xfrm>
            <a:off x="4634494" y="2301754"/>
            <a:ext cx="697627" cy="400110"/>
          </a:xfrm>
          <a:prstGeom prst="rect">
            <a:avLst/>
          </a:prstGeom>
          <a:noFill/>
        </p:spPr>
        <p:txBody>
          <a:bodyPr wrap="none" rtlCol="0">
            <a:spAutoFit/>
          </a:bodyPr>
          <a:lstStyle/>
          <a:p>
            <a:r>
              <a:rPr kumimoji="1" lang="zh-CN" altLang="en-US" sz="2000">
                <a:latin typeface="Microsoft YaHei" charset="-122"/>
                <a:ea typeface="Microsoft YaHei" charset="-122"/>
                <a:cs typeface="Microsoft YaHei" charset="-122"/>
              </a:rPr>
              <a:t>均值</a:t>
            </a:r>
            <a:endParaRPr kumimoji="1" lang="en-US" altLang="zh-CN" sz="20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99856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animBg="1"/>
      <p:bldP spid="13" grpId="0" animBg="1"/>
      <p:bldP spid="14" grpId="0" animBg="1"/>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72"/>
          <p:cNvGrpSpPr>
            <a:grpSpLocks/>
          </p:cNvGrpSpPr>
          <p:nvPr/>
        </p:nvGrpSpPr>
        <p:grpSpPr bwMode="auto">
          <a:xfrm>
            <a:off x="4034269" y="3999165"/>
            <a:ext cx="4824032" cy="1143823"/>
            <a:chOff x="72" y="2942"/>
            <a:chExt cx="5120" cy="1214"/>
          </a:xfrm>
        </p:grpSpPr>
        <p:grpSp>
          <p:nvGrpSpPr>
            <p:cNvPr id="59" name="Group 4"/>
            <p:cNvGrpSpPr>
              <a:grpSpLocks/>
            </p:cNvGrpSpPr>
            <p:nvPr/>
          </p:nvGrpSpPr>
          <p:grpSpPr bwMode="auto">
            <a:xfrm>
              <a:off x="72" y="2942"/>
              <a:ext cx="1864" cy="1214"/>
              <a:chOff x="226" y="3106"/>
              <a:chExt cx="1864" cy="1214"/>
            </a:xfrm>
          </p:grpSpPr>
          <p:pic>
            <p:nvPicPr>
              <p:cNvPr id="63" name="Picture 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5" y="3106"/>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6"/>
              <p:cNvSpPr>
                <a:spLocks/>
              </p:cNvSpPr>
              <p:nvPr/>
            </p:nvSpPr>
            <p:spPr bwMode="auto">
              <a:xfrm>
                <a:off x="829" y="3314"/>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65" name="Freeform 7"/>
              <p:cNvSpPr>
                <a:spLocks/>
              </p:cNvSpPr>
              <p:nvPr/>
            </p:nvSpPr>
            <p:spPr bwMode="auto">
              <a:xfrm>
                <a:off x="829" y="3319"/>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66"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951" y="2581"/>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0"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1051"/>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134"/>
            <p:cNvSpPr>
              <a:spLocks noChangeArrowheads="1"/>
            </p:cNvSpPr>
            <p:nvPr/>
          </p:nvSpPr>
          <p:spPr bwMode="auto">
            <a:xfrm>
              <a:off x="1489" y="3166"/>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1"/>
                  </a:solidFill>
                  <a:latin typeface="微软雅黑" panose="020B0503020204020204" pitchFamily="34" charset="-122"/>
                  <a:ea typeface="微软雅黑" panose="020B0503020204020204" pitchFamily="34" charset="-122"/>
                </a:rPr>
                <a:t>第</a:t>
              </a:r>
              <a:r>
                <a:rPr lang="zh-CN" altLang="en-US" sz="2000" b="1" dirty="0">
                  <a:solidFill>
                    <a:schemeClr val="accent1"/>
                  </a:solidFill>
                  <a:latin typeface="微软雅黑" panose="020B0503020204020204" pitchFamily="34" charset="-122"/>
                  <a:ea typeface="微软雅黑" panose="020B0503020204020204" pitchFamily="34" charset="-122"/>
                </a:rPr>
                <a:t>五</a:t>
              </a:r>
              <a:r>
                <a:rPr lang="zh-CN" altLang="en-US" sz="2000" b="1" baseline="0" dirty="0" smtClean="0">
                  <a:solidFill>
                    <a:schemeClr val="accent1"/>
                  </a:solidFill>
                  <a:latin typeface="微软雅黑" panose="020B0503020204020204" pitchFamily="34" charset="-122"/>
                  <a:ea typeface="微软雅黑" panose="020B0503020204020204" pitchFamily="34" charset="-122"/>
                </a:rPr>
                <a:t>节</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62" name="Rectangle 134"/>
            <p:cNvSpPr>
              <a:spLocks noChangeArrowheads="1"/>
            </p:cNvSpPr>
            <p:nvPr/>
          </p:nvSpPr>
          <p:spPr bwMode="auto">
            <a:xfrm>
              <a:off x="1481" y="3489"/>
              <a:ext cx="1503"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rgbClr val="C9394A"/>
                  </a:solidFill>
                  <a:latin typeface="微软雅黑" panose="020B0503020204020204" pitchFamily="34" charset="-122"/>
                  <a:ea typeface="微软雅黑" panose="020B0503020204020204" pitchFamily="34" charset="-122"/>
                </a:rPr>
                <a:t>特征组合变换</a:t>
              </a:r>
              <a:endParaRPr lang="zh-CN" altLang="en-US" sz="1600" b="1" baseline="0" dirty="0">
                <a:solidFill>
                  <a:srgbClr val="C9394A"/>
                </a:solidFill>
                <a:latin typeface="微软雅黑" panose="020B0503020204020204" pitchFamily="34" charset="-122"/>
                <a:ea typeface="微软雅黑" panose="020B0503020204020204" pitchFamily="34" charset="-122"/>
              </a:endParaRPr>
            </a:p>
          </p:txBody>
        </p:sp>
      </p:grpSp>
      <p:sp>
        <p:nvSpPr>
          <p:cNvPr id="3" name="流程图: 可选过程 2"/>
          <p:cNvSpPr/>
          <p:nvPr/>
        </p:nvSpPr>
        <p:spPr>
          <a:xfrm>
            <a:off x="1805894" y="2517494"/>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72"/>
          <p:cNvGrpSpPr>
            <a:grpSpLocks/>
          </p:cNvGrpSpPr>
          <p:nvPr/>
        </p:nvGrpSpPr>
        <p:grpSpPr bwMode="auto">
          <a:xfrm>
            <a:off x="4031094" y="3380699"/>
            <a:ext cx="4824032" cy="1143823"/>
            <a:chOff x="72" y="2942"/>
            <a:chExt cx="5120" cy="1214"/>
          </a:xfrm>
        </p:grpSpPr>
        <p:grpSp>
          <p:nvGrpSpPr>
            <p:cNvPr id="48" name="Group 4"/>
            <p:cNvGrpSpPr>
              <a:grpSpLocks/>
            </p:cNvGrpSpPr>
            <p:nvPr/>
          </p:nvGrpSpPr>
          <p:grpSpPr bwMode="auto">
            <a:xfrm>
              <a:off x="72" y="2942"/>
              <a:ext cx="1864" cy="1214"/>
              <a:chOff x="226" y="3106"/>
              <a:chExt cx="1864" cy="1214"/>
            </a:xfrm>
          </p:grpSpPr>
          <p:pic>
            <p:nvPicPr>
              <p:cNvPr id="52" name="Picture 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5" y="3106"/>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6"/>
              <p:cNvSpPr>
                <a:spLocks/>
              </p:cNvSpPr>
              <p:nvPr/>
            </p:nvSpPr>
            <p:spPr bwMode="auto">
              <a:xfrm>
                <a:off x="829" y="3314"/>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54" name="Freeform 7"/>
              <p:cNvSpPr>
                <a:spLocks/>
              </p:cNvSpPr>
              <p:nvPr/>
            </p:nvSpPr>
            <p:spPr bwMode="auto">
              <a:xfrm>
                <a:off x="829" y="3319"/>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55"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951" y="2581"/>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9"/>
              <p:cNvSpPr>
                <a:spLocks noEditPoints="1"/>
              </p:cNvSpPr>
              <p:nvPr/>
            </p:nvSpPr>
            <p:spPr bwMode="auto">
              <a:xfrm>
                <a:off x="1020" y="3601"/>
                <a:ext cx="208" cy="351"/>
              </a:xfrm>
              <a:custGeom>
                <a:avLst/>
                <a:gdLst>
                  <a:gd name="T0" fmla="*/ 175 w 208"/>
                  <a:gd name="T1" fmla="*/ 0 h 351"/>
                  <a:gd name="T2" fmla="*/ 175 w 208"/>
                  <a:gd name="T3" fmla="*/ 226 h 351"/>
                  <a:gd name="T4" fmla="*/ 208 w 208"/>
                  <a:gd name="T5" fmla="*/ 226 h 351"/>
                  <a:gd name="T6" fmla="*/ 208 w 208"/>
                  <a:gd name="T7" fmla="*/ 281 h 351"/>
                  <a:gd name="T8" fmla="*/ 175 w 208"/>
                  <a:gd name="T9" fmla="*/ 281 h 351"/>
                  <a:gd name="T10" fmla="*/ 175 w 208"/>
                  <a:gd name="T11" fmla="*/ 351 h 351"/>
                  <a:gd name="T12" fmla="*/ 111 w 208"/>
                  <a:gd name="T13" fmla="*/ 351 h 351"/>
                  <a:gd name="T14" fmla="*/ 111 w 208"/>
                  <a:gd name="T15" fmla="*/ 281 h 351"/>
                  <a:gd name="T16" fmla="*/ 0 w 208"/>
                  <a:gd name="T17" fmla="*/ 281 h 351"/>
                  <a:gd name="T18" fmla="*/ 0 w 208"/>
                  <a:gd name="T19" fmla="*/ 217 h 351"/>
                  <a:gd name="T20" fmla="*/ 99 w 208"/>
                  <a:gd name="T21" fmla="*/ 0 h 351"/>
                  <a:gd name="T22" fmla="*/ 175 w 208"/>
                  <a:gd name="T23" fmla="*/ 0 h 351"/>
                  <a:gd name="T24" fmla="*/ 111 w 208"/>
                  <a:gd name="T25" fmla="*/ 80 h 351"/>
                  <a:gd name="T26" fmla="*/ 47 w 208"/>
                  <a:gd name="T27" fmla="*/ 226 h 351"/>
                  <a:gd name="T28" fmla="*/ 111 w 208"/>
                  <a:gd name="T29" fmla="*/ 226 h 351"/>
                  <a:gd name="T30" fmla="*/ 111 w 208"/>
                  <a:gd name="T31" fmla="*/ 80 h 3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8" h="351">
                    <a:moveTo>
                      <a:pt x="175" y="0"/>
                    </a:moveTo>
                    <a:lnTo>
                      <a:pt x="175" y="226"/>
                    </a:lnTo>
                    <a:lnTo>
                      <a:pt x="208" y="226"/>
                    </a:lnTo>
                    <a:lnTo>
                      <a:pt x="208" y="281"/>
                    </a:lnTo>
                    <a:lnTo>
                      <a:pt x="175" y="281"/>
                    </a:lnTo>
                    <a:lnTo>
                      <a:pt x="175" y="351"/>
                    </a:lnTo>
                    <a:lnTo>
                      <a:pt x="111" y="351"/>
                    </a:lnTo>
                    <a:lnTo>
                      <a:pt x="111" y="281"/>
                    </a:lnTo>
                    <a:lnTo>
                      <a:pt x="0" y="281"/>
                    </a:lnTo>
                    <a:lnTo>
                      <a:pt x="0" y="217"/>
                    </a:lnTo>
                    <a:lnTo>
                      <a:pt x="99" y="0"/>
                    </a:lnTo>
                    <a:lnTo>
                      <a:pt x="175" y="0"/>
                    </a:lnTo>
                    <a:close/>
                    <a:moveTo>
                      <a:pt x="111" y="80"/>
                    </a:moveTo>
                    <a:lnTo>
                      <a:pt x="47" y="226"/>
                    </a:lnTo>
                    <a:lnTo>
                      <a:pt x="111" y="226"/>
                    </a:lnTo>
                    <a:lnTo>
                      <a:pt x="111"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4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1051"/>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134"/>
            <p:cNvSpPr>
              <a:spLocks noChangeArrowheads="1"/>
            </p:cNvSpPr>
            <p:nvPr/>
          </p:nvSpPr>
          <p:spPr bwMode="auto">
            <a:xfrm>
              <a:off x="1489" y="3166"/>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bg1">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bg1">
                      <a:lumMod val="75000"/>
                    </a:schemeClr>
                  </a:solidFill>
                  <a:latin typeface="微软雅黑" panose="020B0503020204020204" pitchFamily="34" charset="-122"/>
                  <a:ea typeface="微软雅黑" panose="020B0503020204020204" pitchFamily="34" charset="-122"/>
                </a:rPr>
                <a:t>四</a:t>
              </a:r>
              <a:r>
                <a:rPr lang="zh-CN" altLang="en-US" sz="2000" b="1" baseline="0" dirty="0" smtClean="0">
                  <a:solidFill>
                    <a:schemeClr val="bg1">
                      <a:lumMod val="75000"/>
                    </a:schemeClr>
                  </a:solidFill>
                  <a:latin typeface="微软雅黑" panose="020B0503020204020204" pitchFamily="34" charset="-122"/>
                  <a:ea typeface="微软雅黑" panose="020B0503020204020204" pitchFamily="34" charset="-122"/>
                </a:rPr>
                <a:t>节</a:t>
              </a:r>
              <a:endParaRPr lang="zh-CN" altLang="en-US" sz="2000" b="1" baseline="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1" name="Rectangle 134"/>
            <p:cNvSpPr>
              <a:spLocks noChangeArrowheads="1"/>
            </p:cNvSpPr>
            <p:nvPr/>
          </p:nvSpPr>
          <p:spPr bwMode="auto">
            <a:xfrm>
              <a:off x="1481" y="3489"/>
              <a:ext cx="1285"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bg1">
                      <a:lumMod val="75000"/>
                    </a:schemeClr>
                  </a:solidFill>
                  <a:latin typeface="微软雅黑" panose="020B0503020204020204" pitchFamily="34" charset="-122"/>
                  <a:ea typeface="微软雅黑" panose="020B0503020204020204" pitchFamily="34" charset="-122"/>
                </a:rPr>
                <a:t>缺失值填充</a:t>
              </a:r>
              <a:endParaRPr lang="zh-CN" altLang="en-US" sz="1600" b="1" baseline="0"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0" name="Group 71"/>
          <p:cNvGrpSpPr>
            <a:grpSpLocks/>
          </p:cNvGrpSpPr>
          <p:nvPr/>
        </p:nvGrpSpPr>
        <p:grpSpPr bwMode="auto">
          <a:xfrm>
            <a:off x="4031092" y="2769609"/>
            <a:ext cx="4763732" cy="1143823"/>
            <a:chOff x="68" y="2289"/>
            <a:chExt cx="5056" cy="1214"/>
          </a:xfrm>
        </p:grpSpPr>
        <p:pic>
          <p:nvPicPr>
            <p:cNvPr id="3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15" y="400"/>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 name="Group 10"/>
            <p:cNvGrpSpPr>
              <a:grpSpLocks/>
            </p:cNvGrpSpPr>
            <p:nvPr/>
          </p:nvGrpSpPr>
          <p:grpSpPr bwMode="auto">
            <a:xfrm>
              <a:off x="68" y="2289"/>
              <a:ext cx="1864" cy="1214"/>
              <a:chOff x="411" y="2818"/>
              <a:chExt cx="1864" cy="1214"/>
            </a:xfrm>
          </p:grpSpPr>
          <p:pic>
            <p:nvPicPr>
              <p:cNvPr id="43" name="Picture 11"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0" y="2818"/>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12"/>
              <p:cNvSpPr>
                <a:spLocks/>
              </p:cNvSpPr>
              <p:nvPr/>
            </p:nvSpPr>
            <p:spPr bwMode="auto">
              <a:xfrm>
                <a:off x="1014" y="3026"/>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45" name="Freeform 13"/>
              <p:cNvSpPr>
                <a:spLocks/>
              </p:cNvSpPr>
              <p:nvPr/>
            </p:nvSpPr>
            <p:spPr bwMode="auto">
              <a:xfrm>
                <a:off x="1014" y="3031"/>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46"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136" y="2293"/>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15"/>
              <p:cNvSpPr>
                <a:spLocks/>
              </p:cNvSpPr>
              <p:nvPr/>
            </p:nvSpPr>
            <p:spPr bwMode="auto">
              <a:xfrm>
                <a:off x="1247" y="3312"/>
                <a:ext cx="196" cy="368"/>
              </a:xfrm>
              <a:custGeom>
                <a:avLst/>
                <a:gdLst>
                  <a:gd name="T0" fmla="*/ 139 w 83"/>
                  <a:gd name="T1" fmla="*/ 351 h 156"/>
                  <a:gd name="T2" fmla="*/ 184 w 83"/>
                  <a:gd name="T3" fmla="*/ 351 h 156"/>
                  <a:gd name="T4" fmla="*/ 302 w 83"/>
                  <a:gd name="T5" fmla="*/ 212 h 156"/>
                  <a:gd name="T6" fmla="*/ 222 w 83"/>
                  <a:gd name="T7" fmla="*/ 123 h 156"/>
                  <a:gd name="T8" fmla="*/ 139 w 83"/>
                  <a:gd name="T9" fmla="*/ 222 h 156"/>
                  <a:gd name="T10" fmla="*/ 139 w 83"/>
                  <a:gd name="T11" fmla="*/ 250 h 156"/>
                  <a:gd name="T12" fmla="*/ 0 w 83"/>
                  <a:gd name="T13" fmla="*/ 250 h 156"/>
                  <a:gd name="T14" fmla="*/ 0 w 83"/>
                  <a:gd name="T15" fmla="*/ 217 h 156"/>
                  <a:gd name="T16" fmla="*/ 222 w 83"/>
                  <a:gd name="T17" fmla="*/ 0 h 156"/>
                  <a:gd name="T18" fmla="*/ 451 w 83"/>
                  <a:gd name="T19" fmla="*/ 205 h 156"/>
                  <a:gd name="T20" fmla="*/ 328 w 83"/>
                  <a:gd name="T21" fmla="*/ 401 h 156"/>
                  <a:gd name="T22" fmla="*/ 463 w 83"/>
                  <a:gd name="T23" fmla="*/ 611 h 156"/>
                  <a:gd name="T24" fmla="*/ 217 w 83"/>
                  <a:gd name="T25" fmla="*/ 868 h 156"/>
                  <a:gd name="T26" fmla="*/ 0 w 83"/>
                  <a:gd name="T27" fmla="*/ 639 h 156"/>
                  <a:gd name="T28" fmla="*/ 0 w 83"/>
                  <a:gd name="T29" fmla="*/ 590 h 156"/>
                  <a:gd name="T30" fmla="*/ 139 w 83"/>
                  <a:gd name="T31" fmla="*/ 590 h 156"/>
                  <a:gd name="T32" fmla="*/ 139 w 83"/>
                  <a:gd name="T33" fmla="*/ 618 h 156"/>
                  <a:gd name="T34" fmla="*/ 222 w 83"/>
                  <a:gd name="T35" fmla="*/ 741 h 156"/>
                  <a:gd name="T36" fmla="*/ 307 w 83"/>
                  <a:gd name="T37" fmla="*/ 606 h 156"/>
                  <a:gd name="T38" fmla="*/ 205 w 83"/>
                  <a:gd name="T39" fmla="*/ 462 h 156"/>
                  <a:gd name="T40" fmla="*/ 139 w 83"/>
                  <a:gd name="T41" fmla="*/ 462 h 156"/>
                  <a:gd name="T42" fmla="*/ 139 w 83"/>
                  <a:gd name="T43" fmla="*/ 351 h 1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3" h="156">
                    <a:moveTo>
                      <a:pt x="25" y="63"/>
                    </a:moveTo>
                    <a:cubicBezTo>
                      <a:pt x="33" y="63"/>
                      <a:pt x="33" y="63"/>
                      <a:pt x="33" y="63"/>
                    </a:cubicBezTo>
                    <a:cubicBezTo>
                      <a:pt x="52" y="63"/>
                      <a:pt x="54" y="48"/>
                      <a:pt x="54" y="38"/>
                    </a:cubicBezTo>
                    <a:cubicBezTo>
                      <a:pt x="54" y="28"/>
                      <a:pt x="50" y="22"/>
                      <a:pt x="40" y="22"/>
                    </a:cubicBezTo>
                    <a:cubicBezTo>
                      <a:pt x="31" y="22"/>
                      <a:pt x="25" y="29"/>
                      <a:pt x="25" y="40"/>
                    </a:cubicBezTo>
                    <a:cubicBezTo>
                      <a:pt x="25" y="45"/>
                      <a:pt x="25" y="45"/>
                      <a:pt x="25" y="45"/>
                    </a:cubicBezTo>
                    <a:cubicBezTo>
                      <a:pt x="0" y="45"/>
                      <a:pt x="0" y="45"/>
                      <a:pt x="0" y="45"/>
                    </a:cubicBezTo>
                    <a:cubicBezTo>
                      <a:pt x="0" y="39"/>
                      <a:pt x="0" y="39"/>
                      <a:pt x="0" y="39"/>
                    </a:cubicBezTo>
                    <a:cubicBezTo>
                      <a:pt x="0" y="16"/>
                      <a:pt x="15" y="0"/>
                      <a:pt x="40" y="0"/>
                    </a:cubicBezTo>
                    <a:cubicBezTo>
                      <a:pt x="65" y="0"/>
                      <a:pt x="81" y="14"/>
                      <a:pt x="81" y="37"/>
                    </a:cubicBezTo>
                    <a:cubicBezTo>
                      <a:pt x="81" y="57"/>
                      <a:pt x="73" y="67"/>
                      <a:pt x="59" y="72"/>
                    </a:cubicBezTo>
                    <a:cubicBezTo>
                      <a:pt x="75" y="75"/>
                      <a:pt x="83" y="88"/>
                      <a:pt x="83" y="110"/>
                    </a:cubicBezTo>
                    <a:cubicBezTo>
                      <a:pt x="83" y="143"/>
                      <a:pt x="67" y="156"/>
                      <a:pt x="39" y="156"/>
                    </a:cubicBezTo>
                    <a:cubicBezTo>
                      <a:pt x="11" y="156"/>
                      <a:pt x="0" y="138"/>
                      <a:pt x="0" y="115"/>
                    </a:cubicBezTo>
                    <a:cubicBezTo>
                      <a:pt x="0" y="106"/>
                      <a:pt x="0" y="106"/>
                      <a:pt x="0" y="106"/>
                    </a:cubicBezTo>
                    <a:cubicBezTo>
                      <a:pt x="25" y="106"/>
                      <a:pt x="25" y="106"/>
                      <a:pt x="25" y="106"/>
                    </a:cubicBezTo>
                    <a:cubicBezTo>
                      <a:pt x="25" y="111"/>
                      <a:pt x="25" y="111"/>
                      <a:pt x="25" y="111"/>
                    </a:cubicBezTo>
                    <a:cubicBezTo>
                      <a:pt x="25" y="124"/>
                      <a:pt x="29" y="133"/>
                      <a:pt x="40" y="133"/>
                    </a:cubicBezTo>
                    <a:cubicBezTo>
                      <a:pt x="54" y="133"/>
                      <a:pt x="55" y="123"/>
                      <a:pt x="55" y="109"/>
                    </a:cubicBezTo>
                    <a:cubicBezTo>
                      <a:pt x="55" y="90"/>
                      <a:pt x="50" y="83"/>
                      <a:pt x="37" y="83"/>
                    </a:cubicBezTo>
                    <a:cubicBezTo>
                      <a:pt x="25" y="83"/>
                      <a:pt x="25" y="83"/>
                      <a:pt x="25" y="83"/>
                    </a:cubicBezTo>
                    <a:lnTo>
                      <a:pt x="25"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sp>
          <p:nvSpPr>
            <p:cNvPr id="41" name="Rectangle 134"/>
            <p:cNvSpPr>
              <a:spLocks noChangeArrowheads="1"/>
            </p:cNvSpPr>
            <p:nvPr/>
          </p:nvSpPr>
          <p:spPr bwMode="auto">
            <a:xfrm>
              <a:off x="1473" y="2485"/>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bg1">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bg1">
                      <a:lumMod val="75000"/>
                    </a:schemeClr>
                  </a:solidFill>
                  <a:latin typeface="微软雅黑" panose="020B0503020204020204" pitchFamily="34" charset="-122"/>
                  <a:ea typeface="微软雅黑" panose="020B0503020204020204" pitchFamily="34" charset="-122"/>
                </a:rPr>
                <a:t>三</a:t>
              </a:r>
              <a:r>
                <a:rPr lang="zh-CN" altLang="en-US" sz="2000" b="1" baseline="0" dirty="0" smtClean="0">
                  <a:solidFill>
                    <a:schemeClr val="bg1">
                      <a:lumMod val="75000"/>
                    </a:schemeClr>
                  </a:solidFill>
                  <a:latin typeface="微软雅黑" panose="020B0503020204020204" pitchFamily="34" charset="-122"/>
                  <a:ea typeface="微软雅黑" panose="020B0503020204020204" pitchFamily="34" charset="-122"/>
                </a:rPr>
                <a:t>节</a:t>
              </a:r>
              <a:endParaRPr lang="zh-CN" altLang="en-US" sz="2000" b="1" baseline="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2" name="Rectangle 134"/>
            <p:cNvSpPr>
              <a:spLocks noChangeArrowheads="1"/>
            </p:cNvSpPr>
            <p:nvPr/>
          </p:nvSpPr>
          <p:spPr bwMode="auto">
            <a:xfrm>
              <a:off x="1465" y="2809"/>
              <a:ext cx="1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baseline="0" dirty="0">
                  <a:solidFill>
                    <a:schemeClr val="bg1">
                      <a:lumMod val="75000"/>
                    </a:schemeClr>
                  </a:solidFill>
                  <a:latin typeface="微软雅黑" panose="020B0503020204020204" pitchFamily="34" charset="-122"/>
                  <a:ea typeface="微软雅黑" panose="020B0503020204020204" pitchFamily="34" charset="-122"/>
                </a:rPr>
                <a:t>离散特征哑编码</a:t>
              </a:r>
            </a:p>
          </p:txBody>
        </p:sp>
      </p:grpSp>
      <p:grpSp>
        <p:nvGrpSpPr>
          <p:cNvPr id="11" name="Group 70"/>
          <p:cNvGrpSpPr>
            <a:grpSpLocks/>
          </p:cNvGrpSpPr>
          <p:nvPr/>
        </p:nvGrpSpPr>
        <p:grpSpPr bwMode="auto">
          <a:xfrm>
            <a:off x="4068782" y="2169518"/>
            <a:ext cx="4786344" cy="1143823"/>
            <a:chOff x="112" y="1644"/>
            <a:chExt cx="5080" cy="1214"/>
          </a:xfrm>
        </p:grpSpPr>
        <p:pic>
          <p:nvPicPr>
            <p:cNvPr id="2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242"/>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16"/>
            <p:cNvGrpSpPr>
              <a:grpSpLocks/>
            </p:cNvGrpSpPr>
            <p:nvPr/>
          </p:nvGrpSpPr>
          <p:grpSpPr bwMode="auto">
            <a:xfrm>
              <a:off x="112" y="1644"/>
              <a:ext cx="1864" cy="1214"/>
              <a:chOff x="0" y="2251"/>
              <a:chExt cx="1864" cy="1214"/>
            </a:xfrm>
          </p:grpSpPr>
          <p:grpSp>
            <p:nvGrpSpPr>
              <p:cNvPr id="33" name="Group 17"/>
              <p:cNvGrpSpPr>
                <a:grpSpLocks/>
              </p:cNvGrpSpPr>
              <p:nvPr/>
            </p:nvGrpSpPr>
            <p:grpSpPr bwMode="auto">
              <a:xfrm>
                <a:off x="377" y="2251"/>
                <a:ext cx="1007" cy="1214"/>
                <a:chOff x="377" y="2251"/>
                <a:chExt cx="1007" cy="1214"/>
              </a:xfrm>
            </p:grpSpPr>
            <p:pic>
              <p:nvPicPr>
                <p:cNvPr id="35" name="Picture 18"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77" y="225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19"/>
                <p:cNvSpPr>
                  <a:spLocks/>
                </p:cNvSpPr>
                <p:nvPr/>
              </p:nvSpPr>
              <p:spPr bwMode="auto">
                <a:xfrm>
                  <a:off x="561" y="245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7" name="Freeform 20"/>
                <p:cNvSpPr>
                  <a:spLocks/>
                </p:cNvSpPr>
                <p:nvPr/>
              </p:nvSpPr>
              <p:spPr bwMode="auto">
                <a:xfrm>
                  <a:off x="561" y="246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8" name="Freeform 21"/>
                <p:cNvSpPr>
                  <a:spLocks/>
                </p:cNvSpPr>
                <p:nvPr/>
              </p:nvSpPr>
              <p:spPr bwMode="auto">
                <a:xfrm>
                  <a:off x="794" y="2727"/>
                  <a:ext cx="205" cy="359"/>
                </a:xfrm>
                <a:custGeom>
                  <a:avLst/>
                  <a:gdLst>
                    <a:gd name="T0" fmla="*/ 250 w 87"/>
                    <a:gd name="T1" fmla="*/ 0 h 152"/>
                    <a:gd name="T2" fmla="*/ 12 w 87"/>
                    <a:gd name="T3" fmla="*/ 257 h 152"/>
                    <a:gd name="T4" fmla="*/ 12 w 87"/>
                    <a:gd name="T5" fmla="*/ 302 h 152"/>
                    <a:gd name="T6" fmla="*/ 160 w 87"/>
                    <a:gd name="T7" fmla="*/ 302 h 152"/>
                    <a:gd name="T8" fmla="*/ 160 w 87"/>
                    <a:gd name="T9" fmla="*/ 257 h 152"/>
                    <a:gd name="T10" fmla="*/ 250 w 87"/>
                    <a:gd name="T11" fmla="*/ 128 h 152"/>
                    <a:gd name="T12" fmla="*/ 332 w 87"/>
                    <a:gd name="T13" fmla="*/ 234 h 152"/>
                    <a:gd name="T14" fmla="*/ 245 w 87"/>
                    <a:gd name="T15" fmla="*/ 397 h 152"/>
                    <a:gd name="T16" fmla="*/ 0 w 87"/>
                    <a:gd name="T17" fmla="*/ 808 h 152"/>
                    <a:gd name="T18" fmla="*/ 0 w 87"/>
                    <a:gd name="T19" fmla="*/ 848 h 152"/>
                    <a:gd name="T20" fmla="*/ 462 w 87"/>
                    <a:gd name="T21" fmla="*/ 848 h 152"/>
                    <a:gd name="T22" fmla="*/ 462 w 87"/>
                    <a:gd name="T23" fmla="*/ 720 h 152"/>
                    <a:gd name="T24" fmla="*/ 172 w 87"/>
                    <a:gd name="T25" fmla="*/ 720 h 152"/>
                    <a:gd name="T26" fmla="*/ 372 w 87"/>
                    <a:gd name="T27" fmla="*/ 468 h 152"/>
                    <a:gd name="T28" fmla="*/ 483 w 87"/>
                    <a:gd name="T29" fmla="*/ 222 h 152"/>
                    <a:gd name="T30" fmla="*/ 250 w 87"/>
                    <a:gd name="T31" fmla="*/ 0 h 1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7" h="152">
                      <a:moveTo>
                        <a:pt x="45" y="0"/>
                      </a:moveTo>
                      <a:cubicBezTo>
                        <a:pt x="24" y="0"/>
                        <a:pt x="2" y="14"/>
                        <a:pt x="2" y="46"/>
                      </a:cubicBezTo>
                      <a:cubicBezTo>
                        <a:pt x="2" y="54"/>
                        <a:pt x="2" y="54"/>
                        <a:pt x="2" y="54"/>
                      </a:cubicBezTo>
                      <a:cubicBezTo>
                        <a:pt x="29" y="54"/>
                        <a:pt x="29" y="54"/>
                        <a:pt x="29" y="54"/>
                      </a:cubicBezTo>
                      <a:cubicBezTo>
                        <a:pt x="29" y="46"/>
                        <a:pt x="29" y="46"/>
                        <a:pt x="29" y="46"/>
                      </a:cubicBezTo>
                      <a:cubicBezTo>
                        <a:pt x="29" y="29"/>
                        <a:pt x="35" y="23"/>
                        <a:pt x="45" y="23"/>
                      </a:cubicBezTo>
                      <a:cubicBezTo>
                        <a:pt x="54" y="23"/>
                        <a:pt x="60" y="28"/>
                        <a:pt x="60" y="42"/>
                      </a:cubicBezTo>
                      <a:cubicBezTo>
                        <a:pt x="60" y="52"/>
                        <a:pt x="57" y="58"/>
                        <a:pt x="44" y="71"/>
                      </a:cubicBezTo>
                      <a:cubicBezTo>
                        <a:pt x="32" y="83"/>
                        <a:pt x="0" y="103"/>
                        <a:pt x="0" y="145"/>
                      </a:cubicBezTo>
                      <a:cubicBezTo>
                        <a:pt x="0" y="152"/>
                        <a:pt x="0" y="152"/>
                        <a:pt x="0" y="152"/>
                      </a:cubicBezTo>
                      <a:cubicBezTo>
                        <a:pt x="83" y="152"/>
                        <a:pt x="83" y="152"/>
                        <a:pt x="83" y="152"/>
                      </a:cubicBezTo>
                      <a:cubicBezTo>
                        <a:pt x="83" y="129"/>
                        <a:pt x="83" y="129"/>
                        <a:pt x="83" y="129"/>
                      </a:cubicBezTo>
                      <a:cubicBezTo>
                        <a:pt x="31" y="129"/>
                        <a:pt x="31" y="129"/>
                        <a:pt x="31" y="129"/>
                      </a:cubicBezTo>
                      <a:cubicBezTo>
                        <a:pt x="33" y="111"/>
                        <a:pt x="51" y="99"/>
                        <a:pt x="67" y="84"/>
                      </a:cubicBezTo>
                      <a:cubicBezTo>
                        <a:pt x="80" y="72"/>
                        <a:pt x="87" y="56"/>
                        <a:pt x="87" y="40"/>
                      </a:cubicBezTo>
                      <a:cubicBezTo>
                        <a:pt x="87" y="15"/>
                        <a:pt x="68" y="0"/>
                        <a:pt x="45" y="0"/>
                      </a:cubicBezTo>
                    </a:path>
                  </a:pathLst>
                </a:custGeom>
                <a:solidFill>
                  <a:schemeClr val="bg1">
                    <a:alpha val="90000"/>
                  </a:scheme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34"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725" y="1732"/>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Rectangle 134"/>
            <p:cNvSpPr>
              <a:spLocks noChangeArrowheads="1"/>
            </p:cNvSpPr>
            <p:nvPr/>
          </p:nvSpPr>
          <p:spPr bwMode="auto">
            <a:xfrm>
              <a:off x="1482" y="1850"/>
              <a:ext cx="1014"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bg1">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bg1">
                      <a:lumMod val="75000"/>
                    </a:schemeClr>
                  </a:solidFill>
                  <a:latin typeface="微软雅黑" panose="020B0503020204020204" pitchFamily="34" charset="-122"/>
                  <a:ea typeface="微软雅黑" panose="020B0503020204020204" pitchFamily="34" charset="-122"/>
                </a:rPr>
                <a:t>二</a:t>
              </a:r>
              <a:r>
                <a:rPr lang="zh-CN" altLang="en-US" sz="2000" b="1" baseline="0" dirty="0" smtClean="0">
                  <a:solidFill>
                    <a:schemeClr val="bg1">
                      <a:lumMod val="75000"/>
                    </a:schemeClr>
                  </a:solidFill>
                  <a:latin typeface="微软雅黑" panose="020B0503020204020204" pitchFamily="34" charset="-122"/>
                  <a:ea typeface="微软雅黑" panose="020B0503020204020204" pitchFamily="34" charset="-122"/>
                </a:rPr>
                <a:t>节</a:t>
              </a:r>
              <a:endParaRPr lang="zh-CN" altLang="en-US" sz="2000" b="1" baseline="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2" name="Rectangle 134"/>
            <p:cNvSpPr>
              <a:spLocks noChangeArrowheads="1"/>
            </p:cNvSpPr>
            <p:nvPr/>
          </p:nvSpPr>
          <p:spPr bwMode="auto">
            <a:xfrm>
              <a:off x="1474" y="2174"/>
              <a:ext cx="1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bg1">
                      <a:lumMod val="75000"/>
                    </a:schemeClr>
                  </a:solidFill>
                  <a:latin typeface="微软雅黑" panose="020B0503020204020204" pitchFamily="34" charset="-122"/>
                  <a:ea typeface="微软雅黑" panose="020B0503020204020204" pitchFamily="34" charset="-122"/>
                </a:rPr>
                <a:t>连续特征离散化</a:t>
              </a:r>
              <a:endParaRPr lang="zh-CN" altLang="en-US" sz="1600" b="1" baseline="0"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2" name="Group 69"/>
          <p:cNvGrpSpPr>
            <a:grpSpLocks/>
          </p:cNvGrpSpPr>
          <p:nvPr/>
        </p:nvGrpSpPr>
        <p:grpSpPr bwMode="auto">
          <a:xfrm>
            <a:off x="4068783" y="1566946"/>
            <a:ext cx="4679876" cy="1143823"/>
            <a:chOff x="112" y="997"/>
            <a:chExt cx="4967" cy="1214"/>
          </a:xfrm>
        </p:grpSpPr>
        <p:grpSp>
          <p:nvGrpSpPr>
            <p:cNvPr id="19" name="Group 23"/>
            <p:cNvGrpSpPr>
              <a:grpSpLocks/>
            </p:cNvGrpSpPr>
            <p:nvPr/>
          </p:nvGrpSpPr>
          <p:grpSpPr bwMode="auto">
            <a:xfrm>
              <a:off x="112" y="997"/>
              <a:ext cx="1864" cy="1214"/>
              <a:chOff x="317" y="913"/>
              <a:chExt cx="1864" cy="1214"/>
            </a:xfrm>
          </p:grpSpPr>
          <p:grpSp>
            <p:nvGrpSpPr>
              <p:cNvPr id="23" name="Group 24"/>
              <p:cNvGrpSpPr>
                <a:grpSpLocks/>
              </p:cNvGrpSpPr>
              <p:nvPr/>
            </p:nvGrpSpPr>
            <p:grpSpPr bwMode="auto">
              <a:xfrm>
                <a:off x="694" y="913"/>
                <a:ext cx="1007" cy="1214"/>
                <a:chOff x="798" y="291"/>
                <a:chExt cx="1007" cy="1214"/>
              </a:xfrm>
            </p:grpSpPr>
            <p:pic>
              <p:nvPicPr>
                <p:cNvPr id="25" name="Picture 2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8" y="29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6"/>
                <p:cNvSpPr>
                  <a:spLocks/>
                </p:cNvSpPr>
                <p:nvPr/>
              </p:nvSpPr>
              <p:spPr bwMode="auto">
                <a:xfrm>
                  <a:off x="982" y="49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7" name="Freeform 27"/>
                <p:cNvSpPr>
                  <a:spLocks/>
                </p:cNvSpPr>
                <p:nvPr/>
              </p:nvSpPr>
              <p:spPr bwMode="auto">
                <a:xfrm>
                  <a:off x="982" y="50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8" name="Freeform 28"/>
                <p:cNvSpPr>
                  <a:spLocks/>
                </p:cNvSpPr>
                <p:nvPr/>
              </p:nvSpPr>
              <p:spPr bwMode="auto">
                <a:xfrm>
                  <a:off x="1209" y="747"/>
                  <a:ext cx="146" cy="352"/>
                </a:xfrm>
                <a:custGeom>
                  <a:avLst/>
                  <a:gdLst>
                    <a:gd name="T0" fmla="*/ 344 w 62"/>
                    <a:gd name="T1" fmla="*/ 0 h 149"/>
                    <a:gd name="T2" fmla="*/ 344 w 62"/>
                    <a:gd name="T3" fmla="*/ 832 h 149"/>
                    <a:gd name="T4" fmla="*/ 193 w 62"/>
                    <a:gd name="T5" fmla="*/ 832 h 149"/>
                    <a:gd name="T6" fmla="*/ 193 w 62"/>
                    <a:gd name="T7" fmla="*/ 258 h 149"/>
                    <a:gd name="T8" fmla="*/ 0 w 62"/>
                    <a:gd name="T9" fmla="*/ 258 h 149"/>
                    <a:gd name="T10" fmla="*/ 0 w 62"/>
                    <a:gd name="T11" fmla="*/ 144 h 149"/>
                    <a:gd name="T12" fmla="*/ 21 w 62"/>
                    <a:gd name="T13" fmla="*/ 144 h 149"/>
                    <a:gd name="T14" fmla="*/ 233 w 62"/>
                    <a:gd name="T15" fmla="*/ 0 h 149"/>
                    <a:gd name="T16" fmla="*/ 344 w 62"/>
                    <a:gd name="T17" fmla="*/ 0 h 1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 h="149">
                      <a:moveTo>
                        <a:pt x="62" y="0"/>
                      </a:moveTo>
                      <a:cubicBezTo>
                        <a:pt x="62" y="149"/>
                        <a:pt x="62" y="149"/>
                        <a:pt x="62" y="149"/>
                      </a:cubicBezTo>
                      <a:cubicBezTo>
                        <a:pt x="35" y="149"/>
                        <a:pt x="35" y="149"/>
                        <a:pt x="35" y="149"/>
                      </a:cubicBezTo>
                      <a:cubicBezTo>
                        <a:pt x="35" y="46"/>
                        <a:pt x="35" y="46"/>
                        <a:pt x="35" y="46"/>
                      </a:cubicBezTo>
                      <a:cubicBezTo>
                        <a:pt x="0" y="46"/>
                        <a:pt x="0" y="46"/>
                        <a:pt x="0" y="46"/>
                      </a:cubicBezTo>
                      <a:cubicBezTo>
                        <a:pt x="0" y="26"/>
                        <a:pt x="0" y="26"/>
                        <a:pt x="0" y="26"/>
                      </a:cubicBezTo>
                      <a:cubicBezTo>
                        <a:pt x="4" y="26"/>
                        <a:pt x="4" y="26"/>
                        <a:pt x="4" y="26"/>
                      </a:cubicBezTo>
                      <a:cubicBezTo>
                        <a:pt x="27" y="26"/>
                        <a:pt x="39" y="14"/>
                        <a:pt x="42" y="0"/>
                      </a:cubicBezTo>
                      <a:lnTo>
                        <a:pt x="62"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accent3">
                        <a:lumMod val="75000"/>
                      </a:schemeClr>
                    </a:solidFill>
                    <a:latin typeface="微软雅黑" panose="020B0503020204020204" pitchFamily="34" charset="-122"/>
                    <a:ea typeface="微软雅黑" panose="020B0503020204020204" pitchFamily="34" charset="-122"/>
                  </a:endParaRPr>
                </a:p>
              </p:txBody>
            </p:sp>
          </p:grpSp>
          <p:pic>
            <p:nvPicPr>
              <p:cNvPr id="24"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042" y="394"/>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570" y="-888"/>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34"/>
            <p:cNvSpPr>
              <a:spLocks noChangeArrowheads="1"/>
            </p:cNvSpPr>
            <p:nvPr/>
          </p:nvSpPr>
          <p:spPr bwMode="auto">
            <a:xfrm>
              <a:off x="1482" y="1169"/>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accent3">
                      <a:lumMod val="75000"/>
                    </a:schemeClr>
                  </a:solidFill>
                  <a:latin typeface="微软雅黑" panose="020B0503020204020204" pitchFamily="34" charset="-122"/>
                  <a:ea typeface="微软雅黑" panose="020B0503020204020204" pitchFamily="34" charset="-122"/>
                </a:rPr>
                <a:t>一节</a:t>
              </a:r>
              <a:endPar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22" name="Rectangle 134"/>
            <p:cNvSpPr>
              <a:spLocks noChangeArrowheads="1"/>
            </p:cNvSpPr>
            <p:nvPr/>
          </p:nvSpPr>
          <p:spPr bwMode="auto">
            <a:xfrm>
              <a:off x="1474" y="1493"/>
              <a:ext cx="1067"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无量纲化</a:t>
              </a:r>
              <a:endParaRPr lang="zh-CN" altLang="en-US" sz="16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grpSp>
      <p:sp>
        <p:nvSpPr>
          <p:cNvPr id="18" name="WordArt 15"/>
          <p:cNvSpPr>
            <a:spLocks noChangeArrowheads="1" noChangeShapeType="1" noTextEdit="1"/>
          </p:cNvSpPr>
          <p:nvPr/>
        </p:nvSpPr>
        <p:spPr bwMode="auto">
          <a:xfrm>
            <a:off x="7668344" y="781443"/>
            <a:ext cx="753725" cy="333057"/>
          </a:xfrm>
          <a:prstGeom prst="rect">
            <a:avLst/>
          </a:prstGeom>
        </p:spPr>
        <p:txBody>
          <a:bodyPr wrap="none" numCol="1" fromWordArt="1">
            <a:prstTxWarp prst="textDeflate">
              <a:avLst>
                <a:gd name="adj" fmla="val 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kern="10" dirty="0">
                <a:ln w="9525">
                  <a:solidFill>
                    <a:srgbClr val="4D4D4D"/>
                  </a:solidFill>
                  <a:round/>
                  <a:headEnd/>
                  <a:tailEnd/>
                </a:ln>
                <a:solidFill>
                  <a:srgbClr val="4D4D4D"/>
                </a:solidFill>
                <a:effectLst>
                  <a:outerShdw dist="35921" dir="2700000" algn="ctr" rotWithShape="0">
                    <a:srgbClr val="868686">
                      <a:alpha val="50000"/>
                    </a:srgbClr>
                  </a:outerShdw>
                </a:effectLst>
                <a:latin typeface="黑体"/>
                <a:ea typeface="黑体"/>
              </a:rPr>
              <a:t>目录</a:t>
            </a:r>
          </a:p>
        </p:txBody>
      </p:sp>
      <p:sp>
        <p:nvSpPr>
          <p:cNvPr id="57" name="矩形"/>
          <p:cNvSpPr>
            <a:spLocks/>
          </p:cNvSpPr>
          <p:nvPr/>
        </p:nvSpPr>
        <p:spPr>
          <a:xfrm>
            <a:off x="2271245" y="444461"/>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394A"/>
                </a:solidFill>
                <a:latin typeface="微软雅黑" charset="0"/>
                <a:ea typeface="微软雅黑" charset="0"/>
                <a:cs typeface="微软雅黑" charset="0"/>
                <a:sym typeface="Calibri" pitchFamily="34" charset="0"/>
              </a:rPr>
              <a:t>特征工程三部曲之特征处理</a:t>
            </a:r>
            <a:endParaRPr lang="en-US" altLang="zh-CN" sz="3000" b="1" kern="0" dirty="0" smtClean="0">
              <a:solidFill>
                <a:srgbClr val="C9394A"/>
              </a:solidFill>
              <a:latin typeface="微软雅黑" charset="0"/>
              <a:ea typeface="微软雅黑" charset="0"/>
              <a:cs typeface="微软雅黑" charset="0"/>
              <a:sym typeface="Calibri" pitchFamily="34" charset="0"/>
            </a:endParaRPr>
          </a:p>
        </p:txBody>
      </p:sp>
      <p:grpSp>
        <p:nvGrpSpPr>
          <p:cNvPr id="82" name="Group 69"/>
          <p:cNvGrpSpPr>
            <a:grpSpLocks/>
          </p:cNvGrpSpPr>
          <p:nvPr/>
        </p:nvGrpSpPr>
        <p:grpSpPr bwMode="auto">
          <a:xfrm>
            <a:off x="4067944" y="947972"/>
            <a:ext cx="4679876" cy="1143823"/>
            <a:chOff x="112" y="997"/>
            <a:chExt cx="4967" cy="1214"/>
          </a:xfrm>
        </p:grpSpPr>
        <p:grpSp>
          <p:nvGrpSpPr>
            <p:cNvPr id="83" name="Group 23"/>
            <p:cNvGrpSpPr>
              <a:grpSpLocks/>
            </p:cNvGrpSpPr>
            <p:nvPr/>
          </p:nvGrpSpPr>
          <p:grpSpPr bwMode="auto">
            <a:xfrm>
              <a:off x="112" y="997"/>
              <a:ext cx="1864" cy="1214"/>
              <a:chOff x="317" y="913"/>
              <a:chExt cx="1864" cy="1214"/>
            </a:xfrm>
          </p:grpSpPr>
          <p:grpSp>
            <p:nvGrpSpPr>
              <p:cNvPr id="87" name="Group 24"/>
              <p:cNvGrpSpPr>
                <a:grpSpLocks/>
              </p:cNvGrpSpPr>
              <p:nvPr/>
            </p:nvGrpSpPr>
            <p:grpSpPr bwMode="auto">
              <a:xfrm>
                <a:off x="694" y="913"/>
                <a:ext cx="1007" cy="1214"/>
                <a:chOff x="798" y="291"/>
                <a:chExt cx="1007" cy="1214"/>
              </a:xfrm>
            </p:grpSpPr>
            <p:pic>
              <p:nvPicPr>
                <p:cNvPr id="89" name="Picture 2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8" y="29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26"/>
                <p:cNvSpPr>
                  <a:spLocks/>
                </p:cNvSpPr>
                <p:nvPr/>
              </p:nvSpPr>
              <p:spPr bwMode="auto">
                <a:xfrm>
                  <a:off x="982" y="49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91" name="Freeform 27"/>
                <p:cNvSpPr>
                  <a:spLocks/>
                </p:cNvSpPr>
                <p:nvPr/>
              </p:nvSpPr>
              <p:spPr bwMode="auto">
                <a:xfrm>
                  <a:off x="982" y="50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88"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042" y="394"/>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4"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570" y="-888"/>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Rectangle 134"/>
            <p:cNvSpPr>
              <a:spLocks noChangeArrowheads="1"/>
            </p:cNvSpPr>
            <p:nvPr/>
          </p:nvSpPr>
          <p:spPr bwMode="auto">
            <a:xfrm>
              <a:off x="1482" y="1169"/>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accent3">
                      <a:lumMod val="75000"/>
                    </a:schemeClr>
                  </a:solidFill>
                  <a:latin typeface="微软雅黑" panose="020B0503020204020204" pitchFamily="34" charset="-122"/>
                  <a:ea typeface="微软雅黑" panose="020B0503020204020204" pitchFamily="34" charset="-122"/>
                </a:rPr>
                <a:t>零节</a:t>
              </a:r>
              <a:endPar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86" name="Rectangle 134"/>
            <p:cNvSpPr>
              <a:spLocks noChangeArrowheads="1"/>
            </p:cNvSpPr>
            <p:nvPr/>
          </p:nvSpPr>
          <p:spPr bwMode="auto">
            <a:xfrm>
              <a:off x="1474" y="1493"/>
              <a:ext cx="1938"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特征处理知识框架</a:t>
              </a:r>
              <a:endParaRPr lang="zh-CN" altLang="en-US" sz="16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grpSp>
      <p:sp>
        <p:nvSpPr>
          <p:cNvPr id="81" name="文本框 80"/>
          <p:cNvSpPr txBox="1"/>
          <p:nvPr/>
        </p:nvSpPr>
        <p:spPr>
          <a:xfrm>
            <a:off x="4687984" y="1217358"/>
            <a:ext cx="485624" cy="646331"/>
          </a:xfrm>
          <a:prstGeom prst="rect">
            <a:avLst/>
          </a:prstGeom>
          <a:noFill/>
        </p:spPr>
        <p:txBody>
          <a:bodyPr wrap="square" rtlCol="0">
            <a:spAutoFit/>
          </a:bodyPr>
          <a:lstStyle/>
          <a:p>
            <a:r>
              <a:rPr kumimoji="1" lang="en-US" altLang="zh-CN" sz="3500" b="1" dirty="0">
                <a:solidFill>
                  <a:schemeClr val="accent3">
                    <a:lumMod val="75000"/>
                  </a:schemeClr>
                </a:solidFill>
                <a:latin typeface="Helvetica" charset="0"/>
                <a:ea typeface="Helvetica" charset="0"/>
                <a:cs typeface="Helvetica" charset="0"/>
              </a:rPr>
              <a:t>0</a:t>
            </a:r>
            <a:endParaRPr kumimoji="1" lang="zh-CN" altLang="en-US" sz="3500" b="1" dirty="0">
              <a:solidFill>
                <a:schemeClr val="accent3">
                  <a:lumMod val="75000"/>
                </a:schemeClr>
              </a:solidFill>
              <a:latin typeface="Helvetica" charset="0"/>
              <a:ea typeface="Helvetica" charset="0"/>
              <a:cs typeface="Helvetica" charset="0"/>
            </a:endParaRPr>
          </a:p>
        </p:txBody>
      </p:sp>
      <p:sp>
        <p:nvSpPr>
          <p:cNvPr id="94" name="文本框 93"/>
          <p:cNvSpPr txBox="1"/>
          <p:nvPr/>
        </p:nvSpPr>
        <p:spPr>
          <a:xfrm>
            <a:off x="4682030" y="4290864"/>
            <a:ext cx="485624" cy="646331"/>
          </a:xfrm>
          <a:prstGeom prst="rect">
            <a:avLst/>
          </a:prstGeom>
          <a:noFill/>
        </p:spPr>
        <p:txBody>
          <a:bodyPr wrap="square" rtlCol="0">
            <a:spAutoFit/>
          </a:bodyPr>
          <a:lstStyle/>
          <a:p>
            <a:r>
              <a:rPr kumimoji="1" lang="en-US" altLang="zh-CN" sz="3500" b="1">
                <a:solidFill>
                  <a:schemeClr val="bg1"/>
                </a:solidFill>
                <a:latin typeface="Helvetica" charset="0"/>
                <a:ea typeface="Helvetica" charset="0"/>
                <a:cs typeface="Helvetica" charset="0"/>
              </a:rPr>
              <a:t>5</a:t>
            </a:r>
            <a:endParaRPr kumimoji="1" lang="zh-CN" altLang="en-US" sz="3500" b="1">
              <a:solidFill>
                <a:schemeClr val="bg1"/>
              </a:solidFill>
              <a:latin typeface="Helvetica" charset="0"/>
              <a:ea typeface="Helvetica" charset="0"/>
              <a:cs typeface="Helvetica" charset="0"/>
            </a:endParaRPr>
          </a:p>
        </p:txBody>
      </p:sp>
      <p:sp>
        <p:nvSpPr>
          <p:cNvPr id="95" name="矩形"/>
          <p:cNvSpPr>
            <a:spLocks/>
          </p:cNvSpPr>
          <p:nvPr/>
        </p:nvSpPr>
        <p:spPr>
          <a:xfrm>
            <a:off x="971600" y="1923678"/>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特征处理知识框架</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6" name="矩形"/>
          <p:cNvSpPr>
            <a:spLocks/>
          </p:cNvSpPr>
          <p:nvPr/>
        </p:nvSpPr>
        <p:spPr>
          <a:xfrm>
            <a:off x="971600" y="2517494"/>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特征处理数据类型</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7" name="矩形"/>
          <p:cNvSpPr>
            <a:spLocks/>
          </p:cNvSpPr>
          <p:nvPr/>
        </p:nvSpPr>
        <p:spPr>
          <a:xfrm>
            <a:off x="971600" y="3111310"/>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charset="0"/>
                <a:ea typeface="微软雅黑" charset="0"/>
                <a:cs typeface="微软雅黑" charset="0"/>
                <a:sym typeface="Calibri" pitchFamily="34" charset="0"/>
              </a:rPr>
              <a:t>特征处理各种方式</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8" name="流程图: 可选过程 2"/>
          <p:cNvSpPr/>
          <p:nvPr/>
        </p:nvSpPr>
        <p:spPr>
          <a:xfrm>
            <a:off x="1819927" y="1907709"/>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流程图: 可选过程 2"/>
          <p:cNvSpPr/>
          <p:nvPr/>
        </p:nvSpPr>
        <p:spPr>
          <a:xfrm>
            <a:off x="1811777" y="3113956"/>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1242" y="4429872"/>
            <a:ext cx="3849493" cy="584775"/>
          </a:xfrm>
          <a:prstGeom prst="rect">
            <a:avLst/>
          </a:prstGeom>
          <a:noFill/>
        </p:spPr>
        <p:txBody>
          <a:bodyPr wrap="square" rtlCol="0">
            <a:spAutoFit/>
          </a:bodyPr>
          <a:lstStyle/>
          <a:p>
            <a:r>
              <a:rPr kumimoji="1" lang="zh-CN" altLang="en-US" sz="1600">
                <a:solidFill>
                  <a:schemeClr val="bg1">
                    <a:lumMod val="50000"/>
                  </a:schemeClr>
                </a:solidFill>
                <a:latin typeface="Microsoft YaHei" charset="-122"/>
                <a:ea typeface="Microsoft YaHei" charset="-122"/>
                <a:cs typeface="Microsoft YaHei" charset="-122"/>
              </a:rPr>
              <a:t>除第</a:t>
            </a:r>
            <a:r>
              <a:rPr kumimoji="1" lang="en-US" altLang="zh-CN" sz="1600">
                <a:solidFill>
                  <a:schemeClr val="bg1">
                    <a:lumMod val="50000"/>
                  </a:schemeClr>
                </a:solidFill>
                <a:latin typeface="Microsoft YaHei" charset="-122"/>
                <a:ea typeface="Microsoft YaHei" charset="-122"/>
                <a:cs typeface="Microsoft YaHei" charset="-122"/>
              </a:rPr>
              <a:t>0</a:t>
            </a:r>
            <a:r>
              <a:rPr kumimoji="1" lang="zh-CN" altLang="en-US" sz="1600">
                <a:solidFill>
                  <a:schemeClr val="bg1">
                    <a:lumMod val="50000"/>
                  </a:schemeClr>
                </a:solidFill>
                <a:latin typeface="Microsoft YaHei" charset="-122"/>
                <a:ea typeface="Microsoft YaHei" charset="-122"/>
                <a:cs typeface="Microsoft YaHei" charset="-122"/>
              </a:rPr>
              <a:t>节外其余小节都为平行知识内容，可以根据自己感兴趣的直接跳转</a:t>
            </a:r>
          </a:p>
        </p:txBody>
      </p:sp>
    </p:spTree>
    <p:extLst>
      <p:ext uri="{BB962C8B-B14F-4D97-AF65-F5344CB8AC3E}">
        <p14:creationId xmlns:p14="http://schemas.microsoft.com/office/powerpoint/2010/main" val="10247467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093335"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第四节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特征组合变换</a:t>
            </a:r>
            <a:endParaRPr lang="en-US" altLang="zh-CN" sz="3000" b="1" kern="0" dirty="0">
              <a:solidFill>
                <a:srgbClr val="C9394A"/>
              </a:solidFill>
              <a:latin typeface="微软雅黑" charset="0"/>
              <a:ea typeface="微软雅黑" charset="0"/>
              <a:cs typeface="微软雅黑" charset="0"/>
            </a:endParaRPr>
          </a:p>
        </p:txBody>
      </p:sp>
      <p:sp>
        <p:nvSpPr>
          <p:cNvPr id="6" name="文本框 5"/>
          <p:cNvSpPr txBox="1"/>
          <p:nvPr/>
        </p:nvSpPr>
        <p:spPr>
          <a:xfrm>
            <a:off x="1547664" y="1563638"/>
            <a:ext cx="2492990" cy="369332"/>
          </a:xfrm>
          <a:prstGeom prst="rect">
            <a:avLst/>
          </a:prstGeom>
          <a:noFill/>
        </p:spPr>
        <p:txBody>
          <a:bodyPr wrap="none" rtlCol="0">
            <a:spAutoFit/>
          </a:bodyPr>
          <a:lstStyle/>
          <a:p>
            <a:r>
              <a:rPr kumimoji="1" lang="zh-CN" altLang="en-US" dirty="0">
                <a:latin typeface="Microsoft YaHei" charset="-122"/>
                <a:ea typeface="Microsoft YaHei" charset="-122"/>
                <a:cs typeface="Microsoft YaHei" charset="-122"/>
              </a:rPr>
              <a:t>什</a:t>
            </a:r>
            <a:r>
              <a:rPr kumimoji="1" lang="zh-CN" altLang="en-US" dirty="0" smtClean="0">
                <a:latin typeface="Microsoft YaHei" charset="-122"/>
                <a:ea typeface="Microsoft YaHei" charset="-122"/>
                <a:cs typeface="Microsoft YaHei" charset="-122"/>
              </a:rPr>
              <a:t>么是特征组合变换？</a:t>
            </a:r>
            <a:endParaRPr kumimoji="1" lang="zh-CN" altLang="en-US" dirty="0">
              <a:latin typeface="Microsoft YaHei" charset="-122"/>
              <a:ea typeface="Microsoft YaHei" charset="-122"/>
              <a:cs typeface="Microsoft YaHei" charset="-122"/>
            </a:endParaRPr>
          </a:p>
        </p:txBody>
      </p:sp>
      <p:sp>
        <p:nvSpPr>
          <p:cNvPr id="7" name="文本框 6"/>
          <p:cNvSpPr txBox="1"/>
          <p:nvPr/>
        </p:nvSpPr>
        <p:spPr>
          <a:xfrm>
            <a:off x="1547664" y="1939192"/>
            <a:ext cx="7344816" cy="369332"/>
          </a:xfrm>
          <a:prstGeom prst="rect">
            <a:avLst/>
          </a:prstGeom>
          <a:noFill/>
        </p:spPr>
        <p:txBody>
          <a:bodyPr wrap="square" rtlCol="0">
            <a:spAutoFit/>
          </a:bodyPr>
          <a:lstStyle/>
          <a:p>
            <a:pPr lvl="0" rtl="0"/>
            <a:r>
              <a:rPr kumimoji="1" lang="zh-CN" altLang="en-US" dirty="0">
                <a:latin typeface="Microsoft YaHei" charset="-122"/>
                <a:ea typeface="Microsoft YaHei" charset="-122"/>
                <a:cs typeface="Microsoft YaHei" charset="-122"/>
              </a:rPr>
              <a:t>这也需要回答？？就是特征变换下组合下</a:t>
            </a:r>
            <a:endParaRPr kumimoji="1" lang="en-US" altLang="zh-CN" dirty="0" smtClean="0">
              <a:latin typeface="Microsoft YaHei" charset="-122"/>
              <a:ea typeface="Microsoft YaHei" charset="-122"/>
              <a:cs typeface="Microsoft YaHei" charset="-122"/>
            </a:endParaRPr>
          </a:p>
        </p:txBody>
      </p:sp>
      <p:sp>
        <p:nvSpPr>
          <p:cNvPr id="8" name="文本框 7"/>
          <p:cNvSpPr txBox="1"/>
          <p:nvPr/>
        </p:nvSpPr>
        <p:spPr>
          <a:xfrm>
            <a:off x="1547664" y="2916276"/>
            <a:ext cx="3185487" cy="369332"/>
          </a:xfrm>
          <a:prstGeom prst="rect">
            <a:avLst/>
          </a:prstGeom>
          <a:noFill/>
        </p:spPr>
        <p:txBody>
          <a:bodyPr wrap="none" rtlCol="0">
            <a:spAutoFit/>
          </a:bodyPr>
          <a:lstStyle/>
          <a:p>
            <a:r>
              <a:rPr kumimoji="1" lang="zh-CN" altLang="en-US" dirty="0">
                <a:latin typeface="Microsoft YaHei" charset="-122"/>
                <a:ea typeface="Microsoft YaHei" charset="-122"/>
                <a:cs typeface="Microsoft YaHei" charset="-122"/>
              </a:rPr>
              <a:t>为什么要进行</a:t>
            </a:r>
            <a:r>
              <a:rPr kumimoji="1" lang="zh-CN" altLang="en-US" dirty="0" smtClean="0">
                <a:latin typeface="Microsoft YaHei" charset="-122"/>
                <a:ea typeface="Microsoft YaHei" charset="-122"/>
                <a:cs typeface="Microsoft YaHei" charset="-122"/>
              </a:rPr>
              <a:t>特征组合变换？</a:t>
            </a:r>
            <a:endParaRPr kumimoji="1" lang="zh-CN" altLang="en-US" dirty="0">
              <a:latin typeface="Microsoft YaHei" charset="-122"/>
              <a:ea typeface="Microsoft YaHei" charset="-122"/>
              <a:cs typeface="Microsoft YaHei" charset="-122"/>
            </a:endParaRPr>
          </a:p>
        </p:txBody>
      </p:sp>
      <p:sp>
        <p:nvSpPr>
          <p:cNvPr id="9" name="文本框 8"/>
          <p:cNvSpPr txBox="1"/>
          <p:nvPr/>
        </p:nvSpPr>
        <p:spPr>
          <a:xfrm>
            <a:off x="1547664" y="3289141"/>
            <a:ext cx="3888432" cy="1077218"/>
          </a:xfrm>
          <a:prstGeom prst="rect">
            <a:avLst/>
          </a:prstGeom>
          <a:noFill/>
        </p:spPr>
        <p:txBody>
          <a:bodyPr wrap="square" rtlCol="0">
            <a:spAutoFit/>
          </a:bodyPr>
          <a:lstStyle/>
          <a:p>
            <a:pPr marL="342900" lvl="0" indent="-342900" rtl="0">
              <a:spcBef>
                <a:spcPts val="600"/>
              </a:spcBef>
              <a:buAutoNum type="arabicParenBoth"/>
            </a:pPr>
            <a:r>
              <a:rPr kumimoji="1" lang="zh-CN" altLang="en-US" dirty="0">
                <a:latin typeface="Microsoft YaHei" charset="-122"/>
                <a:ea typeface="Microsoft YaHei" charset="-122"/>
                <a:cs typeface="Microsoft YaHei" charset="-122"/>
              </a:rPr>
              <a:t>增加模型的表达能力</a:t>
            </a:r>
            <a:endParaRPr kumimoji="1" lang="en-US" altLang="zh-CN" dirty="0">
              <a:latin typeface="Microsoft YaHei" charset="-122"/>
              <a:ea typeface="Microsoft YaHei" charset="-122"/>
              <a:cs typeface="Microsoft YaHei" charset="-122"/>
            </a:endParaRPr>
          </a:p>
          <a:p>
            <a:pPr marL="342900" lvl="0" indent="-342900" rtl="0">
              <a:spcBef>
                <a:spcPts val="600"/>
              </a:spcBef>
              <a:buAutoNum type="arabicParenBoth"/>
            </a:pPr>
            <a:r>
              <a:rPr kumimoji="1" lang="zh-CN" altLang="en-US" dirty="0">
                <a:latin typeface="Microsoft YaHei" charset="-122"/>
                <a:ea typeface="Microsoft YaHei" charset="-122"/>
                <a:cs typeface="Microsoft YaHei" charset="-122"/>
              </a:rPr>
              <a:t>变相提升模型非线性能力</a:t>
            </a:r>
            <a:endParaRPr kumimoji="1" lang="en-US" altLang="zh-CN" dirty="0">
              <a:latin typeface="Microsoft YaHei" charset="-122"/>
              <a:ea typeface="Microsoft YaHei" charset="-122"/>
              <a:cs typeface="Microsoft YaHei" charset="-122"/>
            </a:endParaRPr>
          </a:p>
          <a:p>
            <a:pPr marL="342900" lvl="0" indent="-342900" rtl="0">
              <a:spcBef>
                <a:spcPts val="600"/>
              </a:spcBef>
              <a:buAutoNum type="arabicParenBoth"/>
            </a:pPr>
            <a:r>
              <a:rPr kumimoji="1" lang="zh-CN" altLang="en-US" dirty="0">
                <a:latin typeface="Microsoft YaHei" charset="-122"/>
                <a:ea typeface="Microsoft YaHei" charset="-122"/>
                <a:cs typeface="Microsoft YaHei" charset="-122"/>
              </a:rPr>
              <a:t>得到更加有效的特征</a:t>
            </a:r>
            <a:endParaRPr kumimoji="1"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60397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093335"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第四节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特征组合变换</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3710225" y="1427173"/>
            <a:ext cx="2031325" cy="461665"/>
          </a:xfrm>
          <a:prstGeom prst="rect">
            <a:avLst/>
          </a:prstGeom>
          <a:noFill/>
        </p:spPr>
        <p:txBody>
          <a:bodyPr wrap="none" rtlCol="0">
            <a:spAutoFit/>
          </a:bodyPr>
          <a:lstStyle/>
          <a:p>
            <a:r>
              <a:rPr kumimoji="1" lang="zh-CN" altLang="en-US" sz="2400" dirty="0">
                <a:latin typeface="Microsoft YaHei" charset="-122"/>
                <a:ea typeface="Microsoft YaHei" charset="-122"/>
                <a:cs typeface="Microsoft YaHei" charset="-122"/>
              </a:rPr>
              <a:t>单个特征变换</a:t>
            </a:r>
          </a:p>
        </p:txBody>
      </p:sp>
      <mc:AlternateContent xmlns:mc="http://schemas.openxmlformats.org/markup-compatibility/2006" xmlns:a14="http://schemas.microsoft.com/office/drawing/2010/main">
        <mc:Choice Requires="a14">
          <p:sp>
            <p:nvSpPr>
              <p:cNvPr id="4" name="文本框 3"/>
              <p:cNvSpPr txBox="1"/>
              <p:nvPr/>
            </p:nvSpPr>
            <p:spPr>
              <a:xfrm>
                <a:off x="4355976" y="2571750"/>
                <a:ext cx="2168351"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kumimoji="1" lang="en-US" altLang="zh-CN" b="0" i="1">
                              <a:latin typeface="Cambria Math" charset="0"/>
                            </a:rPr>
                          </m:ctrlPr>
                        </m:radPr>
                        <m:deg/>
                        <m:e>
                          <m:r>
                            <a:rPr kumimoji="1" lang="en-US" altLang="zh-CN" b="0" i="1">
                              <a:latin typeface="Cambria Math" charset="0"/>
                            </a:rPr>
                            <m:t>𝑥</m:t>
                          </m:r>
                        </m:e>
                      </m:rad>
                      <m:r>
                        <a:rPr kumimoji="1" lang="zh-CN" altLang="en-US" b="0" i="1">
                          <a:latin typeface="Cambria Math" charset="0"/>
                        </a:rPr>
                        <m:t>，</m:t>
                      </m:r>
                      <m:f>
                        <m:fPr>
                          <m:ctrlPr>
                            <a:rPr kumimoji="1" lang="mr-IN" altLang="zh-CN" b="0" i="1">
                              <a:latin typeface="Cambria Math" charset="0"/>
                            </a:rPr>
                          </m:ctrlPr>
                        </m:fPr>
                        <m:num>
                          <m:r>
                            <a:rPr kumimoji="1" lang="en-US" altLang="zh-CN" b="0" i="1">
                              <a:latin typeface="Cambria Math" charset="0"/>
                            </a:rPr>
                            <m:t>1</m:t>
                          </m:r>
                        </m:num>
                        <m:den>
                          <m:r>
                            <a:rPr kumimoji="1" lang="en-US" altLang="zh-CN" b="0" i="1">
                              <a:latin typeface="Cambria Math" charset="0"/>
                            </a:rPr>
                            <m:t>𝑥</m:t>
                          </m:r>
                        </m:den>
                      </m:f>
                      <m:r>
                        <a:rPr kumimoji="1" lang="zh-CN" altLang="en-US" b="0" i="1">
                          <a:latin typeface="Cambria Math" charset="0"/>
                        </a:rPr>
                        <m:t>，</m:t>
                      </m:r>
                      <m:sSup>
                        <m:sSupPr>
                          <m:ctrlPr>
                            <a:rPr kumimoji="1" lang="en-US" altLang="zh-CN" b="0" i="1">
                              <a:latin typeface="Cambria Math" charset="0"/>
                            </a:rPr>
                          </m:ctrlPr>
                        </m:sSupPr>
                        <m:e>
                          <m:r>
                            <a:rPr kumimoji="1" lang="en-US" altLang="zh-CN" b="0" i="1">
                              <a:latin typeface="Cambria Math" charset="0"/>
                            </a:rPr>
                            <m:t>𝑥</m:t>
                          </m:r>
                        </m:e>
                        <m:sup>
                          <m:r>
                            <a:rPr kumimoji="1" lang="en-US" altLang="zh-CN" b="0" i="1">
                              <a:latin typeface="Cambria Math" charset="0"/>
                            </a:rPr>
                            <m:t>2</m:t>
                          </m:r>
                        </m:sup>
                      </m:sSup>
                      <m:r>
                        <a:rPr kumimoji="1" lang="zh-CN" altLang="en-US" b="0" i="1">
                          <a:latin typeface="Cambria Math" charset="0"/>
                        </a:rPr>
                        <m:t>，</m:t>
                      </m:r>
                      <m:func>
                        <m:funcPr>
                          <m:ctrlPr>
                            <a:rPr kumimoji="1" lang="en-US" altLang="zh-CN" b="0" i="1">
                              <a:latin typeface="Cambria Math" charset="0"/>
                            </a:rPr>
                          </m:ctrlPr>
                        </m:funcPr>
                        <m:fName>
                          <m:r>
                            <m:rPr>
                              <m:sty m:val="p"/>
                            </m:rPr>
                            <a:rPr kumimoji="1" lang="en-US" altLang="zh-CN" b="0" i="0">
                              <a:latin typeface="Cambria Math" charset="0"/>
                            </a:rPr>
                            <m:t>log</m:t>
                          </m:r>
                        </m:fName>
                        <m:e>
                          <m:r>
                            <a:rPr kumimoji="1" lang="en-US" altLang="zh-CN" b="0" i="1">
                              <a:latin typeface="Cambria Math" charset="0"/>
                            </a:rPr>
                            <m:t>𝑥</m:t>
                          </m:r>
                        </m:e>
                      </m:func>
                    </m:oMath>
                  </m:oMathPara>
                </a14:m>
                <a:endParaRPr kumimoji="1" lang="zh-CN" altLang="en-US"/>
              </a:p>
            </p:txBody>
          </p:sp>
        </mc:Choice>
        <mc:Fallback xmlns="">
          <p:sp>
            <p:nvSpPr>
              <p:cNvPr id="4" name="文本框 3"/>
              <p:cNvSpPr txBox="1">
                <a:spLocks noRot="1" noChangeAspect="1" noMove="1" noResize="1" noEditPoints="1" noAdjustHandles="1" noChangeArrowheads="1" noChangeShapeType="1" noTextEdit="1"/>
              </p:cNvSpPr>
              <p:nvPr/>
            </p:nvSpPr>
            <p:spPr>
              <a:xfrm>
                <a:off x="4355976" y="2571750"/>
                <a:ext cx="2168351" cy="61273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2987824" y="2693450"/>
                <a:ext cx="3679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charset="0"/>
                        </a:rPr>
                        <m:t>𝑥</m:t>
                      </m:r>
                    </m:oMath>
                  </m:oMathPara>
                </a14:m>
                <a:endParaRPr kumimoji="1" lang="zh-CN" altLang="en-US"/>
              </a:p>
            </p:txBody>
          </p:sp>
        </mc:Choice>
        <mc:Fallback xmlns="">
          <p:sp>
            <p:nvSpPr>
              <p:cNvPr id="5" name="文本框 4"/>
              <p:cNvSpPr txBox="1">
                <a:spLocks noRot="1" noChangeAspect="1" noMove="1" noResize="1" noEditPoints="1" noAdjustHandles="1" noChangeArrowheads="1" noChangeShapeType="1" noTextEdit="1"/>
              </p:cNvSpPr>
              <p:nvPr/>
            </p:nvSpPr>
            <p:spPr>
              <a:xfrm>
                <a:off x="2987824" y="2693450"/>
                <a:ext cx="367985" cy="369332"/>
              </a:xfrm>
              <a:prstGeom prst="rect">
                <a:avLst/>
              </a:prstGeom>
              <a:blipFill rotWithShape="0">
                <a:blip r:embed="rId4"/>
                <a:stretch>
                  <a:fillRect/>
                </a:stretch>
              </a:blipFill>
            </p:spPr>
            <p:txBody>
              <a:bodyPr/>
              <a:lstStyle/>
              <a:p>
                <a:r>
                  <a:rPr lang="zh-CN" altLang="en-US">
                    <a:noFill/>
                  </a:rPr>
                  <a:t> </a:t>
                </a:r>
              </a:p>
            </p:txBody>
          </p:sp>
        </mc:Fallback>
      </mc:AlternateContent>
      <p:sp>
        <p:nvSpPr>
          <p:cNvPr id="6" name="右箭头 5"/>
          <p:cNvSpPr/>
          <p:nvPr/>
        </p:nvSpPr>
        <p:spPr>
          <a:xfrm>
            <a:off x="3567860" y="2761515"/>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662485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1763688" y="411510"/>
            <a:ext cx="6093335" cy="1015663"/>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第四节</a:t>
            </a:r>
            <a:r>
              <a:rPr lang="zh-CN" altLang="en-US" sz="3000" b="1" kern="0" dirty="0">
                <a:solidFill>
                  <a:srgbClr val="C9394A"/>
                </a:solidFill>
                <a:latin typeface="微软雅黑" charset="0"/>
                <a:ea typeface="微软雅黑" charset="0"/>
                <a:cs typeface="微软雅黑" charset="0"/>
              </a:rPr>
              <a:t>：特征处</a:t>
            </a:r>
            <a:r>
              <a:rPr lang="zh-CN" altLang="en-US" sz="3000" b="1" kern="0" dirty="0" smtClean="0">
                <a:solidFill>
                  <a:srgbClr val="C9394A"/>
                </a:solidFill>
                <a:latin typeface="微软雅黑" charset="0"/>
                <a:ea typeface="微软雅黑" charset="0"/>
                <a:cs typeface="微软雅黑" charset="0"/>
              </a:rPr>
              <a:t>理方式</a:t>
            </a:r>
            <a:endParaRPr lang="en-US" altLang="zh-CN" sz="3000" b="1" kern="0" dirty="0" smtClean="0">
              <a:solidFill>
                <a:srgbClr val="C9394A"/>
              </a:solidFill>
              <a:latin typeface="微软雅黑" charset="0"/>
              <a:ea typeface="微软雅黑" charset="0"/>
              <a:cs typeface="微软雅黑" charset="0"/>
            </a:endParaRPr>
          </a:p>
          <a:p>
            <a:pPr lvl="6"/>
            <a:r>
              <a:rPr lang="en-US" altLang="zh-CN" sz="3000" b="1" kern="0" dirty="0" smtClean="0">
                <a:solidFill>
                  <a:srgbClr val="C9394A"/>
                </a:solidFill>
                <a:latin typeface="微软雅黑" charset="0"/>
                <a:ea typeface="微软雅黑" charset="0"/>
                <a:cs typeface="微软雅黑" charset="0"/>
              </a:rPr>
              <a:t>——</a:t>
            </a:r>
            <a:r>
              <a:rPr lang="zh-CN" altLang="en-US" sz="3000" b="1" kern="0" dirty="0">
                <a:solidFill>
                  <a:srgbClr val="C9394A"/>
                </a:solidFill>
                <a:latin typeface="微软雅黑" charset="0"/>
                <a:ea typeface="微软雅黑" charset="0"/>
                <a:cs typeface="微软雅黑" charset="0"/>
              </a:rPr>
              <a:t>特征组合变换</a:t>
            </a:r>
            <a:endParaRPr lang="en-US" altLang="zh-CN" sz="3000" b="1" kern="0" dirty="0">
              <a:solidFill>
                <a:srgbClr val="C9394A"/>
              </a:solidFill>
              <a:latin typeface="微软雅黑" charset="0"/>
              <a:ea typeface="微软雅黑" charset="0"/>
              <a:cs typeface="微软雅黑" charset="0"/>
            </a:endParaRPr>
          </a:p>
        </p:txBody>
      </p:sp>
      <p:sp>
        <p:nvSpPr>
          <p:cNvPr id="3" name="文本框 2"/>
          <p:cNvSpPr txBox="1"/>
          <p:nvPr/>
        </p:nvSpPr>
        <p:spPr>
          <a:xfrm>
            <a:off x="3710225" y="1427173"/>
            <a:ext cx="1723549" cy="461665"/>
          </a:xfrm>
          <a:prstGeom prst="rect">
            <a:avLst/>
          </a:prstGeom>
          <a:noFill/>
        </p:spPr>
        <p:txBody>
          <a:bodyPr wrap="none" rtlCol="0">
            <a:spAutoFit/>
          </a:bodyPr>
          <a:lstStyle/>
          <a:p>
            <a:r>
              <a:rPr kumimoji="1" lang="zh-CN" altLang="en-US" sz="2400" dirty="0">
                <a:latin typeface="Microsoft YaHei" charset="-122"/>
                <a:ea typeface="Microsoft YaHei" charset="-122"/>
                <a:cs typeface="Microsoft YaHei" charset="-122"/>
              </a:rPr>
              <a:t>多项式变换</a:t>
            </a:r>
          </a:p>
        </p:txBody>
      </p:sp>
      <mc:AlternateContent xmlns:mc="http://schemas.openxmlformats.org/markup-compatibility/2006" xmlns:a14="http://schemas.microsoft.com/office/drawing/2010/main">
        <mc:Choice Requires="a14">
          <p:sp>
            <p:nvSpPr>
              <p:cNvPr id="4" name="文本框 3"/>
              <p:cNvSpPr txBox="1"/>
              <p:nvPr/>
            </p:nvSpPr>
            <p:spPr>
              <a:xfrm>
                <a:off x="4355976" y="2693450"/>
                <a:ext cx="18018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charset="0"/>
                        </a:rPr>
                        <m:t>1,</m:t>
                      </m:r>
                      <m:r>
                        <a:rPr kumimoji="1" lang="en-US" altLang="zh-CN" b="0" i="1">
                          <a:latin typeface="Cambria Math" charset="0"/>
                        </a:rPr>
                        <m:t>𝑎</m:t>
                      </m:r>
                      <m:r>
                        <a:rPr kumimoji="1" lang="en-US" altLang="zh-CN" b="0" i="1">
                          <a:latin typeface="Cambria Math" charset="0"/>
                        </a:rPr>
                        <m:t>,</m:t>
                      </m:r>
                      <m:r>
                        <a:rPr kumimoji="1" lang="en-US" altLang="zh-CN" b="0" i="1">
                          <a:latin typeface="Cambria Math" charset="0"/>
                        </a:rPr>
                        <m:t>𝑏</m:t>
                      </m:r>
                      <m:r>
                        <a:rPr kumimoji="1" lang="en-US" altLang="zh-CN" b="0" i="1">
                          <a:latin typeface="Cambria Math" charset="0"/>
                        </a:rPr>
                        <m:t>,</m:t>
                      </m:r>
                      <m:sSup>
                        <m:sSupPr>
                          <m:ctrlPr>
                            <a:rPr kumimoji="1" lang="en-US" altLang="zh-CN" b="0" i="1">
                              <a:latin typeface="Cambria Math" charset="0"/>
                            </a:rPr>
                          </m:ctrlPr>
                        </m:sSupPr>
                        <m:e>
                          <m:r>
                            <a:rPr kumimoji="1" lang="en-US" altLang="zh-CN" b="0" i="1">
                              <a:latin typeface="Cambria Math" charset="0"/>
                            </a:rPr>
                            <m:t>𝑎</m:t>
                          </m:r>
                        </m:e>
                        <m:sup>
                          <m:r>
                            <a:rPr kumimoji="1" lang="en-US" altLang="zh-CN" b="0" i="1">
                              <a:latin typeface="Cambria Math" charset="0"/>
                            </a:rPr>
                            <m:t>2</m:t>
                          </m:r>
                        </m:sup>
                      </m:sSup>
                      <m:r>
                        <a:rPr kumimoji="1" lang="en-US" altLang="zh-CN" b="0" i="1">
                          <a:latin typeface="Cambria Math" charset="0"/>
                        </a:rPr>
                        <m:t>,</m:t>
                      </m:r>
                      <m:sSup>
                        <m:sSupPr>
                          <m:ctrlPr>
                            <a:rPr kumimoji="1" lang="en-US" altLang="zh-CN" b="0" i="1">
                              <a:latin typeface="Cambria Math" charset="0"/>
                            </a:rPr>
                          </m:ctrlPr>
                        </m:sSupPr>
                        <m:e>
                          <m:r>
                            <a:rPr kumimoji="1" lang="en-US" altLang="zh-CN" b="0" i="1">
                              <a:latin typeface="Cambria Math" charset="0"/>
                            </a:rPr>
                            <m:t>𝑏</m:t>
                          </m:r>
                        </m:e>
                        <m:sup>
                          <m:r>
                            <a:rPr kumimoji="1" lang="en-US" altLang="zh-CN" b="0" i="1">
                              <a:latin typeface="Cambria Math" charset="0"/>
                            </a:rPr>
                            <m:t>2</m:t>
                          </m:r>
                        </m:sup>
                      </m:sSup>
                      <m:r>
                        <a:rPr kumimoji="1" lang="en-US" altLang="zh-CN" b="0" i="1">
                          <a:latin typeface="Cambria Math" charset="0"/>
                        </a:rPr>
                        <m:t>,</m:t>
                      </m:r>
                      <m:r>
                        <a:rPr kumimoji="1" lang="en-US" altLang="zh-CN" b="0" i="1">
                          <a:latin typeface="Cambria Math" charset="0"/>
                        </a:rPr>
                        <m:t>𝑎𝑏</m:t>
                      </m:r>
                    </m:oMath>
                  </m:oMathPara>
                </a14:m>
                <a:endParaRPr kumimoji="1" lang="zh-CN" altLang="en-US"/>
              </a:p>
            </p:txBody>
          </p:sp>
        </mc:Choice>
        <mc:Fallback xmlns="">
          <p:sp>
            <p:nvSpPr>
              <p:cNvPr id="4" name="文本框 3"/>
              <p:cNvSpPr txBox="1">
                <a:spLocks noRot="1" noChangeAspect="1" noMove="1" noResize="1" noEditPoints="1" noAdjustHandles="1" noChangeArrowheads="1" noChangeShapeType="1" noTextEdit="1"/>
              </p:cNvSpPr>
              <p:nvPr/>
            </p:nvSpPr>
            <p:spPr>
              <a:xfrm>
                <a:off x="4355976" y="2693450"/>
                <a:ext cx="1801840" cy="36933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2987824" y="2693450"/>
                <a:ext cx="5881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charset="0"/>
                        </a:rPr>
                        <m:t>𝑎</m:t>
                      </m:r>
                      <m:r>
                        <a:rPr kumimoji="1" lang="en-US" altLang="zh-CN" b="0" i="1">
                          <a:latin typeface="Cambria Math" charset="0"/>
                        </a:rPr>
                        <m:t>,</m:t>
                      </m:r>
                      <m:r>
                        <a:rPr kumimoji="1" lang="en-US" altLang="zh-CN" b="0" i="1">
                          <a:latin typeface="Cambria Math" charset="0"/>
                        </a:rPr>
                        <m:t>𝑏</m:t>
                      </m:r>
                    </m:oMath>
                  </m:oMathPara>
                </a14:m>
                <a:endParaRPr kumimoji="1" lang="zh-CN" altLang="en-US"/>
              </a:p>
            </p:txBody>
          </p:sp>
        </mc:Choice>
        <mc:Fallback xmlns="">
          <p:sp>
            <p:nvSpPr>
              <p:cNvPr id="5" name="文本框 4"/>
              <p:cNvSpPr txBox="1">
                <a:spLocks noRot="1" noChangeAspect="1" noMove="1" noResize="1" noEditPoints="1" noAdjustHandles="1" noChangeArrowheads="1" noChangeShapeType="1" noTextEdit="1"/>
              </p:cNvSpPr>
              <p:nvPr/>
            </p:nvSpPr>
            <p:spPr>
              <a:xfrm>
                <a:off x="2987824" y="2693450"/>
                <a:ext cx="588110" cy="369332"/>
              </a:xfrm>
              <a:prstGeom prst="rect">
                <a:avLst/>
              </a:prstGeom>
              <a:blipFill rotWithShape="0">
                <a:blip r:embed="rId4"/>
                <a:stretch>
                  <a:fillRect/>
                </a:stretch>
              </a:blipFill>
            </p:spPr>
            <p:txBody>
              <a:bodyPr/>
              <a:lstStyle/>
              <a:p>
                <a:r>
                  <a:rPr lang="zh-CN" altLang="en-US">
                    <a:noFill/>
                  </a:rPr>
                  <a:t> </a:t>
                </a:r>
              </a:p>
            </p:txBody>
          </p:sp>
        </mc:Fallback>
      </mc:AlternateContent>
      <p:sp>
        <p:nvSpPr>
          <p:cNvPr id="6" name="右箭头 5"/>
          <p:cNvSpPr/>
          <p:nvPr/>
        </p:nvSpPr>
        <p:spPr>
          <a:xfrm>
            <a:off x="3567860" y="2761515"/>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p:cNvPicPr>
            <a:picLocks noChangeAspect="1"/>
          </p:cNvPicPr>
          <p:nvPr/>
        </p:nvPicPr>
        <p:blipFill>
          <a:blip r:embed="rId5"/>
          <a:stretch>
            <a:fillRect/>
          </a:stretch>
        </p:blipFill>
        <p:spPr>
          <a:xfrm>
            <a:off x="1945778" y="3362895"/>
            <a:ext cx="5252443" cy="1145127"/>
          </a:xfrm>
          <a:prstGeom prst="rect">
            <a:avLst/>
          </a:prstGeom>
        </p:spPr>
      </p:pic>
    </p:spTree>
    <p:extLst>
      <p:ext uri="{BB962C8B-B14F-4D97-AF65-F5344CB8AC3E}">
        <p14:creationId xmlns:p14="http://schemas.microsoft.com/office/powerpoint/2010/main" val="13943130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72"/>
          <p:cNvGrpSpPr>
            <a:grpSpLocks/>
          </p:cNvGrpSpPr>
          <p:nvPr/>
        </p:nvGrpSpPr>
        <p:grpSpPr bwMode="auto">
          <a:xfrm>
            <a:off x="4034269" y="3999165"/>
            <a:ext cx="4824032" cy="1143823"/>
            <a:chOff x="72" y="2942"/>
            <a:chExt cx="5120" cy="1214"/>
          </a:xfrm>
        </p:grpSpPr>
        <p:grpSp>
          <p:nvGrpSpPr>
            <p:cNvPr id="59" name="Group 4"/>
            <p:cNvGrpSpPr>
              <a:grpSpLocks/>
            </p:cNvGrpSpPr>
            <p:nvPr/>
          </p:nvGrpSpPr>
          <p:grpSpPr bwMode="auto">
            <a:xfrm>
              <a:off x="72" y="2942"/>
              <a:ext cx="1864" cy="1214"/>
              <a:chOff x="226" y="3106"/>
              <a:chExt cx="1864" cy="1214"/>
            </a:xfrm>
          </p:grpSpPr>
          <p:pic>
            <p:nvPicPr>
              <p:cNvPr id="63" name="Picture 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5" y="3106"/>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6"/>
              <p:cNvSpPr>
                <a:spLocks/>
              </p:cNvSpPr>
              <p:nvPr/>
            </p:nvSpPr>
            <p:spPr bwMode="auto">
              <a:xfrm>
                <a:off x="829" y="3314"/>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65" name="Freeform 7"/>
              <p:cNvSpPr>
                <a:spLocks/>
              </p:cNvSpPr>
              <p:nvPr/>
            </p:nvSpPr>
            <p:spPr bwMode="auto">
              <a:xfrm>
                <a:off x="829" y="3319"/>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66"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951" y="2581"/>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0"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1051"/>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134"/>
            <p:cNvSpPr>
              <a:spLocks noChangeArrowheads="1"/>
            </p:cNvSpPr>
            <p:nvPr/>
          </p:nvSpPr>
          <p:spPr bwMode="auto">
            <a:xfrm>
              <a:off x="1489" y="3166"/>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bg1">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bg1">
                      <a:lumMod val="75000"/>
                    </a:schemeClr>
                  </a:solidFill>
                  <a:latin typeface="微软雅黑" panose="020B0503020204020204" pitchFamily="34" charset="-122"/>
                  <a:ea typeface="微软雅黑" panose="020B0503020204020204" pitchFamily="34" charset="-122"/>
                </a:rPr>
                <a:t>五</a:t>
              </a:r>
              <a:r>
                <a:rPr lang="zh-CN" altLang="en-US" sz="2000" b="1" baseline="0" dirty="0" smtClean="0">
                  <a:solidFill>
                    <a:schemeClr val="bg1">
                      <a:lumMod val="75000"/>
                    </a:schemeClr>
                  </a:solidFill>
                  <a:latin typeface="微软雅黑" panose="020B0503020204020204" pitchFamily="34" charset="-122"/>
                  <a:ea typeface="微软雅黑" panose="020B0503020204020204" pitchFamily="34" charset="-122"/>
                </a:rPr>
                <a:t>节</a:t>
              </a:r>
              <a:endParaRPr lang="zh-CN" altLang="en-US" sz="2000" b="1" baseline="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2" name="Rectangle 134"/>
            <p:cNvSpPr>
              <a:spLocks noChangeArrowheads="1"/>
            </p:cNvSpPr>
            <p:nvPr/>
          </p:nvSpPr>
          <p:spPr bwMode="auto">
            <a:xfrm>
              <a:off x="1481" y="3489"/>
              <a:ext cx="1503"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bg1">
                      <a:lumMod val="75000"/>
                    </a:schemeClr>
                  </a:solidFill>
                  <a:latin typeface="微软雅黑" panose="020B0503020204020204" pitchFamily="34" charset="-122"/>
                  <a:ea typeface="微软雅黑" panose="020B0503020204020204" pitchFamily="34" charset="-122"/>
                </a:rPr>
                <a:t>特征组合变换</a:t>
              </a:r>
              <a:endParaRPr lang="zh-CN" altLang="en-US" sz="1600" b="1" baseline="0" dirty="0">
                <a:solidFill>
                  <a:schemeClr val="bg1">
                    <a:lumMod val="75000"/>
                  </a:schemeClr>
                </a:solidFill>
                <a:latin typeface="微软雅黑" panose="020B0503020204020204" pitchFamily="34" charset="-122"/>
                <a:ea typeface="微软雅黑" panose="020B0503020204020204" pitchFamily="34" charset="-122"/>
              </a:endParaRPr>
            </a:p>
          </p:txBody>
        </p:sp>
      </p:grpSp>
      <p:sp>
        <p:nvSpPr>
          <p:cNvPr id="3" name="流程图: 可选过程 2"/>
          <p:cNvSpPr/>
          <p:nvPr/>
        </p:nvSpPr>
        <p:spPr>
          <a:xfrm>
            <a:off x="1805894" y="2517494"/>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72"/>
          <p:cNvGrpSpPr>
            <a:grpSpLocks/>
          </p:cNvGrpSpPr>
          <p:nvPr/>
        </p:nvGrpSpPr>
        <p:grpSpPr bwMode="auto">
          <a:xfrm>
            <a:off x="4031094" y="3380699"/>
            <a:ext cx="4824032" cy="1143823"/>
            <a:chOff x="72" y="2942"/>
            <a:chExt cx="5120" cy="1214"/>
          </a:xfrm>
        </p:grpSpPr>
        <p:grpSp>
          <p:nvGrpSpPr>
            <p:cNvPr id="48" name="Group 4"/>
            <p:cNvGrpSpPr>
              <a:grpSpLocks/>
            </p:cNvGrpSpPr>
            <p:nvPr/>
          </p:nvGrpSpPr>
          <p:grpSpPr bwMode="auto">
            <a:xfrm>
              <a:off x="72" y="2942"/>
              <a:ext cx="1864" cy="1214"/>
              <a:chOff x="226" y="3106"/>
              <a:chExt cx="1864" cy="1214"/>
            </a:xfrm>
          </p:grpSpPr>
          <p:pic>
            <p:nvPicPr>
              <p:cNvPr id="52" name="Picture 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5" y="3106"/>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6"/>
              <p:cNvSpPr>
                <a:spLocks/>
              </p:cNvSpPr>
              <p:nvPr/>
            </p:nvSpPr>
            <p:spPr bwMode="auto">
              <a:xfrm>
                <a:off x="829" y="3314"/>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54" name="Freeform 7"/>
              <p:cNvSpPr>
                <a:spLocks/>
              </p:cNvSpPr>
              <p:nvPr/>
            </p:nvSpPr>
            <p:spPr bwMode="auto">
              <a:xfrm>
                <a:off x="829" y="3319"/>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55"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951" y="2581"/>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9"/>
              <p:cNvSpPr>
                <a:spLocks noEditPoints="1"/>
              </p:cNvSpPr>
              <p:nvPr/>
            </p:nvSpPr>
            <p:spPr bwMode="auto">
              <a:xfrm>
                <a:off x="1020" y="3601"/>
                <a:ext cx="208" cy="351"/>
              </a:xfrm>
              <a:custGeom>
                <a:avLst/>
                <a:gdLst>
                  <a:gd name="T0" fmla="*/ 175 w 208"/>
                  <a:gd name="T1" fmla="*/ 0 h 351"/>
                  <a:gd name="T2" fmla="*/ 175 w 208"/>
                  <a:gd name="T3" fmla="*/ 226 h 351"/>
                  <a:gd name="T4" fmla="*/ 208 w 208"/>
                  <a:gd name="T5" fmla="*/ 226 h 351"/>
                  <a:gd name="T6" fmla="*/ 208 w 208"/>
                  <a:gd name="T7" fmla="*/ 281 h 351"/>
                  <a:gd name="T8" fmla="*/ 175 w 208"/>
                  <a:gd name="T9" fmla="*/ 281 h 351"/>
                  <a:gd name="T10" fmla="*/ 175 w 208"/>
                  <a:gd name="T11" fmla="*/ 351 h 351"/>
                  <a:gd name="T12" fmla="*/ 111 w 208"/>
                  <a:gd name="T13" fmla="*/ 351 h 351"/>
                  <a:gd name="T14" fmla="*/ 111 w 208"/>
                  <a:gd name="T15" fmla="*/ 281 h 351"/>
                  <a:gd name="T16" fmla="*/ 0 w 208"/>
                  <a:gd name="T17" fmla="*/ 281 h 351"/>
                  <a:gd name="T18" fmla="*/ 0 w 208"/>
                  <a:gd name="T19" fmla="*/ 217 h 351"/>
                  <a:gd name="T20" fmla="*/ 99 w 208"/>
                  <a:gd name="T21" fmla="*/ 0 h 351"/>
                  <a:gd name="T22" fmla="*/ 175 w 208"/>
                  <a:gd name="T23" fmla="*/ 0 h 351"/>
                  <a:gd name="T24" fmla="*/ 111 w 208"/>
                  <a:gd name="T25" fmla="*/ 80 h 351"/>
                  <a:gd name="T26" fmla="*/ 47 w 208"/>
                  <a:gd name="T27" fmla="*/ 226 h 351"/>
                  <a:gd name="T28" fmla="*/ 111 w 208"/>
                  <a:gd name="T29" fmla="*/ 226 h 351"/>
                  <a:gd name="T30" fmla="*/ 111 w 208"/>
                  <a:gd name="T31" fmla="*/ 80 h 3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8" h="351">
                    <a:moveTo>
                      <a:pt x="175" y="0"/>
                    </a:moveTo>
                    <a:lnTo>
                      <a:pt x="175" y="226"/>
                    </a:lnTo>
                    <a:lnTo>
                      <a:pt x="208" y="226"/>
                    </a:lnTo>
                    <a:lnTo>
                      <a:pt x="208" y="281"/>
                    </a:lnTo>
                    <a:lnTo>
                      <a:pt x="175" y="281"/>
                    </a:lnTo>
                    <a:lnTo>
                      <a:pt x="175" y="351"/>
                    </a:lnTo>
                    <a:lnTo>
                      <a:pt x="111" y="351"/>
                    </a:lnTo>
                    <a:lnTo>
                      <a:pt x="111" y="281"/>
                    </a:lnTo>
                    <a:lnTo>
                      <a:pt x="0" y="281"/>
                    </a:lnTo>
                    <a:lnTo>
                      <a:pt x="0" y="217"/>
                    </a:lnTo>
                    <a:lnTo>
                      <a:pt x="99" y="0"/>
                    </a:lnTo>
                    <a:lnTo>
                      <a:pt x="175" y="0"/>
                    </a:lnTo>
                    <a:close/>
                    <a:moveTo>
                      <a:pt x="111" y="80"/>
                    </a:moveTo>
                    <a:lnTo>
                      <a:pt x="47" y="226"/>
                    </a:lnTo>
                    <a:lnTo>
                      <a:pt x="111" y="226"/>
                    </a:lnTo>
                    <a:lnTo>
                      <a:pt x="111"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4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1051"/>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134"/>
            <p:cNvSpPr>
              <a:spLocks noChangeArrowheads="1"/>
            </p:cNvSpPr>
            <p:nvPr/>
          </p:nvSpPr>
          <p:spPr bwMode="auto">
            <a:xfrm>
              <a:off x="1489" y="3166"/>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bg1">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bg1">
                      <a:lumMod val="75000"/>
                    </a:schemeClr>
                  </a:solidFill>
                  <a:latin typeface="微软雅黑" panose="020B0503020204020204" pitchFamily="34" charset="-122"/>
                  <a:ea typeface="微软雅黑" panose="020B0503020204020204" pitchFamily="34" charset="-122"/>
                </a:rPr>
                <a:t>四</a:t>
              </a:r>
              <a:r>
                <a:rPr lang="zh-CN" altLang="en-US" sz="2000" b="1" baseline="0" dirty="0" smtClean="0">
                  <a:solidFill>
                    <a:schemeClr val="bg1">
                      <a:lumMod val="75000"/>
                    </a:schemeClr>
                  </a:solidFill>
                  <a:latin typeface="微软雅黑" panose="020B0503020204020204" pitchFamily="34" charset="-122"/>
                  <a:ea typeface="微软雅黑" panose="020B0503020204020204" pitchFamily="34" charset="-122"/>
                </a:rPr>
                <a:t>节</a:t>
              </a:r>
              <a:endParaRPr lang="zh-CN" altLang="en-US" sz="2000" b="1" baseline="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1" name="Rectangle 134"/>
            <p:cNvSpPr>
              <a:spLocks noChangeArrowheads="1"/>
            </p:cNvSpPr>
            <p:nvPr/>
          </p:nvSpPr>
          <p:spPr bwMode="auto">
            <a:xfrm>
              <a:off x="1481" y="3489"/>
              <a:ext cx="1285"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bg1">
                      <a:lumMod val="75000"/>
                    </a:schemeClr>
                  </a:solidFill>
                  <a:latin typeface="微软雅黑" panose="020B0503020204020204" pitchFamily="34" charset="-122"/>
                  <a:ea typeface="微软雅黑" panose="020B0503020204020204" pitchFamily="34" charset="-122"/>
                </a:rPr>
                <a:t>缺失值填充</a:t>
              </a:r>
              <a:endParaRPr lang="zh-CN" altLang="en-US" sz="1600" b="1" baseline="0"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0" name="Group 71"/>
          <p:cNvGrpSpPr>
            <a:grpSpLocks/>
          </p:cNvGrpSpPr>
          <p:nvPr/>
        </p:nvGrpSpPr>
        <p:grpSpPr bwMode="auto">
          <a:xfrm>
            <a:off x="4031092" y="2769609"/>
            <a:ext cx="4763732" cy="1143823"/>
            <a:chOff x="68" y="2289"/>
            <a:chExt cx="5056" cy="1214"/>
          </a:xfrm>
        </p:grpSpPr>
        <p:pic>
          <p:nvPicPr>
            <p:cNvPr id="3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15" y="400"/>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 name="Group 10"/>
            <p:cNvGrpSpPr>
              <a:grpSpLocks/>
            </p:cNvGrpSpPr>
            <p:nvPr/>
          </p:nvGrpSpPr>
          <p:grpSpPr bwMode="auto">
            <a:xfrm>
              <a:off x="68" y="2289"/>
              <a:ext cx="1864" cy="1214"/>
              <a:chOff x="411" y="2818"/>
              <a:chExt cx="1864" cy="1214"/>
            </a:xfrm>
          </p:grpSpPr>
          <p:pic>
            <p:nvPicPr>
              <p:cNvPr id="43" name="Picture 11"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0" y="2818"/>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12"/>
              <p:cNvSpPr>
                <a:spLocks/>
              </p:cNvSpPr>
              <p:nvPr/>
            </p:nvSpPr>
            <p:spPr bwMode="auto">
              <a:xfrm>
                <a:off x="1014" y="3026"/>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45" name="Freeform 13"/>
              <p:cNvSpPr>
                <a:spLocks/>
              </p:cNvSpPr>
              <p:nvPr/>
            </p:nvSpPr>
            <p:spPr bwMode="auto">
              <a:xfrm>
                <a:off x="1014" y="3031"/>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pic>
            <p:nvPicPr>
              <p:cNvPr id="46"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136" y="2293"/>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15"/>
              <p:cNvSpPr>
                <a:spLocks/>
              </p:cNvSpPr>
              <p:nvPr/>
            </p:nvSpPr>
            <p:spPr bwMode="auto">
              <a:xfrm>
                <a:off x="1247" y="3312"/>
                <a:ext cx="196" cy="368"/>
              </a:xfrm>
              <a:custGeom>
                <a:avLst/>
                <a:gdLst>
                  <a:gd name="T0" fmla="*/ 139 w 83"/>
                  <a:gd name="T1" fmla="*/ 351 h 156"/>
                  <a:gd name="T2" fmla="*/ 184 w 83"/>
                  <a:gd name="T3" fmla="*/ 351 h 156"/>
                  <a:gd name="T4" fmla="*/ 302 w 83"/>
                  <a:gd name="T5" fmla="*/ 212 h 156"/>
                  <a:gd name="T6" fmla="*/ 222 w 83"/>
                  <a:gd name="T7" fmla="*/ 123 h 156"/>
                  <a:gd name="T8" fmla="*/ 139 w 83"/>
                  <a:gd name="T9" fmla="*/ 222 h 156"/>
                  <a:gd name="T10" fmla="*/ 139 w 83"/>
                  <a:gd name="T11" fmla="*/ 250 h 156"/>
                  <a:gd name="T12" fmla="*/ 0 w 83"/>
                  <a:gd name="T13" fmla="*/ 250 h 156"/>
                  <a:gd name="T14" fmla="*/ 0 w 83"/>
                  <a:gd name="T15" fmla="*/ 217 h 156"/>
                  <a:gd name="T16" fmla="*/ 222 w 83"/>
                  <a:gd name="T17" fmla="*/ 0 h 156"/>
                  <a:gd name="T18" fmla="*/ 451 w 83"/>
                  <a:gd name="T19" fmla="*/ 205 h 156"/>
                  <a:gd name="T20" fmla="*/ 328 w 83"/>
                  <a:gd name="T21" fmla="*/ 401 h 156"/>
                  <a:gd name="T22" fmla="*/ 463 w 83"/>
                  <a:gd name="T23" fmla="*/ 611 h 156"/>
                  <a:gd name="T24" fmla="*/ 217 w 83"/>
                  <a:gd name="T25" fmla="*/ 868 h 156"/>
                  <a:gd name="T26" fmla="*/ 0 w 83"/>
                  <a:gd name="T27" fmla="*/ 639 h 156"/>
                  <a:gd name="T28" fmla="*/ 0 w 83"/>
                  <a:gd name="T29" fmla="*/ 590 h 156"/>
                  <a:gd name="T30" fmla="*/ 139 w 83"/>
                  <a:gd name="T31" fmla="*/ 590 h 156"/>
                  <a:gd name="T32" fmla="*/ 139 w 83"/>
                  <a:gd name="T33" fmla="*/ 618 h 156"/>
                  <a:gd name="T34" fmla="*/ 222 w 83"/>
                  <a:gd name="T35" fmla="*/ 741 h 156"/>
                  <a:gd name="T36" fmla="*/ 307 w 83"/>
                  <a:gd name="T37" fmla="*/ 606 h 156"/>
                  <a:gd name="T38" fmla="*/ 205 w 83"/>
                  <a:gd name="T39" fmla="*/ 462 h 156"/>
                  <a:gd name="T40" fmla="*/ 139 w 83"/>
                  <a:gd name="T41" fmla="*/ 462 h 156"/>
                  <a:gd name="T42" fmla="*/ 139 w 83"/>
                  <a:gd name="T43" fmla="*/ 351 h 1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3" h="156">
                    <a:moveTo>
                      <a:pt x="25" y="63"/>
                    </a:moveTo>
                    <a:cubicBezTo>
                      <a:pt x="33" y="63"/>
                      <a:pt x="33" y="63"/>
                      <a:pt x="33" y="63"/>
                    </a:cubicBezTo>
                    <a:cubicBezTo>
                      <a:pt x="52" y="63"/>
                      <a:pt x="54" y="48"/>
                      <a:pt x="54" y="38"/>
                    </a:cubicBezTo>
                    <a:cubicBezTo>
                      <a:pt x="54" y="28"/>
                      <a:pt x="50" y="22"/>
                      <a:pt x="40" y="22"/>
                    </a:cubicBezTo>
                    <a:cubicBezTo>
                      <a:pt x="31" y="22"/>
                      <a:pt x="25" y="29"/>
                      <a:pt x="25" y="40"/>
                    </a:cubicBezTo>
                    <a:cubicBezTo>
                      <a:pt x="25" y="45"/>
                      <a:pt x="25" y="45"/>
                      <a:pt x="25" y="45"/>
                    </a:cubicBezTo>
                    <a:cubicBezTo>
                      <a:pt x="0" y="45"/>
                      <a:pt x="0" y="45"/>
                      <a:pt x="0" y="45"/>
                    </a:cubicBezTo>
                    <a:cubicBezTo>
                      <a:pt x="0" y="39"/>
                      <a:pt x="0" y="39"/>
                      <a:pt x="0" y="39"/>
                    </a:cubicBezTo>
                    <a:cubicBezTo>
                      <a:pt x="0" y="16"/>
                      <a:pt x="15" y="0"/>
                      <a:pt x="40" y="0"/>
                    </a:cubicBezTo>
                    <a:cubicBezTo>
                      <a:pt x="65" y="0"/>
                      <a:pt x="81" y="14"/>
                      <a:pt x="81" y="37"/>
                    </a:cubicBezTo>
                    <a:cubicBezTo>
                      <a:pt x="81" y="57"/>
                      <a:pt x="73" y="67"/>
                      <a:pt x="59" y="72"/>
                    </a:cubicBezTo>
                    <a:cubicBezTo>
                      <a:pt x="75" y="75"/>
                      <a:pt x="83" y="88"/>
                      <a:pt x="83" y="110"/>
                    </a:cubicBezTo>
                    <a:cubicBezTo>
                      <a:pt x="83" y="143"/>
                      <a:pt x="67" y="156"/>
                      <a:pt x="39" y="156"/>
                    </a:cubicBezTo>
                    <a:cubicBezTo>
                      <a:pt x="11" y="156"/>
                      <a:pt x="0" y="138"/>
                      <a:pt x="0" y="115"/>
                    </a:cubicBezTo>
                    <a:cubicBezTo>
                      <a:pt x="0" y="106"/>
                      <a:pt x="0" y="106"/>
                      <a:pt x="0" y="106"/>
                    </a:cubicBezTo>
                    <a:cubicBezTo>
                      <a:pt x="25" y="106"/>
                      <a:pt x="25" y="106"/>
                      <a:pt x="25" y="106"/>
                    </a:cubicBezTo>
                    <a:cubicBezTo>
                      <a:pt x="25" y="111"/>
                      <a:pt x="25" y="111"/>
                      <a:pt x="25" y="111"/>
                    </a:cubicBezTo>
                    <a:cubicBezTo>
                      <a:pt x="25" y="124"/>
                      <a:pt x="29" y="133"/>
                      <a:pt x="40" y="133"/>
                    </a:cubicBezTo>
                    <a:cubicBezTo>
                      <a:pt x="54" y="133"/>
                      <a:pt x="55" y="123"/>
                      <a:pt x="55" y="109"/>
                    </a:cubicBezTo>
                    <a:cubicBezTo>
                      <a:pt x="55" y="90"/>
                      <a:pt x="50" y="83"/>
                      <a:pt x="37" y="83"/>
                    </a:cubicBezTo>
                    <a:cubicBezTo>
                      <a:pt x="25" y="83"/>
                      <a:pt x="25" y="83"/>
                      <a:pt x="25" y="83"/>
                    </a:cubicBezTo>
                    <a:lnTo>
                      <a:pt x="25"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sp>
          <p:nvSpPr>
            <p:cNvPr id="41" name="Rectangle 134"/>
            <p:cNvSpPr>
              <a:spLocks noChangeArrowheads="1"/>
            </p:cNvSpPr>
            <p:nvPr/>
          </p:nvSpPr>
          <p:spPr bwMode="auto">
            <a:xfrm>
              <a:off x="1473" y="2485"/>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bg1">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bg1">
                      <a:lumMod val="75000"/>
                    </a:schemeClr>
                  </a:solidFill>
                  <a:latin typeface="微软雅黑" panose="020B0503020204020204" pitchFamily="34" charset="-122"/>
                  <a:ea typeface="微软雅黑" panose="020B0503020204020204" pitchFamily="34" charset="-122"/>
                </a:rPr>
                <a:t>三</a:t>
              </a:r>
              <a:r>
                <a:rPr lang="zh-CN" altLang="en-US" sz="2000" b="1" baseline="0" dirty="0" smtClean="0">
                  <a:solidFill>
                    <a:schemeClr val="bg1">
                      <a:lumMod val="75000"/>
                    </a:schemeClr>
                  </a:solidFill>
                  <a:latin typeface="微软雅黑" panose="020B0503020204020204" pitchFamily="34" charset="-122"/>
                  <a:ea typeface="微软雅黑" panose="020B0503020204020204" pitchFamily="34" charset="-122"/>
                </a:rPr>
                <a:t>节</a:t>
              </a:r>
              <a:endParaRPr lang="zh-CN" altLang="en-US" sz="2000" b="1" baseline="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2" name="Rectangle 134"/>
            <p:cNvSpPr>
              <a:spLocks noChangeArrowheads="1"/>
            </p:cNvSpPr>
            <p:nvPr/>
          </p:nvSpPr>
          <p:spPr bwMode="auto">
            <a:xfrm>
              <a:off x="1465" y="2809"/>
              <a:ext cx="1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baseline="0" dirty="0">
                  <a:solidFill>
                    <a:schemeClr val="bg1">
                      <a:lumMod val="75000"/>
                    </a:schemeClr>
                  </a:solidFill>
                  <a:latin typeface="微软雅黑" panose="020B0503020204020204" pitchFamily="34" charset="-122"/>
                  <a:ea typeface="微软雅黑" panose="020B0503020204020204" pitchFamily="34" charset="-122"/>
                </a:rPr>
                <a:t>离散特征哑编码</a:t>
              </a:r>
            </a:p>
          </p:txBody>
        </p:sp>
      </p:grpSp>
      <p:grpSp>
        <p:nvGrpSpPr>
          <p:cNvPr id="11" name="Group 70"/>
          <p:cNvGrpSpPr>
            <a:grpSpLocks/>
          </p:cNvGrpSpPr>
          <p:nvPr/>
        </p:nvGrpSpPr>
        <p:grpSpPr bwMode="auto">
          <a:xfrm>
            <a:off x="4068782" y="2169518"/>
            <a:ext cx="4786344" cy="1143823"/>
            <a:chOff x="112" y="1644"/>
            <a:chExt cx="5080" cy="1214"/>
          </a:xfrm>
        </p:grpSpPr>
        <p:pic>
          <p:nvPicPr>
            <p:cNvPr id="29"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683" y="-242"/>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16"/>
            <p:cNvGrpSpPr>
              <a:grpSpLocks/>
            </p:cNvGrpSpPr>
            <p:nvPr/>
          </p:nvGrpSpPr>
          <p:grpSpPr bwMode="auto">
            <a:xfrm>
              <a:off x="112" y="1644"/>
              <a:ext cx="1864" cy="1214"/>
              <a:chOff x="0" y="2251"/>
              <a:chExt cx="1864" cy="1214"/>
            </a:xfrm>
          </p:grpSpPr>
          <p:grpSp>
            <p:nvGrpSpPr>
              <p:cNvPr id="33" name="Group 17"/>
              <p:cNvGrpSpPr>
                <a:grpSpLocks/>
              </p:cNvGrpSpPr>
              <p:nvPr/>
            </p:nvGrpSpPr>
            <p:grpSpPr bwMode="auto">
              <a:xfrm>
                <a:off x="377" y="2251"/>
                <a:ext cx="1007" cy="1214"/>
                <a:chOff x="377" y="2251"/>
                <a:chExt cx="1007" cy="1214"/>
              </a:xfrm>
            </p:grpSpPr>
            <p:pic>
              <p:nvPicPr>
                <p:cNvPr id="35" name="Picture 18"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77" y="225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19"/>
                <p:cNvSpPr>
                  <a:spLocks/>
                </p:cNvSpPr>
                <p:nvPr/>
              </p:nvSpPr>
              <p:spPr bwMode="auto">
                <a:xfrm>
                  <a:off x="561" y="245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7" name="Freeform 20"/>
                <p:cNvSpPr>
                  <a:spLocks/>
                </p:cNvSpPr>
                <p:nvPr/>
              </p:nvSpPr>
              <p:spPr bwMode="auto">
                <a:xfrm>
                  <a:off x="561" y="246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8" name="Freeform 21"/>
                <p:cNvSpPr>
                  <a:spLocks/>
                </p:cNvSpPr>
                <p:nvPr/>
              </p:nvSpPr>
              <p:spPr bwMode="auto">
                <a:xfrm>
                  <a:off x="794" y="2727"/>
                  <a:ext cx="205" cy="359"/>
                </a:xfrm>
                <a:custGeom>
                  <a:avLst/>
                  <a:gdLst>
                    <a:gd name="T0" fmla="*/ 250 w 87"/>
                    <a:gd name="T1" fmla="*/ 0 h 152"/>
                    <a:gd name="T2" fmla="*/ 12 w 87"/>
                    <a:gd name="T3" fmla="*/ 257 h 152"/>
                    <a:gd name="T4" fmla="*/ 12 w 87"/>
                    <a:gd name="T5" fmla="*/ 302 h 152"/>
                    <a:gd name="T6" fmla="*/ 160 w 87"/>
                    <a:gd name="T7" fmla="*/ 302 h 152"/>
                    <a:gd name="T8" fmla="*/ 160 w 87"/>
                    <a:gd name="T9" fmla="*/ 257 h 152"/>
                    <a:gd name="T10" fmla="*/ 250 w 87"/>
                    <a:gd name="T11" fmla="*/ 128 h 152"/>
                    <a:gd name="T12" fmla="*/ 332 w 87"/>
                    <a:gd name="T13" fmla="*/ 234 h 152"/>
                    <a:gd name="T14" fmla="*/ 245 w 87"/>
                    <a:gd name="T15" fmla="*/ 397 h 152"/>
                    <a:gd name="T16" fmla="*/ 0 w 87"/>
                    <a:gd name="T17" fmla="*/ 808 h 152"/>
                    <a:gd name="T18" fmla="*/ 0 w 87"/>
                    <a:gd name="T19" fmla="*/ 848 h 152"/>
                    <a:gd name="T20" fmla="*/ 462 w 87"/>
                    <a:gd name="T21" fmla="*/ 848 h 152"/>
                    <a:gd name="T22" fmla="*/ 462 w 87"/>
                    <a:gd name="T23" fmla="*/ 720 h 152"/>
                    <a:gd name="T24" fmla="*/ 172 w 87"/>
                    <a:gd name="T25" fmla="*/ 720 h 152"/>
                    <a:gd name="T26" fmla="*/ 372 w 87"/>
                    <a:gd name="T27" fmla="*/ 468 h 152"/>
                    <a:gd name="T28" fmla="*/ 483 w 87"/>
                    <a:gd name="T29" fmla="*/ 222 h 152"/>
                    <a:gd name="T30" fmla="*/ 250 w 87"/>
                    <a:gd name="T31" fmla="*/ 0 h 1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7" h="152">
                      <a:moveTo>
                        <a:pt x="45" y="0"/>
                      </a:moveTo>
                      <a:cubicBezTo>
                        <a:pt x="24" y="0"/>
                        <a:pt x="2" y="14"/>
                        <a:pt x="2" y="46"/>
                      </a:cubicBezTo>
                      <a:cubicBezTo>
                        <a:pt x="2" y="54"/>
                        <a:pt x="2" y="54"/>
                        <a:pt x="2" y="54"/>
                      </a:cubicBezTo>
                      <a:cubicBezTo>
                        <a:pt x="29" y="54"/>
                        <a:pt x="29" y="54"/>
                        <a:pt x="29" y="54"/>
                      </a:cubicBezTo>
                      <a:cubicBezTo>
                        <a:pt x="29" y="46"/>
                        <a:pt x="29" y="46"/>
                        <a:pt x="29" y="46"/>
                      </a:cubicBezTo>
                      <a:cubicBezTo>
                        <a:pt x="29" y="29"/>
                        <a:pt x="35" y="23"/>
                        <a:pt x="45" y="23"/>
                      </a:cubicBezTo>
                      <a:cubicBezTo>
                        <a:pt x="54" y="23"/>
                        <a:pt x="60" y="28"/>
                        <a:pt x="60" y="42"/>
                      </a:cubicBezTo>
                      <a:cubicBezTo>
                        <a:pt x="60" y="52"/>
                        <a:pt x="57" y="58"/>
                        <a:pt x="44" y="71"/>
                      </a:cubicBezTo>
                      <a:cubicBezTo>
                        <a:pt x="32" y="83"/>
                        <a:pt x="0" y="103"/>
                        <a:pt x="0" y="145"/>
                      </a:cubicBezTo>
                      <a:cubicBezTo>
                        <a:pt x="0" y="152"/>
                        <a:pt x="0" y="152"/>
                        <a:pt x="0" y="152"/>
                      </a:cubicBezTo>
                      <a:cubicBezTo>
                        <a:pt x="83" y="152"/>
                        <a:pt x="83" y="152"/>
                        <a:pt x="83" y="152"/>
                      </a:cubicBezTo>
                      <a:cubicBezTo>
                        <a:pt x="83" y="129"/>
                        <a:pt x="83" y="129"/>
                        <a:pt x="83" y="129"/>
                      </a:cubicBezTo>
                      <a:cubicBezTo>
                        <a:pt x="31" y="129"/>
                        <a:pt x="31" y="129"/>
                        <a:pt x="31" y="129"/>
                      </a:cubicBezTo>
                      <a:cubicBezTo>
                        <a:pt x="33" y="111"/>
                        <a:pt x="51" y="99"/>
                        <a:pt x="67" y="84"/>
                      </a:cubicBezTo>
                      <a:cubicBezTo>
                        <a:pt x="80" y="72"/>
                        <a:pt x="87" y="56"/>
                        <a:pt x="87" y="40"/>
                      </a:cubicBezTo>
                      <a:cubicBezTo>
                        <a:pt x="87" y="15"/>
                        <a:pt x="68" y="0"/>
                        <a:pt x="45" y="0"/>
                      </a:cubicBezTo>
                    </a:path>
                  </a:pathLst>
                </a:custGeom>
                <a:solidFill>
                  <a:schemeClr val="bg1">
                    <a:alpha val="90000"/>
                  </a:scheme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34"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725" y="1732"/>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Rectangle 134"/>
            <p:cNvSpPr>
              <a:spLocks noChangeArrowheads="1"/>
            </p:cNvSpPr>
            <p:nvPr/>
          </p:nvSpPr>
          <p:spPr bwMode="auto">
            <a:xfrm>
              <a:off x="1482" y="1850"/>
              <a:ext cx="1014"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bg1">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bg1">
                      <a:lumMod val="75000"/>
                    </a:schemeClr>
                  </a:solidFill>
                  <a:latin typeface="微软雅黑" panose="020B0503020204020204" pitchFamily="34" charset="-122"/>
                  <a:ea typeface="微软雅黑" panose="020B0503020204020204" pitchFamily="34" charset="-122"/>
                </a:rPr>
                <a:t>二</a:t>
              </a:r>
              <a:r>
                <a:rPr lang="zh-CN" altLang="en-US" sz="2000" b="1" baseline="0" dirty="0" smtClean="0">
                  <a:solidFill>
                    <a:schemeClr val="bg1">
                      <a:lumMod val="75000"/>
                    </a:schemeClr>
                  </a:solidFill>
                  <a:latin typeface="微软雅黑" panose="020B0503020204020204" pitchFamily="34" charset="-122"/>
                  <a:ea typeface="微软雅黑" panose="020B0503020204020204" pitchFamily="34" charset="-122"/>
                </a:rPr>
                <a:t>节</a:t>
              </a:r>
              <a:endParaRPr lang="zh-CN" altLang="en-US" sz="2000" b="1" baseline="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2" name="Rectangle 134"/>
            <p:cNvSpPr>
              <a:spLocks noChangeArrowheads="1"/>
            </p:cNvSpPr>
            <p:nvPr/>
          </p:nvSpPr>
          <p:spPr bwMode="auto">
            <a:xfrm>
              <a:off x="1474" y="2174"/>
              <a:ext cx="1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bg1">
                      <a:lumMod val="75000"/>
                    </a:schemeClr>
                  </a:solidFill>
                  <a:latin typeface="微软雅黑" panose="020B0503020204020204" pitchFamily="34" charset="-122"/>
                  <a:ea typeface="微软雅黑" panose="020B0503020204020204" pitchFamily="34" charset="-122"/>
                </a:rPr>
                <a:t>连续特征离散化</a:t>
              </a:r>
              <a:endParaRPr lang="zh-CN" altLang="en-US" sz="1600" b="1" baseline="0"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2" name="Group 69"/>
          <p:cNvGrpSpPr>
            <a:grpSpLocks/>
          </p:cNvGrpSpPr>
          <p:nvPr/>
        </p:nvGrpSpPr>
        <p:grpSpPr bwMode="auto">
          <a:xfrm>
            <a:off x="4068783" y="1566946"/>
            <a:ext cx="4679876" cy="1143823"/>
            <a:chOff x="112" y="997"/>
            <a:chExt cx="4967" cy="1214"/>
          </a:xfrm>
        </p:grpSpPr>
        <p:grpSp>
          <p:nvGrpSpPr>
            <p:cNvPr id="19" name="Group 23"/>
            <p:cNvGrpSpPr>
              <a:grpSpLocks/>
            </p:cNvGrpSpPr>
            <p:nvPr/>
          </p:nvGrpSpPr>
          <p:grpSpPr bwMode="auto">
            <a:xfrm>
              <a:off x="112" y="997"/>
              <a:ext cx="1864" cy="1214"/>
              <a:chOff x="317" y="913"/>
              <a:chExt cx="1864" cy="1214"/>
            </a:xfrm>
          </p:grpSpPr>
          <p:grpSp>
            <p:nvGrpSpPr>
              <p:cNvPr id="23" name="Group 24"/>
              <p:cNvGrpSpPr>
                <a:grpSpLocks/>
              </p:cNvGrpSpPr>
              <p:nvPr/>
            </p:nvGrpSpPr>
            <p:grpSpPr bwMode="auto">
              <a:xfrm>
                <a:off x="694" y="913"/>
                <a:ext cx="1007" cy="1214"/>
                <a:chOff x="798" y="291"/>
                <a:chExt cx="1007" cy="1214"/>
              </a:xfrm>
            </p:grpSpPr>
            <p:pic>
              <p:nvPicPr>
                <p:cNvPr id="25" name="Picture 2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8" y="29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6"/>
                <p:cNvSpPr>
                  <a:spLocks/>
                </p:cNvSpPr>
                <p:nvPr/>
              </p:nvSpPr>
              <p:spPr bwMode="auto">
                <a:xfrm>
                  <a:off x="982" y="49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7" name="Freeform 27"/>
                <p:cNvSpPr>
                  <a:spLocks/>
                </p:cNvSpPr>
                <p:nvPr/>
              </p:nvSpPr>
              <p:spPr bwMode="auto">
                <a:xfrm>
                  <a:off x="982" y="50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8" name="Freeform 28"/>
                <p:cNvSpPr>
                  <a:spLocks/>
                </p:cNvSpPr>
                <p:nvPr/>
              </p:nvSpPr>
              <p:spPr bwMode="auto">
                <a:xfrm>
                  <a:off x="1209" y="747"/>
                  <a:ext cx="146" cy="352"/>
                </a:xfrm>
                <a:custGeom>
                  <a:avLst/>
                  <a:gdLst>
                    <a:gd name="T0" fmla="*/ 344 w 62"/>
                    <a:gd name="T1" fmla="*/ 0 h 149"/>
                    <a:gd name="T2" fmla="*/ 344 w 62"/>
                    <a:gd name="T3" fmla="*/ 832 h 149"/>
                    <a:gd name="T4" fmla="*/ 193 w 62"/>
                    <a:gd name="T5" fmla="*/ 832 h 149"/>
                    <a:gd name="T6" fmla="*/ 193 w 62"/>
                    <a:gd name="T7" fmla="*/ 258 h 149"/>
                    <a:gd name="T8" fmla="*/ 0 w 62"/>
                    <a:gd name="T9" fmla="*/ 258 h 149"/>
                    <a:gd name="T10" fmla="*/ 0 w 62"/>
                    <a:gd name="T11" fmla="*/ 144 h 149"/>
                    <a:gd name="T12" fmla="*/ 21 w 62"/>
                    <a:gd name="T13" fmla="*/ 144 h 149"/>
                    <a:gd name="T14" fmla="*/ 233 w 62"/>
                    <a:gd name="T15" fmla="*/ 0 h 149"/>
                    <a:gd name="T16" fmla="*/ 344 w 62"/>
                    <a:gd name="T17" fmla="*/ 0 h 1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 h="149">
                      <a:moveTo>
                        <a:pt x="62" y="0"/>
                      </a:moveTo>
                      <a:cubicBezTo>
                        <a:pt x="62" y="149"/>
                        <a:pt x="62" y="149"/>
                        <a:pt x="62" y="149"/>
                      </a:cubicBezTo>
                      <a:cubicBezTo>
                        <a:pt x="35" y="149"/>
                        <a:pt x="35" y="149"/>
                        <a:pt x="35" y="149"/>
                      </a:cubicBezTo>
                      <a:cubicBezTo>
                        <a:pt x="35" y="46"/>
                        <a:pt x="35" y="46"/>
                        <a:pt x="35" y="46"/>
                      </a:cubicBezTo>
                      <a:cubicBezTo>
                        <a:pt x="0" y="46"/>
                        <a:pt x="0" y="46"/>
                        <a:pt x="0" y="46"/>
                      </a:cubicBezTo>
                      <a:cubicBezTo>
                        <a:pt x="0" y="26"/>
                        <a:pt x="0" y="26"/>
                        <a:pt x="0" y="26"/>
                      </a:cubicBezTo>
                      <a:cubicBezTo>
                        <a:pt x="4" y="26"/>
                        <a:pt x="4" y="26"/>
                        <a:pt x="4" y="26"/>
                      </a:cubicBezTo>
                      <a:cubicBezTo>
                        <a:pt x="27" y="26"/>
                        <a:pt x="39" y="14"/>
                        <a:pt x="42" y="0"/>
                      </a:cubicBezTo>
                      <a:lnTo>
                        <a:pt x="62"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accent3">
                        <a:lumMod val="75000"/>
                      </a:schemeClr>
                    </a:solidFill>
                    <a:latin typeface="微软雅黑" panose="020B0503020204020204" pitchFamily="34" charset="-122"/>
                    <a:ea typeface="微软雅黑" panose="020B0503020204020204" pitchFamily="34" charset="-122"/>
                  </a:endParaRPr>
                </a:p>
              </p:txBody>
            </p:sp>
          </p:grpSp>
          <p:pic>
            <p:nvPicPr>
              <p:cNvPr id="24"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042" y="394"/>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570" y="-888"/>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34"/>
            <p:cNvSpPr>
              <a:spLocks noChangeArrowheads="1"/>
            </p:cNvSpPr>
            <p:nvPr/>
          </p:nvSpPr>
          <p:spPr bwMode="auto">
            <a:xfrm>
              <a:off x="1482" y="1169"/>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accent3">
                      <a:lumMod val="75000"/>
                    </a:schemeClr>
                  </a:solidFill>
                  <a:latin typeface="微软雅黑" panose="020B0503020204020204" pitchFamily="34" charset="-122"/>
                  <a:ea typeface="微软雅黑" panose="020B0503020204020204" pitchFamily="34" charset="-122"/>
                </a:rPr>
                <a:t>一节</a:t>
              </a:r>
              <a:endPar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22" name="Rectangle 134"/>
            <p:cNvSpPr>
              <a:spLocks noChangeArrowheads="1"/>
            </p:cNvSpPr>
            <p:nvPr/>
          </p:nvSpPr>
          <p:spPr bwMode="auto">
            <a:xfrm>
              <a:off x="1474" y="1493"/>
              <a:ext cx="1067"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无量纲化</a:t>
              </a:r>
              <a:endParaRPr lang="zh-CN" altLang="en-US" sz="16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grpSp>
      <p:sp>
        <p:nvSpPr>
          <p:cNvPr id="18" name="WordArt 15"/>
          <p:cNvSpPr>
            <a:spLocks noChangeArrowheads="1" noChangeShapeType="1" noTextEdit="1"/>
          </p:cNvSpPr>
          <p:nvPr/>
        </p:nvSpPr>
        <p:spPr bwMode="auto">
          <a:xfrm>
            <a:off x="7668344" y="781443"/>
            <a:ext cx="753725" cy="333057"/>
          </a:xfrm>
          <a:prstGeom prst="rect">
            <a:avLst/>
          </a:prstGeom>
        </p:spPr>
        <p:txBody>
          <a:bodyPr wrap="none" numCol="1" fromWordArt="1">
            <a:prstTxWarp prst="textDeflate">
              <a:avLst>
                <a:gd name="adj" fmla="val 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kern="10" dirty="0">
                <a:ln w="9525">
                  <a:solidFill>
                    <a:srgbClr val="4D4D4D"/>
                  </a:solidFill>
                  <a:round/>
                  <a:headEnd/>
                  <a:tailEnd/>
                </a:ln>
                <a:solidFill>
                  <a:srgbClr val="4D4D4D"/>
                </a:solidFill>
                <a:effectLst>
                  <a:outerShdw dist="35921" dir="2700000" algn="ctr" rotWithShape="0">
                    <a:srgbClr val="868686">
                      <a:alpha val="50000"/>
                    </a:srgbClr>
                  </a:outerShdw>
                </a:effectLst>
                <a:latin typeface="黑体"/>
                <a:ea typeface="黑体"/>
              </a:rPr>
              <a:t>目录</a:t>
            </a:r>
          </a:p>
        </p:txBody>
      </p:sp>
      <p:sp>
        <p:nvSpPr>
          <p:cNvPr id="57" name="矩形"/>
          <p:cNvSpPr>
            <a:spLocks/>
          </p:cNvSpPr>
          <p:nvPr/>
        </p:nvSpPr>
        <p:spPr>
          <a:xfrm>
            <a:off x="2271245" y="444461"/>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394A"/>
                </a:solidFill>
                <a:latin typeface="微软雅黑" charset="0"/>
                <a:ea typeface="微软雅黑" charset="0"/>
                <a:cs typeface="微软雅黑" charset="0"/>
                <a:sym typeface="Calibri" pitchFamily="34" charset="0"/>
              </a:rPr>
              <a:t>特征工程三部曲之特征处理</a:t>
            </a:r>
            <a:endParaRPr lang="en-US" altLang="zh-CN" sz="3000" b="1" kern="0" dirty="0" smtClean="0">
              <a:solidFill>
                <a:srgbClr val="C9394A"/>
              </a:solidFill>
              <a:latin typeface="微软雅黑" charset="0"/>
              <a:ea typeface="微软雅黑" charset="0"/>
              <a:cs typeface="微软雅黑" charset="0"/>
              <a:sym typeface="Calibri" pitchFamily="34" charset="0"/>
            </a:endParaRPr>
          </a:p>
        </p:txBody>
      </p:sp>
      <p:grpSp>
        <p:nvGrpSpPr>
          <p:cNvPr id="82" name="Group 69"/>
          <p:cNvGrpSpPr>
            <a:grpSpLocks/>
          </p:cNvGrpSpPr>
          <p:nvPr/>
        </p:nvGrpSpPr>
        <p:grpSpPr bwMode="auto">
          <a:xfrm>
            <a:off x="4067944" y="947972"/>
            <a:ext cx="4679876" cy="1143823"/>
            <a:chOff x="112" y="997"/>
            <a:chExt cx="4967" cy="1214"/>
          </a:xfrm>
        </p:grpSpPr>
        <p:grpSp>
          <p:nvGrpSpPr>
            <p:cNvPr id="83" name="Group 23"/>
            <p:cNvGrpSpPr>
              <a:grpSpLocks/>
            </p:cNvGrpSpPr>
            <p:nvPr/>
          </p:nvGrpSpPr>
          <p:grpSpPr bwMode="auto">
            <a:xfrm>
              <a:off x="112" y="997"/>
              <a:ext cx="1864" cy="1214"/>
              <a:chOff x="317" y="913"/>
              <a:chExt cx="1864" cy="1214"/>
            </a:xfrm>
          </p:grpSpPr>
          <p:grpSp>
            <p:nvGrpSpPr>
              <p:cNvPr id="87" name="Group 24"/>
              <p:cNvGrpSpPr>
                <a:grpSpLocks/>
              </p:cNvGrpSpPr>
              <p:nvPr/>
            </p:nvGrpSpPr>
            <p:grpSpPr bwMode="auto">
              <a:xfrm>
                <a:off x="694" y="913"/>
                <a:ext cx="1007" cy="1214"/>
                <a:chOff x="798" y="291"/>
                <a:chExt cx="1007" cy="1214"/>
              </a:xfrm>
            </p:grpSpPr>
            <p:pic>
              <p:nvPicPr>
                <p:cNvPr id="89" name="Picture 25" descr="未命名-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8" y="291"/>
                  <a:ext cx="1007"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26"/>
                <p:cNvSpPr>
                  <a:spLocks/>
                </p:cNvSpPr>
                <p:nvPr/>
              </p:nvSpPr>
              <p:spPr bwMode="auto">
                <a:xfrm>
                  <a:off x="982" y="499"/>
                  <a:ext cx="642" cy="803"/>
                </a:xfrm>
                <a:custGeom>
                  <a:avLst/>
                  <a:gdLst>
                    <a:gd name="T0" fmla="*/ 642 w 642"/>
                    <a:gd name="T1" fmla="*/ 643 h 803"/>
                    <a:gd name="T2" fmla="*/ 321 w 642"/>
                    <a:gd name="T3" fmla="*/ 803 h 803"/>
                    <a:gd name="T4" fmla="*/ 0 w 642"/>
                    <a:gd name="T5" fmla="*/ 643 h 803"/>
                    <a:gd name="T6" fmla="*/ 0 w 642"/>
                    <a:gd name="T7" fmla="*/ 0 h 803"/>
                    <a:gd name="T8" fmla="*/ 321 w 642"/>
                    <a:gd name="T9" fmla="*/ 0 h 803"/>
                    <a:gd name="T10" fmla="*/ 642 w 642"/>
                    <a:gd name="T11" fmla="*/ 0 h 803"/>
                    <a:gd name="T12" fmla="*/ 642 w 642"/>
                    <a:gd name="T13" fmla="*/ 643 h 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2" h="803">
                      <a:moveTo>
                        <a:pt x="642" y="643"/>
                      </a:moveTo>
                      <a:lnTo>
                        <a:pt x="321" y="803"/>
                      </a:lnTo>
                      <a:lnTo>
                        <a:pt x="0" y="643"/>
                      </a:lnTo>
                      <a:lnTo>
                        <a:pt x="0" y="0"/>
                      </a:lnTo>
                      <a:lnTo>
                        <a:pt x="321" y="0"/>
                      </a:lnTo>
                      <a:lnTo>
                        <a:pt x="642" y="0"/>
                      </a:lnTo>
                      <a:lnTo>
                        <a:pt x="642" y="6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91" name="Freeform 27"/>
                <p:cNvSpPr>
                  <a:spLocks/>
                </p:cNvSpPr>
                <p:nvPr/>
              </p:nvSpPr>
              <p:spPr bwMode="auto">
                <a:xfrm>
                  <a:off x="982" y="504"/>
                  <a:ext cx="642" cy="643"/>
                </a:xfrm>
                <a:custGeom>
                  <a:avLst/>
                  <a:gdLst>
                    <a:gd name="T0" fmla="*/ 0 w 642"/>
                    <a:gd name="T1" fmla="*/ 643 h 643"/>
                    <a:gd name="T2" fmla="*/ 0 w 642"/>
                    <a:gd name="T3" fmla="*/ 0 h 643"/>
                    <a:gd name="T4" fmla="*/ 321 w 642"/>
                    <a:gd name="T5" fmla="*/ 0 h 643"/>
                    <a:gd name="T6" fmla="*/ 642 w 642"/>
                    <a:gd name="T7" fmla="*/ 0 h 643"/>
                    <a:gd name="T8" fmla="*/ 0 w 642"/>
                    <a:gd name="T9" fmla="*/ 643 h 6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643">
                      <a:moveTo>
                        <a:pt x="0" y="643"/>
                      </a:moveTo>
                      <a:lnTo>
                        <a:pt x="0" y="0"/>
                      </a:lnTo>
                      <a:lnTo>
                        <a:pt x="321" y="0"/>
                      </a:lnTo>
                      <a:lnTo>
                        <a:pt x="642" y="0"/>
                      </a:lnTo>
                      <a:lnTo>
                        <a:pt x="0" y="643"/>
                      </a:lnTo>
                      <a:close/>
                    </a:path>
                  </a:pathLst>
                </a:custGeom>
                <a:gradFill rotWithShape="1">
                  <a:gsLst>
                    <a:gs pos="0">
                      <a:schemeClr val="bg1">
                        <a:alpha val="29999"/>
                      </a:schemeClr>
                    </a:gs>
                    <a:gs pos="100000">
                      <a:schemeClr val="bg1">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endParaRPr>
                </a:p>
              </p:txBody>
            </p:sp>
          </p:grpSp>
          <p:pic>
            <p:nvPicPr>
              <p:cNvPr id="88" name="Picture 20" descr="yinyi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5400000">
                <a:off x="1042" y="394"/>
                <a:ext cx="414" cy="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4" name="Picture 20" descr="yinyi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5400000">
              <a:off x="2570" y="-888"/>
              <a:ext cx="414" cy="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Rectangle 134"/>
            <p:cNvSpPr>
              <a:spLocks noChangeArrowheads="1"/>
            </p:cNvSpPr>
            <p:nvPr/>
          </p:nvSpPr>
          <p:spPr bwMode="auto">
            <a:xfrm>
              <a:off x="1482" y="1169"/>
              <a:ext cx="101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rPr>
                <a:t>第</a:t>
              </a:r>
              <a:r>
                <a:rPr lang="zh-CN" altLang="en-US" sz="2000" b="1" dirty="0">
                  <a:solidFill>
                    <a:schemeClr val="accent3">
                      <a:lumMod val="75000"/>
                    </a:schemeClr>
                  </a:solidFill>
                  <a:latin typeface="微软雅黑" panose="020B0503020204020204" pitchFamily="34" charset="-122"/>
                  <a:ea typeface="微软雅黑" panose="020B0503020204020204" pitchFamily="34" charset="-122"/>
                </a:rPr>
                <a:t>零节</a:t>
              </a:r>
              <a:endParaRPr lang="zh-CN" altLang="en-US" sz="20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86" name="Rectangle 134"/>
            <p:cNvSpPr>
              <a:spLocks noChangeArrowheads="1"/>
            </p:cNvSpPr>
            <p:nvPr/>
          </p:nvSpPr>
          <p:spPr bwMode="auto">
            <a:xfrm>
              <a:off x="1474" y="1493"/>
              <a:ext cx="1938"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kx="-3284103" algn="br" rotWithShape="0">
                      <a:srgbClr val="405D10">
                        <a:alpha val="50000"/>
                      </a:srgbClr>
                    </a:outerShdw>
                  </a:effectLst>
                </a14:hiddenEffects>
              </a:ext>
            </a:ex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特征处理知识框架</a:t>
              </a:r>
              <a:endParaRPr lang="zh-CN" altLang="en-US" sz="1600" b="1" baseline="0" dirty="0">
                <a:solidFill>
                  <a:schemeClr val="accent3">
                    <a:lumMod val="75000"/>
                  </a:schemeClr>
                </a:solidFill>
                <a:latin typeface="微软雅黑" panose="020B0503020204020204" pitchFamily="34" charset="-122"/>
                <a:ea typeface="微软雅黑" panose="020B0503020204020204" pitchFamily="34" charset="-122"/>
              </a:endParaRPr>
            </a:p>
          </p:txBody>
        </p:sp>
      </p:grpSp>
      <p:sp>
        <p:nvSpPr>
          <p:cNvPr id="81" name="文本框 80"/>
          <p:cNvSpPr txBox="1"/>
          <p:nvPr/>
        </p:nvSpPr>
        <p:spPr>
          <a:xfrm>
            <a:off x="4687984" y="1217358"/>
            <a:ext cx="485624" cy="646331"/>
          </a:xfrm>
          <a:prstGeom prst="rect">
            <a:avLst/>
          </a:prstGeom>
          <a:noFill/>
        </p:spPr>
        <p:txBody>
          <a:bodyPr wrap="square" rtlCol="0">
            <a:spAutoFit/>
          </a:bodyPr>
          <a:lstStyle/>
          <a:p>
            <a:r>
              <a:rPr kumimoji="1" lang="en-US" altLang="zh-CN" sz="3500" b="1" dirty="0">
                <a:solidFill>
                  <a:schemeClr val="accent3">
                    <a:lumMod val="75000"/>
                  </a:schemeClr>
                </a:solidFill>
                <a:latin typeface="Helvetica" charset="0"/>
                <a:ea typeface="Helvetica" charset="0"/>
                <a:cs typeface="Helvetica" charset="0"/>
              </a:rPr>
              <a:t>0</a:t>
            </a:r>
            <a:endParaRPr kumimoji="1" lang="zh-CN" altLang="en-US" sz="3500" b="1" dirty="0">
              <a:solidFill>
                <a:schemeClr val="accent3">
                  <a:lumMod val="75000"/>
                </a:schemeClr>
              </a:solidFill>
              <a:latin typeface="Helvetica" charset="0"/>
              <a:ea typeface="Helvetica" charset="0"/>
              <a:cs typeface="Helvetica" charset="0"/>
            </a:endParaRPr>
          </a:p>
        </p:txBody>
      </p:sp>
      <p:sp>
        <p:nvSpPr>
          <p:cNvPr id="94" name="文本框 93"/>
          <p:cNvSpPr txBox="1"/>
          <p:nvPr/>
        </p:nvSpPr>
        <p:spPr>
          <a:xfrm>
            <a:off x="4682030" y="4290864"/>
            <a:ext cx="485624" cy="646331"/>
          </a:xfrm>
          <a:prstGeom prst="rect">
            <a:avLst/>
          </a:prstGeom>
          <a:noFill/>
        </p:spPr>
        <p:txBody>
          <a:bodyPr wrap="square" rtlCol="0">
            <a:spAutoFit/>
          </a:bodyPr>
          <a:lstStyle/>
          <a:p>
            <a:r>
              <a:rPr kumimoji="1" lang="en-US" altLang="zh-CN" sz="3500" b="1">
                <a:solidFill>
                  <a:schemeClr val="bg1"/>
                </a:solidFill>
                <a:latin typeface="Helvetica" charset="0"/>
                <a:ea typeface="Helvetica" charset="0"/>
                <a:cs typeface="Helvetica" charset="0"/>
              </a:rPr>
              <a:t>5</a:t>
            </a:r>
            <a:endParaRPr kumimoji="1" lang="zh-CN" altLang="en-US" sz="3500" b="1">
              <a:solidFill>
                <a:schemeClr val="bg1"/>
              </a:solidFill>
              <a:latin typeface="Helvetica" charset="0"/>
              <a:ea typeface="Helvetica" charset="0"/>
              <a:cs typeface="Helvetica" charset="0"/>
            </a:endParaRPr>
          </a:p>
        </p:txBody>
      </p:sp>
      <p:sp>
        <p:nvSpPr>
          <p:cNvPr id="95" name="矩形"/>
          <p:cNvSpPr>
            <a:spLocks/>
          </p:cNvSpPr>
          <p:nvPr/>
        </p:nvSpPr>
        <p:spPr>
          <a:xfrm>
            <a:off x="971600" y="1923678"/>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特征处理知识框架</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6" name="矩形"/>
          <p:cNvSpPr>
            <a:spLocks/>
          </p:cNvSpPr>
          <p:nvPr/>
        </p:nvSpPr>
        <p:spPr>
          <a:xfrm>
            <a:off x="971600" y="2517494"/>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特征处理数据类型</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7" name="矩形"/>
          <p:cNvSpPr>
            <a:spLocks/>
          </p:cNvSpPr>
          <p:nvPr/>
        </p:nvSpPr>
        <p:spPr>
          <a:xfrm>
            <a:off x="971600" y="3111310"/>
            <a:ext cx="315030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charset="0"/>
                <a:ea typeface="微软雅黑" charset="0"/>
                <a:cs typeface="微软雅黑" charset="0"/>
                <a:sym typeface="Calibri" pitchFamily="34" charset="0"/>
              </a:rPr>
              <a:t>特征处理各种方式</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98" name="流程图: 可选过程 2"/>
          <p:cNvSpPr/>
          <p:nvPr/>
        </p:nvSpPr>
        <p:spPr>
          <a:xfrm>
            <a:off x="1819927" y="1907709"/>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流程图: 可选过程 2"/>
          <p:cNvSpPr/>
          <p:nvPr/>
        </p:nvSpPr>
        <p:spPr>
          <a:xfrm>
            <a:off x="1811777" y="3113956"/>
            <a:ext cx="2128152"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1242" y="4429872"/>
            <a:ext cx="3849493" cy="584775"/>
          </a:xfrm>
          <a:prstGeom prst="rect">
            <a:avLst/>
          </a:prstGeom>
          <a:noFill/>
        </p:spPr>
        <p:txBody>
          <a:bodyPr wrap="square" rtlCol="0">
            <a:spAutoFit/>
          </a:bodyPr>
          <a:lstStyle/>
          <a:p>
            <a:r>
              <a:rPr kumimoji="1" lang="zh-CN" altLang="en-US" sz="1600">
                <a:solidFill>
                  <a:schemeClr val="bg1">
                    <a:lumMod val="50000"/>
                  </a:schemeClr>
                </a:solidFill>
                <a:latin typeface="Microsoft YaHei" charset="-122"/>
                <a:ea typeface="Microsoft YaHei" charset="-122"/>
                <a:cs typeface="Microsoft YaHei" charset="-122"/>
              </a:rPr>
              <a:t>除第</a:t>
            </a:r>
            <a:r>
              <a:rPr kumimoji="1" lang="en-US" altLang="zh-CN" sz="1600">
                <a:solidFill>
                  <a:schemeClr val="bg1">
                    <a:lumMod val="50000"/>
                  </a:schemeClr>
                </a:solidFill>
                <a:latin typeface="Microsoft YaHei" charset="-122"/>
                <a:ea typeface="Microsoft YaHei" charset="-122"/>
                <a:cs typeface="Microsoft YaHei" charset="-122"/>
              </a:rPr>
              <a:t>0</a:t>
            </a:r>
            <a:r>
              <a:rPr kumimoji="1" lang="zh-CN" altLang="en-US" sz="1600">
                <a:solidFill>
                  <a:schemeClr val="bg1">
                    <a:lumMod val="50000"/>
                  </a:schemeClr>
                </a:solidFill>
                <a:latin typeface="Microsoft YaHei" charset="-122"/>
                <a:ea typeface="Microsoft YaHei" charset="-122"/>
                <a:cs typeface="Microsoft YaHei" charset="-122"/>
              </a:rPr>
              <a:t>节外其余小节都为平行知识内容，可以根据自己感兴趣的直接跳转</a:t>
            </a:r>
          </a:p>
        </p:txBody>
      </p:sp>
    </p:spTree>
    <p:extLst>
      <p:ext uri="{BB962C8B-B14F-4D97-AF65-F5344CB8AC3E}">
        <p14:creationId xmlns:p14="http://schemas.microsoft.com/office/powerpoint/2010/main" val="11636767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t="49623"/>
          <a:stretch/>
        </p:blipFill>
        <p:spPr>
          <a:xfrm>
            <a:off x="1916744" y="1131590"/>
            <a:ext cx="5037404" cy="4011910"/>
          </a:xfrm>
          <a:prstGeom prst="rect">
            <a:avLst/>
          </a:prstGeom>
        </p:spPr>
      </p:pic>
      <p:sp>
        <p:nvSpPr>
          <p:cNvPr id="3" name="矩形"/>
          <p:cNvSpPr>
            <a:spLocks/>
          </p:cNvSpPr>
          <p:nvPr/>
        </p:nvSpPr>
        <p:spPr>
          <a:xfrm>
            <a:off x="3710225" y="449359"/>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a:solidFill>
                  <a:srgbClr val="C9394A"/>
                </a:solidFill>
                <a:latin typeface="微软雅黑" charset="0"/>
                <a:ea typeface="微软雅黑" charset="0"/>
                <a:cs typeface="微软雅黑" charset="0"/>
              </a:rPr>
              <a:t>总结回顾</a:t>
            </a:r>
            <a:endParaRPr lang="en-US" altLang="zh-CN" sz="3000" b="1" kern="0" dirty="0">
              <a:solidFill>
                <a:srgbClr val="C9394A"/>
              </a:solidFill>
              <a:latin typeface="微软雅黑" charset="0"/>
              <a:ea typeface="微软雅黑" charset="0"/>
              <a:cs typeface="微软雅黑" charset="0"/>
            </a:endParaRPr>
          </a:p>
        </p:txBody>
      </p:sp>
      <p:pic>
        <p:nvPicPr>
          <p:cNvPr id="8" name="图片 7"/>
          <p:cNvPicPr>
            <a:picLocks noChangeAspect="1"/>
          </p:cNvPicPr>
          <p:nvPr/>
        </p:nvPicPr>
        <p:blipFill>
          <a:blip r:embed="rId3"/>
          <a:stretch>
            <a:fillRect/>
          </a:stretch>
        </p:blipFill>
        <p:spPr>
          <a:xfrm>
            <a:off x="6096781" y="1419622"/>
            <a:ext cx="3048000" cy="3048000"/>
          </a:xfrm>
          <a:prstGeom prst="rect">
            <a:avLst/>
          </a:prstGeom>
        </p:spPr>
      </p:pic>
      <p:sp>
        <p:nvSpPr>
          <p:cNvPr id="9" name="流程图: 可选过程 2"/>
          <p:cNvSpPr/>
          <p:nvPr/>
        </p:nvSpPr>
        <p:spPr>
          <a:xfrm>
            <a:off x="725774" y="3998884"/>
            <a:ext cx="1757994"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矩形"/>
          <p:cNvSpPr>
            <a:spLocks/>
          </p:cNvSpPr>
          <p:nvPr/>
        </p:nvSpPr>
        <p:spPr>
          <a:xfrm>
            <a:off x="-108520" y="3435846"/>
            <a:ext cx="3150309" cy="338554"/>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1600" dirty="0">
                <a:solidFill>
                  <a:srgbClr val="474747"/>
                </a:solidFill>
                <a:latin typeface="微软雅黑" charset="0"/>
                <a:ea typeface="微软雅黑" charset="0"/>
                <a:cs typeface="微软雅黑" charset="0"/>
                <a:sym typeface="Calibri" pitchFamily="34" charset="0"/>
              </a:rPr>
              <a:t>特征处理知识框架</a:t>
            </a:r>
            <a:endParaRPr lang="zh-CN" altLang="en-US" sz="16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1" name="矩形"/>
          <p:cNvSpPr>
            <a:spLocks/>
          </p:cNvSpPr>
          <p:nvPr/>
        </p:nvSpPr>
        <p:spPr>
          <a:xfrm>
            <a:off x="-108520" y="4029662"/>
            <a:ext cx="3150309" cy="338554"/>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1600" dirty="0">
                <a:solidFill>
                  <a:srgbClr val="474747"/>
                </a:solidFill>
                <a:latin typeface="微软雅黑" charset="0"/>
                <a:ea typeface="微软雅黑" charset="0"/>
                <a:cs typeface="微软雅黑" charset="0"/>
                <a:sym typeface="Calibri" pitchFamily="34" charset="0"/>
              </a:rPr>
              <a:t>特征处理数据类型</a:t>
            </a:r>
            <a:endParaRPr lang="zh-CN" altLang="en-US" sz="16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2" name="矩形"/>
          <p:cNvSpPr>
            <a:spLocks/>
          </p:cNvSpPr>
          <p:nvPr/>
        </p:nvSpPr>
        <p:spPr>
          <a:xfrm>
            <a:off x="-108520" y="4623478"/>
            <a:ext cx="3150309" cy="338554"/>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1600" dirty="0" smtClean="0">
                <a:solidFill>
                  <a:srgbClr val="474747"/>
                </a:solidFill>
                <a:latin typeface="微软雅黑" charset="0"/>
                <a:ea typeface="微软雅黑" charset="0"/>
                <a:cs typeface="微软雅黑" charset="0"/>
                <a:sym typeface="Calibri" pitchFamily="34" charset="0"/>
              </a:rPr>
              <a:t>特征处理各种方式</a:t>
            </a:r>
            <a:endParaRPr lang="zh-CN" altLang="en-US" sz="16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3" name="流程图: 可选过程 2"/>
          <p:cNvSpPr/>
          <p:nvPr/>
        </p:nvSpPr>
        <p:spPr>
          <a:xfrm>
            <a:off x="739807" y="3389099"/>
            <a:ext cx="1743961"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流程图: 可选过程 2"/>
          <p:cNvSpPr/>
          <p:nvPr/>
        </p:nvSpPr>
        <p:spPr>
          <a:xfrm>
            <a:off x="731657" y="4595346"/>
            <a:ext cx="1752111" cy="432048"/>
          </a:xfrm>
          <a:prstGeom prst="flowChartAlternateProcess">
            <a:avLst/>
          </a:prstGeom>
          <a:noFill/>
          <a:ln>
            <a:solidFill>
              <a:srgbClr val="C9394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extLst>
      <p:ext uri="{BB962C8B-B14F-4D97-AF65-F5344CB8AC3E}">
        <p14:creationId xmlns:p14="http://schemas.microsoft.com/office/powerpoint/2010/main" val="992445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s"/>
          <p:cNvSpPr txBox="1"/>
          <p:nvPr/>
        </p:nvSpPr>
        <p:spPr>
          <a:xfrm flipH="1">
            <a:off x="772043" y="2644864"/>
            <a:ext cx="3981022" cy="584775"/>
          </a:xfrm>
          <a:prstGeom prst="rect">
            <a:avLst/>
          </a:prstGeom>
          <a:noFill/>
        </p:spPr>
        <p:txBody>
          <a:bodyPr wrap="square" rtlCol="0">
            <a:spAutoFit/>
          </a:bodyPr>
          <a:lstStyle/>
          <a:p>
            <a:r>
              <a:rPr kumimoji="1" lang="zh-CN" altLang="en-US" sz="3200"/>
              <a:t>特征处理要怎么做！</a:t>
            </a:r>
          </a:p>
        </p:txBody>
      </p:sp>
      <p:sp>
        <p:nvSpPr>
          <p:cNvPr id="7" name="矩形"/>
          <p:cNvSpPr>
            <a:spLocks/>
          </p:cNvSpPr>
          <p:nvPr/>
        </p:nvSpPr>
        <p:spPr>
          <a:xfrm>
            <a:off x="1979712" y="411954"/>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第零节</a:t>
            </a:r>
            <a:r>
              <a:rPr lang="zh-CN" altLang="en-US" sz="3000" b="1" kern="0" dirty="0">
                <a:solidFill>
                  <a:srgbClr val="C9394A"/>
                </a:solidFill>
                <a:latin typeface="微软雅黑" charset="0"/>
                <a:ea typeface="微软雅黑" charset="0"/>
                <a:cs typeface="微软雅黑" charset="0"/>
              </a:rPr>
              <a:t>：特征处理知识框架</a:t>
            </a:r>
            <a:endParaRPr lang="en-US" altLang="zh-CN" sz="3000" b="1" kern="0" dirty="0">
              <a:solidFill>
                <a:srgbClr val="C9394A"/>
              </a:solidFill>
              <a:latin typeface="微软雅黑" charset="0"/>
              <a:ea typeface="微软雅黑" charset="0"/>
              <a:cs typeface="微软雅黑" charset="0"/>
            </a:endParaRPr>
          </a:p>
        </p:txBody>
      </p:sp>
      <p:sp>
        <p:nvSpPr>
          <p:cNvPr id="5" name="文本框 4"/>
          <p:cNvSpPr txBox="1"/>
          <p:nvPr/>
        </p:nvSpPr>
        <p:spPr>
          <a:xfrm>
            <a:off x="5076056" y="1131590"/>
            <a:ext cx="2088232" cy="646331"/>
          </a:xfrm>
          <a:prstGeom prst="rect">
            <a:avLst/>
          </a:prstGeom>
          <a:noFill/>
        </p:spPr>
        <p:txBody>
          <a:bodyPr wrap="square" rtlCol="0">
            <a:spAutoFit/>
          </a:bodyPr>
          <a:lstStyle/>
          <a:p>
            <a:r>
              <a:rPr kumimoji="1" lang="zh-CN" altLang="en-US">
                <a:latin typeface="Microsoft YaHei" charset="-122"/>
                <a:ea typeface="Microsoft YaHei" charset="-122"/>
                <a:cs typeface="Microsoft YaHei" charset="-122"/>
              </a:rPr>
              <a:t>敲黑板！</a:t>
            </a:r>
            <a:endParaRPr kumimoji="1" lang="en-US" altLang="zh-CN">
              <a:latin typeface="Microsoft YaHei" charset="-122"/>
              <a:ea typeface="Microsoft YaHei" charset="-122"/>
              <a:cs typeface="Microsoft YaHei" charset="-122"/>
            </a:endParaRPr>
          </a:p>
          <a:p>
            <a:r>
              <a:rPr kumimoji="1" lang="zh-CN" altLang="en-US">
                <a:latin typeface="Microsoft YaHei" charset="-122"/>
                <a:ea typeface="Microsoft YaHei" charset="-122"/>
                <a:cs typeface="Microsoft YaHei" charset="-122"/>
              </a:rPr>
              <a:t>带着问题听讲解！</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026" y="1342021"/>
            <a:ext cx="3810000" cy="3810000"/>
          </a:xfrm>
          <a:prstGeom prst="rect">
            <a:avLst/>
          </a:prstGeom>
        </p:spPr>
      </p:pic>
      <p:sp>
        <p:nvSpPr>
          <p:cNvPr id="9" name="文本框 8"/>
          <p:cNvSpPr txBox="1"/>
          <p:nvPr/>
        </p:nvSpPr>
        <p:spPr>
          <a:xfrm rot="320064" flipH="1">
            <a:off x="1066467" y="1593256"/>
            <a:ext cx="1826489" cy="369332"/>
          </a:xfrm>
          <a:prstGeom prst="rect">
            <a:avLst/>
          </a:prstGeom>
          <a:noFill/>
        </p:spPr>
        <p:txBody>
          <a:bodyPr wrap="square" rtlCol="0">
            <a:spAutoFit/>
          </a:bodyPr>
          <a:lstStyle/>
          <a:p>
            <a:r>
              <a:rPr kumimoji="1" lang="zh-CN" altLang="en-US"/>
              <a:t>什么是特征</a:t>
            </a:r>
          </a:p>
        </p:txBody>
      </p:sp>
      <p:sp>
        <p:nvSpPr>
          <p:cNvPr id="11" name="文本框 10"/>
          <p:cNvSpPr txBox="1"/>
          <p:nvPr/>
        </p:nvSpPr>
        <p:spPr>
          <a:xfrm rot="320468" flipH="1">
            <a:off x="2790390" y="2431538"/>
            <a:ext cx="1826489" cy="369332"/>
          </a:xfrm>
          <a:prstGeom prst="rect">
            <a:avLst/>
          </a:prstGeom>
          <a:noFill/>
        </p:spPr>
        <p:txBody>
          <a:bodyPr wrap="square" rtlCol="0">
            <a:spAutoFit/>
          </a:bodyPr>
          <a:lstStyle/>
          <a:p>
            <a:r>
              <a:rPr kumimoji="1" lang="zh-CN" altLang="en-US"/>
              <a:t>特征有哪些类型</a:t>
            </a:r>
          </a:p>
        </p:txBody>
      </p:sp>
      <p:sp>
        <p:nvSpPr>
          <p:cNvPr id="12" name="文本框 11"/>
          <p:cNvSpPr txBox="1"/>
          <p:nvPr/>
        </p:nvSpPr>
        <p:spPr>
          <a:xfrm rot="20986163" flipH="1">
            <a:off x="2162744" y="3048824"/>
            <a:ext cx="2086515" cy="369332"/>
          </a:xfrm>
          <a:prstGeom prst="rect">
            <a:avLst/>
          </a:prstGeom>
          <a:noFill/>
        </p:spPr>
        <p:txBody>
          <a:bodyPr wrap="square" rtlCol="0">
            <a:spAutoFit/>
          </a:bodyPr>
          <a:lstStyle/>
          <a:p>
            <a:r>
              <a:rPr kumimoji="1" lang="zh-CN" altLang="en-US"/>
              <a:t>特征为什么要处理</a:t>
            </a:r>
          </a:p>
        </p:txBody>
      </p:sp>
      <p:sp>
        <p:nvSpPr>
          <p:cNvPr id="13" name="文本框 12"/>
          <p:cNvSpPr txBox="1"/>
          <p:nvPr/>
        </p:nvSpPr>
        <p:spPr>
          <a:xfrm rot="1149932" flipH="1">
            <a:off x="806964" y="3726472"/>
            <a:ext cx="3513777" cy="369332"/>
          </a:xfrm>
          <a:prstGeom prst="rect">
            <a:avLst/>
          </a:prstGeom>
          <a:noFill/>
        </p:spPr>
        <p:txBody>
          <a:bodyPr wrap="square" rtlCol="0">
            <a:spAutoFit/>
          </a:bodyPr>
          <a:lstStyle/>
          <a:p>
            <a:r>
              <a:rPr kumimoji="1" lang="zh-CN" altLang="en-US"/>
              <a:t>特征处理在机器学习有什么作用</a:t>
            </a:r>
          </a:p>
        </p:txBody>
      </p:sp>
      <p:sp>
        <p:nvSpPr>
          <p:cNvPr id="10" name="文本框 9"/>
          <p:cNvSpPr txBox="1"/>
          <p:nvPr/>
        </p:nvSpPr>
        <p:spPr>
          <a:xfrm rot="20975776">
            <a:off x="750441" y="2157592"/>
            <a:ext cx="3185487" cy="369332"/>
          </a:xfrm>
          <a:prstGeom prst="rect">
            <a:avLst/>
          </a:prstGeom>
          <a:noFill/>
        </p:spPr>
        <p:txBody>
          <a:bodyPr wrap="none" rtlCol="0">
            <a:spAutoFit/>
          </a:bodyPr>
          <a:lstStyle/>
          <a:p>
            <a:r>
              <a:rPr kumimoji="1" lang="zh-CN" altLang="en-US"/>
              <a:t>特征处理和特征工程什么关系</a:t>
            </a:r>
          </a:p>
        </p:txBody>
      </p:sp>
      <p:sp>
        <p:nvSpPr>
          <p:cNvPr id="16" name="文本框 s"/>
          <p:cNvSpPr txBox="1"/>
          <p:nvPr/>
        </p:nvSpPr>
        <p:spPr>
          <a:xfrm flipH="1">
            <a:off x="743278" y="2656546"/>
            <a:ext cx="3981022" cy="584775"/>
          </a:xfrm>
          <a:prstGeom prst="rect">
            <a:avLst/>
          </a:prstGeom>
          <a:noFill/>
        </p:spPr>
        <p:txBody>
          <a:bodyPr wrap="square" rtlCol="0">
            <a:spAutoFit/>
          </a:bodyPr>
          <a:lstStyle/>
          <a:p>
            <a:r>
              <a:rPr kumimoji="1" lang="zh-CN" altLang="en-US" sz="3200"/>
              <a:t>特征处理要怎么做！</a:t>
            </a:r>
          </a:p>
        </p:txBody>
      </p:sp>
    </p:spTree>
    <p:extLst>
      <p:ext uri="{BB962C8B-B14F-4D97-AF65-F5344CB8AC3E}">
        <p14:creationId xmlns:p14="http://schemas.microsoft.com/office/powerpoint/2010/main" val="93202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fltVal val="0"/>
                                          </p:val>
                                        </p:tav>
                                        <p:tav tm="100000">
                                          <p:val>
                                            <p:strVal val="#ppt_w"/>
                                          </p:val>
                                        </p:tav>
                                      </p:tavLst>
                                    </p:anim>
                                    <p:anim calcmode="lin" valueType="num">
                                      <p:cBhvr>
                                        <p:cTn id="16" dur="1000" fill="hold"/>
                                        <p:tgtEl>
                                          <p:spTgt spid="10"/>
                                        </p:tgtEl>
                                        <p:attrNameLst>
                                          <p:attrName>ppt_h</p:attrName>
                                        </p:attrNameLst>
                                      </p:cBhvr>
                                      <p:tavLst>
                                        <p:tav tm="0">
                                          <p:val>
                                            <p:fltVal val="0"/>
                                          </p:val>
                                        </p:tav>
                                        <p:tav tm="100000">
                                          <p:val>
                                            <p:strVal val="#ppt_h"/>
                                          </p:val>
                                        </p:tav>
                                      </p:tavLst>
                                    </p:anim>
                                    <p:anim calcmode="lin" valueType="num">
                                      <p:cBhvr>
                                        <p:cTn id="17"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fltVal val="0"/>
                                          </p:val>
                                        </p:tav>
                                        <p:tav tm="100000">
                                          <p:val>
                                            <p:strVal val="#ppt_w"/>
                                          </p:val>
                                        </p:tav>
                                      </p:tavLst>
                                    </p:anim>
                                    <p:anim calcmode="lin" valueType="num">
                                      <p:cBhvr>
                                        <p:cTn id="32" dur="1000" fill="hold"/>
                                        <p:tgtEl>
                                          <p:spTgt spid="12"/>
                                        </p:tgtEl>
                                        <p:attrNameLst>
                                          <p:attrName>ppt_h</p:attrName>
                                        </p:attrNameLst>
                                      </p:cBhvr>
                                      <p:tavLst>
                                        <p:tav tm="0">
                                          <p:val>
                                            <p:fltVal val="0"/>
                                          </p:val>
                                        </p:tav>
                                        <p:tav tm="100000">
                                          <p:val>
                                            <p:strVal val="#ppt_h"/>
                                          </p:val>
                                        </p:tav>
                                      </p:tavLst>
                                    </p:anim>
                                    <p:anim calcmode="lin" valueType="num">
                                      <p:cBhvr>
                                        <p:cTn id="33"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1000" fill="hold"/>
                                        <p:tgtEl>
                                          <p:spTgt spid="13"/>
                                        </p:tgtEl>
                                        <p:attrNameLst>
                                          <p:attrName>ppt_w</p:attrName>
                                        </p:attrNameLst>
                                      </p:cBhvr>
                                      <p:tavLst>
                                        <p:tav tm="0">
                                          <p:val>
                                            <p:fltVal val="0"/>
                                          </p:val>
                                        </p:tav>
                                        <p:tav tm="100000">
                                          <p:val>
                                            <p:strVal val="#ppt_w"/>
                                          </p:val>
                                        </p:tav>
                                      </p:tavLst>
                                    </p:anim>
                                    <p:anim calcmode="lin" valueType="num">
                                      <p:cBhvr>
                                        <p:cTn id="40" dur="1000" fill="hold"/>
                                        <p:tgtEl>
                                          <p:spTgt spid="13"/>
                                        </p:tgtEl>
                                        <p:attrNameLst>
                                          <p:attrName>ppt_h</p:attrName>
                                        </p:attrNameLst>
                                      </p:cBhvr>
                                      <p:tavLst>
                                        <p:tav tm="0">
                                          <p:val>
                                            <p:fltVal val="0"/>
                                          </p:val>
                                        </p:tav>
                                        <p:tav tm="100000">
                                          <p:val>
                                            <p:strVal val="#ppt_h"/>
                                          </p:val>
                                        </p:tav>
                                      </p:tavLst>
                                    </p:anim>
                                    <p:anim calcmode="lin" valueType="num">
                                      <p:cBhvr>
                                        <p:cTn id="41"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wd">
                                    <p:tmAbs val="500"/>
                                  </p:iterate>
                                  <p:childTnLst>
                                    <p:set>
                                      <p:cBhvr>
                                        <p:cTn id="46" dur="1" fill="hold">
                                          <p:stCondLst>
                                            <p:cond delay="0"/>
                                          </p:stCondLst>
                                        </p:cTn>
                                        <p:tgtEl>
                                          <p:spTgt spid="16"/>
                                        </p:tgtEl>
                                        <p:attrNameLst>
                                          <p:attrName>style.visibility</p:attrName>
                                        </p:attrNameLst>
                                      </p:cBhvr>
                                      <p:to>
                                        <p:strVal val="visible"/>
                                      </p:to>
                                    </p:set>
                                  </p:childTnLst>
                                </p:cTn>
                              </p:par>
                            </p:childTnLst>
                          </p:cTn>
                        </p:par>
                        <p:par>
                          <p:cTn id="47" fill="hold">
                            <p:stCondLst>
                              <p:cond delay="2501"/>
                            </p:stCondLst>
                            <p:childTnLst>
                              <p:par>
                                <p:cTn id="48" presetID="1" presetClass="entr" presetSubtype="0"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par>
                                <p:cTn id="50" presetID="1" presetClass="entr" presetSubtype="0" fill="hold" grpId="1" nodeType="withEffect">
                                  <p:stCondLst>
                                    <p:cond delay="0"/>
                                  </p:stCondLst>
                                  <p:childTnLst>
                                    <p:set>
                                      <p:cBhvr>
                                        <p:cTn id="51" dur="1" fill="hold">
                                          <p:stCondLst>
                                            <p:cond delay="0"/>
                                          </p:stCondLst>
                                        </p:cTn>
                                        <p:tgtEl>
                                          <p:spTgt spid="20"/>
                                        </p:tgtEl>
                                        <p:attrNameLst>
                                          <p:attrName>style.visibility</p:attrName>
                                        </p:attrNameLst>
                                      </p:cBhvr>
                                      <p:to>
                                        <p:strVal val="visible"/>
                                      </p:to>
                                    </p:set>
                                  </p:childTnLst>
                                </p:cTn>
                              </p:par>
                              <p:par>
                                <p:cTn id="52" presetID="6" presetClass="emph" presetSubtype="0" autoRev="1" fill="hold" grpId="2" nodeType="withEffect">
                                  <p:stCondLst>
                                    <p:cond delay="0"/>
                                  </p:stCondLst>
                                  <p:childTnLst>
                                    <p:animScale>
                                      <p:cBhvr>
                                        <p:cTn id="53" dur="200" fill="hold"/>
                                        <p:tgtEl>
                                          <p:spTgt spid="20"/>
                                        </p:tgtEl>
                                      </p:cBhvr>
                                      <p:by x="115000" y="115000"/>
                                    </p:animScale>
                                  </p:childTnLst>
                                </p:cTn>
                              </p:par>
                              <p:par>
                                <p:cTn id="54" presetID="6" presetClass="emph" presetSubtype="0" autoRev="1" fill="hold" grpId="1" nodeType="withEffect">
                                  <p:stCondLst>
                                    <p:cond delay="0"/>
                                  </p:stCondLst>
                                  <p:iterate type="wd">
                                    <p:tmPct val="0"/>
                                  </p:iterate>
                                  <p:childTnLst>
                                    <p:animScale>
                                      <p:cBhvr>
                                        <p:cTn id="55" dur="200" fill="hold"/>
                                        <p:tgtEl>
                                          <p:spTgt spid="16"/>
                                        </p:tgtEl>
                                      </p:cBhvr>
                                      <p:by x="115000" y="115000"/>
                                    </p:animScale>
                                  </p:childTnLst>
                                </p:cTn>
                              </p:par>
                            </p:childTnLst>
                          </p:cTn>
                        </p:par>
                        <p:par>
                          <p:cTn id="56" fill="hold">
                            <p:stCondLst>
                              <p:cond delay="2901"/>
                            </p:stCondLst>
                            <p:childTnLst>
                              <p:par>
                                <p:cTn id="57" presetID="1" presetClass="exit" presetSubtype="0" fill="hold" grpId="2" nodeType="afterEffect">
                                  <p:stCondLst>
                                    <p:cond delay="0"/>
                                  </p:stCondLst>
                                  <p:iterate type="wd">
                                    <p:tmAbs val="0"/>
                                  </p:iterate>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0" grpId="2"/>
      <p:bldP spid="9" grpId="0"/>
      <p:bldP spid="11" grpId="0"/>
      <p:bldP spid="12" grpId="0"/>
      <p:bldP spid="13" grpId="0"/>
      <p:bldP spid="10" grpId="0"/>
      <p:bldP spid="16" grpId="0"/>
      <p:bldP spid="16" grpId="1"/>
      <p:bldP spid="16" grpId="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第零节</a:t>
            </a:r>
            <a:r>
              <a:rPr lang="zh-CN" altLang="en-US" sz="3000" b="1" kern="0" dirty="0">
                <a:solidFill>
                  <a:srgbClr val="C9394A"/>
                </a:solidFill>
                <a:latin typeface="微软雅黑" charset="0"/>
                <a:ea typeface="微软雅黑" charset="0"/>
                <a:cs typeface="微软雅黑" charset="0"/>
              </a:rPr>
              <a:t>：特征处理知识框架</a:t>
            </a:r>
            <a:endParaRPr lang="en-US" altLang="zh-CN" sz="3000" b="1" kern="0" dirty="0">
              <a:solidFill>
                <a:srgbClr val="C9394A"/>
              </a:solidFill>
              <a:latin typeface="微软雅黑" charset="0"/>
              <a:ea typeface="微软雅黑" charset="0"/>
              <a:cs typeface="微软雅黑" charset="0"/>
            </a:endParaRPr>
          </a:p>
        </p:txBody>
      </p:sp>
      <p:sp>
        <p:nvSpPr>
          <p:cNvPr id="2" name="文本框 1"/>
          <p:cNvSpPr txBox="1"/>
          <p:nvPr/>
        </p:nvSpPr>
        <p:spPr>
          <a:xfrm>
            <a:off x="1204856" y="1549101"/>
            <a:ext cx="1569660" cy="369332"/>
          </a:xfrm>
          <a:prstGeom prst="rect">
            <a:avLst/>
          </a:prstGeom>
          <a:noFill/>
        </p:spPr>
        <p:txBody>
          <a:bodyPr wrap="none" rtlCol="0">
            <a:spAutoFit/>
          </a:bodyPr>
          <a:lstStyle/>
          <a:p>
            <a:r>
              <a:rPr kumimoji="1" lang="zh-CN" altLang="en-US" dirty="0">
                <a:latin typeface="Microsoft YaHei" charset="-122"/>
                <a:ea typeface="Microsoft YaHei" charset="-122"/>
                <a:cs typeface="Microsoft YaHei" charset="-122"/>
              </a:rPr>
              <a:t>什么是特征？</a:t>
            </a:r>
          </a:p>
        </p:txBody>
      </p:sp>
      <p:sp>
        <p:nvSpPr>
          <p:cNvPr id="3" name="文本框 2"/>
          <p:cNvSpPr txBox="1"/>
          <p:nvPr/>
        </p:nvSpPr>
        <p:spPr>
          <a:xfrm>
            <a:off x="1188190" y="1868816"/>
            <a:ext cx="6846746"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在机器学习任务中，描</a:t>
            </a:r>
            <a:r>
              <a:rPr kumimoji="1" lang="zh-CN" altLang="en-US" dirty="0">
                <a:latin typeface="Microsoft YaHei" charset="-122"/>
                <a:ea typeface="Microsoft YaHei" charset="-122"/>
                <a:cs typeface="Microsoft YaHei" charset="-122"/>
              </a:rPr>
              <a:t>述</a:t>
            </a:r>
            <a:r>
              <a:rPr kumimoji="1" lang="en-US" altLang="zh-CN" dirty="0">
                <a:latin typeface="Microsoft YaHei" charset="-122"/>
                <a:ea typeface="Microsoft YaHei" charset="-122"/>
                <a:cs typeface="Microsoft YaHei" charset="-122"/>
              </a:rPr>
              <a:t>/</a:t>
            </a:r>
            <a:r>
              <a:rPr kumimoji="1" lang="zh-CN" altLang="en-US" dirty="0">
                <a:latin typeface="Microsoft YaHei" charset="-122"/>
                <a:ea typeface="Microsoft YaHei" charset="-122"/>
                <a:cs typeface="Microsoft YaHei" charset="-122"/>
              </a:rPr>
              <a:t>表达一件事物的特性</a:t>
            </a:r>
            <a:r>
              <a:rPr kumimoji="1" lang="en-US" altLang="zh-CN" dirty="0">
                <a:latin typeface="Microsoft YaHei" charset="-122"/>
                <a:ea typeface="Microsoft YaHei" charset="-122"/>
                <a:cs typeface="Microsoft YaHei" charset="-122"/>
              </a:rPr>
              <a:t>/</a:t>
            </a:r>
            <a:r>
              <a:rPr kumimoji="1" lang="zh-CN" altLang="en-US" dirty="0">
                <a:latin typeface="Microsoft YaHei" charset="-122"/>
                <a:ea typeface="Microsoft YaHei" charset="-122"/>
                <a:cs typeface="Microsoft YaHei" charset="-122"/>
              </a:rPr>
              <a:t>属性数据称为特征</a:t>
            </a:r>
          </a:p>
        </p:txBody>
      </p:sp>
      <p:graphicFrame>
        <p:nvGraphicFramePr>
          <p:cNvPr id="6" name="表格 5"/>
          <p:cNvGraphicFramePr>
            <a:graphicFrameLocks noGrp="1"/>
          </p:cNvGraphicFramePr>
          <p:nvPr>
            <p:extLst>
              <p:ext uri="{D42A27DB-BD31-4B8C-83A1-F6EECF244321}">
                <p14:modId xmlns:p14="http://schemas.microsoft.com/office/powerpoint/2010/main" val="2144254972"/>
              </p:ext>
            </p:extLst>
          </p:nvPr>
        </p:nvGraphicFramePr>
        <p:xfrm>
          <a:off x="1302590" y="3141012"/>
          <a:ext cx="4176464" cy="1666240"/>
        </p:xfrm>
        <a:graphic>
          <a:graphicData uri="http://schemas.openxmlformats.org/drawingml/2006/table">
            <a:tbl>
              <a:tblPr/>
              <a:tblGrid>
                <a:gridCol w="805808">
                  <a:extLst>
                    <a:ext uri="{9D8B030D-6E8A-4147-A177-3AD203B41FA5}">
                      <a16:colId xmlns:a16="http://schemas.microsoft.com/office/drawing/2014/main" xmlns="" val="20000"/>
                    </a:ext>
                  </a:extLst>
                </a:gridCol>
                <a:gridCol w="805808">
                  <a:extLst>
                    <a:ext uri="{9D8B030D-6E8A-4147-A177-3AD203B41FA5}">
                      <a16:colId xmlns:a16="http://schemas.microsoft.com/office/drawing/2014/main" xmlns="" val="20001"/>
                    </a:ext>
                  </a:extLst>
                </a:gridCol>
                <a:gridCol w="805808">
                  <a:extLst>
                    <a:ext uri="{9D8B030D-6E8A-4147-A177-3AD203B41FA5}">
                      <a16:colId xmlns:a16="http://schemas.microsoft.com/office/drawing/2014/main" xmlns="" val="20002"/>
                    </a:ext>
                  </a:extLst>
                </a:gridCol>
                <a:gridCol w="790192">
                  <a:extLst>
                    <a:ext uri="{9D8B030D-6E8A-4147-A177-3AD203B41FA5}">
                      <a16:colId xmlns:a16="http://schemas.microsoft.com/office/drawing/2014/main" xmlns="" val="20003"/>
                    </a:ext>
                  </a:extLst>
                </a:gridCol>
                <a:gridCol w="968848">
                  <a:extLst>
                    <a:ext uri="{9D8B030D-6E8A-4147-A177-3AD203B41FA5}">
                      <a16:colId xmlns:a16="http://schemas.microsoft.com/office/drawing/2014/main" xmlns="" val="20004"/>
                    </a:ext>
                  </a:extLst>
                </a:gridCol>
              </a:tblGrid>
              <a:tr h="153473">
                <a:tc>
                  <a:txBody>
                    <a:bodyPr/>
                    <a:lstStyle/>
                    <a:p>
                      <a:r>
                        <a:rPr lang="zh-CN" altLang="en-US" sz="1200" b="1">
                          <a:effectLst/>
                        </a:rPr>
                        <a:t>花萼长度</a:t>
                      </a:r>
                    </a:p>
                  </a:txBody>
                  <a:tcPr marL="12700" marR="1270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E7DCC3"/>
                    </a:solidFill>
                  </a:tcPr>
                </a:tc>
                <a:tc>
                  <a:txBody>
                    <a:bodyPr/>
                    <a:lstStyle/>
                    <a:p>
                      <a:r>
                        <a:rPr lang="zh-CN" altLang="en-US" sz="1200" b="1">
                          <a:effectLst/>
                        </a:rPr>
                        <a:t>花萼宽度</a:t>
                      </a:r>
                    </a:p>
                  </a:txBody>
                  <a:tcPr marL="12700" marR="1270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E7DCC3"/>
                    </a:solidFill>
                  </a:tcPr>
                </a:tc>
                <a:tc>
                  <a:txBody>
                    <a:bodyPr/>
                    <a:lstStyle/>
                    <a:p>
                      <a:r>
                        <a:rPr lang="zh-CN" altLang="en-US" sz="1200" b="1">
                          <a:effectLst/>
                        </a:rPr>
                        <a:t>花瓣长度</a:t>
                      </a:r>
                    </a:p>
                  </a:txBody>
                  <a:tcPr marL="12700" marR="1270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E7DCC3"/>
                    </a:solidFill>
                  </a:tcPr>
                </a:tc>
                <a:tc>
                  <a:txBody>
                    <a:bodyPr/>
                    <a:lstStyle/>
                    <a:p>
                      <a:r>
                        <a:rPr lang="zh-CN" altLang="en-US" sz="1200" b="1">
                          <a:effectLst/>
                        </a:rPr>
                        <a:t>花瓣宽度</a:t>
                      </a:r>
                    </a:p>
                  </a:txBody>
                  <a:tcPr marL="12700" marR="1270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E7DCC3"/>
                    </a:solidFill>
                  </a:tcPr>
                </a:tc>
                <a:tc>
                  <a:txBody>
                    <a:bodyPr/>
                    <a:lstStyle/>
                    <a:p>
                      <a:r>
                        <a:rPr lang="zh-CN" altLang="en-US" sz="1200" b="1">
                          <a:effectLst/>
                        </a:rPr>
                        <a:t>鸢尾花属</a:t>
                      </a:r>
                    </a:p>
                  </a:txBody>
                  <a:tcPr marL="12700" marR="1270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E7DCC3"/>
                    </a:solidFill>
                  </a:tcPr>
                </a:tc>
                <a:extLst>
                  <a:ext uri="{0D108BD9-81ED-4DB2-BD59-A6C34878D82A}">
                    <a16:rowId xmlns:a16="http://schemas.microsoft.com/office/drawing/2014/main" xmlns="" val="10000"/>
                  </a:ext>
                </a:extLst>
              </a:tr>
              <a:tr h="81719">
                <a:tc>
                  <a:txBody>
                    <a:bodyPr/>
                    <a:lstStyle/>
                    <a:p>
                      <a:r>
                        <a:rPr lang="nb-NO" sz="1200">
                          <a:effectLst/>
                        </a:rPr>
                        <a:t>5.1</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hr-HR" sz="1200">
                          <a:effectLst/>
                        </a:rPr>
                        <a:t>3.5</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nb-NO" sz="1200">
                          <a:effectLst/>
                        </a:rPr>
                        <a:t>1.4</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nb-NO" sz="1200">
                          <a:effectLst/>
                        </a:rPr>
                        <a:t>0.2</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zh-CN" altLang="en-US" sz="1200" b="0" i="0">
                          <a:solidFill>
                            <a:schemeClr val="tx1"/>
                          </a:solidFill>
                          <a:effectLst/>
                          <a:latin typeface="+mn-lt"/>
                          <a:ea typeface="+mn-ea"/>
                          <a:cs typeface="+mn-cs"/>
                        </a:rPr>
                        <a:t>山鸢尾</a:t>
                      </a:r>
                      <a:endParaRPr lang="en-US" sz="1200">
                        <a:effectLst/>
                      </a:endParaRP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81719">
                <a:tc>
                  <a:txBody>
                    <a:bodyPr/>
                    <a:lstStyle/>
                    <a:p>
                      <a:r>
                        <a:rPr lang="hr-HR" sz="1200">
                          <a:effectLst/>
                        </a:rPr>
                        <a:t>4.9</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hr-HR" sz="1200">
                          <a:effectLst/>
                        </a:rPr>
                        <a:t>3.0</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nb-NO" sz="1200">
                          <a:effectLst/>
                        </a:rPr>
                        <a:t>1.4</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nb-NO" sz="1200">
                          <a:effectLst/>
                        </a:rPr>
                        <a:t>0.2</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zh-CN" altLang="en-US" sz="1200" b="0" i="0">
                          <a:solidFill>
                            <a:schemeClr val="tx1"/>
                          </a:solidFill>
                          <a:effectLst/>
                          <a:latin typeface="+mn-lt"/>
                          <a:ea typeface="+mn-ea"/>
                          <a:cs typeface="+mn-cs"/>
                        </a:rPr>
                        <a:t>山鸢尾</a:t>
                      </a:r>
                      <a:endParaRPr lang="en-US" altLang="zh-CN" sz="1200">
                        <a:effectLst/>
                      </a:endParaRP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81719">
                <a:tc>
                  <a:txBody>
                    <a:bodyPr/>
                    <a:lstStyle/>
                    <a:p>
                      <a:r>
                        <a:rPr lang="hr-HR" sz="1200">
                          <a:effectLst/>
                        </a:rPr>
                        <a:t>4.7</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hr-HR" sz="1200">
                          <a:effectLst/>
                        </a:rPr>
                        <a:t>3.2</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nb-NO" sz="1200">
                          <a:effectLst/>
                        </a:rPr>
                        <a:t>1.3</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nb-NO" sz="1200">
                          <a:effectLst/>
                        </a:rPr>
                        <a:t>0.2</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zh-CN" altLang="en-US" sz="1200" b="0" i="0">
                          <a:solidFill>
                            <a:schemeClr val="tx1"/>
                          </a:solidFill>
                          <a:effectLst/>
                          <a:latin typeface="+mn-lt"/>
                          <a:ea typeface="+mn-ea"/>
                          <a:cs typeface="+mn-cs"/>
                        </a:rPr>
                        <a:t>山鸢尾</a:t>
                      </a:r>
                      <a:endParaRPr lang="en-US" altLang="zh-CN" sz="1200">
                        <a:effectLst/>
                      </a:endParaRP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81719">
                <a:tc>
                  <a:txBody>
                    <a:bodyPr/>
                    <a:lstStyle/>
                    <a:p>
                      <a:r>
                        <a:rPr lang="hr-HR" sz="1200">
                          <a:effectLst/>
                        </a:rPr>
                        <a:t>6.5</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hr-HR" sz="1200">
                          <a:effectLst/>
                        </a:rPr>
                        <a:t>2.8</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hr-HR" sz="1200">
                          <a:effectLst/>
                        </a:rPr>
                        <a:t>4.6</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nb-NO" sz="1200">
                          <a:effectLst/>
                        </a:rPr>
                        <a:t>1.5</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zh-CN" altLang="en-US" sz="1200" i="1">
                          <a:effectLst/>
                        </a:rPr>
                        <a:t>杂色鸢尾</a:t>
                      </a:r>
                      <a:endParaRPr lang="en-US" sz="1200">
                        <a:effectLst/>
                      </a:endParaRP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81719">
                <a:tc>
                  <a:txBody>
                    <a:bodyPr/>
                    <a:lstStyle/>
                    <a:p>
                      <a:r>
                        <a:rPr lang="nb-NO" sz="1200">
                          <a:effectLst/>
                        </a:rPr>
                        <a:t>5.7</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hr-HR" sz="1200">
                          <a:effectLst/>
                        </a:rPr>
                        <a:t>2.8</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hr-HR" sz="1200">
                          <a:effectLst/>
                        </a:rPr>
                        <a:t>4.5</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nb-NO" sz="1200">
                          <a:effectLst/>
                        </a:rPr>
                        <a:t>1.3</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zh-CN" altLang="en-US" sz="1200" i="1">
                          <a:effectLst/>
                        </a:rPr>
                        <a:t>杂色鸢尾</a:t>
                      </a:r>
                      <a:endParaRPr lang="en-US" sz="1200">
                        <a:effectLst/>
                      </a:endParaRP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153473">
                <a:tc>
                  <a:txBody>
                    <a:bodyPr/>
                    <a:lstStyle/>
                    <a:p>
                      <a:r>
                        <a:rPr lang="hr-HR" sz="1200">
                          <a:effectLst/>
                        </a:rPr>
                        <a:t>6.9</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hr-HR" sz="1200">
                          <a:effectLst/>
                        </a:rPr>
                        <a:t>3.1</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nb-NO" sz="1200">
                          <a:effectLst/>
                        </a:rPr>
                        <a:t>5.1</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hr-HR" sz="1200">
                          <a:effectLst/>
                        </a:rPr>
                        <a:t>2.3</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zh-CN" altLang="en-US" sz="1200" i="1">
                          <a:effectLst/>
                        </a:rPr>
                        <a:t>维吉尼亚鸢尾</a:t>
                      </a:r>
                      <a:endParaRPr lang="en-US" sz="1200">
                        <a:effectLst/>
                      </a:endParaRP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153473">
                <a:tc>
                  <a:txBody>
                    <a:bodyPr/>
                    <a:lstStyle/>
                    <a:p>
                      <a:r>
                        <a:rPr lang="nb-NO" sz="1200">
                          <a:effectLst/>
                        </a:rPr>
                        <a:t>5.8</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hr-HR" sz="1200">
                          <a:effectLst/>
                        </a:rPr>
                        <a:t>2.7</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nb-NO" sz="1200">
                          <a:effectLst/>
                        </a:rPr>
                        <a:t>5.1</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nb-NO" sz="1200">
                          <a:effectLst/>
                        </a:rPr>
                        <a:t>1.9</a:t>
                      </a: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r>
                        <a:rPr lang="zh-CN" altLang="en-US" sz="1200" i="1">
                          <a:effectLst/>
                        </a:rPr>
                        <a:t>维吉尼亚鸢尾</a:t>
                      </a:r>
                      <a:endParaRPr lang="en-US" sz="1200">
                        <a:effectLst/>
                      </a:endParaRPr>
                    </a:p>
                  </a:txBody>
                  <a:tcPr marL="12700" marR="12700" marT="12700" marB="127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bl>
          </a:graphicData>
        </a:graphic>
      </p:graphicFrame>
      <p:sp>
        <p:nvSpPr>
          <p:cNvPr id="10" name="可选流程 9"/>
          <p:cNvSpPr/>
          <p:nvPr/>
        </p:nvSpPr>
        <p:spPr>
          <a:xfrm>
            <a:off x="1212812" y="3390613"/>
            <a:ext cx="4266242" cy="182448"/>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可选流程 10"/>
          <p:cNvSpPr/>
          <p:nvPr/>
        </p:nvSpPr>
        <p:spPr>
          <a:xfrm>
            <a:off x="1213378" y="3576841"/>
            <a:ext cx="4266242" cy="182448"/>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可选流程 12"/>
          <p:cNvSpPr/>
          <p:nvPr/>
        </p:nvSpPr>
        <p:spPr>
          <a:xfrm>
            <a:off x="1212812" y="3783590"/>
            <a:ext cx="4266242" cy="182448"/>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5789721" y="3759289"/>
            <a:ext cx="646331" cy="369332"/>
          </a:xfrm>
          <a:prstGeom prst="rect">
            <a:avLst/>
          </a:prstGeom>
          <a:noFill/>
        </p:spPr>
        <p:txBody>
          <a:bodyPr wrap="none" rtlCol="0">
            <a:spAutoFit/>
          </a:bodyPr>
          <a:lstStyle/>
          <a:p>
            <a:r>
              <a:rPr kumimoji="1" lang="zh-CN" altLang="en-US">
                <a:solidFill>
                  <a:srgbClr val="C00000"/>
                </a:solidFill>
                <a:latin typeface="Microsoft YaHei" charset="-122"/>
                <a:ea typeface="Microsoft YaHei" charset="-122"/>
                <a:cs typeface="Microsoft YaHei" charset="-122"/>
              </a:rPr>
              <a:t>样本</a:t>
            </a:r>
          </a:p>
        </p:txBody>
      </p:sp>
      <p:sp>
        <p:nvSpPr>
          <p:cNvPr id="19" name="可选流程 18"/>
          <p:cNvSpPr/>
          <p:nvPr/>
        </p:nvSpPr>
        <p:spPr>
          <a:xfrm>
            <a:off x="1292689" y="3037395"/>
            <a:ext cx="793388" cy="1871764"/>
          </a:xfrm>
          <a:prstGeom prst="flowChartAlternate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可选流程 19"/>
          <p:cNvSpPr/>
          <p:nvPr/>
        </p:nvSpPr>
        <p:spPr>
          <a:xfrm>
            <a:off x="2086077" y="3038691"/>
            <a:ext cx="793388" cy="1871764"/>
          </a:xfrm>
          <a:prstGeom prst="flowChartAlternate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可选流程 20"/>
          <p:cNvSpPr/>
          <p:nvPr/>
        </p:nvSpPr>
        <p:spPr>
          <a:xfrm>
            <a:off x="1212812" y="3953397"/>
            <a:ext cx="4266242" cy="182448"/>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可选流程 21"/>
          <p:cNvSpPr/>
          <p:nvPr/>
        </p:nvSpPr>
        <p:spPr>
          <a:xfrm>
            <a:off x="1212812" y="4170172"/>
            <a:ext cx="4266242" cy="182448"/>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可选流程 22"/>
          <p:cNvSpPr/>
          <p:nvPr/>
        </p:nvSpPr>
        <p:spPr>
          <a:xfrm>
            <a:off x="1212130" y="4413208"/>
            <a:ext cx="4266242" cy="182448"/>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可选流程 23"/>
          <p:cNvSpPr/>
          <p:nvPr/>
        </p:nvSpPr>
        <p:spPr>
          <a:xfrm>
            <a:off x="1204668" y="4628584"/>
            <a:ext cx="4266242" cy="182448"/>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可选流程 24"/>
          <p:cNvSpPr/>
          <p:nvPr/>
        </p:nvSpPr>
        <p:spPr>
          <a:xfrm>
            <a:off x="2941095" y="3030156"/>
            <a:ext cx="793388" cy="1871764"/>
          </a:xfrm>
          <a:prstGeom prst="flowChartAlternate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可选流程 25"/>
          <p:cNvSpPr/>
          <p:nvPr/>
        </p:nvSpPr>
        <p:spPr>
          <a:xfrm>
            <a:off x="3717054" y="3038691"/>
            <a:ext cx="793388" cy="1871764"/>
          </a:xfrm>
          <a:prstGeom prst="flowChartAlternate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可选流程 26" hidden="1"/>
          <p:cNvSpPr/>
          <p:nvPr/>
        </p:nvSpPr>
        <p:spPr>
          <a:xfrm>
            <a:off x="4567199" y="3030156"/>
            <a:ext cx="972803" cy="1871764"/>
          </a:xfrm>
          <a:prstGeom prst="flowChartAlternate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任意形状 27"/>
          <p:cNvSpPr/>
          <p:nvPr/>
        </p:nvSpPr>
        <p:spPr>
          <a:xfrm>
            <a:off x="5497158" y="3453205"/>
            <a:ext cx="281428" cy="1269428"/>
          </a:xfrm>
          <a:custGeom>
            <a:avLst/>
            <a:gdLst>
              <a:gd name="connsiteX0" fmla="*/ 0 w 281428"/>
              <a:gd name="connsiteY0" fmla="*/ 0 h 1269428"/>
              <a:gd name="connsiteX1" fmla="*/ 150607 w 281428"/>
              <a:gd name="connsiteY1" fmla="*/ 64546 h 1269428"/>
              <a:gd name="connsiteX2" fmla="*/ 172122 w 281428"/>
              <a:gd name="connsiteY2" fmla="*/ 107576 h 1269428"/>
              <a:gd name="connsiteX3" fmla="*/ 161364 w 281428"/>
              <a:gd name="connsiteY3" fmla="*/ 365760 h 1269428"/>
              <a:gd name="connsiteX4" fmla="*/ 172122 w 281428"/>
              <a:gd name="connsiteY4" fmla="*/ 419548 h 1269428"/>
              <a:gd name="connsiteX5" fmla="*/ 258183 w 281428"/>
              <a:gd name="connsiteY5" fmla="*/ 462579 h 1269428"/>
              <a:gd name="connsiteX6" fmla="*/ 279698 w 281428"/>
              <a:gd name="connsiteY6" fmla="*/ 494851 h 1269428"/>
              <a:gd name="connsiteX7" fmla="*/ 215153 w 281428"/>
              <a:gd name="connsiteY7" fmla="*/ 516367 h 1269428"/>
              <a:gd name="connsiteX8" fmla="*/ 172122 w 281428"/>
              <a:gd name="connsiteY8" fmla="*/ 537882 h 1269428"/>
              <a:gd name="connsiteX9" fmla="*/ 150607 w 281428"/>
              <a:gd name="connsiteY9" fmla="*/ 602428 h 1269428"/>
              <a:gd name="connsiteX10" fmla="*/ 172122 w 281428"/>
              <a:gd name="connsiteY10" fmla="*/ 796066 h 1269428"/>
              <a:gd name="connsiteX11" fmla="*/ 150607 w 281428"/>
              <a:gd name="connsiteY11" fmla="*/ 1161826 h 1269428"/>
              <a:gd name="connsiteX12" fmla="*/ 139849 w 281428"/>
              <a:gd name="connsiteY12" fmla="*/ 1204856 h 1269428"/>
              <a:gd name="connsiteX13" fmla="*/ 86061 w 281428"/>
              <a:gd name="connsiteY13" fmla="*/ 1237129 h 1269428"/>
              <a:gd name="connsiteX14" fmla="*/ 32273 w 281428"/>
              <a:gd name="connsiteY14" fmla="*/ 1269402 h 126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1428" h="1269428">
                <a:moveTo>
                  <a:pt x="0" y="0"/>
                </a:moveTo>
                <a:cubicBezTo>
                  <a:pt x="50202" y="21515"/>
                  <a:pt x="104291" y="35598"/>
                  <a:pt x="150607" y="64546"/>
                </a:cubicBezTo>
                <a:cubicBezTo>
                  <a:pt x="164206" y="73045"/>
                  <a:pt x="171550" y="91550"/>
                  <a:pt x="172122" y="107576"/>
                </a:cubicBezTo>
                <a:cubicBezTo>
                  <a:pt x="175196" y="193657"/>
                  <a:pt x="164950" y="279699"/>
                  <a:pt x="161364" y="365760"/>
                </a:cubicBezTo>
                <a:cubicBezTo>
                  <a:pt x="164950" y="383689"/>
                  <a:pt x="162431" y="404043"/>
                  <a:pt x="172122" y="419548"/>
                </a:cubicBezTo>
                <a:cubicBezTo>
                  <a:pt x="192440" y="452056"/>
                  <a:pt x="226242" y="454593"/>
                  <a:pt x="258183" y="462579"/>
                </a:cubicBezTo>
                <a:cubicBezTo>
                  <a:pt x="265355" y="473336"/>
                  <a:pt x="287774" y="484755"/>
                  <a:pt x="279698" y="494851"/>
                </a:cubicBezTo>
                <a:cubicBezTo>
                  <a:pt x="265531" y="512560"/>
                  <a:pt x="236210" y="507944"/>
                  <a:pt x="215153" y="516367"/>
                </a:cubicBezTo>
                <a:cubicBezTo>
                  <a:pt x="200263" y="522323"/>
                  <a:pt x="186466" y="530710"/>
                  <a:pt x="172122" y="537882"/>
                </a:cubicBezTo>
                <a:cubicBezTo>
                  <a:pt x="164950" y="559397"/>
                  <a:pt x="151740" y="579777"/>
                  <a:pt x="150607" y="602428"/>
                </a:cubicBezTo>
                <a:cubicBezTo>
                  <a:pt x="145685" y="700856"/>
                  <a:pt x="154072" y="723868"/>
                  <a:pt x="172122" y="796066"/>
                </a:cubicBezTo>
                <a:cubicBezTo>
                  <a:pt x="164950" y="917986"/>
                  <a:pt x="160219" y="1040074"/>
                  <a:pt x="150607" y="1161826"/>
                </a:cubicBezTo>
                <a:cubicBezTo>
                  <a:pt x="149443" y="1176565"/>
                  <a:pt x="149471" y="1193631"/>
                  <a:pt x="139849" y="1204856"/>
                </a:cubicBezTo>
                <a:cubicBezTo>
                  <a:pt x="126242" y="1220731"/>
                  <a:pt x="103458" y="1225531"/>
                  <a:pt x="86061" y="1237129"/>
                </a:cubicBezTo>
                <a:cubicBezTo>
                  <a:pt x="34424" y="1271553"/>
                  <a:pt x="62107" y="1269402"/>
                  <a:pt x="32273" y="1269402"/>
                </a:cubicBez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8"/>
          <p:cNvSpPr txBox="1"/>
          <p:nvPr/>
        </p:nvSpPr>
        <p:spPr>
          <a:xfrm>
            <a:off x="2617929" y="2394058"/>
            <a:ext cx="646331" cy="369332"/>
          </a:xfrm>
          <a:prstGeom prst="rect">
            <a:avLst/>
          </a:prstGeom>
          <a:noFill/>
        </p:spPr>
        <p:txBody>
          <a:bodyPr wrap="none" rtlCol="0">
            <a:spAutoFit/>
          </a:bodyPr>
          <a:lstStyle/>
          <a:p>
            <a:r>
              <a:rPr kumimoji="1" lang="zh-CN" altLang="en-US">
                <a:solidFill>
                  <a:srgbClr val="00B050"/>
                </a:solidFill>
                <a:latin typeface="Microsoft YaHei" charset="-122"/>
                <a:ea typeface="Microsoft YaHei" charset="-122"/>
                <a:cs typeface="Microsoft YaHei" charset="-122"/>
              </a:rPr>
              <a:t>特征</a:t>
            </a:r>
          </a:p>
        </p:txBody>
      </p:sp>
      <p:sp>
        <p:nvSpPr>
          <p:cNvPr id="30" name="文本框 29"/>
          <p:cNvSpPr txBox="1"/>
          <p:nvPr/>
        </p:nvSpPr>
        <p:spPr>
          <a:xfrm>
            <a:off x="169741" y="2751220"/>
            <a:ext cx="646331" cy="369332"/>
          </a:xfrm>
          <a:prstGeom prst="rect">
            <a:avLst/>
          </a:prstGeom>
          <a:noFill/>
        </p:spPr>
        <p:txBody>
          <a:bodyPr wrap="none" rtlCol="0">
            <a:spAutoFit/>
          </a:bodyPr>
          <a:lstStyle/>
          <a:p>
            <a:r>
              <a:rPr kumimoji="1" lang="zh-CN" altLang="en-US">
                <a:solidFill>
                  <a:srgbClr val="0070C0"/>
                </a:solidFill>
                <a:latin typeface="Microsoft YaHei" charset="-122"/>
                <a:ea typeface="Microsoft YaHei" charset="-122"/>
                <a:cs typeface="Microsoft YaHei" charset="-122"/>
              </a:rPr>
              <a:t>属性</a:t>
            </a:r>
          </a:p>
        </p:txBody>
      </p:sp>
      <p:sp>
        <p:nvSpPr>
          <p:cNvPr id="31" name="文本框 30"/>
          <p:cNvSpPr txBox="1"/>
          <p:nvPr/>
        </p:nvSpPr>
        <p:spPr>
          <a:xfrm>
            <a:off x="6436040" y="2644528"/>
            <a:ext cx="1107996" cy="369332"/>
          </a:xfrm>
          <a:prstGeom prst="rect">
            <a:avLst/>
          </a:prstGeom>
          <a:noFill/>
        </p:spPr>
        <p:txBody>
          <a:bodyPr wrap="none" rtlCol="0">
            <a:spAutoFit/>
          </a:bodyPr>
          <a:lstStyle/>
          <a:p>
            <a:r>
              <a:rPr kumimoji="1" lang="zh-CN" altLang="en-US" dirty="0">
                <a:latin typeface="Microsoft YaHei" charset="-122"/>
                <a:ea typeface="Microsoft YaHei" charset="-122"/>
                <a:cs typeface="Microsoft YaHei" charset="-122"/>
              </a:rPr>
              <a:t>特征向量</a:t>
            </a:r>
          </a:p>
        </p:txBody>
      </p:sp>
      <p:cxnSp>
        <p:nvCxnSpPr>
          <p:cNvPr id="33" name="直线箭头连接符 32"/>
          <p:cNvCxnSpPr/>
          <p:nvPr/>
        </p:nvCxnSpPr>
        <p:spPr>
          <a:xfrm flipH="1" flipV="1">
            <a:off x="827584" y="2845395"/>
            <a:ext cx="648072" cy="374427"/>
          </a:xfrm>
          <a:prstGeom prst="straightConnector1">
            <a:avLst/>
          </a:prstGeom>
          <a:ln w="412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任意形状 33"/>
          <p:cNvSpPr/>
          <p:nvPr/>
        </p:nvSpPr>
        <p:spPr>
          <a:xfrm>
            <a:off x="1721224" y="2700169"/>
            <a:ext cx="2366682" cy="290457"/>
          </a:xfrm>
          <a:custGeom>
            <a:avLst/>
            <a:gdLst>
              <a:gd name="connsiteX0" fmla="*/ 0 w 2366682"/>
              <a:gd name="connsiteY0" fmla="*/ 290457 h 290457"/>
              <a:gd name="connsiteX1" fmla="*/ 86061 w 2366682"/>
              <a:gd name="connsiteY1" fmla="*/ 193638 h 290457"/>
              <a:gd name="connsiteX2" fmla="*/ 129091 w 2366682"/>
              <a:gd name="connsiteY2" fmla="*/ 161365 h 290457"/>
              <a:gd name="connsiteX3" fmla="*/ 193637 w 2366682"/>
              <a:gd name="connsiteY3" fmla="*/ 139850 h 290457"/>
              <a:gd name="connsiteX4" fmla="*/ 613185 w 2366682"/>
              <a:gd name="connsiteY4" fmla="*/ 150607 h 290457"/>
              <a:gd name="connsiteX5" fmla="*/ 656216 w 2366682"/>
              <a:gd name="connsiteY5" fmla="*/ 161365 h 290457"/>
              <a:gd name="connsiteX6" fmla="*/ 882127 w 2366682"/>
              <a:gd name="connsiteY6" fmla="*/ 150607 h 290457"/>
              <a:gd name="connsiteX7" fmla="*/ 914400 w 2366682"/>
              <a:gd name="connsiteY7" fmla="*/ 139850 h 290457"/>
              <a:gd name="connsiteX8" fmla="*/ 989703 w 2366682"/>
              <a:gd name="connsiteY8" fmla="*/ 118335 h 290457"/>
              <a:gd name="connsiteX9" fmla="*/ 1032734 w 2366682"/>
              <a:gd name="connsiteY9" fmla="*/ 96819 h 290457"/>
              <a:gd name="connsiteX10" fmla="*/ 1129552 w 2366682"/>
              <a:gd name="connsiteY10" fmla="*/ 53789 h 290457"/>
              <a:gd name="connsiteX11" fmla="*/ 1172583 w 2366682"/>
              <a:gd name="connsiteY11" fmla="*/ 21516 h 290457"/>
              <a:gd name="connsiteX12" fmla="*/ 1204856 w 2366682"/>
              <a:gd name="connsiteY12" fmla="*/ 0 h 290457"/>
              <a:gd name="connsiteX13" fmla="*/ 1226371 w 2366682"/>
              <a:gd name="connsiteY13" fmla="*/ 21516 h 290457"/>
              <a:gd name="connsiteX14" fmla="*/ 1258644 w 2366682"/>
              <a:gd name="connsiteY14" fmla="*/ 86062 h 290457"/>
              <a:gd name="connsiteX15" fmla="*/ 1301675 w 2366682"/>
              <a:gd name="connsiteY15" fmla="*/ 107577 h 290457"/>
              <a:gd name="connsiteX16" fmla="*/ 1333948 w 2366682"/>
              <a:gd name="connsiteY16" fmla="*/ 129092 h 290457"/>
              <a:gd name="connsiteX17" fmla="*/ 1506070 w 2366682"/>
              <a:gd name="connsiteY17" fmla="*/ 150607 h 290457"/>
              <a:gd name="connsiteX18" fmla="*/ 2183802 w 2366682"/>
              <a:gd name="connsiteY18" fmla="*/ 161365 h 290457"/>
              <a:gd name="connsiteX19" fmla="*/ 2259105 w 2366682"/>
              <a:gd name="connsiteY19" fmla="*/ 193638 h 290457"/>
              <a:gd name="connsiteX20" fmla="*/ 2323651 w 2366682"/>
              <a:gd name="connsiteY20" fmla="*/ 268942 h 290457"/>
              <a:gd name="connsiteX21" fmla="*/ 2366682 w 2366682"/>
              <a:gd name="connsiteY21" fmla="*/ 236669 h 29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66682" h="290457">
                <a:moveTo>
                  <a:pt x="0" y="290457"/>
                </a:moveTo>
                <a:cubicBezTo>
                  <a:pt x="27347" y="253993"/>
                  <a:pt x="48074" y="222128"/>
                  <a:pt x="86061" y="193638"/>
                </a:cubicBezTo>
                <a:cubicBezTo>
                  <a:pt x="100404" y="182880"/>
                  <a:pt x="113055" y="169383"/>
                  <a:pt x="129091" y="161365"/>
                </a:cubicBezTo>
                <a:cubicBezTo>
                  <a:pt x="149376" y="151223"/>
                  <a:pt x="193637" y="139850"/>
                  <a:pt x="193637" y="139850"/>
                </a:cubicBezTo>
                <a:cubicBezTo>
                  <a:pt x="333486" y="143436"/>
                  <a:pt x="473441" y="144107"/>
                  <a:pt x="613185" y="150607"/>
                </a:cubicBezTo>
                <a:cubicBezTo>
                  <a:pt x="627954" y="151294"/>
                  <a:pt x="641431" y="161365"/>
                  <a:pt x="656216" y="161365"/>
                </a:cubicBezTo>
                <a:cubicBezTo>
                  <a:pt x="731605" y="161365"/>
                  <a:pt x="806823" y="154193"/>
                  <a:pt x="882127" y="150607"/>
                </a:cubicBezTo>
                <a:cubicBezTo>
                  <a:pt x="892885" y="147021"/>
                  <a:pt x="903497" y="142965"/>
                  <a:pt x="914400" y="139850"/>
                </a:cubicBezTo>
                <a:cubicBezTo>
                  <a:pt x="941681" y="132055"/>
                  <a:pt x="963920" y="129385"/>
                  <a:pt x="989703" y="118335"/>
                </a:cubicBezTo>
                <a:cubicBezTo>
                  <a:pt x="1004443" y="112018"/>
                  <a:pt x="1017994" y="103136"/>
                  <a:pt x="1032734" y="96819"/>
                </a:cubicBezTo>
                <a:cubicBezTo>
                  <a:pt x="1097903" y="68889"/>
                  <a:pt x="1033491" y="111426"/>
                  <a:pt x="1129552" y="53789"/>
                </a:cubicBezTo>
                <a:cubicBezTo>
                  <a:pt x="1144926" y="44564"/>
                  <a:pt x="1157993" y="31937"/>
                  <a:pt x="1172583" y="21516"/>
                </a:cubicBezTo>
                <a:cubicBezTo>
                  <a:pt x="1183104" y="14001"/>
                  <a:pt x="1194098" y="7172"/>
                  <a:pt x="1204856" y="0"/>
                </a:cubicBezTo>
                <a:cubicBezTo>
                  <a:pt x="1212028" y="7172"/>
                  <a:pt x="1221835" y="12444"/>
                  <a:pt x="1226371" y="21516"/>
                </a:cubicBezTo>
                <a:cubicBezTo>
                  <a:pt x="1247762" y="64299"/>
                  <a:pt x="1221068" y="61011"/>
                  <a:pt x="1258644" y="86062"/>
                </a:cubicBezTo>
                <a:cubicBezTo>
                  <a:pt x="1271987" y="94958"/>
                  <a:pt x="1287751" y="99621"/>
                  <a:pt x="1301675" y="107577"/>
                </a:cubicBezTo>
                <a:cubicBezTo>
                  <a:pt x="1312901" y="113992"/>
                  <a:pt x="1321682" y="125003"/>
                  <a:pt x="1333948" y="129092"/>
                </a:cubicBezTo>
                <a:cubicBezTo>
                  <a:pt x="1360947" y="138092"/>
                  <a:pt x="1497555" y="150374"/>
                  <a:pt x="1506070" y="150607"/>
                </a:cubicBezTo>
                <a:cubicBezTo>
                  <a:pt x="1731924" y="156795"/>
                  <a:pt x="1957891" y="157779"/>
                  <a:pt x="2183802" y="161365"/>
                </a:cubicBezTo>
                <a:cubicBezTo>
                  <a:pt x="2208728" y="169674"/>
                  <a:pt x="2237837" y="177687"/>
                  <a:pt x="2259105" y="193638"/>
                </a:cubicBezTo>
                <a:cubicBezTo>
                  <a:pt x="2293888" y="219725"/>
                  <a:pt x="2301968" y="236417"/>
                  <a:pt x="2323651" y="268942"/>
                </a:cubicBezTo>
                <a:lnTo>
                  <a:pt x="2366682" y="236669"/>
                </a:ln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可选流程 34"/>
          <p:cNvSpPr/>
          <p:nvPr/>
        </p:nvSpPr>
        <p:spPr>
          <a:xfrm>
            <a:off x="1222630" y="3365245"/>
            <a:ext cx="3287811" cy="197392"/>
          </a:xfrm>
          <a:prstGeom prst="flowChartAlternate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7" name="直线箭头连接符 36"/>
          <p:cNvCxnSpPr/>
          <p:nvPr/>
        </p:nvCxnSpPr>
        <p:spPr>
          <a:xfrm flipV="1">
            <a:off x="4427984" y="2843287"/>
            <a:ext cx="2008056" cy="5945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6380297" y="3783590"/>
            <a:ext cx="2327477" cy="120032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smtClean="0"/>
              <a:t>特</a:t>
            </a:r>
            <a:r>
              <a:rPr lang="zh-CN" altLang="en-US" sz="1200" dirty="0"/>
              <a:t>征是需</a:t>
            </a:r>
            <a:r>
              <a:rPr lang="zh-CN" altLang="en-US" sz="1200" dirty="0" smtClean="0"/>
              <a:t>要直接作</a:t>
            </a:r>
            <a:r>
              <a:rPr lang="zh-CN" altLang="en-US" sz="1200" dirty="0"/>
              <a:t>用于我们最终分类</a:t>
            </a:r>
            <a:r>
              <a:rPr lang="en-US" altLang="zh-CN" sz="1200" dirty="0"/>
              <a:t>(</a:t>
            </a:r>
            <a:r>
              <a:rPr lang="zh-CN" altLang="en-US" sz="1200" dirty="0"/>
              <a:t>聚类回归等</a:t>
            </a:r>
            <a:r>
              <a:rPr lang="en-US" altLang="zh-CN" sz="1200" dirty="0"/>
              <a:t>)</a:t>
            </a:r>
            <a:r>
              <a:rPr lang="zh-CN" altLang="en-US" sz="1200" dirty="0"/>
              <a:t>任务</a:t>
            </a:r>
            <a:r>
              <a:rPr lang="zh-CN" altLang="en-US" sz="1200" dirty="0" smtClean="0"/>
              <a:t>的</a:t>
            </a:r>
            <a:endParaRPr lang="en-US" altLang="zh-CN" sz="1200" dirty="0"/>
          </a:p>
          <a:p>
            <a:pPr marL="171450" indent="-171450">
              <a:buFont typeface="Arial" panose="020B0604020202020204" pitchFamily="34" charset="0"/>
              <a:buChar char="•"/>
            </a:pPr>
            <a:r>
              <a:rPr lang="zh-CN" altLang="en-US" sz="1200" dirty="0" smtClean="0"/>
              <a:t>特</a:t>
            </a:r>
            <a:r>
              <a:rPr lang="zh-CN" altLang="en-US" sz="1200" dirty="0"/>
              <a:t>征为了描述和表达一件事</a:t>
            </a:r>
            <a:r>
              <a:rPr lang="zh-CN" altLang="en-US" sz="1200" dirty="0" smtClean="0"/>
              <a:t>物包</a:t>
            </a:r>
            <a:r>
              <a:rPr lang="zh-CN" altLang="en-US" sz="1200" dirty="0"/>
              <a:t>含了更多的意</a:t>
            </a:r>
            <a:r>
              <a:rPr lang="zh-CN" altLang="en-US" sz="1200" dirty="0" smtClean="0"/>
              <a:t>义</a:t>
            </a:r>
            <a:endParaRPr lang="en-US" altLang="zh-CN" sz="1200" dirty="0" smtClean="0"/>
          </a:p>
          <a:p>
            <a:pPr marL="171450" indent="-171450">
              <a:buFont typeface="Arial" panose="020B0604020202020204" pitchFamily="34" charset="0"/>
              <a:buChar char="•"/>
            </a:pPr>
            <a:r>
              <a:rPr lang="zh-CN" altLang="en-US" sz="1200" dirty="0" smtClean="0"/>
              <a:t>特</a:t>
            </a:r>
            <a:r>
              <a:rPr lang="zh-CN" altLang="en-US" sz="1200" dirty="0"/>
              <a:t>征是直接服务于特定的机器学习任务的。</a:t>
            </a:r>
            <a:endParaRPr lang="en-US" altLang="zh-CN" sz="1200" dirty="0"/>
          </a:p>
        </p:txBody>
      </p:sp>
    </p:spTree>
    <p:extLst>
      <p:ext uri="{BB962C8B-B14F-4D97-AF65-F5344CB8AC3E}">
        <p14:creationId xmlns:p14="http://schemas.microsoft.com/office/powerpoint/2010/main" val="13539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animBg="1"/>
      <p:bldP spid="11" grpId="0" animBg="1"/>
      <p:bldP spid="13" grpId="0" animBg="1"/>
      <p:bldP spid="18" grpId="0"/>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4" grpId="0" animBg="1"/>
      <p:bldP spid="35" grpId="0" animBg="1"/>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第零节</a:t>
            </a:r>
            <a:r>
              <a:rPr lang="zh-CN" altLang="en-US" sz="3000" b="1" kern="0" dirty="0">
                <a:solidFill>
                  <a:srgbClr val="C9394A"/>
                </a:solidFill>
                <a:latin typeface="微软雅黑" charset="0"/>
                <a:ea typeface="微软雅黑" charset="0"/>
                <a:cs typeface="微软雅黑" charset="0"/>
              </a:rPr>
              <a:t>：特征处理知识框架</a:t>
            </a:r>
            <a:endParaRPr lang="en-US" altLang="zh-CN" sz="3000" b="1" kern="0" dirty="0">
              <a:solidFill>
                <a:srgbClr val="C9394A"/>
              </a:solidFill>
              <a:latin typeface="微软雅黑" charset="0"/>
              <a:ea typeface="微软雅黑" charset="0"/>
              <a:cs typeface="微软雅黑" charset="0"/>
            </a:endParaRPr>
          </a:p>
        </p:txBody>
      </p:sp>
      <p:sp>
        <p:nvSpPr>
          <p:cNvPr id="2" name="文本框 1"/>
          <p:cNvSpPr txBox="1"/>
          <p:nvPr/>
        </p:nvSpPr>
        <p:spPr>
          <a:xfrm>
            <a:off x="1204856" y="1549101"/>
            <a:ext cx="2723823" cy="369332"/>
          </a:xfrm>
          <a:prstGeom prst="rect">
            <a:avLst/>
          </a:prstGeom>
          <a:noFill/>
        </p:spPr>
        <p:txBody>
          <a:bodyPr wrap="none" rtlCol="0">
            <a:spAutoFit/>
          </a:bodyPr>
          <a:lstStyle/>
          <a:p>
            <a:r>
              <a:rPr kumimoji="1" lang="zh-CN" altLang="en-US" dirty="0">
                <a:latin typeface="Microsoft YaHei" charset="-122"/>
                <a:ea typeface="Microsoft YaHei" charset="-122"/>
                <a:cs typeface="Microsoft YaHei" charset="-122"/>
              </a:rPr>
              <a:t>为什么要进行特征处理？</a:t>
            </a:r>
          </a:p>
        </p:txBody>
      </p:sp>
      <p:sp>
        <p:nvSpPr>
          <p:cNvPr id="3" name="文本框 2"/>
          <p:cNvSpPr txBox="1"/>
          <p:nvPr/>
        </p:nvSpPr>
        <p:spPr>
          <a:xfrm>
            <a:off x="1188190" y="1868816"/>
            <a:ext cx="6542176"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总结成一句话就是</a:t>
            </a:r>
            <a:r>
              <a:rPr kumimoji="1" lang="en-US" altLang="zh-CN">
                <a:latin typeface="Microsoft YaHei" charset="-122"/>
                <a:ea typeface="Microsoft YaHei" charset="-122"/>
                <a:cs typeface="Microsoft YaHei" charset="-122"/>
              </a:rPr>
              <a:t>:</a:t>
            </a:r>
            <a:r>
              <a:rPr kumimoji="1" lang="zh-CN" altLang="en-US">
                <a:latin typeface="Microsoft YaHei" charset="-122"/>
                <a:ea typeface="Microsoft YaHei" charset="-122"/>
                <a:cs typeface="Microsoft YaHei" charset="-122"/>
              </a:rPr>
              <a:t> 当前特征表达能力不够好，因此要进行处理</a:t>
            </a:r>
          </a:p>
        </p:txBody>
      </p:sp>
      <p:sp>
        <p:nvSpPr>
          <p:cNvPr id="27" name="可选流程 26" hidden="1"/>
          <p:cNvSpPr/>
          <p:nvPr/>
        </p:nvSpPr>
        <p:spPr>
          <a:xfrm>
            <a:off x="4567199" y="3030156"/>
            <a:ext cx="972803" cy="1871764"/>
          </a:xfrm>
          <a:prstGeom prst="flowChartAlternate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216917553"/>
              </p:ext>
            </p:extLst>
          </p:nvPr>
        </p:nvGraphicFramePr>
        <p:xfrm>
          <a:off x="1680069" y="2823711"/>
          <a:ext cx="5400600" cy="1828800"/>
        </p:xfrm>
        <a:graphic>
          <a:graphicData uri="http://schemas.openxmlformats.org/drawingml/2006/table">
            <a:tbl>
              <a:tblPr firstRow="1" bandRow="1">
                <a:tableStyleId>{5FD0F851-EC5A-4D38-B0AD-8093EC10F338}</a:tableStyleId>
              </a:tblPr>
              <a:tblGrid>
                <a:gridCol w="900100">
                  <a:extLst>
                    <a:ext uri="{9D8B030D-6E8A-4147-A177-3AD203B41FA5}">
                      <a16:colId xmlns:a16="http://schemas.microsoft.com/office/drawing/2014/main" xmlns="" val="20000"/>
                    </a:ext>
                  </a:extLst>
                </a:gridCol>
                <a:gridCol w="900100">
                  <a:extLst>
                    <a:ext uri="{9D8B030D-6E8A-4147-A177-3AD203B41FA5}">
                      <a16:colId xmlns:a16="http://schemas.microsoft.com/office/drawing/2014/main" xmlns="" val="20001"/>
                    </a:ext>
                  </a:extLst>
                </a:gridCol>
                <a:gridCol w="900100">
                  <a:extLst>
                    <a:ext uri="{9D8B030D-6E8A-4147-A177-3AD203B41FA5}">
                      <a16:colId xmlns:a16="http://schemas.microsoft.com/office/drawing/2014/main" xmlns="" val="20002"/>
                    </a:ext>
                  </a:extLst>
                </a:gridCol>
                <a:gridCol w="900100">
                  <a:extLst>
                    <a:ext uri="{9D8B030D-6E8A-4147-A177-3AD203B41FA5}">
                      <a16:colId xmlns:a16="http://schemas.microsoft.com/office/drawing/2014/main" xmlns="" val="20003"/>
                    </a:ext>
                  </a:extLst>
                </a:gridCol>
                <a:gridCol w="900100">
                  <a:extLst>
                    <a:ext uri="{9D8B030D-6E8A-4147-A177-3AD203B41FA5}">
                      <a16:colId xmlns:a16="http://schemas.microsoft.com/office/drawing/2014/main" xmlns="" val="20004"/>
                    </a:ext>
                  </a:extLst>
                </a:gridCol>
                <a:gridCol w="900100">
                  <a:extLst>
                    <a:ext uri="{9D8B030D-6E8A-4147-A177-3AD203B41FA5}">
                      <a16:colId xmlns:a16="http://schemas.microsoft.com/office/drawing/2014/main" xmlns="" val="20005"/>
                    </a:ext>
                  </a:extLst>
                </a:gridCol>
              </a:tblGrid>
              <a:tr h="286385">
                <a:tc>
                  <a:txBody>
                    <a:bodyPr/>
                    <a:lstStyle/>
                    <a:p>
                      <a:r>
                        <a:rPr lang="zh-CN" altLang="en-US" sz="1400" dirty="0">
                          <a:latin typeface="Microsoft YaHei" charset="-122"/>
                          <a:ea typeface="Microsoft YaHei" charset="-122"/>
                          <a:cs typeface="Microsoft YaHei" charset="-122"/>
                        </a:rPr>
                        <a:t>身高</a:t>
                      </a:r>
                      <a:r>
                        <a:rPr lang="en-US" altLang="zh-CN" sz="1400" dirty="0">
                          <a:latin typeface="Microsoft YaHei" charset="-122"/>
                          <a:ea typeface="Microsoft YaHei" charset="-122"/>
                          <a:cs typeface="Microsoft YaHei" charset="-122"/>
                        </a:rPr>
                        <a:t>mm</a:t>
                      </a:r>
                      <a:endParaRPr lang="zh-CN" altLang="en-US" sz="1400" dirty="0">
                        <a:latin typeface="Microsoft YaHei" charset="-122"/>
                        <a:ea typeface="Microsoft YaHei" charset="-122"/>
                        <a:cs typeface="Microsoft YaHei" charset="-122"/>
                      </a:endParaRPr>
                    </a:p>
                  </a:txBody>
                  <a:tcPr/>
                </a:tc>
                <a:tc>
                  <a:txBody>
                    <a:bodyPr/>
                    <a:lstStyle/>
                    <a:p>
                      <a:r>
                        <a:rPr lang="zh-CN" altLang="en-US" sz="1400" dirty="0">
                          <a:latin typeface="Microsoft YaHei" charset="-122"/>
                          <a:ea typeface="Microsoft YaHei" charset="-122"/>
                          <a:cs typeface="Microsoft YaHei" charset="-122"/>
                        </a:rPr>
                        <a:t>臂展</a:t>
                      </a:r>
                      <a:r>
                        <a:rPr lang="en-US" altLang="zh-CN" sz="1400" dirty="0">
                          <a:latin typeface="Microsoft YaHei" charset="-122"/>
                          <a:ea typeface="Microsoft YaHei" charset="-122"/>
                          <a:cs typeface="Microsoft YaHei" charset="-122"/>
                        </a:rPr>
                        <a:t>cm</a:t>
                      </a:r>
                      <a:endParaRPr lang="zh-CN" altLang="en-US" sz="1400" dirty="0">
                        <a:latin typeface="Microsoft YaHei" charset="-122"/>
                        <a:ea typeface="Microsoft YaHei" charset="-122"/>
                        <a:cs typeface="Microsoft YaHei" charset="-122"/>
                      </a:endParaRPr>
                    </a:p>
                  </a:txBody>
                  <a:tcPr/>
                </a:tc>
                <a:tc>
                  <a:txBody>
                    <a:bodyPr/>
                    <a:lstStyle/>
                    <a:p>
                      <a:r>
                        <a:rPr lang="zh-CN" altLang="en-US" sz="1400" dirty="0">
                          <a:latin typeface="Microsoft YaHei" charset="-122"/>
                          <a:ea typeface="Microsoft YaHei" charset="-122"/>
                          <a:cs typeface="Microsoft YaHei" charset="-122"/>
                        </a:rPr>
                        <a:t>年龄</a:t>
                      </a:r>
                    </a:p>
                  </a:txBody>
                  <a:tcPr/>
                </a:tc>
                <a:tc>
                  <a:txBody>
                    <a:bodyPr/>
                    <a:lstStyle/>
                    <a:p>
                      <a:r>
                        <a:rPr lang="zh-CN" altLang="en-US" sz="1400">
                          <a:latin typeface="Microsoft YaHei" charset="-122"/>
                          <a:ea typeface="Microsoft YaHei" charset="-122"/>
                          <a:cs typeface="Microsoft YaHei" charset="-122"/>
                        </a:rPr>
                        <a:t>体重</a:t>
                      </a:r>
                      <a:r>
                        <a:rPr lang="en-US" altLang="zh-CN" sz="1400">
                          <a:latin typeface="Microsoft YaHei" charset="-122"/>
                          <a:ea typeface="Microsoft YaHei" charset="-122"/>
                          <a:cs typeface="Microsoft YaHei" charset="-122"/>
                        </a:rPr>
                        <a:t>kg</a:t>
                      </a:r>
                      <a:endParaRPr lang="zh-CN" altLang="en-US" sz="1400">
                        <a:latin typeface="Microsoft YaHei" charset="-122"/>
                        <a:ea typeface="Microsoft YaHei" charset="-122"/>
                        <a:cs typeface="Microsoft YaHei" charset="-122"/>
                      </a:endParaRPr>
                    </a:p>
                  </a:txBody>
                  <a:tcPr/>
                </a:tc>
                <a:tc>
                  <a:txBody>
                    <a:bodyPr/>
                    <a:lstStyle/>
                    <a:p>
                      <a:r>
                        <a:rPr lang="zh-CN" altLang="en-US" sz="1400">
                          <a:latin typeface="Microsoft YaHei" charset="-122"/>
                          <a:ea typeface="Microsoft YaHei" charset="-122"/>
                          <a:cs typeface="Microsoft YaHei" charset="-122"/>
                        </a:rPr>
                        <a:t>位置</a:t>
                      </a:r>
                    </a:p>
                  </a:txBody>
                  <a:tcPr/>
                </a:tc>
                <a:tc>
                  <a:txBody>
                    <a:bodyPr/>
                    <a:lstStyle/>
                    <a:p>
                      <a:r>
                        <a:rPr lang="zh-CN" altLang="en-US" sz="1400">
                          <a:latin typeface="Microsoft YaHei" charset="-122"/>
                          <a:ea typeface="Microsoft YaHei" charset="-122"/>
                          <a:cs typeface="Microsoft YaHei" charset="-122"/>
                        </a:rPr>
                        <a:t>场均</a:t>
                      </a:r>
                    </a:p>
                  </a:txBody>
                  <a:tcPr/>
                </a:tc>
                <a:extLst>
                  <a:ext uri="{0D108BD9-81ED-4DB2-BD59-A6C34878D82A}">
                    <a16:rowId xmlns:a16="http://schemas.microsoft.com/office/drawing/2014/main" xmlns="" val="10000"/>
                  </a:ext>
                </a:extLst>
              </a:tr>
              <a:tr h="286385">
                <a:tc>
                  <a:txBody>
                    <a:bodyPr/>
                    <a:lstStyle/>
                    <a:p>
                      <a:r>
                        <a:rPr lang="en-US" altLang="zh-CN" sz="1400" dirty="0">
                          <a:latin typeface="Microsoft YaHei" charset="-122"/>
                          <a:ea typeface="Microsoft YaHei" charset="-122"/>
                          <a:cs typeface="Microsoft YaHei" charset="-122"/>
                        </a:rPr>
                        <a:t>1950</a:t>
                      </a:r>
                      <a:endParaRPr lang="zh-CN" altLang="en-US" sz="1400" dirty="0">
                        <a:latin typeface="Microsoft YaHei" charset="-122"/>
                        <a:ea typeface="Microsoft YaHei" charset="-122"/>
                        <a:cs typeface="Microsoft YaHei" charset="-122"/>
                      </a:endParaRPr>
                    </a:p>
                  </a:txBody>
                  <a:tcPr/>
                </a:tc>
                <a:tc>
                  <a:txBody>
                    <a:bodyPr/>
                    <a:lstStyle/>
                    <a:p>
                      <a:r>
                        <a:rPr lang="en-US" altLang="zh-CN" sz="1400" dirty="0">
                          <a:latin typeface="Microsoft YaHei" charset="-122"/>
                          <a:ea typeface="Microsoft YaHei" charset="-122"/>
                          <a:cs typeface="Microsoft YaHei" charset="-122"/>
                        </a:rPr>
                        <a:t>210</a:t>
                      </a:r>
                      <a:endParaRPr lang="zh-CN" altLang="en-US" sz="1400" dirty="0">
                        <a:latin typeface="Microsoft YaHei" charset="-122"/>
                        <a:ea typeface="Microsoft YaHei" charset="-122"/>
                        <a:cs typeface="Microsoft YaHei" charset="-122"/>
                      </a:endParaRPr>
                    </a:p>
                  </a:txBody>
                  <a:tcPr/>
                </a:tc>
                <a:tc>
                  <a:txBody>
                    <a:bodyPr/>
                    <a:lstStyle/>
                    <a:p>
                      <a:r>
                        <a:rPr lang="en-US" altLang="zh-CN" sz="1400" dirty="0">
                          <a:latin typeface="Microsoft YaHei" charset="-122"/>
                          <a:ea typeface="Microsoft YaHei" charset="-122"/>
                          <a:cs typeface="Microsoft YaHei" charset="-122"/>
                        </a:rPr>
                        <a:t>28</a:t>
                      </a:r>
                      <a:endParaRPr lang="zh-CN" altLang="en-US" sz="1400" dirty="0">
                        <a:latin typeface="Microsoft YaHei" charset="-122"/>
                        <a:ea typeface="Microsoft YaHei" charset="-122"/>
                        <a:cs typeface="Microsoft YaHei" charset="-122"/>
                      </a:endParaRPr>
                    </a:p>
                  </a:txBody>
                  <a:tcPr/>
                </a:tc>
                <a:tc>
                  <a:txBody>
                    <a:bodyPr/>
                    <a:lstStyle/>
                    <a:p>
                      <a:r>
                        <a:rPr lang="hr-HR" altLang="zh-CN" sz="1400">
                          <a:effectLst/>
                          <a:latin typeface="Microsoft YaHei" charset="-122"/>
                          <a:ea typeface="Microsoft YaHei" charset="-122"/>
                          <a:cs typeface="Microsoft YaHei" charset="-122"/>
                        </a:rPr>
                        <a:t>99.8</a:t>
                      </a:r>
                      <a:endParaRPr lang="zh-CN" altLang="en-US" sz="1400">
                        <a:latin typeface="Microsoft YaHei" charset="-122"/>
                        <a:ea typeface="Microsoft YaHei" charset="-122"/>
                        <a:cs typeface="Microsoft YaHei" charset="-122"/>
                      </a:endParaRPr>
                    </a:p>
                  </a:txBody>
                  <a:tcPr/>
                </a:tc>
                <a:tc>
                  <a:txBody>
                    <a:bodyPr/>
                    <a:lstStyle/>
                    <a:p>
                      <a:r>
                        <a:rPr lang="zh-CN" altLang="en-US" sz="1400">
                          <a:latin typeface="Microsoft YaHei" charset="-122"/>
                          <a:ea typeface="Microsoft YaHei" charset="-122"/>
                          <a:cs typeface="Microsoft YaHei" charset="-122"/>
                        </a:rPr>
                        <a:t>后卫</a:t>
                      </a:r>
                    </a:p>
                  </a:txBody>
                  <a:tcPr/>
                </a:tc>
                <a:tc>
                  <a:txBody>
                    <a:bodyPr/>
                    <a:lstStyle/>
                    <a:p>
                      <a:r>
                        <a:rPr lang="en-US" altLang="zh-CN" sz="1400">
                          <a:latin typeface="Microsoft YaHei" charset="-122"/>
                          <a:ea typeface="Microsoft YaHei" charset="-122"/>
                          <a:cs typeface="Microsoft YaHei" charset="-122"/>
                        </a:rPr>
                        <a:t>30.4</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10001"/>
                  </a:ext>
                </a:extLst>
              </a:tr>
              <a:tr h="286385">
                <a:tc>
                  <a:txBody>
                    <a:bodyPr/>
                    <a:lstStyle/>
                    <a:p>
                      <a:r>
                        <a:rPr lang="is-IS" altLang="zh-CN" sz="1400">
                          <a:effectLst/>
                          <a:latin typeface="Microsoft YaHei" charset="-122"/>
                          <a:ea typeface="Microsoft YaHei" charset="-122"/>
                          <a:cs typeface="Microsoft YaHei" charset="-122"/>
                        </a:rPr>
                        <a:t>203</a:t>
                      </a:r>
                      <a:r>
                        <a:rPr lang="en-US" altLang="zh-CN" sz="1400">
                          <a:effectLst/>
                          <a:latin typeface="Microsoft YaHei" charset="-122"/>
                          <a:ea typeface="Microsoft YaHei" charset="-122"/>
                          <a:cs typeface="Microsoft YaHei" charset="-122"/>
                        </a:rPr>
                        <a:t>0</a:t>
                      </a:r>
                      <a:endParaRPr lang="zh-CN" altLang="en-US" sz="1400">
                        <a:latin typeface="Microsoft YaHei" charset="-122"/>
                        <a:ea typeface="Microsoft YaHei" charset="-122"/>
                        <a:cs typeface="Microsoft YaHei" charset="-122"/>
                      </a:endParaRPr>
                    </a:p>
                  </a:txBody>
                  <a:tcPr/>
                </a:tc>
                <a:tc>
                  <a:txBody>
                    <a:bodyPr/>
                    <a:lstStyle/>
                    <a:p>
                      <a:r>
                        <a:rPr lang="is-IS" altLang="zh-CN" sz="1400">
                          <a:effectLst/>
                          <a:latin typeface="Microsoft YaHei" charset="-122"/>
                          <a:ea typeface="Microsoft YaHei" charset="-122"/>
                          <a:cs typeface="Microsoft YaHei" charset="-122"/>
                        </a:rPr>
                        <a:t>21</a:t>
                      </a:r>
                      <a:r>
                        <a:rPr lang="en-US" altLang="zh-CN" sz="1400">
                          <a:effectLst/>
                          <a:latin typeface="Microsoft YaHei" charset="-122"/>
                          <a:ea typeface="Microsoft YaHei" charset="-122"/>
                          <a:cs typeface="Microsoft YaHei" charset="-122"/>
                        </a:rPr>
                        <a:t>4</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33</a:t>
                      </a:r>
                      <a:endParaRPr lang="zh-CN" altLang="en-US" sz="1400">
                        <a:latin typeface="Microsoft YaHei" charset="-122"/>
                        <a:ea typeface="Microsoft YaHei" charset="-122"/>
                        <a:cs typeface="Microsoft YaHei" charset="-122"/>
                      </a:endParaRPr>
                    </a:p>
                  </a:txBody>
                  <a:tcPr/>
                </a:tc>
                <a:tc>
                  <a:txBody>
                    <a:bodyPr/>
                    <a:lstStyle/>
                    <a:p>
                      <a:r>
                        <a:rPr lang="hr-HR" altLang="zh-CN" sz="1400">
                          <a:effectLst/>
                          <a:latin typeface="Microsoft YaHei" charset="-122"/>
                          <a:ea typeface="Microsoft YaHei" charset="-122"/>
                          <a:cs typeface="Microsoft YaHei" charset="-122"/>
                        </a:rPr>
                        <a:t>113.4</a:t>
                      </a:r>
                      <a:endParaRPr lang="zh-CN" altLang="en-US" sz="1400">
                        <a:latin typeface="Microsoft YaHei" charset="-122"/>
                        <a:ea typeface="Microsoft YaHei" charset="-122"/>
                        <a:cs typeface="Microsoft YaHei" charset="-122"/>
                      </a:endParaRPr>
                    </a:p>
                  </a:txBody>
                  <a:tcPr/>
                </a:tc>
                <a:tc>
                  <a:txBody>
                    <a:bodyPr/>
                    <a:lstStyle/>
                    <a:p>
                      <a:r>
                        <a:rPr lang="zh-CN" altLang="en-US" sz="1400">
                          <a:latin typeface="Microsoft YaHei" charset="-122"/>
                          <a:ea typeface="Microsoft YaHei" charset="-122"/>
                          <a:cs typeface="Microsoft YaHei" charset="-122"/>
                        </a:rPr>
                        <a:t>前锋</a:t>
                      </a:r>
                    </a:p>
                  </a:txBody>
                  <a:tcPr/>
                </a:tc>
                <a:tc>
                  <a:txBody>
                    <a:bodyPr/>
                    <a:lstStyle/>
                    <a:p>
                      <a:r>
                        <a:rPr lang="nb-NO" altLang="zh-CN" sz="1400">
                          <a:effectLst/>
                          <a:latin typeface="Microsoft YaHei" charset="-122"/>
                          <a:ea typeface="Microsoft YaHei" charset="-122"/>
                          <a:cs typeface="Microsoft YaHei" charset="-122"/>
                        </a:rPr>
                        <a:t>27.5</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10002"/>
                  </a:ext>
                </a:extLst>
              </a:tr>
              <a:tr h="286385">
                <a:tc>
                  <a:txBody>
                    <a:bodyPr/>
                    <a:lstStyle/>
                    <a:p>
                      <a:r>
                        <a:rPr lang="en-US" altLang="zh-CN" sz="1400">
                          <a:latin typeface="Microsoft YaHei" charset="-122"/>
                          <a:ea typeface="Microsoft YaHei" charset="-122"/>
                          <a:cs typeface="Microsoft YaHei" charset="-122"/>
                        </a:rPr>
                        <a:t>1900</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192</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30</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N/A</a:t>
                      </a:r>
                      <a:endParaRPr lang="zh-CN" altLang="en-US" sz="1400">
                        <a:latin typeface="Microsoft YaHei" charset="-122"/>
                        <a:ea typeface="Microsoft YaHei" charset="-122"/>
                        <a:cs typeface="Microsoft YaHei" charset="-122"/>
                      </a:endParaRPr>
                    </a:p>
                  </a:txBody>
                  <a:tcPr/>
                </a:tc>
                <a:tc>
                  <a:txBody>
                    <a:bodyPr/>
                    <a:lstStyle/>
                    <a:p>
                      <a:r>
                        <a:rPr lang="zh-CN" altLang="en-US" sz="1400">
                          <a:latin typeface="Microsoft YaHei" charset="-122"/>
                          <a:ea typeface="Microsoft YaHei" charset="-122"/>
                          <a:cs typeface="Microsoft YaHei" charset="-122"/>
                        </a:rPr>
                        <a:t>后卫</a:t>
                      </a:r>
                    </a:p>
                  </a:txBody>
                  <a:tcPr/>
                </a:tc>
                <a:tc>
                  <a:txBody>
                    <a:bodyPr/>
                    <a:lstStyle/>
                    <a:p>
                      <a:r>
                        <a:rPr lang="hr-HR" altLang="zh-CN" sz="1400">
                          <a:effectLst/>
                          <a:latin typeface="Microsoft YaHei" charset="-122"/>
                          <a:ea typeface="Microsoft YaHei" charset="-122"/>
                          <a:cs typeface="Microsoft YaHei" charset="-122"/>
                        </a:rPr>
                        <a:t>26.4</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10003"/>
                  </a:ext>
                </a:extLst>
              </a:tr>
              <a:tr h="286385">
                <a:tc>
                  <a:txBody>
                    <a:bodyPr/>
                    <a:lstStyle/>
                    <a:p>
                      <a:r>
                        <a:rPr lang="en-US" altLang="zh-CN" sz="1400">
                          <a:latin typeface="Microsoft YaHei" charset="-122"/>
                          <a:ea typeface="Microsoft YaHei" charset="-122"/>
                          <a:cs typeface="Microsoft YaHei" charset="-122"/>
                        </a:rPr>
                        <a:t>2010</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221</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26</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104.3</a:t>
                      </a:r>
                      <a:endParaRPr lang="zh-CN" altLang="en-US" sz="1400">
                        <a:latin typeface="Microsoft YaHei" charset="-122"/>
                        <a:ea typeface="Microsoft YaHei" charset="-122"/>
                        <a:cs typeface="Microsoft YaHei" charset="-122"/>
                      </a:endParaRPr>
                    </a:p>
                  </a:txBody>
                  <a:tcPr/>
                </a:tc>
                <a:tc>
                  <a:txBody>
                    <a:bodyPr/>
                    <a:lstStyle/>
                    <a:p>
                      <a:r>
                        <a:rPr lang="zh-CN" altLang="en-US" sz="1400" dirty="0" smtClean="0">
                          <a:latin typeface="Microsoft YaHei" charset="-122"/>
                          <a:ea typeface="Microsoft YaHei" charset="-122"/>
                          <a:cs typeface="Microsoft YaHei" charset="-122"/>
                        </a:rPr>
                        <a:t>前锋</a:t>
                      </a:r>
                      <a:endParaRPr lang="zh-CN" altLang="en-US" sz="1400" dirty="0">
                        <a:latin typeface="Microsoft YaHei" charset="-122"/>
                        <a:ea typeface="Microsoft YaHei" charset="-122"/>
                        <a:cs typeface="Microsoft YaHei" charset="-122"/>
                      </a:endParaRPr>
                    </a:p>
                  </a:txBody>
                  <a:tcPr/>
                </a:tc>
                <a:tc>
                  <a:txBody>
                    <a:bodyPr/>
                    <a:lstStyle/>
                    <a:p>
                      <a:r>
                        <a:rPr lang="hr-HR" altLang="zh-CN" sz="1400">
                          <a:effectLst/>
                          <a:latin typeface="Microsoft YaHei" charset="-122"/>
                          <a:ea typeface="Microsoft YaHei" charset="-122"/>
                          <a:cs typeface="Microsoft YaHei" charset="-122"/>
                        </a:rPr>
                        <a:t>16.2</a:t>
                      </a:r>
                      <a:endParaRPr lang="zh-CN" altLang="en-US" sz="1400">
                        <a:latin typeface="Microsoft YaHei" charset="-122"/>
                        <a:ea typeface="Microsoft YaHei" charset="-122"/>
                        <a:cs typeface="Microsoft YaHei" charset="-122"/>
                      </a:endParaRPr>
                    </a:p>
                  </a:txBody>
                  <a:tcPr/>
                </a:tc>
                <a:extLst>
                  <a:ext uri="{0D108BD9-81ED-4DB2-BD59-A6C34878D82A}">
                    <a16:rowId xmlns:a16="http://schemas.microsoft.com/office/drawing/2014/main" xmlns="" val="10004"/>
                  </a:ext>
                </a:extLst>
              </a:tr>
              <a:tr h="286385">
                <a:tc>
                  <a:txBody>
                    <a:bodyPr/>
                    <a:lstStyle/>
                    <a:p>
                      <a:r>
                        <a:rPr lang="en-US" altLang="zh-CN" sz="1400">
                          <a:latin typeface="Microsoft YaHei" charset="-122"/>
                          <a:ea typeface="Microsoft YaHei" charset="-122"/>
                          <a:cs typeface="Microsoft YaHei" charset="-122"/>
                        </a:rPr>
                        <a:t>2080</a:t>
                      </a:r>
                      <a:endParaRPr lang="zh-CN" altLang="en-US" sz="1400">
                        <a:latin typeface="Microsoft YaHei" charset="-122"/>
                        <a:ea typeface="Microsoft YaHei" charset="-122"/>
                        <a:cs typeface="Microsoft YaHei" charset="-122"/>
                      </a:endParaRPr>
                    </a:p>
                  </a:txBody>
                  <a:tcPr/>
                </a:tc>
                <a:tc>
                  <a:txBody>
                    <a:bodyPr/>
                    <a:lstStyle/>
                    <a:p>
                      <a:r>
                        <a:rPr lang="en-US" altLang="zh-CN" sz="1400" dirty="0">
                          <a:latin typeface="Microsoft YaHei" charset="-122"/>
                          <a:ea typeface="Microsoft YaHei" charset="-122"/>
                          <a:cs typeface="Microsoft YaHei" charset="-122"/>
                        </a:rPr>
                        <a:t>211</a:t>
                      </a:r>
                      <a:endParaRPr lang="zh-CN" altLang="en-US" sz="1400" dirty="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29</a:t>
                      </a:r>
                      <a:endParaRPr lang="zh-CN" altLang="en-US" sz="1400">
                        <a:latin typeface="Microsoft YaHei" charset="-122"/>
                        <a:ea typeface="Microsoft YaHei" charset="-122"/>
                        <a:cs typeface="Microsoft YaHei" charset="-122"/>
                      </a:endParaRPr>
                    </a:p>
                  </a:txBody>
                  <a:tcPr/>
                </a:tc>
                <a:tc>
                  <a:txBody>
                    <a:bodyPr/>
                    <a:lstStyle/>
                    <a:p>
                      <a:r>
                        <a:rPr lang="en-US" altLang="zh-CN" sz="1400">
                          <a:latin typeface="Microsoft YaHei" charset="-122"/>
                          <a:ea typeface="Microsoft YaHei" charset="-122"/>
                          <a:cs typeface="Microsoft YaHei" charset="-122"/>
                        </a:rPr>
                        <a:t>N/A</a:t>
                      </a:r>
                      <a:endParaRPr lang="zh-CN" altLang="en-US" sz="1400">
                        <a:latin typeface="Microsoft YaHei" charset="-122"/>
                        <a:ea typeface="Microsoft YaHei" charset="-122"/>
                        <a:cs typeface="Microsoft YaHei" charset="-122"/>
                      </a:endParaRPr>
                    </a:p>
                  </a:txBody>
                  <a:tcPr/>
                </a:tc>
                <a:tc>
                  <a:txBody>
                    <a:bodyPr/>
                    <a:lstStyle/>
                    <a:p>
                      <a:r>
                        <a:rPr lang="zh-CN" altLang="en-US" sz="1400">
                          <a:latin typeface="Microsoft YaHei" charset="-122"/>
                          <a:ea typeface="Microsoft YaHei" charset="-122"/>
                          <a:cs typeface="Microsoft YaHei" charset="-122"/>
                        </a:rPr>
                        <a:t>前锋</a:t>
                      </a:r>
                    </a:p>
                  </a:txBody>
                  <a:tcPr/>
                </a:tc>
                <a:tc>
                  <a:txBody>
                    <a:bodyPr/>
                    <a:lstStyle/>
                    <a:p>
                      <a:r>
                        <a:rPr lang="en-US" altLang="zh-CN" sz="1400" dirty="0">
                          <a:latin typeface="Microsoft YaHei" charset="-122"/>
                          <a:ea typeface="Microsoft YaHei" charset="-122"/>
                          <a:cs typeface="Microsoft YaHei" charset="-122"/>
                        </a:rPr>
                        <a:t>21.4</a:t>
                      </a:r>
                      <a:endParaRPr lang="zh-CN" altLang="en-US" sz="1400" dirty="0">
                        <a:latin typeface="Microsoft YaHei" charset="-122"/>
                        <a:ea typeface="Microsoft YaHei" charset="-122"/>
                        <a:cs typeface="Microsoft YaHei" charset="-122"/>
                      </a:endParaRP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59859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p:cNvSpPr>
            <a:spLocks/>
          </p:cNvSpPr>
          <p:nvPr/>
        </p:nvSpPr>
        <p:spPr>
          <a:xfrm>
            <a:off x="1979712" y="411954"/>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第零节</a:t>
            </a:r>
            <a:r>
              <a:rPr lang="zh-CN" altLang="en-US" sz="3000" b="1" kern="0" dirty="0">
                <a:solidFill>
                  <a:srgbClr val="C9394A"/>
                </a:solidFill>
                <a:latin typeface="微软雅黑" charset="0"/>
                <a:ea typeface="微软雅黑" charset="0"/>
                <a:cs typeface="微软雅黑" charset="0"/>
              </a:rPr>
              <a:t>：特征处理知识框架</a:t>
            </a:r>
            <a:endParaRPr lang="en-US" altLang="zh-CN" sz="3000" b="1" kern="0" dirty="0">
              <a:solidFill>
                <a:srgbClr val="C9394A"/>
              </a:solidFill>
              <a:latin typeface="微软雅黑" charset="0"/>
              <a:ea typeface="微软雅黑" charset="0"/>
              <a:cs typeface="微软雅黑" charset="0"/>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50000" r="28697"/>
          <a:stretch/>
        </p:blipFill>
        <p:spPr>
          <a:xfrm>
            <a:off x="1444747" y="967495"/>
            <a:ext cx="5871244" cy="3939902"/>
          </a:xfrm>
          <a:prstGeom prst="rect">
            <a:avLst/>
          </a:prstGeom>
        </p:spPr>
      </p:pic>
    </p:spTree>
    <p:extLst>
      <p:ext uri="{BB962C8B-B14F-4D97-AF65-F5344CB8AC3E}">
        <p14:creationId xmlns:p14="http://schemas.microsoft.com/office/powerpoint/2010/main" val="441705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33789</TotalTime>
  <Words>5090</Words>
  <Application>Microsoft Macintosh PowerPoint</Application>
  <PresentationFormat>全屏显示(16:9)</PresentationFormat>
  <Paragraphs>965</Paragraphs>
  <Slides>56</Slides>
  <Notes>49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56</vt:i4>
      </vt:variant>
    </vt:vector>
  </HeadingPairs>
  <TitlesOfParts>
    <vt:vector size="69" baseType="lpstr">
      <vt:lpstr>Calibri</vt:lpstr>
      <vt:lpstr>Cambria Math</vt:lpstr>
      <vt:lpstr>Helvetica</vt:lpstr>
      <vt:lpstr>Microsoft YaHei</vt:lpstr>
      <vt:lpstr>STKaiti</vt:lpstr>
      <vt:lpstr>Times New Roman</vt:lpstr>
      <vt:lpstr>Wingdings</vt:lpstr>
      <vt:lpstr>黑体</vt:lpstr>
      <vt:lpstr>宋体</vt:lpstr>
      <vt:lpstr>微软雅黑</vt:lpstr>
      <vt:lpstr>Arial</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dou dou0o</cp:lastModifiedBy>
  <cp:revision>241</cp:revision>
  <dcterms:created xsi:type="dcterms:W3CDTF">2016-04-25T01:54:29Z</dcterms:created>
  <dcterms:modified xsi:type="dcterms:W3CDTF">2019-12-12T12:17:13Z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