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73783e2f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73783e2f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73783e2f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73783e2f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73783e2f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73783e2f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73783e2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73783e2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3783e2f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3783e2f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73783e2f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73783e2f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72acedd2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72acedd2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72acedd2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72acedd2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72acedd2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72acedd2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72acedd2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72acedd2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72acedd2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72acedd2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72acedd2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72acedd2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72acedd2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72acedd2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72acedd2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72acedd2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72acedd2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72acedd2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npu85.npu.edu/~henry/npu/classes/algorithm/tutorialpoints_daa/slide/shortest_path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stackabuse.com/dijkstras-algorithm-in-python/" TargetMode="External"/><Relationship Id="rId4" Type="http://schemas.openxmlformats.org/officeDocument/2006/relationships/hyperlink" Target="https://www.geeksforgeeks.org/what-are-the-differences-between-bellman-fords-and-dijkstras-algorithms/" TargetMode="External"/><Relationship Id="rId5" Type="http://schemas.openxmlformats.org/officeDocument/2006/relationships/hyperlink" Target="https://npu85.npu.edu/~henry/npu/classes/algorithm/tutorialpoints_daa/slide/shortest_paths.html" TargetMode="External"/><Relationship Id="rId6" Type="http://schemas.openxmlformats.org/officeDocument/2006/relationships/hyperlink" Target="https://npu85.npu.edu/~henry/npu/classes/algorithm/tutorialpoints_daa/slide/shortest_paths.html#t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npu85.npu.edu/~henry/npu/classes/algorithm/tutorialpoints_daa/slide/shortest_path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Maze Project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zh-CN" sz="2050">
                <a:solidFill>
                  <a:schemeClr val="dk1"/>
                </a:solidFill>
                <a:latin typeface="Arial"/>
                <a:ea typeface="Arial"/>
                <a:cs typeface="Arial"/>
                <a:sym typeface="Arial"/>
              </a:rPr>
              <a:t>Presented by, Jin Qian,19602</a:t>
            </a:r>
            <a:endParaRPr>
              <a:solidFill>
                <a:schemeClr val="dk1"/>
              </a:solidFill>
            </a:endParaRPr>
          </a:p>
        </p:txBody>
      </p:sp>
      <p:sp>
        <p:nvSpPr>
          <p:cNvPr id="66" name="Google Shape;66;p13"/>
          <p:cNvSpPr txBox="1"/>
          <p:nvPr/>
        </p:nvSpPr>
        <p:spPr>
          <a:xfrm>
            <a:off x="311700" y="3475975"/>
            <a:ext cx="300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zh-CN" sz="1100"/>
              <a:t>Guided by </a:t>
            </a:r>
            <a:r>
              <a:rPr lang="zh-CN" sz="1200">
                <a:solidFill>
                  <a:srgbClr val="2D3B45"/>
                </a:solidFill>
                <a:highlight>
                  <a:srgbClr val="FFFFFF"/>
                </a:highlight>
              </a:rPr>
              <a:t>Dr. Chang, Henry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Bellman Ford’s Algorithm</a:t>
            </a:r>
            <a:endParaRPr/>
          </a:p>
        </p:txBody>
      </p:sp>
      <p:sp>
        <p:nvSpPr>
          <p:cNvPr id="122" name="Google Shape;122;p22"/>
          <p:cNvSpPr txBox="1"/>
          <p:nvPr/>
        </p:nvSpPr>
        <p:spPr>
          <a:xfrm>
            <a:off x="395675" y="1376175"/>
            <a:ext cx="3207000" cy="429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100"/>
              <a:t>cycle 1.</a:t>
            </a:r>
            <a:endParaRPr sz="1100"/>
          </a:p>
          <a:p>
            <a:pPr indent="0" lvl="0" marL="0" rtl="0" algn="l">
              <a:lnSpc>
                <a:spcPct val="115000"/>
              </a:lnSpc>
              <a:spcBef>
                <a:spcPts val="0"/>
              </a:spcBef>
              <a:spcAft>
                <a:spcPts val="0"/>
              </a:spcAft>
              <a:buNone/>
            </a:pPr>
            <a:r>
              <a:rPr lang="zh-CN" sz="1100"/>
              <a:t>S:</a:t>
            </a:r>
            <a:endParaRPr sz="1100"/>
          </a:p>
          <a:p>
            <a:pPr indent="0" lvl="0" marL="0" rtl="0" algn="l">
              <a:lnSpc>
                <a:spcPct val="115000"/>
              </a:lnSpc>
              <a:spcBef>
                <a:spcPts val="0"/>
              </a:spcBef>
              <a:spcAft>
                <a:spcPts val="0"/>
              </a:spcAft>
              <a:buNone/>
            </a:pPr>
            <a:r>
              <a:rPr lang="zh-CN" sz="1100"/>
              <a:t>	0  1  3  ∞  ∞  ∞  ∞  ∞  ∞  ∞  ∞  ∞  ∞</a:t>
            </a:r>
            <a:endParaRPr sz="1100"/>
          </a:p>
          <a:p>
            <a:pPr indent="0" lvl="0" marL="0" rtl="0" algn="l">
              <a:lnSpc>
                <a:spcPct val="115000"/>
              </a:lnSpc>
              <a:spcBef>
                <a:spcPts val="0"/>
              </a:spcBef>
              <a:spcAft>
                <a:spcPts val="0"/>
              </a:spcAft>
              <a:buNone/>
            </a:pPr>
            <a:r>
              <a:rPr lang="zh-CN" sz="1100"/>
              <a:t>	S A  B  C  D  M  F  G  H   I   J   K  L  E</a:t>
            </a:r>
            <a:endParaRPr sz="1100"/>
          </a:p>
          <a:p>
            <a:pPr indent="0" lvl="0" marL="0" rtl="0" algn="l">
              <a:lnSpc>
                <a:spcPct val="115000"/>
              </a:lnSpc>
              <a:spcBef>
                <a:spcPts val="0"/>
              </a:spcBef>
              <a:spcAft>
                <a:spcPts val="0"/>
              </a:spcAft>
              <a:buNone/>
            </a:pPr>
            <a:r>
              <a:rPr lang="zh-CN" sz="1100"/>
              <a:t>	1&lt;∞ A change</a:t>
            </a:r>
            <a:endParaRPr sz="1100"/>
          </a:p>
          <a:p>
            <a:pPr indent="0" lvl="0" marL="0" rtl="0" algn="l">
              <a:lnSpc>
                <a:spcPct val="115000"/>
              </a:lnSpc>
              <a:spcBef>
                <a:spcPts val="0"/>
              </a:spcBef>
              <a:spcAft>
                <a:spcPts val="0"/>
              </a:spcAft>
              <a:buNone/>
            </a:pPr>
            <a:r>
              <a:rPr lang="zh-CN" sz="1100"/>
              <a:t>	3&lt;∞ B change</a:t>
            </a:r>
            <a:endParaRPr sz="1100"/>
          </a:p>
          <a:p>
            <a:pPr indent="0" lvl="0" marL="0" rtl="0" algn="l">
              <a:lnSpc>
                <a:spcPct val="115000"/>
              </a:lnSpc>
              <a:spcBef>
                <a:spcPts val="0"/>
              </a:spcBef>
              <a:spcAft>
                <a:spcPts val="0"/>
              </a:spcAft>
              <a:buNone/>
            </a:pPr>
            <a:r>
              <a:rPr lang="zh-CN" sz="1100"/>
              <a:t>A:</a:t>
            </a:r>
            <a:endParaRPr sz="1100"/>
          </a:p>
          <a:p>
            <a:pPr indent="457200" lvl="0" marL="0" rtl="0" algn="l">
              <a:lnSpc>
                <a:spcPct val="115000"/>
              </a:lnSpc>
              <a:spcBef>
                <a:spcPts val="0"/>
              </a:spcBef>
              <a:spcAft>
                <a:spcPts val="0"/>
              </a:spcAft>
              <a:buNone/>
            </a:pPr>
            <a:r>
              <a:rPr lang="zh-CN" sz="1100"/>
              <a:t>0  1   3  ∞  ∞  ∞  ∞  ∞  ∞  ∞  ∞  ∞  ∞</a:t>
            </a:r>
            <a:endParaRPr sz="1100"/>
          </a:p>
          <a:p>
            <a:pPr indent="0" lvl="0" marL="0" rtl="0" algn="l">
              <a:lnSpc>
                <a:spcPct val="115000"/>
              </a:lnSpc>
              <a:spcBef>
                <a:spcPts val="0"/>
              </a:spcBef>
              <a:spcAft>
                <a:spcPts val="0"/>
              </a:spcAft>
              <a:buNone/>
            </a:pPr>
            <a:r>
              <a:rPr lang="zh-CN" sz="1100"/>
              <a:t>	S A  B  C  D  M  F  G  H   I   J   K  L  E</a:t>
            </a:r>
            <a:endParaRPr sz="1100"/>
          </a:p>
          <a:p>
            <a:pPr indent="0" lvl="0" marL="0" rtl="0" algn="l">
              <a:lnSpc>
                <a:spcPct val="115000"/>
              </a:lnSpc>
              <a:spcBef>
                <a:spcPts val="0"/>
              </a:spcBef>
              <a:spcAft>
                <a:spcPts val="0"/>
              </a:spcAft>
              <a:buNone/>
            </a:pPr>
            <a:r>
              <a:rPr lang="zh-CN" sz="1100"/>
              <a:t>	no node</a:t>
            </a:r>
            <a:endParaRPr sz="1100"/>
          </a:p>
          <a:p>
            <a:pPr indent="0" lvl="0" marL="0" rtl="0" algn="l">
              <a:lnSpc>
                <a:spcPct val="115000"/>
              </a:lnSpc>
              <a:spcBef>
                <a:spcPts val="0"/>
              </a:spcBef>
              <a:spcAft>
                <a:spcPts val="0"/>
              </a:spcAft>
              <a:buNone/>
            </a:pPr>
            <a:r>
              <a:rPr lang="zh-CN" sz="1100"/>
              <a:t>B:</a:t>
            </a:r>
            <a:endParaRPr sz="1100"/>
          </a:p>
          <a:p>
            <a:pPr indent="457200" lvl="0" marL="0" rtl="0" algn="l">
              <a:lnSpc>
                <a:spcPct val="115000"/>
              </a:lnSpc>
              <a:spcBef>
                <a:spcPts val="0"/>
              </a:spcBef>
              <a:spcAft>
                <a:spcPts val="0"/>
              </a:spcAft>
              <a:buNone/>
            </a:pPr>
            <a:r>
              <a:rPr lang="zh-CN" sz="1100"/>
              <a:t>0  1   3  2   2  ∞  ∞  ∞  ∞  ∞  ∞  ∞  ∞</a:t>
            </a:r>
            <a:endParaRPr sz="1100"/>
          </a:p>
          <a:p>
            <a:pPr indent="0" lvl="0" marL="0" rtl="0" algn="l">
              <a:lnSpc>
                <a:spcPct val="115000"/>
              </a:lnSpc>
              <a:spcBef>
                <a:spcPts val="0"/>
              </a:spcBef>
              <a:spcAft>
                <a:spcPts val="0"/>
              </a:spcAft>
              <a:buNone/>
            </a:pPr>
            <a:r>
              <a:rPr lang="zh-CN" sz="1100"/>
              <a:t>	S  A  B  C  D  M  F  G  H   I   J   K  L  E</a:t>
            </a:r>
            <a:endParaRPr sz="1100"/>
          </a:p>
          <a:p>
            <a:pPr indent="0" lvl="0" marL="0" rtl="0" algn="l">
              <a:lnSpc>
                <a:spcPct val="115000"/>
              </a:lnSpc>
              <a:spcBef>
                <a:spcPts val="0"/>
              </a:spcBef>
              <a:spcAft>
                <a:spcPts val="0"/>
              </a:spcAft>
              <a:buNone/>
            </a:pPr>
            <a:r>
              <a:rPr lang="zh-CN" sz="1100"/>
              <a:t>	2&lt;∞ D change</a:t>
            </a:r>
            <a:endParaRPr sz="1100"/>
          </a:p>
          <a:p>
            <a:pPr indent="0" lvl="0" marL="0" rtl="0" algn="l">
              <a:lnSpc>
                <a:spcPct val="115000"/>
              </a:lnSpc>
              <a:spcBef>
                <a:spcPts val="0"/>
              </a:spcBef>
              <a:spcAft>
                <a:spcPts val="0"/>
              </a:spcAft>
              <a:buNone/>
            </a:pPr>
            <a:r>
              <a:rPr lang="zh-CN" sz="1100"/>
              <a:t>	2&lt;∞ M change</a:t>
            </a:r>
            <a:endParaRPr sz="1100"/>
          </a:p>
          <a:p>
            <a:pPr indent="0" lvl="0" marL="0" rtl="0" algn="l">
              <a:lnSpc>
                <a:spcPct val="115000"/>
              </a:lnSpc>
              <a:spcBef>
                <a:spcPts val="0"/>
              </a:spcBef>
              <a:spcAft>
                <a:spcPts val="0"/>
              </a:spcAft>
              <a:buNone/>
            </a:pPr>
            <a:r>
              <a:rPr lang="zh-CN" sz="1100"/>
              <a:t>C:</a:t>
            </a:r>
            <a:endParaRPr sz="1100"/>
          </a:p>
          <a:p>
            <a:pPr indent="0" lvl="0" marL="0" rtl="0" algn="l">
              <a:lnSpc>
                <a:spcPct val="115000"/>
              </a:lnSpc>
              <a:spcBef>
                <a:spcPts val="0"/>
              </a:spcBef>
              <a:spcAft>
                <a:spcPts val="0"/>
              </a:spcAft>
              <a:buNone/>
            </a:pPr>
            <a:r>
              <a:rPr lang="zh-CN" sz="1100"/>
              <a:t>	0  1   3  2   2  ∞  ∞  ∞  ∞  ∞  ∞   ∞  ∞</a:t>
            </a:r>
            <a:endParaRPr sz="1100"/>
          </a:p>
          <a:p>
            <a:pPr indent="0" lvl="0" marL="0" rtl="0" algn="l">
              <a:lnSpc>
                <a:spcPct val="115000"/>
              </a:lnSpc>
              <a:spcBef>
                <a:spcPts val="0"/>
              </a:spcBef>
              <a:spcAft>
                <a:spcPts val="0"/>
              </a:spcAft>
              <a:buNone/>
            </a:pPr>
            <a:r>
              <a:rPr lang="zh-CN" sz="1100"/>
              <a:t>	S  A  B  C  D  M  F  G  H   I   J   K  L  E</a:t>
            </a:r>
            <a:endParaRPr sz="1100"/>
          </a:p>
          <a:p>
            <a:pPr indent="0" lvl="0" marL="0" rtl="0" algn="l">
              <a:lnSpc>
                <a:spcPct val="115000"/>
              </a:lnSpc>
              <a:spcBef>
                <a:spcPts val="0"/>
              </a:spcBef>
              <a:spcAft>
                <a:spcPts val="0"/>
              </a:spcAft>
              <a:buNone/>
            </a:pPr>
            <a:r>
              <a:rPr lang="zh-CN" sz="1100"/>
              <a:t>	no node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23" name="Google Shape;123;p22"/>
          <p:cNvSpPr txBox="1"/>
          <p:nvPr/>
        </p:nvSpPr>
        <p:spPr>
          <a:xfrm>
            <a:off x="3787375" y="1205400"/>
            <a:ext cx="3000000" cy="385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100"/>
              <a:t>D:</a:t>
            </a:r>
            <a:endParaRPr sz="1100"/>
          </a:p>
          <a:p>
            <a:pPr indent="0" lvl="0" marL="0" rtl="0" algn="l">
              <a:lnSpc>
                <a:spcPct val="115000"/>
              </a:lnSpc>
              <a:spcBef>
                <a:spcPts val="0"/>
              </a:spcBef>
              <a:spcAft>
                <a:spcPts val="0"/>
              </a:spcAft>
              <a:buNone/>
            </a:pPr>
            <a:r>
              <a:rPr lang="zh-CN" sz="1100"/>
              <a:t>	0  1   3  2   2  2   ∞  ∞  3  1  ∞  ∞ ∞  ∞</a:t>
            </a:r>
            <a:endParaRPr sz="1100"/>
          </a:p>
          <a:p>
            <a:pPr indent="457200" lvl="0" marL="0" rtl="0" algn="l">
              <a:lnSpc>
                <a:spcPct val="115000"/>
              </a:lnSpc>
              <a:spcBef>
                <a:spcPts val="0"/>
              </a:spcBef>
              <a:spcAft>
                <a:spcPts val="0"/>
              </a:spcAft>
              <a:buNone/>
            </a:pPr>
            <a:r>
              <a:rPr lang="zh-CN" sz="1100"/>
              <a:t>S  A  B  C  D  M  F  G  H  I  J   K  L  E </a:t>
            </a:r>
            <a:endParaRPr sz="1100"/>
          </a:p>
          <a:p>
            <a:pPr indent="0" lvl="0" marL="0" rtl="0" algn="l">
              <a:lnSpc>
                <a:spcPct val="115000"/>
              </a:lnSpc>
              <a:spcBef>
                <a:spcPts val="0"/>
              </a:spcBef>
              <a:spcAft>
                <a:spcPts val="0"/>
              </a:spcAft>
              <a:buNone/>
            </a:pPr>
            <a:r>
              <a:rPr lang="zh-CN" sz="1100"/>
              <a:t>	3&lt;∞ H change</a:t>
            </a:r>
            <a:endParaRPr sz="1100"/>
          </a:p>
          <a:p>
            <a:pPr indent="0" lvl="0" marL="0" rtl="0" algn="l">
              <a:lnSpc>
                <a:spcPct val="115000"/>
              </a:lnSpc>
              <a:spcBef>
                <a:spcPts val="0"/>
              </a:spcBef>
              <a:spcAft>
                <a:spcPts val="0"/>
              </a:spcAft>
              <a:buNone/>
            </a:pPr>
            <a:r>
              <a:rPr lang="zh-CN" sz="1100"/>
              <a:t>	1&lt;∞ I change</a:t>
            </a:r>
            <a:endParaRPr sz="1100"/>
          </a:p>
          <a:p>
            <a:pPr indent="0" lvl="0" marL="0" rtl="0" algn="l">
              <a:lnSpc>
                <a:spcPct val="115000"/>
              </a:lnSpc>
              <a:spcBef>
                <a:spcPts val="0"/>
              </a:spcBef>
              <a:spcAft>
                <a:spcPts val="0"/>
              </a:spcAft>
              <a:buNone/>
            </a:pPr>
            <a:r>
              <a:rPr lang="zh-CN" sz="1100"/>
              <a:t>M:	</a:t>
            </a:r>
            <a:endParaRPr sz="1100"/>
          </a:p>
          <a:p>
            <a:pPr indent="0" lvl="0" marL="0" rtl="0" algn="l">
              <a:lnSpc>
                <a:spcPct val="115000"/>
              </a:lnSpc>
              <a:spcBef>
                <a:spcPts val="0"/>
              </a:spcBef>
              <a:spcAft>
                <a:spcPts val="0"/>
              </a:spcAft>
              <a:buNone/>
            </a:pPr>
            <a:r>
              <a:rPr lang="zh-CN" sz="1100"/>
              <a:t>	</a:t>
            </a:r>
            <a:r>
              <a:rPr lang="zh-CN" sz="1100"/>
              <a:t>0  1   3  2   2  2   5  5  3  1  ∞  ∞ ∞  ∞</a:t>
            </a:r>
            <a:endParaRPr sz="1100"/>
          </a:p>
          <a:p>
            <a:pPr indent="0" lvl="0" marL="0" rtl="0" algn="l">
              <a:lnSpc>
                <a:spcPct val="115000"/>
              </a:lnSpc>
              <a:spcBef>
                <a:spcPts val="0"/>
              </a:spcBef>
              <a:spcAft>
                <a:spcPts val="0"/>
              </a:spcAft>
              <a:buNone/>
            </a:pPr>
            <a:r>
              <a:rPr lang="zh-CN" sz="1100"/>
              <a:t>	</a:t>
            </a:r>
            <a:r>
              <a:rPr lang="zh-CN" sz="1100"/>
              <a:t>S  A  B  C  D  M  F  G  H  I  J   K  L  E</a:t>
            </a:r>
            <a:endParaRPr sz="1100"/>
          </a:p>
          <a:p>
            <a:pPr indent="0" lvl="0" marL="0" rtl="0" algn="l">
              <a:lnSpc>
                <a:spcPct val="115000"/>
              </a:lnSpc>
              <a:spcBef>
                <a:spcPts val="0"/>
              </a:spcBef>
              <a:spcAft>
                <a:spcPts val="0"/>
              </a:spcAft>
              <a:buNone/>
            </a:pPr>
            <a:r>
              <a:rPr lang="zh-CN" sz="1100"/>
              <a:t>	5</a:t>
            </a:r>
            <a:r>
              <a:rPr lang="zh-CN" sz="1100"/>
              <a:t>&lt;∞ F change</a:t>
            </a:r>
            <a:endParaRPr sz="1100"/>
          </a:p>
          <a:p>
            <a:pPr indent="0" lvl="0" marL="0" rtl="0" algn="l">
              <a:lnSpc>
                <a:spcPct val="115000"/>
              </a:lnSpc>
              <a:spcBef>
                <a:spcPts val="0"/>
              </a:spcBef>
              <a:spcAft>
                <a:spcPts val="0"/>
              </a:spcAft>
              <a:buNone/>
            </a:pPr>
            <a:r>
              <a:rPr lang="zh-CN" sz="1100"/>
              <a:t>	5&lt;∞ G change</a:t>
            </a:r>
            <a:r>
              <a:rPr lang="zh-CN" sz="1100"/>
              <a:t>	</a:t>
            </a:r>
            <a:endParaRPr sz="1100"/>
          </a:p>
          <a:p>
            <a:pPr indent="0" lvl="0" marL="0" rtl="0" algn="l">
              <a:lnSpc>
                <a:spcPct val="115000"/>
              </a:lnSpc>
              <a:spcBef>
                <a:spcPts val="0"/>
              </a:spcBef>
              <a:spcAft>
                <a:spcPts val="0"/>
              </a:spcAft>
              <a:buNone/>
            </a:pPr>
            <a:r>
              <a:rPr lang="zh-CN" sz="1100"/>
              <a:t>F:</a:t>
            </a:r>
            <a:endParaRPr sz="1100"/>
          </a:p>
          <a:p>
            <a:pPr indent="0" lvl="0" marL="0" rtl="0" algn="l">
              <a:lnSpc>
                <a:spcPct val="115000"/>
              </a:lnSpc>
              <a:spcBef>
                <a:spcPts val="0"/>
              </a:spcBef>
              <a:spcAft>
                <a:spcPts val="0"/>
              </a:spcAft>
              <a:buNone/>
            </a:pPr>
            <a:r>
              <a:rPr lang="zh-CN" sz="1100"/>
              <a:t>	</a:t>
            </a:r>
            <a:r>
              <a:rPr lang="zh-CN" sz="1100"/>
              <a:t>0  1   3  2   2  2   5  5  3  1  ∞  ∞ ∞  ∞</a:t>
            </a:r>
            <a:endParaRPr sz="1100"/>
          </a:p>
          <a:p>
            <a:pPr indent="0" lvl="0" marL="0" rtl="0" algn="l">
              <a:lnSpc>
                <a:spcPct val="115000"/>
              </a:lnSpc>
              <a:spcBef>
                <a:spcPts val="0"/>
              </a:spcBef>
              <a:spcAft>
                <a:spcPts val="0"/>
              </a:spcAft>
              <a:buNone/>
            </a:pPr>
            <a:r>
              <a:rPr lang="zh-CN" sz="1100"/>
              <a:t>	</a:t>
            </a:r>
            <a:r>
              <a:rPr lang="zh-CN" sz="1100"/>
              <a:t>S  A  B  C  D  M  F  G  H  I  J   K  L  E</a:t>
            </a:r>
            <a:endParaRPr sz="1100"/>
          </a:p>
          <a:p>
            <a:pPr indent="0" lvl="0" marL="0" rtl="0" algn="l">
              <a:lnSpc>
                <a:spcPct val="115000"/>
              </a:lnSpc>
              <a:spcBef>
                <a:spcPts val="0"/>
              </a:spcBef>
              <a:spcAft>
                <a:spcPts val="0"/>
              </a:spcAft>
              <a:buNone/>
            </a:pPr>
            <a:r>
              <a:rPr lang="zh-CN" sz="1100"/>
              <a:t>	no node</a:t>
            </a:r>
            <a:endParaRPr sz="1100"/>
          </a:p>
          <a:p>
            <a:pPr indent="0" lvl="0" marL="0" rtl="0" algn="l">
              <a:lnSpc>
                <a:spcPct val="115000"/>
              </a:lnSpc>
              <a:spcBef>
                <a:spcPts val="0"/>
              </a:spcBef>
              <a:spcAft>
                <a:spcPts val="0"/>
              </a:spcAft>
              <a:buNone/>
            </a:pPr>
            <a:r>
              <a:rPr lang="zh-CN" sz="1100"/>
              <a:t>G:</a:t>
            </a:r>
            <a:endParaRPr sz="1100"/>
          </a:p>
          <a:p>
            <a:pPr indent="0" lvl="0" marL="0" rtl="0" algn="l">
              <a:lnSpc>
                <a:spcPct val="115000"/>
              </a:lnSpc>
              <a:spcBef>
                <a:spcPts val="0"/>
              </a:spcBef>
              <a:spcAft>
                <a:spcPts val="0"/>
              </a:spcAft>
              <a:buNone/>
            </a:pPr>
            <a:r>
              <a:rPr lang="zh-CN" sz="1100"/>
              <a:t>	</a:t>
            </a:r>
            <a:r>
              <a:rPr lang="zh-CN" sz="1100"/>
              <a:t>0  1   3  2   2  2   5  5  3  1  ∞  ∞ ∞  ∞</a:t>
            </a:r>
            <a:endParaRPr sz="1100"/>
          </a:p>
          <a:p>
            <a:pPr indent="0" lvl="0" marL="0" rtl="0" algn="l">
              <a:lnSpc>
                <a:spcPct val="115000"/>
              </a:lnSpc>
              <a:spcBef>
                <a:spcPts val="0"/>
              </a:spcBef>
              <a:spcAft>
                <a:spcPts val="0"/>
              </a:spcAft>
              <a:buNone/>
            </a:pPr>
            <a:r>
              <a:rPr lang="zh-CN" sz="1100"/>
              <a:t>	</a:t>
            </a:r>
            <a:r>
              <a:rPr lang="zh-CN" sz="1100"/>
              <a:t>S  A  B  C  D  M  F  G  H  I  J   K  L  E</a:t>
            </a:r>
            <a:endParaRPr sz="1100"/>
          </a:p>
          <a:p>
            <a:pPr indent="0" lvl="0" marL="0" rtl="0" algn="l">
              <a:lnSpc>
                <a:spcPct val="115000"/>
              </a:lnSpc>
              <a:spcBef>
                <a:spcPts val="0"/>
              </a:spcBef>
              <a:spcAft>
                <a:spcPts val="0"/>
              </a:spcAft>
              <a:buNone/>
            </a:pPr>
            <a:r>
              <a:rPr lang="zh-CN" sz="1100"/>
              <a:t>	no node</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Bellman Ford’s Algorithm</a:t>
            </a:r>
            <a:endParaRPr/>
          </a:p>
        </p:txBody>
      </p:sp>
      <p:sp>
        <p:nvSpPr>
          <p:cNvPr id="129" name="Google Shape;129;p23"/>
          <p:cNvSpPr txBox="1"/>
          <p:nvPr/>
        </p:nvSpPr>
        <p:spPr>
          <a:xfrm>
            <a:off x="242350" y="1235300"/>
            <a:ext cx="3000000" cy="385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100"/>
              <a:t>H:	</a:t>
            </a:r>
            <a:endParaRPr sz="1100"/>
          </a:p>
          <a:p>
            <a:pPr indent="457200" lvl="0" marL="0" rtl="0" algn="l">
              <a:lnSpc>
                <a:spcPct val="115000"/>
              </a:lnSpc>
              <a:spcBef>
                <a:spcPts val="0"/>
              </a:spcBef>
              <a:spcAft>
                <a:spcPts val="0"/>
              </a:spcAft>
              <a:buNone/>
            </a:pPr>
            <a:r>
              <a:rPr lang="zh-CN" sz="1100"/>
              <a:t>0  1   3  2   2  2   5  5    3  1  ∞  ∞ ∞  ∞</a:t>
            </a:r>
            <a:endParaRPr sz="1100"/>
          </a:p>
          <a:p>
            <a:pPr indent="0" lvl="0" marL="0" rtl="0" algn="l">
              <a:lnSpc>
                <a:spcPct val="115000"/>
              </a:lnSpc>
              <a:spcBef>
                <a:spcPts val="0"/>
              </a:spcBef>
              <a:spcAft>
                <a:spcPts val="0"/>
              </a:spcAft>
              <a:buNone/>
            </a:pPr>
            <a:r>
              <a:rPr lang="zh-CN" sz="1100"/>
              <a:t>	</a:t>
            </a:r>
            <a:r>
              <a:rPr lang="zh-CN" sz="1100"/>
              <a:t>S  A  B  C  D  M  F  G  H  I  J   K  L  E</a:t>
            </a:r>
            <a:endParaRPr sz="1100"/>
          </a:p>
          <a:p>
            <a:pPr indent="0" lvl="0" marL="0" rtl="0" algn="l">
              <a:lnSpc>
                <a:spcPct val="115000"/>
              </a:lnSpc>
              <a:spcBef>
                <a:spcPts val="0"/>
              </a:spcBef>
              <a:spcAft>
                <a:spcPts val="0"/>
              </a:spcAft>
              <a:buNone/>
            </a:pPr>
            <a:r>
              <a:rPr lang="zh-CN" sz="1100"/>
              <a:t>	no node </a:t>
            </a:r>
            <a:endParaRPr sz="1100"/>
          </a:p>
          <a:p>
            <a:pPr indent="0" lvl="0" marL="0" rtl="0" algn="l">
              <a:lnSpc>
                <a:spcPct val="115000"/>
              </a:lnSpc>
              <a:spcBef>
                <a:spcPts val="0"/>
              </a:spcBef>
              <a:spcAft>
                <a:spcPts val="0"/>
              </a:spcAft>
              <a:buNone/>
            </a:pPr>
            <a:r>
              <a:rPr lang="zh-CN" sz="1100"/>
              <a:t>	</a:t>
            </a:r>
            <a:endParaRPr sz="1100"/>
          </a:p>
          <a:p>
            <a:pPr indent="0" lvl="0" marL="0" rtl="0" algn="l">
              <a:lnSpc>
                <a:spcPct val="115000"/>
              </a:lnSpc>
              <a:spcBef>
                <a:spcPts val="0"/>
              </a:spcBef>
              <a:spcAft>
                <a:spcPts val="0"/>
              </a:spcAft>
              <a:buNone/>
            </a:pPr>
            <a:r>
              <a:rPr lang="zh-CN" sz="1100"/>
              <a:t>I:	</a:t>
            </a:r>
            <a:endParaRPr sz="1100"/>
          </a:p>
          <a:p>
            <a:pPr indent="0" lvl="0" marL="0" rtl="0" algn="l">
              <a:lnSpc>
                <a:spcPct val="115000"/>
              </a:lnSpc>
              <a:spcBef>
                <a:spcPts val="0"/>
              </a:spcBef>
              <a:spcAft>
                <a:spcPts val="0"/>
              </a:spcAft>
              <a:buNone/>
            </a:pPr>
            <a:r>
              <a:rPr lang="zh-CN" sz="1100"/>
              <a:t>	</a:t>
            </a:r>
            <a:r>
              <a:rPr lang="zh-CN" sz="1100"/>
              <a:t>0  1   3  2   2  2   5  5    3  1  5  3 ∞  ∞</a:t>
            </a:r>
            <a:endParaRPr sz="1100"/>
          </a:p>
          <a:p>
            <a:pPr indent="0" lvl="0" marL="0" rtl="0" algn="l">
              <a:lnSpc>
                <a:spcPct val="115000"/>
              </a:lnSpc>
              <a:spcBef>
                <a:spcPts val="0"/>
              </a:spcBef>
              <a:spcAft>
                <a:spcPts val="0"/>
              </a:spcAft>
              <a:buNone/>
            </a:pPr>
            <a:r>
              <a:rPr lang="zh-CN" sz="1100"/>
              <a:t>	</a:t>
            </a:r>
            <a:r>
              <a:rPr lang="zh-CN" sz="1100"/>
              <a:t>S  A  B  C  D  M  F  G  H  I  J   K  L  E</a:t>
            </a:r>
            <a:endParaRPr sz="1100"/>
          </a:p>
          <a:p>
            <a:pPr indent="0" lvl="0" marL="0" rtl="0" algn="l">
              <a:lnSpc>
                <a:spcPct val="115000"/>
              </a:lnSpc>
              <a:spcBef>
                <a:spcPts val="0"/>
              </a:spcBef>
              <a:spcAft>
                <a:spcPts val="0"/>
              </a:spcAft>
              <a:buNone/>
            </a:pPr>
            <a:r>
              <a:rPr lang="zh-CN" sz="1100"/>
              <a:t>	5</a:t>
            </a:r>
            <a:r>
              <a:rPr lang="zh-CN" sz="1100"/>
              <a:t>&lt;∞ J change</a:t>
            </a:r>
            <a:endParaRPr sz="1100"/>
          </a:p>
          <a:p>
            <a:pPr indent="0" lvl="0" marL="0" rtl="0" algn="l">
              <a:lnSpc>
                <a:spcPct val="115000"/>
              </a:lnSpc>
              <a:spcBef>
                <a:spcPts val="0"/>
              </a:spcBef>
              <a:spcAft>
                <a:spcPts val="0"/>
              </a:spcAft>
              <a:buNone/>
            </a:pPr>
            <a:r>
              <a:rPr lang="zh-CN" sz="1100"/>
              <a:t>	3&lt;∞ K change</a:t>
            </a:r>
            <a:endParaRPr sz="1100"/>
          </a:p>
          <a:p>
            <a:pPr indent="0" lvl="0" marL="0" rtl="0" algn="l">
              <a:lnSpc>
                <a:spcPct val="115000"/>
              </a:lnSpc>
              <a:spcBef>
                <a:spcPts val="0"/>
              </a:spcBef>
              <a:spcAft>
                <a:spcPts val="0"/>
              </a:spcAft>
              <a:buNone/>
            </a:pPr>
            <a:r>
              <a:rPr lang="zh-CN" sz="1100"/>
              <a:t>J:	</a:t>
            </a:r>
            <a:endParaRPr sz="1100"/>
          </a:p>
          <a:p>
            <a:pPr indent="0" lvl="0" marL="0" rtl="0" algn="l">
              <a:lnSpc>
                <a:spcPct val="115000"/>
              </a:lnSpc>
              <a:spcBef>
                <a:spcPts val="0"/>
              </a:spcBef>
              <a:spcAft>
                <a:spcPts val="0"/>
              </a:spcAft>
              <a:buNone/>
            </a:pPr>
            <a:r>
              <a:rPr lang="zh-CN" sz="1100"/>
              <a:t>	</a:t>
            </a:r>
            <a:r>
              <a:rPr lang="zh-CN" sz="1100"/>
              <a:t>0  1   3  2   2  2   5  5    3  1  5  3 ∞  ∞</a:t>
            </a:r>
            <a:endParaRPr sz="1100"/>
          </a:p>
          <a:p>
            <a:pPr indent="0" lvl="0" marL="0" rtl="0" algn="l">
              <a:lnSpc>
                <a:spcPct val="115000"/>
              </a:lnSpc>
              <a:spcBef>
                <a:spcPts val="0"/>
              </a:spcBef>
              <a:spcAft>
                <a:spcPts val="0"/>
              </a:spcAft>
              <a:buNone/>
            </a:pPr>
            <a:r>
              <a:rPr lang="zh-CN" sz="1100"/>
              <a:t>	</a:t>
            </a:r>
            <a:r>
              <a:rPr lang="zh-CN" sz="1100"/>
              <a:t>S  A  B  C  D  M  F  G  H  I  J   K  L  E</a:t>
            </a:r>
            <a:endParaRPr sz="1100"/>
          </a:p>
          <a:p>
            <a:pPr indent="0" lvl="0" marL="0" rtl="0" algn="l">
              <a:lnSpc>
                <a:spcPct val="115000"/>
              </a:lnSpc>
              <a:spcBef>
                <a:spcPts val="0"/>
              </a:spcBef>
              <a:spcAft>
                <a:spcPts val="0"/>
              </a:spcAft>
              <a:buNone/>
            </a:pPr>
            <a:r>
              <a:rPr lang="zh-CN" sz="1100"/>
              <a:t>	no node</a:t>
            </a:r>
            <a:endParaRPr sz="1100"/>
          </a:p>
          <a:p>
            <a:pPr indent="0" lvl="0" marL="0" rtl="0" algn="l">
              <a:lnSpc>
                <a:spcPct val="115000"/>
              </a:lnSpc>
              <a:spcBef>
                <a:spcPts val="0"/>
              </a:spcBef>
              <a:spcAft>
                <a:spcPts val="0"/>
              </a:spcAft>
              <a:buNone/>
            </a:pPr>
            <a:r>
              <a:rPr lang="zh-CN" sz="1100"/>
              <a:t>K:	</a:t>
            </a:r>
            <a:endParaRPr sz="1100"/>
          </a:p>
          <a:p>
            <a:pPr indent="0" lvl="0" marL="0" rtl="0" algn="l">
              <a:lnSpc>
                <a:spcPct val="115000"/>
              </a:lnSpc>
              <a:spcBef>
                <a:spcPts val="0"/>
              </a:spcBef>
              <a:spcAft>
                <a:spcPts val="0"/>
              </a:spcAft>
              <a:buNone/>
            </a:pPr>
            <a:r>
              <a:rPr lang="zh-CN" sz="1100"/>
              <a:t>	</a:t>
            </a:r>
            <a:r>
              <a:rPr lang="zh-CN" sz="1100"/>
              <a:t>0  1   3  2   2  2   5  5    3  1  5  3  1  8  </a:t>
            </a:r>
            <a:endParaRPr sz="1100"/>
          </a:p>
          <a:p>
            <a:pPr indent="0" lvl="0" marL="0" rtl="0" algn="l">
              <a:lnSpc>
                <a:spcPct val="115000"/>
              </a:lnSpc>
              <a:spcBef>
                <a:spcPts val="0"/>
              </a:spcBef>
              <a:spcAft>
                <a:spcPts val="0"/>
              </a:spcAft>
              <a:buNone/>
            </a:pPr>
            <a:r>
              <a:rPr lang="zh-CN" sz="1100"/>
              <a:t>	</a:t>
            </a:r>
            <a:r>
              <a:rPr lang="zh-CN" sz="1100"/>
              <a:t>S  A  B  C  D  M  F  G  H  I  J   K  L  E</a:t>
            </a:r>
            <a:r>
              <a:rPr lang="zh-CN" sz="1100"/>
              <a:t>	1</a:t>
            </a:r>
            <a:r>
              <a:rPr lang="zh-CN" sz="1100"/>
              <a:t>&lt;∞ L change</a:t>
            </a:r>
            <a:endParaRPr sz="1100"/>
          </a:p>
          <a:p>
            <a:pPr indent="0" lvl="0" marL="0" rtl="0" algn="l">
              <a:lnSpc>
                <a:spcPct val="115000"/>
              </a:lnSpc>
              <a:spcBef>
                <a:spcPts val="0"/>
              </a:spcBef>
              <a:spcAft>
                <a:spcPts val="0"/>
              </a:spcAft>
              <a:buNone/>
            </a:pPr>
            <a:r>
              <a:rPr lang="zh-CN" sz="1100"/>
              <a:t>	8&lt;∞ E change</a:t>
            </a:r>
            <a:endParaRPr sz="1100"/>
          </a:p>
        </p:txBody>
      </p:sp>
      <p:sp>
        <p:nvSpPr>
          <p:cNvPr id="130" name="Google Shape;130;p23"/>
          <p:cNvSpPr txBox="1"/>
          <p:nvPr/>
        </p:nvSpPr>
        <p:spPr>
          <a:xfrm>
            <a:off x="3981250" y="1444825"/>
            <a:ext cx="3000000" cy="346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100"/>
              <a:t>L:	</a:t>
            </a:r>
            <a:endParaRPr sz="1100"/>
          </a:p>
          <a:p>
            <a:pPr indent="0" lvl="0" marL="0" rtl="0" algn="l">
              <a:lnSpc>
                <a:spcPct val="115000"/>
              </a:lnSpc>
              <a:spcBef>
                <a:spcPts val="0"/>
              </a:spcBef>
              <a:spcAft>
                <a:spcPts val="0"/>
              </a:spcAft>
              <a:buNone/>
            </a:pPr>
            <a:r>
              <a:rPr lang="zh-CN" sz="1100"/>
              <a:t>	</a:t>
            </a:r>
            <a:r>
              <a:rPr lang="zh-CN" sz="1100"/>
              <a:t>0  1   3  2   2  2   5  5    3  1  5  3  1  8  </a:t>
            </a:r>
            <a:endParaRPr sz="1100"/>
          </a:p>
          <a:p>
            <a:pPr indent="0" lvl="0" marL="0" rtl="0" algn="l">
              <a:lnSpc>
                <a:spcPct val="115000"/>
              </a:lnSpc>
              <a:spcBef>
                <a:spcPts val="0"/>
              </a:spcBef>
              <a:spcAft>
                <a:spcPts val="0"/>
              </a:spcAft>
              <a:buNone/>
            </a:pPr>
            <a:r>
              <a:rPr lang="zh-CN" sz="1100"/>
              <a:t>	S  A  B  C  D  M  F  G  H  I  J   K  L  E</a:t>
            </a:r>
            <a:endParaRPr sz="1100"/>
          </a:p>
          <a:p>
            <a:pPr indent="0" lvl="0" marL="0" rtl="0" algn="l">
              <a:lnSpc>
                <a:spcPct val="115000"/>
              </a:lnSpc>
              <a:spcBef>
                <a:spcPts val="0"/>
              </a:spcBef>
              <a:spcAft>
                <a:spcPts val="0"/>
              </a:spcAft>
              <a:buNone/>
            </a:pPr>
            <a:r>
              <a:rPr lang="zh-CN" sz="1100"/>
              <a:t>	no node</a:t>
            </a:r>
            <a:endParaRPr sz="1100"/>
          </a:p>
          <a:p>
            <a:pPr indent="0" lvl="0" marL="0" rtl="0" algn="l">
              <a:lnSpc>
                <a:spcPct val="115000"/>
              </a:lnSpc>
              <a:spcBef>
                <a:spcPts val="0"/>
              </a:spcBef>
              <a:spcAft>
                <a:spcPts val="0"/>
              </a:spcAft>
              <a:buNone/>
            </a:pPr>
            <a:r>
              <a:rPr lang="zh-CN" sz="1100"/>
              <a:t>E</a:t>
            </a:r>
            <a:r>
              <a:rPr lang="zh-CN" sz="1100"/>
              <a:t>:	</a:t>
            </a:r>
            <a:endParaRPr sz="1100"/>
          </a:p>
          <a:p>
            <a:pPr indent="0" lvl="0" marL="0" rtl="0" algn="l">
              <a:lnSpc>
                <a:spcPct val="115000"/>
              </a:lnSpc>
              <a:spcBef>
                <a:spcPts val="0"/>
              </a:spcBef>
              <a:spcAft>
                <a:spcPts val="0"/>
              </a:spcAft>
              <a:buNone/>
            </a:pPr>
            <a:r>
              <a:rPr lang="zh-CN" sz="1100"/>
              <a:t>	0  1   3  2   2  2   5  5    3  1  5  3  1  8  </a:t>
            </a:r>
            <a:endParaRPr sz="1100"/>
          </a:p>
          <a:p>
            <a:pPr indent="0" lvl="0" marL="0" rtl="0" algn="l">
              <a:lnSpc>
                <a:spcPct val="115000"/>
              </a:lnSpc>
              <a:spcBef>
                <a:spcPts val="0"/>
              </a:spcBef>
              <a:spcAft>
                <a:spcPts val="0"/>
              </a:spcAft>
              <a:buNone/>
            </a:pPr>
            <a:r>
              <a:rPr lang="zh-CN" sz="1100"/>
              <a:t>	S  A  B  C  D  M  F  G  H  I  J   K  L  E</a:t>
            </a:r>
            <a:endParaRPr sz="1100"/>
          </a:p>
          <a:p>
            <a:pPr indent="0" lvl="0" marL="0" rtl="0" algn="l">
              <a:lnSpc>
                <a:spcPct val="115000"/>
              </a:lnSpc>
              <a:spcBef>
                <a:spcPts val="0"/>
              </a:spcBef>
              <a:spcAft>
                <a:spcPts val="0"/>
              </a:spcAft>
              <a:buNone/>
            </a:pPr>
            <a:r>
              <a:rPr lang="zh-CN" sz="1100"/>
              <a:t>	no node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zh-CN" sz="1100"/>
              <a:t>cycle 2:</a:t>
            </a:r>
            <a:endParaRPr sz="1100"/>
          </a:p>
          <a:p>
            <a:pPr indent="0" lvl="0" marL="0" rtl="0" algn="l">
              <a:lnSpc>
                <a:spcPct val="115000"/>
              </a:lnSpc>
              <a:spcBef>
                <a:spcPts val="0"/>
              </a:spcBef>
              <a:spcAft>
                <a:spcPts val="0"/>
              </a:spcAft>
              <a:buNone/>
            </a:pPr>
            <a:r>
              <a:rPr lang="zh-CN" sz="1100"/>
              <a:t>In the end answer, it is the same of cycle 1 is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zh-CN" sz="1100"/>
              <a:t>	</a:t>
            </a:r>
            <a:r>
              <a:rPr lang="zh-CN" sz="1100"/>
              <a:t>0  1   3  2   2  2   5  5    3  1  5  3  1  8  </a:t>
            </a:r>
            <a:endParaRPr sz="1100"/>
          </a:p>
          <a:p>
            <a:pPr indent="0" lvl="0" marL="0" rtl="0" algn="l">
              <a:lnSpc>
                <a:spcPct val="115000"/>
              </a:lnSpc>
              <a:spcBef>
                <a:spcPts val="0"/>
              </a:spcBef>
              <a:spcAft>
                <a:spcPts val="0"/>
              </a:spcAft>
              <a:buNone/>
            </a:pPr>
            <a:r>
              <a:rPr lang="zh-CN" sz="1100"/>
              <a:t>	S  A  B  C  D  M  F  G  H  I  J   K  L  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zh-CN" sz="1100"/>
              <a:t>So the Shortest path is From S to E is </a:t>
            </a:r>
            <a:endParaRPr sz="1100"/>
          </a:p>
          <a:p>
            <a:pPr indent="0" lvl="0" marL="0" rtl="0" algn="l">
              <a:lnSpc>
                <a:spcPct val="115000"/>
              </a:lnSpc>
              <a:spcBef>
                <a:spcPts val="0"/>
              </a:spcBef>
              <a:spcAft>
                <a:spcPts val="0"/>
              </a:spcAft>
              <a:buNone/>
            </a:pPr>
            <a:r>
              <a:rPr lang="zh-CN" sz="1100"/>
              <a:t>3+2+1+3+8 =17</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Comparing</a:t>
            </a:r>
            <a:endParaRPr/>
          </a:p>
        </p:txBody>
      </p:sp>
      <p:sp>
        <p:nvSpPr>
          <p:cNvPr id="136" name="Google Shape;136;p24"/>
          <p:cNvSpPr txBox="1"/>
          <p:nvPr/>
        </p:nvSpPr>
        <p:spPr>
          <a:xfrm>
            <a:off x="383850" y="1800600"/>
            <a:ext cx="674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solidFill>
                  <a:srgbClr val="273239"/>
                </a:solidFill>
              </a:rPr>
              <a:t>Bellman Fords algorithms Vs Dijkstras algorithms</a:t>
            </a:r>
            <a:endParaRPr sz="2000">
              <a:solidFill>
                <a:srgbClr val="27323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Big-O</a:t>
            </a:r>
            <a:endParaRPr/>
          </a:p>
        </p:txBody>
      </p:sp>
      <p:sp>
        <p:nvSpPr>
          <p:cNvPr id="142" name="Google Shape;142;p25"/>
          <p:cNvSpPr txBox="1"/>
          <p:nvPr/>
        </p:nvSpPr>
        <p:spPr>
          <a:xfrm>
            <a:off x="362900" y="1681925"/>
            <a:ext cx="8353800" cy="1242900"/>
          </a:xfrm>
          <a:prstGeom prst="rect">
            <a:avLst/>
          </a:prstGeom>
          <a:noFill/>
          <a:ln>
            <a:noFill/>
          </a:ln>
        </p:spPr>
        <p:txBody>
          <a:bodyPr anchorCtr="0" anchor="t" bIns="91425" lIns="91425" spcFirstLastPara="1" rIns="91425" wrap="square" tIns="91425">
            <a:spAutoFit/>
          </a:bodyPr>
          <a:lstStyle/>
          <a:p>
            <a:pPr indent="-307975" lvl="0" marL="457200" rtl="0" algn="l">
              <a:lnSpc>
                <a:spcPct val="150000"/>
              </a:lnSpc>
              <a:spcBef>
                <a:spcPts val="0"/>
              </a:spcBef>
              <a:spcAft>
                <a:spcPts val="0"/>
              </a:spcAft>
              <a:buClr>
                <a:srgbClr val="273239"/>
              </a:buClr>
              <a:buSzPts val="1250"/>
              <a:buChar char="●"/>
            </a:pPr>
            <a:r>
              <a:rPr lang="zh-CN" sz="1250">
                <a:solidFill>
                  <a:srgbClr val="273239"/>
                </a:solidFill>
              </a:rPr>
              <a:t>Bellman Fords </a:t>
            </a:r>
            <a:r>
              <a:rPr lang="zh-CN" sz="1250">
                <a:solidFill>
                  <a:srgbClr val="273239"/>
                </a:solidFill>
              </a:rPr>
              <a:t>algorithms:</a:t>
            </a:r>
            <a:endParaRPr sz="1250">
              <a:solidFill>
                <a:srgbClr val="273239"/>
              </a:solidFill>
            </a:endParaRPr>
          </a:p>
          <a:p>
            <a:pPr indent="-307975" lvl="1" marL="914400" rtl="0" algn="l">
              <a:lnSpc>
                <a:spcPct val="150000"/>
              </a:lnSpc>
              <a:spcBef>
                <a:spcPts val="0"/>
              </a:spcBef>
              <a:spcAft>
                <a:spcPts val="0"/>
              </a:spcAft>
              <a:buSzPts val="1250"/>
              <a:buChar char="○"/>
            </a:pPr>
            <a:r>
              <a:rPr lang="zh-CN" sz="1250"/>
              <a:t>It is more time consuming. The time complexity is O(VE).</a:t>
            </a:r>
            <a:endParaRPr sz="1250">
              <a:solidFill>
                <a:srgbClr val="273239"/>
              </a:solidFill>
            </a:endParaRPr>
          </a:p>
          <a:p>
            <a:pPr indent="-307975" lvl="0" marL="457200" rtl="0" algn="l">
              <a:lnSpc>
                <a:spcPct val="150000"/>
              </a:lnSpc>
              <a:spcBef>
                <a:spcPts val="0"/>
              </a:spcBef>
              <a:spcAft>
                <a:spcPts val="0"/>
              </a:spcAft>
              <a:buClr>
                <a:srgbClr val="273239"/>
              </a:buClr>
              <a:buSzPts val="1250"/>
              <a:buChar char="●"/>
            </a:pPr>
            <a:r>
              <a:rPr lang="zh-CN" sz="1250">
                <a:solidFill>
                  <a:srgbClr val="273239"/>
                </a:solidFill>
              </a:rPr>
              <a:t>Dijkstras algorithms:</a:t>
            </a:r>
            <a:endParaRPr sz="1250">
              <a:solidFill>
                <a:srgbClr val="273239"/>
              </a:solidFill>
            </a:endParaRPr>
          </a:p>
          <a:p>
            <a:pPr indent="-307975" lvl="1" marL="914400" rtl="0" algn="l">
              <a:lnSpc>
                <a:spcPct val="150000"/>
              </a:lnSpc>
              <a:spcBef>
                <a:spcPts val="0"/>
              </a:spcBef>
              <a:spcAft>
                <a:spcPts val="0"/>
              </a:spcAft>
              <a:buSzPts val="1250"/>
              <a:buChar char="○"/>
            </a:pPr>
            <a:r>
              <a:rPr lang="zh-CN" sz="1250"/>
              <a:t>It is less time consuming. The time complexity is O(E logV).</a:t>
            </a:r>
            <a:endParaRPr sz="1250">
              <a:solidFill>
                <a:srgbClr val="27323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Steps</a:t>
            </a:r>
            <a:endParaRPr/>
          </a:p>
        </p:txBody>
      </p:sp>
      <p:sp>
        <p:nvSpPr>
          <p:cNvPr id="148" name="Google Shape;148;p26"/>
          <p:cNvSpPr txBox="1"/>
          <p:nvPr/>
        </p:nvSpPr>
        <p:spPr>
          <a:xfrm>
            <a:off x="311725" y="1870375"/>
            <a:ext cx="6408900" cy="1820100"/>
          </a:xfrm>
          <a:prstGeom prst="rect">
            <a:avLst/>
          </a:prstGeom>
          <a:noFill/>
          <a:ln>
            <a:noFill/>
          </a:ln>
        </p:spPr>
        <p:txBody>
          <a:bodyPr anchorCtr="0" anchor="t" bIns="91425" lIns="91425" spcFirstLastPara="1" rIns="91425" wrap="square" tIns="91425">
            <a:spAutoFit/>
          </a:bodyPr>
          <a:lstStyle/>
          <a:p>
            <a:pPr indent="-307975" lvl="0" marL="457200" rtl="0" algn="l">
              <a:lnSpc>
                <a:spcPct val="150000"/>
              </a:lnSpc>
              <a:spcBef>
                <a:spcPts val="0"/>
              </a:spcBef>
              <a:spcAft>
                <a:spcPts val="0"/>
              </a:spcAft>
              <a:buClr>
                <a:srgbClr val="273239"/>
              </a:buClr>
              <a:buSzPts val="1250"/>
              <a:buChar char="●"/>
            </a:pPr>
            <a:r>
              <a:rPr lang="zh-CN" sz="1250">
                <a:solidFill>
                  <a:srgbClr val="273239"/>
                </a:solidFill>
              </a:rPr>
              <a:t>Bellman Fords algorithms:</a:t>
            </a:r>
            <a:endParaRPr sz="1250">
              <a:solidFill>
                <a:srgbClr val="273239"/>
              </a:solidFill>
            </a:endParaRPr>
          </a:p>
          <a:p>
            <a:pPr indent="-307975" lvl="1" marL="914400" rtl="0" algn="l">
              <a:lnSpc>
                <a:spcPct val="150000"/>
              </a:lnSpc>
              <a:spcBef>
                <a:spcPts val="0"/>
              </a:spcBef>
              <a:spcAft>
                <a:spcPts val="0"/>
              </a:spcAft>
              <a:buClr>
                <a:srgbClr val="273239"/>
              </a:buClr>
              <a:buSzPts val="1250"/>
              <a:buChar char="○"/>
            </a:pPr>
            <a:r>
              <a:rPr lang="zh-CN" sz="1250">
                <a:solidFill>
                  <a:srgbClr val="273239"/>
                </a:solidFill>
              </a:rPr>
              <a:t>show in the table it is 2 cycle and each cycel have 14 steps, tatal is 28 steps</a:t>
            </a:r>
            <a:endParaRPr sz="1250">
              <a:solidFill>
                <a:srgbClr val="273239"/>
              </a:solidFill>
            </a:endParaRPr>
          </a:p>
          <a:p>
            <a:pPr indent="-307975" lvl="0" marL="457200" rtl="0" algn="l">
              <a:lnSpc>
                <a:spcPct val="150000"/>
              </a:lnSpc>
              <a:spcBef>
                <a:spcPts val="0"/>
              </a:spcBef>
              <a:spcAft>
                <a:spcPts val="0"/>
              </a:spcAft>
              <a:buClr>
                <a:srgbClr val="273239"/>
              </a:buClr>
              <a:buSzPts val="1250"/>
              <a:buChar char="●"/>
            </a:pPr>
            <a:r>
              <a:rPr lang="zh-CN" sz="1250">
                <a:solidFill>
                  <a:srgbClr val="273239"/>
                </a:solidFill>
              </a:rPr>
              <a:t>Dijkstras algorithms:</a:t>
            </a:r>
            <a:endParaRPr sz="1250">
              <a:solidFill>
                <a:srgbClr val="273239"/>
              </a:solidFill>
            </a:endParaRPr>
          </a:p>
          <a:p>
            <a:pPr indent="-307975" lvl="1" marL="914400" rtl="0" algn="l">
              <a:lnSpc>
                <a:spcPct val="150000"/>
              </a:lnSpc>
              <a:spcBef>
                <a:spcPts val="0"/>
              </a:spcBef>
              <a:spcAft>
                <a:spcPts val="0"/>
              </a:spcAft>
              <a:buClr>
                <a:srgbClr val="273239"/>
              </a:buClr>
              <a:buSzPts val="1250"/>
              <a:buChar char="○"/>
            </a:pPr>
            <a:r>
              <a:rPr lang="zh-CN" sz="1250">
                <a:solidFill>
                  <a:srgbClr val="273239"/>
                </a:solidFill>
              </a:rPr>
              <a:t>It seens have 14  step in the analysis tables.</a:t>
            </a:r>
            <a:endParaRPr sz="1250">
              <a:solidFill>
                <a:srgbClr val="273239"/>
              </a:solidFill>
            </a:endParaRPr>
          </a:p>
          <a:p>
            <a:pPr indent="0" lvl="0" marL="914400" rtl="0" algn="l">
              <a:lnSpc>
                <a:spcPct val="150000"/>
              </a:lnSpc>
              <a:spcBef>
                <a:spcPts val="0"/>
              </a:spcBef>
              <a:spcAft>
                <a:spcPts val="0"/>
              </a:spcAft>
              <a:buNone/>
            </a:pPr>
            <a:r>
              <a:t/>
            </a:r>
            <a:endParaRPr sz="1250">
              <a:solidFill>
                <a:srgbClr val="27323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a:t>
            </a:r>
            <a:endParaRPr/>
          </a:p>
        </p:txBody>
      </p:sp>
      <p:sp>
        <p:nvSpPr>
          <p:cNvPr id="154" name="Google Shape;154;p27"/>
          <p:cNvSpPr txBox="1"/>
          <p:nvPr/>
        </p:nvSpPr>
        <p:spPr>
          <a:xfrm>
            <a:off x="265200" y="1702875"/>
            <a:ext cx="8367900" cy="27243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zh-CN" sz="1200"/>
              <a:t>In the definnation, the </a:t>
            </a:r>
            <a:r>
              <a:rPr lang="zh-CN" sz="1200"/>
              <a:t>Bellman Fords algorithms and the Dijkstras algorithms, both know one of the algorithm to find the </a:t>
            </a:r>
            <a:r>
              <a:rPr lang="zh-CN" sz="1200">
                <a:uFill>
                  <a:noFill/>
                </a:uFill>
                <a:hlinkClick r:id="rId3"/>
              </a:rPr>
              <a:t>shortest path</a:t>
            </a:r>
            <a:r>
              <a:rPr lang="zh-CN" sz="1200"/>
              <a:t> from one point to other point. </a:t>
            </a:r>
            <a:endParaRPr sz="1200"/>
          </a:p>
          <a:p>
            <a:pPr indent="-317500" lvl="0" marL="457200" rtl="0" algn="l">
              <a:lnSpc>
                <a:spcPct val="150000"/>
              </a:lnSpc>
              <a:spcBef>
                <a:spcPts val="0"/>
              </a:spcBef>
              <a:spcAft>
                <a:spcPts val="0"/>
              </a:spcAft>
              <a:buSzPts val="1400"/>
              <a:buChar char="●"/>
            </a:pPr>
            <a:r>
              <a:rPr lang="zh-CN" sz="1200"/>
              <a:t>In the big-O, The time </a:t>
            </a:r>
            <a:r>
              <a:rPr lang="zh-CN" sz="1250"/>
              <a:t>complexity is</a:t>
            </a:r>
            <a:r>
              <a:rPr lang="zh-CN" sz="1200"/>
              <a:t> Dijkstras algorithms less than Bellman Fords algorithms. </a:t>
            </a:r>
            <a:endParaRPr sz="1200"/>
          </a:p>
          <a:p>
            <a:pPr indent="-304800" lvl="0" marL="457200" rtl="0" algn="l">
              <a:lnSpc>
                <a:spcPct val="150000"/>
              </a:lnSpc>
              <a:spcBef>
                <a:spcPts val="0"/>
              </a:spcBef>
              <a:spcAft>
                <a:spcPts val="0"/>
              </a:spcAft>
              <a:buSzPts val="1200"/>
              <a:buChar char="●"/>
            </a:pPr>
            <a:r>
              <a:rPr lang="zh-CN" sz="1200"/>
              <a:t>The step is also less than Bellman Ford’s algorithm,because it have more than one cycles.</a:t>
            </a:r>
            <a:endParaRPr sz="1200"/>
          </a:p>
          <a:p>
            <a:pPr indent="-317500" lvl="0" marL="457200" rtl="0" algn="l">
              <a:lnSpc>
                <a:spcPct val="150000"/>
              </a:lnSpc>
              <a:spcBef>
                <a:spcPts val="0"/>
              </a:spcBef>
              <a:spcAft>
                <a:spcPts val="0"/>
              </a:spcAft>
              <a:buSzPts val="1400"/>
              <a:buChar char="●"/>
            </a:pPr>
            <a:r>
              <a:rPr lang="zh-CN" sz="1200"/>
              <a:t>But in the </a:t>
            </a:r>
            <a:r>
              <a:rPr lang="zh-CN" sz="1250">
                <a:highlight>
                  <a:srgbClr val="FFFFFF"/>
                </a:highlight>
              </a:rPr>
              <a:t>negative weight edge.</a:t>
            </a:r>
            <a:endParaRPr sz="1250">
              <a:highlight>
                <a:srgbClr val="FFFFFF"/>
              </a:highlight>
            </a:endParaRPr>
          </a:p>
          <a:p>
            <a:pPr indent="-317500" lvl="1" marL="914400" rtl="0" algn="l">
              <a:lnSpc>
                <a:spcPct val="150000"/>
              </a:lnSpc>
              <a:spcBef>
                <a:spcPts val="0"/>
              </a:spcBef>
              <a:spcAft>
                <a:spcPts val="0"/>
              </a:spcAft>
              <a:buSzPts val="1400"/>
              <a:buChar char="○"/>
            </a:pPr>
            <a:r>
              <a:rPr lang="zh-CN" sz="1250">
                <a:highlight>
                  <a:srgbClr val="FFFFFF"/>
                </a:highlight>
              </a:rPr>
              <a:t>The Bellman Ford’s Algorithm works, it also detects the negative weight cycle.</a:t>
            </a:r>
            <a:r>
              <a:rPr lang="zh-CN" sz="1200"/>
              <a:t> </a:t>
            </a:r>
            <a:endParaRPr sz="1200"/>
          </a:p>
          <a:p>
            <a:pPr indent="-304800" lvl="1" marL="914400" rtl="0" algn="l">
              <a:lnSpc>
                <a:spcPct val="150000"/>
              </a:lnSpc>
              <a:spcBef>
                <a:spcPts val="0"/>
              </a:spcBef>
              <a:spcAft>
                <a:spcPts val="0"/>
              </a:spcAft>
              <a:buSzPts val="1200"/>
              <a:buChar char="○"/>
            </a:pPr>
            <a:r>
              <a:rPr lang="zh-CN" sz="1200"/>
              <a:t>The Dijkstras algorithms does not works.</a:t>
            </a:r>
            <a:endParaRPr sz="1200"/>
          </a:p>
          <a:p>
            <a:pPr indent="-304800" lvl="0" marL="457200" rtl="0" algn="l">
              <a:lnSpc>
                <a:spcPct val="150000"/>
              </a:lnSpc>
              <a:spcBef>
                <a:spcPts val="0"/>
              </a:spcBef>
              <a:spcAft>
                <a:spcPts val="0"/>
              </a:spcAft>
              <a:buSzPts val="1200"/>
              <a:buChar char="●"/>
            </a:pPr>
            <a:r>
              <a:rPr lang="zh-CN" sz="1200"/>
              <a:t>Dijkstras algorithms: the result contains the vertices containing whole information about the network.</a:t>
            </a:r>
            <a:endParaRPr sz="1200"/>
          </a:p>
          <a:p>
            <a:pPr indent="-304800" lvl="0" marL="457200" rtl="0" algn="l">
              <a:lnSpc>
                <a:spcPct val="150000"/>
              </a:lnSpc>
              <a:spcBef>
                <a:spcPts val="0"/>
              </a:spcBef>
              <a:spcAft>
                <a:spcPts val="0"/>
              </a:spcAft>
              <a:buSzPts val="1200"/>
              <a:buChar char="●"/>
            </a:pPr>
            <a:r>
              <a:rPr lang="zh-CN" sz="1200"/>
              <a:t>The Bellman Ford is contains the vertices they are connected to.</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References</a:t>
            </a:r>
            <a:endParaRPr/>
          </a:p>
        </p:txBody>
      </p:sp>
      <p:sp>
        <p:nvSpPr>
          <p:cNvPr id="160" name="Google Shape;160;p28"/>
          <p:cNvSpPr txBox="1"/>
          <p:nvPr/>
        </p:nvSpPr>
        <p:spPr>
          <a:xfrm>
            <a:off x="461900" y="1745825"/>
            <a:ext cx="6145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zh-CN" u="sng">
                <a:solidFill>
                  <a:schemeClr val="hlink"/>
                </a:solidFill>
                <a:latin typeface="Roboto"/>
                <a:ea typeface="Roboto"/>
                <a:cs typeface="Roboto"/>
                <a:sym typeface="Roboto"/>
                <a:hlinkClick r:id="rId3"/>
              </a:rPr>
              <a:t>https://stackabuse.com/dijkstras-algorithm-in-python/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zh-CN" u="sng">
                <a:solidFill>
                  <a:schemeClr val="hlink"/>
                </a:solidFill>
                <a:latin typeface="Roboto"/>
                <a:ea typeface="Roboto"/>
                <a:cs typeface="Roboto"/>
                <a:sym typeface="Roboto"/>
                <a:hlinkClick r:id="rId4"/>
              </a:rPr>
              <a:t>https://www.geeksforgeeks.org/what-are-the-differences-between-bellman-fords-and-dijkstras-algorithms/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zh-CN" u="sng">
                <a:solidFill>
                  <a:schemeClr val="hlink"/>
                </a:solidFill>
                <a:latin typeface="Roboto"/>
                <a:ea typeface="Roboto"/>
                <a:cs typeface="Roboto"/>
                <a:sym typeface="Roboto"/>
                <a:hlinkClick r:id="rId5"/>
              </a:rPr>
              <a:t>https://npu85.npu.edu/~henry/npu/classes/algorithm/tutorialpoints_daa/slide/shortest_paths.html</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zh-CN" u="sng">
                <a:solidFill>
                  <a:schemeClr val="hlink"/>
                </a:solidFill>
                <a:latin typeface="Roboto"/>
                <a:ea typeface="Roboto"/>
                <a:cs typeface="Roboto"/>
                <a:sym typeface="Roboto"/>
                <a:hlinkClick r:id="rId6"/>
              </a:rPr>
              <a:t>https://npu85.npu.edu/~henry/npu/classes/algorithm/tutorialpoints_daa/slide/shortest_paths.html#table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zh-CN">
                <a:latin typeface="Roboto"/>
                <a:ea typeface="Roboto"/>
                <a:cs typeface="Roboto"/>
                <a:sym typeface="Roboto"/>
              </a:rPr>
              <a:t>https://npu85.npu.edu/~henry/npu/classes/algorithm/tutorialpoints_daa/slide/shortest_paths.html</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Overview</a:t>
            </a:r>
            <a:endParaRPr/>
          </a:p>
        </p:txBody>
      </p:sp>
      <p:sp>
        <p:nvSpPr>
          <p:cNvPr id="72" name="Google Shape;72;p14"/>
          <p:cNvSpPr txBox="1"/>
          <p:nvPr/>
        </p:nvSpPr>
        <p:spPr>
          <a:xfrm>
            <a:off x="391450" y="1745825"/>
            <a:ext cx="8337600" cy="246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zh-CN">
                <a:latin typeface="Roboto"/>
                <a:ea typeface="Roboto"/>
                <a:cs typeface="Roboto"/>
                <a:sym typeface="Roboto"/>
              </a:rPr>
              <a:t>Introduction</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zh-CN">
                <a:latin typeface="Roboto"/>
                <a:ea typeface="Roboto"/>
                <a:cs typeface="Roboto"/>
                <a:sym typeface="Roboto"/>
              </a:rPr>
              <a:t>What is </a:t>
            </a:r>
            <a:r>
              <a:rPr lang="zh-CN" sz="1200"/>
              <a:t>Bellman Ford’s Algorithm?</a:t>
            </a:r>
            <a:endParaRPr sz="1200"/>
          </a:p>
          <a:p>
            <a:pPr indent="-304800" lvl="1" marL="914400" rtl="0" algn="l">
              <a:spcBef>
                <a:spcPts val="0"/>
              </a:spcBef>
              <a:spcAft>
                <a:spcPts val="0"/>
              </a:spcAft>
              <a:buSzPts val="1200"/>
              <a:buChar char="○"/>
            </a:pPr>
            <a:r>
              <a:rPr lang="zh-CN" sz="1200"/>
              <a:t>What is Dijkstra’s Algorithm?</a:t>
            </a:r>
            <a:endParaRPr sz="1200"/>
          </a:p>
          <a:p>
            <a:pPr indent="-304800" lvl="1" marL="914400" rtl="0" algn="l">
              <a:spcBef>
                <a:spcPts val="0"/>
              </a:spcBef>
              <a:spcAft>
                <a:spcPts val="0"/>
              </a:spcAft>
              <a:buSzPts val="1200"/>
              <a:buChar char="○"/>
            </a:pPr>
            <a:r>
              <a:rPr lang="zh-CN" sz="1200"/>
              <a:t>How to compare?</a:t>
            </a:r>
            <a:endParaRPr sz="1200"/>
          </a:p>
          <a:p>
            <a:pPr indent="-304800" lvl="0" marL="457200" rtl="0" algn="l">
              <a:spcBef>
                <a:spcPts val="0"/>
              </a:spcBef>
              <a:spcAft>
                <a:spcPts val="0"/>
              </a:spcAft>
              <a:buSzPts val="1200"/>
              <a:buChar char="●"/>
            </a:pPr>
            <a:r>
              <a:rPr lang="zh-CN" sz="1200"/>
              <a:t>Maze</a:t>
            </a:r>
            <a:endParaRPr sz="1200"/>
          </a:p>
          <a:p>
            <a:pPr indent="-304800" lvl="0" marL="457200" rtl="0" algn="l">
              <a:spcBef>
                <a:spcPts val="0"/>
              </a:spcBef>
              <a:spcAft>
                <a:spcPts val="0"/>
              </a:spcAft>
              <a:buSzPts val="1200"/>
              <a:buChar char="●"/>
            </a:pPr>
            <a:r>
              <a:rPr lang="zh-CN" sz="1200"/>
              <a:t>Bellman Ford’s Algorithm</a:t>
            </a:r>
            <a:endParaRPr sz="1200"/>
          </a:p>
          <a:p>
            <a:pPr indent="-304800" lvl="0" marL="457200" rtl="0" algn="l">
              <a:spcBef>
                <a:spcPts val="0"/>
              </a:spcBef>
              <a:spcAft>
                <a:spcPts val="0"/>
              </a:spcAft>
              <a:buSzPts val="1200"/>
              <a:buChar char="●"/>
            </a:pPr>
            <a:r>
              <a:rPr lang="zh-CN" sz="1200"/>
              <a:t>Dijkstra’s Algorithm</a:t>
            </a:r>
            <a:endParaRPr sz="1200"/>
          </a:p>
          <a:p>
            <a:pPr indent="-304800" lvl="0" marL="457200" rtl="0" algn="l">
              <a:spcBef>
                <a:spcPts val="0"/>
              </a:spcBef>
              <a:spcAft>
                <a:spcPts val="0"/>
              </a:spcAft>
              <a:buSzPts val="1200"/>
              <a:buChar char="●"/>
            </a:pPr>
            <a:r>
              <a:rPr lang="zh-CN" sz="1200"/>
              <a:t>Comparing</a:t>
            </a:r>
            <a:endParaRPr sz="1200"/>
          </a:p>
          <a:p>
            <a:pPr indent="-304800" lvl="1" marL="914400" rtl="0" algn="l">
              <a:spcBef>
                <a:spcPts val="0"/>
              </a:spcBef>
              <a:spcAft>
                <a:spcPts val="0"/>
              </a:spcAft>
              <a:buSzPts val="1200"/>
              <a:buChar char="○"/>
            </a:pPr>
            <a:r>
              <a:rPr lang="zh-CN" sz="1200"/>
              <a:t>BigO</a:t>
            </a:r>
            <a:endParaRPr sz="1200"/>
          </a:p>
          <a:p>
            <a:pPr indent="-304800" lvl="1" marL="914400" rtl="0" algn="l">
              <a:spcBef>
                <a:spcPts val="0"/>
              </a:spcBef>
              <a:spcAft>
                <a:spcPts val="0"/>
              </a:spcAft>
              <a:buSzPts val="1200"/>
              <a:buChar char="○"/>
            </a:pPr>
            <a:r>
              <a:rPr lang="zh-CN" sz="1200"/>
              <a:t>Table</a:t>
            </a:r>
            <a:endParaRPr sz="1200"/>
          </a:p>
          <a:p>
            <a:pPr indent="-304800" lvl="0" marL="457200" rtl="0" algn="l">
              <a:spcBef>
                <a:spcPts val="0"/>
              </a:spcBef>
              <a:spcAft>
                <a:spcPts val="0"/>
              </a:spcAft>
              <a:buSzPts val="1200"/>
              <a:buChar char="●"/>
            </a:pPr>
            <a:r>
              <a:rPr lang="zh-CN" sz="1200"/>
              <a:t>Conclusion</a:t>
            </a:r>
            <a:endParaRPr sz="1200"/>
          </a:p>
          <a:p>
            <a:pPr indent="-304800" lvl="0" marL="457200" rtl="0" algn="l">
              <a:spcBef>
                <a:spcPts val="0"/>
              </a:spcBef>
              <a:spcAft>
                <a:spcPts val="0"/>
              </a:spcAft>
              <a:buSzPts val="1200"/>
              <a:buChar char="●"/>
            </a:pPr>
            <a:r>
              <a:rPr lang="zh-CN" sz="1200"/>
              <a:t>References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Introduction</a:t>
            </a:r>
            <a:endParaRPr/>
          </a:p>
        </p:txBody>
      </p:sp>
      <p:sp>
        <p:nvSpPr>
          <p:cNvPr id="78" name="Google Shape;78;p15"/>
          <p:cNvSpPr txBox="1"/>
          <p:nvPr/>
        </p:nvSpPr>
        <p:spPr>
          <a:xfrm>
            <a:off x="759400" y="1698825"/>
            <a:ext cx="7288500" cy="217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a:latin typeface="Roboto"/>
                <a:ea typeface="Roboto"/>
                <a:cs typeface="Roboto"/>
                <a:sym typeface="Roboto"/>
              </a:rPr>
              <a:t>In this project, I would like to show up the What happen the Maze in the </a:t>
            </a:r>
            <a:r>
              <a:rPr lang="zh-CN" sz="1200"/>
              <a:t>Algorithm.</a:t>
            </a:r>
            <a:endParaRPr sz="1200"/>
          </a:p>
          <a:p>
            <a:pPr indent="-304800" lvl="0" marL="457200" rtl="0" algn="l">
              <a:lnSpc>
                <a:spcPct val="150000"/>
              </a:lnSpc>
              <a:spcBef>
                <a:spcPts val="0"/>
              </a:spcBef>
              <a:spcAft>
                <a:spcPts val="0"/>
              </a:spcAft>
              <a:buSzPts val="1200"/>
              <a:buChar char="●"/>
            </a:pPr>
            <a:r>
              <a:rPr lang="zh-CN" sz="1200"/>
              <a:t>Bellman Ford’s Algorithm</a:t>
            </a:r>
            <a:endParaRPr sz="1200"/>
          </a:p>
          <a:p>
            <a:pPr indent="-304800" lvl="0" marL="457200" rtl="0" algn="l">
              <a:lnSpc>
                <a:spcPct val="150000"/>
              </a:lnSpc>
              <a:spcBef>
                <a:spcPts val="0"/>
              </a:spcBef>
              <a:spcAft>
                <a:spcPts val="0"/>
              </a:spcAft>
              <a:buSzPts val="1200"/>
              <a:buChar char="●"/>
            </a:pPr>
            <a:r>
              <a:rPr lang="zh-CN" sz="1200"/>
              <a:t>Dijkstra’s Algorithm</a:t>
            </a:r>
            <a:endParaRPr sz="1200"/>
          </a:p>
          <a:p>
            <a:pPr indent="0" lvl="0" marL="45720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r>
              <a:rPr lang="zh-CN" sz="1200"/>
              <a:t>The practical use of the algorithm is demonstrated by comparing the two methods.</a:t>
            </a:r>
            <a:endParaRPr sz="1200"/>
          </a:p>
          <a:p>
            <a:pPr indent="-304800" lvl="0" marL="457200" rtl="0" algn="l">
              <a:spcBef>
                <a:spcPts val="0"/>
              </a:spcBef>
              <a:spcAft>
                <a:spcPts val="0"/>
              </a:spcAft>
              <a:buSzPts val="1200"/>
              <a:buChar char="●"/>
            </a:pPr>
            <a:r>
              <a:rPr lang="zh-CN" sz="1200"/>
              <a:t>BigO</a:t>
            </a:r>
            <a:endParaRPr sz="1200"/>
          </a:p>
          <a:p>
            <a:pPr indent="-304800" lvl="0" marL="457200" rtl="0" algn="l">
              <a:spcBef>
                <a:spcPts val="0"/>
              </a:spcBef>
              <a:spcAft>
                <a:spcPts val="0"/>
              </a:spcAft>
              <a:buSzPts val="1200"/>
              <a:buChar char="●"/>
            </a:pPr>
            <a:r>
              <a:rPr lang="zh-CN" sz="1200"/>
              <a:t>Table</a:t>
            </a:r>
            <a:endParaRPr sz="1200"/>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Bellman Ford’s Algorithm</a:t>
            </a:r>
            <a:endParaRPr/>
          </a:p>
        </p:txBody>
      </p:sp>
      <p:sp>
        <p:nvSpPr>
          <p:cNvPr id="84" name="Google Shape;84;p16"/>
          <p:cNvSpPr txBox="1"/>
          <p:nvPr/>
        </p:nvSpPr>
        <p:spPr>
          <a:xfrm>
            <a:off x="1110275" y="1863250"/>
            <a:ext cx="6327000" cy="20319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Char char="●"/>
            </a:pPr>
            <a:r>
              <a:rPr lang="zh-CN" sz="1200"/>
              <a:t>Bellman Ford’s Algorithm is a one of the algorithm to find the </a:t>
            </a:r>
            <a:r>
              <a:rPr lang="zh-CN" sz="1200">
                <a:uFill>
                  <a:noFill/>
                </a:uFill>
                <a:hlinkClick r:id="rId3"/>
              </a:rPr>
              <a:t>shortest path</a:t>
            </a:r>
            <a:r>
              <a:rPr lang="zh-CN" sz="1200"/>
              <a:t> from one point to other point. </a:t>
            </a:r>
            <a:endParaRPr sz="1200"/>
          </a:p>
          <a:p>
            <a:pPr indent="-304800" lvl="0" marL="457200" rtl="0" algn="l">
              <a:lnSpc>
                <a:spcPct val="150000"/>
              </a:lnSpc>
              <a:spcBef>
                <a:spcPts val="0"/>
              </a:spcBef>
              <a:spcAft>
                <a:spcPts val="0"/>
              </a:spcAft>
              <a:buSzPts val="1200"/>
              <a:buChar char="●"/>
            </a:pPr>
            <a:r>
              <a:rPr lang="zh-CN" sz="1200"/>
              <a:t>Works by overestimating the path lengths from the starting vertex to all other vertices. It then iteratively relaxes these estimates by finding new paths that are shorter than the previously overestimated paths. </a:t>
            </a:r>
            <a:endParaRPr sz="1200"/>
          </a:p>
          <a:p>
            <a:pPr indent="-304800" lvl="0" marL="457200" rtl="0" algn="l">
              <a:lnSpc>
                <a:spcPct val="150000"/>
              </a:lnSpc>
              <a:spcBef>
                <a:spcPts val="0"/>
              </a:spcBef>
              <a:spcAft>
                <a:spcPts val="0"/>
              </a:spcAft>
              <a:buSzPts val="1200"/>
              <a:buChar char="●"/>
            </a:pPr>
            <a:r>
              <a:rPr lang="zh-CN" sz="1200"/>
              <a:t>Repeating the operation, we can find the optimal solution</a:t>
            </a:r>
            <a:endParaRPr sz="1200"/>
          </a:p>
          <a:p>
            <a:pPr indent="0" lvl="0" marL="457200" rtl="0" algn="l">
              <a:lnSpc>
                <a:spcPct val="15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Dijkstra’s Algorithm</a:t>
            </a:r>
            <a:endParaRPr/>
          </a:p>
        </p:txBody>
      </p:sp>
      <p:sp>
        <p:nvSpPr>
          <p:cNvPr id="90" name="Google Shape;90;p17"/>
          <p:cNvSpPr txBox="1"/>
          <p:nvPr/>
        </p:nvSpPr>
        <p:spPr>
          <a:xfrm>
            <a:off x="414925" y="1612725"/>
            <a:ext cx="7312200" cy="1824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555555"/>
              </a:buClr>
              <a:buSzPts val="1350"/>
              <a:buChar char="●"/>
            </a:pPr>
            <a:r>
              <a:rPr lang="zh-CN" sz="1350">
                <a:solidFill>
                  <a:srgbClr val="555555"/>
                </a:solidFill>
                <a:highlight>
                  <a:srgbClr val="F9FAFB"/>
                </a:highlight>
              </a:rPr>
              <a:t>Dijkstra's algorithm is an designed to find the shortest paths between </a:t>
            </a:r>
            <a:r>
              <a:rPr i="1" lang="zh-CN" sz="1350">
                <a:solidFill>
                  <a:srgbClr val="555555"/>
                </a:solidFill>
                <a:highlight>
                  <a:srgbClr val="F9FAFB"/>
                </a:highlight>
              </a:rPr>
              <a:t>nodes in a graph</a:t>
            </a:r>
            <a:r>
              <a:rPr lang="zh-CN" sz="1350">
                <a:solidFill>
                  <a:srgbClr val="555555"/>
                </a:solidFill>
                <a:highlight>
                  <a:srgbClr val="F9FAFB"/>
                </a:highlight>
              </a:rPr>
              <a:t>, and later evolved to finding the shortest path between a starting node and </a:t>
            </a:r>
            <a:r>
              <a:rPr i="1" lang="zh-CN" sz="1350">
                <a:solidFill>
                  <a:srgbClr val="555555"/>
                </a:solidFill>
                <a:highlight>
                  <a:srgbClr val="F9FAFB"/>
                </a:highlight>
              </a:rPr>
              <a:t>all nodes</a:t>
            </a:r>
            <a:r>
              <a:rPr lang="zh-CN" sz="1350">
                <a:solidFill>
                  <a:srgbClr val="555555"/>
                </a:solidFill>
                <a:highlight>
                  <a:srgbClr val="F9FAFB"/>
                </a:highlight>
              </a:rPr>
              <a:t>.</a:t>
            </a:r>
            <a:endParaRPr sz="1350">
              <a:solidFill>
                <a:srgbClr val="555555"/>
              </a:solidFill>
              <a:highlight>
                <a:srgbClr val="F9FAFB"/>
              </a:highlight>
            </a:endParaRPr>
          </a:p>
          <a:p>
            <a:pPr indent="-314325" lvl="0" marL="457200" rtl="0" algn="l">
              <a:spcBef>
                <a:spcPts val="0"/>
              </a:spcBef>
              <a:spcAft>
                <a:spcPts val="0"/>
              </a:spcAft>
              <a:buClr>
                <a:srgbClr val="555555"/>
              </a:buClr>
              <a:buSzPts val="1350"/>
              <a:buChar char="●"/>
            </a:pPr>
            <a:r>
              <a:rPr lang="zh-CN" sz="1350">
                <a:solidFill>
                  <a:srgbClr val="555555"/>
                </a:solidFill>
                <a:highlight>
                  <a:srgbClr val="F9FAFB"/>
                </a:highlight>
              </a:rPr>
              <a:t>Two Step:</a:t>
            </a:r>
            <a:endParaRPr sz="1350">
              <a:solidFill>
                <a:srgbClr val="555555"/>
              </a:solidFill>
              <a:highlight>
                <a:srgbClr val="F9FAFB"/>
              </a:highlight>
            </a:endParaRPr>
          </a:p>
          <a:p>
            <a:pPr indent="-314325" lvl="1" marL="914400" rtl="0" algn="l">
              <a:spcBef>
                <a:spcPts val="0"/>
              </a:spcBef>
              <a:spcAft>
                <a:spcPts val="0"/>
              </a:spcAft>
              <a:buClr>
                <a:srgbClr val="555555"/>
              </a:buClr>
              <a:buSzPts val="1350"/>
              <a:buChar char="○"/>
            </a:pPr>
            <a:r>
              <a:rPr lang="zh-CN" sz="1350">
                <a:solidFill>
                  <a:srgbClr val="555555"/>
                </a:solidFill>
                <a:highlight>
                  <a:srgbClr val="F9FAFB"/>
                </a:highlight>
              </a:rPr>
              <a:t>We pick a vertex with the shortest current cost, visit it, and add it to the visited vertices set.</a:t>
            </a:r>
            <a:endParaRPr sz="1350">
              <a:solidFill>
                <a:srgbClr val="555555"/>
              </a:solidFill>
              <a:highlight>
                <a:srgbClr val="F9FAFB"/>
              </a:highlight>
            </a:endParaRPr>
          </a:p>
          <a:p>
            <a:pPr indent="-314325" lvl="1" marL="914400" rtl="0" algn="l">
              <a:lnSpc>
                <a:spcPct val="115000"/>
              </a:lnSpc>
              <a:spcBef>
                <a:spcPts val="0"/>
              </a:spcBef>
              <a:spcAft>
                <a:spcPts val="0"/>
              </a:spcAft>
              <a:buClr>
                <a:srgbClr val="555555"/>
              </a:buClr>
              <a:buSzPts val="1350"/>
              <a:buChar char="○"/>
            </a:pPr>
            <a:r>
              <a:rPr lang="zh-CN" sz="1350">
                <a:solidFill>
                  <a:srgbClr val="555555"/>
                </a:solidFill>
                <a:highlight>
                  <a:srgbClr val="F9FAFB"/>
                </a:highlight>
              </a:rPr>
              <a:t>We update the costs of all its adjacent vertices that are not visited yet.</a:t>
            </a:r>
            <a:endParaRPr sz="1350">
              <a:solidFill>
                <a:srgbClr val="555555"/>
              </a:solidFill>
              <a:highlight>
                <a:srgbClr val="F9FAFB"/>
              </a:highlight>
            </a:endParaRPr>
          </a:p>
          <a:p>
            <a:pPr indent="0" lvl="0" marL="914400" rtl="0" algn="l">
              <a:spcBef>
                <a:spcPts val="1200"/>
              </a:spcBef>
              <a:spcAft>
                <a:spcPts val="0"/>
              </a:spcAft>
              <a:buNone/>
            </a:pPr>
            <a:r>
              <a:t/>
            </a:r>
            <a:endParaRPr sz="1350">
              <a:solidFill>
                <a:srgbClr val="555555"/>
              </a:solidFill>
              <a:highlight>
                <a:srgbClr val="F9FAFB"/>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How to compare ?</a:t>
            </a:r>
            <a:endParaRPr/>
          </a:p>
        </p:txBody>
      </p:sp>
      <p:sp>
        <p:nvSpPr>
          <p:cNvPr id="96" name="Google Shape;96;p18"/>
          <p:cNvSpPr txBox="1"/>
          <p:nvPr/>
        </p:nvSpPr>
        <p:spPr>
          <a:xfrm>
            <a:off x="399275" y="1808450"/>
            <a:ext cx="8048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zh-CN">
                <a:latin typeface="Roboto"/>
                <a:ea typeface="Roboto"/>
                <a:cs typeface="Roboto"/>
                <a:sym typeface="Roboto"/>
              </a:rPr>
              <a:t>Use A example of Maze.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zh-CN">
                <a:latin typeface="Roboto"/>
                <a:ea typeface="Roboto"/>
                <a:cs typeface="Roboto"/>
                <a:sym typeface="Roboto"/>
              </a:rPr>
              <a:t>Big-O</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zh-CN">
                <a:latin typeface="Roboto"/>
                <a:ea typeface="Roboto"/>
                <a:cs typeface="Roboto"/>
                <a:sym typeface="Roboto"/>
              </a:rPr>
              <a:t>Time complexity</a:t>
            </a:r>
            <a:endParaRPr b="1" sz="1300">
              <a:solidFill>
                <a:srgbClr val="555555"/>
              </a:solidFill>
              <a:highlight>
                <a:srgbClr val="F9FAFB"/>
              </a:highlight>
            </a:endParaRPr>
          </a:p>
          <a:p>
            <a:pPr indent="0" lvl="0" marL="9144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zh-CN">
                <a:latin typeface="Roboto"/>
                <a:ea typeface="Roboto"/>
                <a:cs typeface="Roboto"/>
                <a:sym typeface="Roboto"/>
              </a:rPr>
              <a:t>Steps</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Maze</a:t>
            </a:r>
            <a:endParaRPr/>
          </a:p>
        </p:txBody>
      </p:sp>
      <p:pic>
        <p:nvPicPr>
          <p:cNvPr id="102" name="Google Shape;102;p19"/>
          <p:cNvPicPr preferRelativeResize="0"/>
          <p:nvPr/>
        </p:nvPicPr>
        <p:blipFill>
          <a:blip r:embed="rId3">
            <a:alphaModFix/>
          </a:blip>
          <a:stretch>
            <a:fillRect/>
          </a:stretch>
        </p:blipFill>
        <p:spPr>
          <a:xfrm>
            <a:off x="4685225" y="1817200"/>
            <a:ext cx="3152775" cy="2705100"/>
          </a:xfrm>
          <a:prstGeom prst="rect">
            <a:avLst/>
          </a:prstGeom>
          <a:noFill/>
          <a:ln>
            <a:noFill/>
          </a:ln>
        </p:spPr>
      </p:pic>
      <p:sp>
        <p:nvSpPr>
          <p:cNvPr id="103" name="Google Shape;103;p19"/>
          <p:cNvSpPr txBox="1"/>
          <p:nvPr/>
        </p:nvSpPr>
        <p:spPr>
          <a:xfrm>
            <a:off x="555850" y="2450425"/>
            <a:ext cx="31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Roboto"/>
                <a:ea typeface="Roboto"/>
                <a:cs typeface="Roboto"/>
                <a:sym typeface="Roboto"/>
              </a:rPr>
              <a:t>Find shortest path from S to E.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Tree of the Maze</a:t>
            </a:r>
            <a:endParaRPr/>
          </a:p>
        </p:txBody>
      </p:sp>
      <p:pic>
        <p:nvPicPr>
          <p:cNvPr id="109" name="Google Shape;109;p20"/>
          <p:cNvPicPr preferRelativeResize="0"/>
          <p:nvPr/>
        </p:nvPicPr>
        <p:blipFill>
          <a:blip r:embed="rId3">
            <a:alphaModFix/>
          </a:blip>
          <a:stretch>
            <a:fillRect/>
          </a:stretch>
        </p:blipFill>
        <p:spPr>
          <a:xfrm>
            <a:off x="242500" y="1644425"/>
            <a:ext cx="3932549" cy="3271600"/>
          </a:xfrm>
          <a:prstGeom prst="rect">
            <a:avLst/>
          </a:prstGeom>
          <a:noFill/>
          <a:ln>
            <a:noFill/>
          </a:ln>
        </p:spPr>
      </p:pic>
      <p:pic>
        <p:nvPicPr>
          <p:cNvPr id="110" name="Google Shape;110;p20"/>
          <p:cNvPicPr preferRelativeResize="0"/>
          <p:nvPr/>
        </p:nvPicPr>
        <p:blipFill>
          <a:blip r:embed="rId4">
            <a:alphaModFix/>
          </a:blip>
          <a:stretch>
            <a:fillRect/>
          </a:stretch>
        </p:blipFill>
        <p:spPr>
          <a:xfrm>
            <a:off x="4836924" y="1290975"/>
            <a:ext cx="3008402" cy="3714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Bellman Ford’s Algorithm</a:t>
            </a:r>
            <a:endParaRPr/>
          </a:p>
        </p:txBody>
      </p:sp>
      <p:pic>
        <p:nvPicPr>
          <p:cNvPr id="116" name="Google Shape;116;p21"/>
          <p:cNvPicPr preferRelativeResize="0"/>
          <p:nvPr/>
        </p:nvPicPr>
        <p:blipFill>
          <a:blip r:embed="rId3">
            <a:alphaModFix/>
          </a:blip>
          <a:stretch>
            <a:fillRect/>
          </a:stretch>
        </p:blipFill>
        <p:spPr>
          <a:xfrm>
            <a:off x="442400" y="1800450"/>
            <a:ext cx="4550250" cy="26198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