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7" r:id="rId1"/>
  </p:sldMasterIdLst>
  <p:notesMasterIdLst>
    <p:notesMasterId r:id="rId52"/>
  </p:notesMasterIdLst>
  <p:handoutMasterIdLst>
    <p:handoutMasterId r:id="rId53"/>
  </p:handoutMasterIdLst>
  <p:sldIdLst>
    <p:sldId id="256" r:id="rId2"/>
    <p:sldId id="257" r:id="rId3"/>
    <p:sldId id="259" r:id="rId4"/>
    <p:sldId id="260" r:id="rId5"/>
    <p:sldId id="261" r:id="rId6"/>
    <p:sldId id="262" r:id="rId7"/>
    <p:sldId id="263" r:id="rId8"/>
    <p:sldId id="345" r:id="rId9"/>
    <p:sldId id="265" r:id="rId10"/>
    <p:sldId id="275" r:id="rId11"/>
    <p:sldId id="266" r:id="rId12"/>
    <p:sldId id="277" r:id="rId13"/>
    <p:sldId id="276" r:id="rId14"/>
    <p:sldId id="278" r:id="rId15"/>
    <p:sldId id="279" r:id="rId16"/>
    <p:sldId id="292" r:id="rId17"/>
    <p:sldId id="298" r:id="rId18"/>
    <p:sldId id="299" r:id="rId19"/>
    <p:sldId id="300" r:id="rId20"/>
    <p:sldId id="301" r:id="rId21"/>
    <p:sldId id="302" r:id="rId22"/>
    <p:sldId id="303" r:id="rId23"/>
    <p:sldId id="304" r:id="rId24"/>
    <p:sldId id="305" r:id="rId25"/>
    <p:sldId id="308" r:id="rId26"/>
    <p:sldId id="310" r:id="rId27"/>
    <p:sldId id="311" r:id="rId28"/>
    <p:sldId id="312" r:id="rId29"/>
    <p:sldId id="321" r:id="rId30"/>
    <p:sldId id="323" r:id="rId31"/>
    <p:sldId id="324" r:id="rId32"/>
    <p:sldId id="326" r:id="rId33"/>
    <p:sldId id="327" r:id="rId34"/>
    <p:sldId id="328" r:id="rId35"/>
    <p:sldId id="329" r:id="rId36"/>
    <p:sldId id="330" r:id="rId37"/>
    <p:sldId id="331" r:id="rId38"/>
    <p:sldId id="332" r:id="rId39"/>
    <p:sldId id="333" r:id="rId40"/>
    <p:sldId id="334" r:id="rId41"/>
    <p:sldId id="335" r:id="rId42"/>
    <p:sldId id="336" r:id="rId43"/>
    <p:sldId id="346" r:id="rId44"/>
    <p:sldId id="338" r:id="rId45"/>
    <p:sldId id="339" r:id="rId46"/>
    <p:sldId id="340" r:id="rId47"/>
    <p:sldId id="341" r:id="rId48"/>
    <p:sldId id="342" r:id="rId49"/>
    <p:sldId id="343" r:id="rId50"/>
    <p:sldId id="344" r:id="rId5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75665" autoAdjust="0"/>
  </p:normalViewPr>
  <p:slideViewPr>
    <p:cSldViewPr snapToGrid="0" snapToObjects="1">
      <p:cViewPr varScale="1">
        <p:scale>
          <a:sx n="48" d="100"/>
          <a:sy n="48" d="100"/>
        </p:scale>
        <p:origin x="838" y="34"/>
      </p:cViewPr>
      <p:guideLst>
        <p:guide orient="horz" pos="2160"/>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1C6EB55-E7FF-C64B-B9E9-0E0748B18CD3}" type="datetimeFigureOut">
              <a:rPr lang="en-US" smtClean="0"/>
              <a:pPr/>
              <a:t>8/23/2016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11F4F33-0350-E14D-B812-D4F52A6983F5}" type="slidenum">
              <a:rPr lang="en-US" smtClean="0"/>
              <a:pPr/>
              <a:t>‹#›</a:t>
            </a:fld>
            <a:endParaRPr lang="en-US"/>
          </a:p>
        </p:txBody>
      </p:sp>
    </p:spTree>
    <p:extLst>
      <p:ext uri="{BB962C8B-B14F-4D97-AF65-F5344CB8AC3E}">
        <p14:creationId xmlns:p14="http://schemas.microsoft.com/office/powerpoint/2010/main" val="1377682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DA59CCE-82AB-7E4E-8B40-F3287FF0B9F8}" type="datetimeFigureOut">
              <a:rPr lang="en-US" smtClean="0"/>
              <a:pPr/>
              <a:t>8/23/2016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BA44966-34AF-8741-B199-20C4F0722A30}" type="slidenum">
              <a:rPr lang="en-US" smtClean="0"/>
              <a:pPr/>
              <a:t>‹#›</a:t>
            </a:fld>
            <a:endParaRPr lang="en-US"/>
          </a:p>
        </p:txBody>
      </p:sp>
    </p:spTree>
    <p:extLst>
      <p:ext uri="{BB962C8B-B14F-4D97-AF65-F5344CB8AC3E}">
        <p14:creationId xmlns:p14="http://schemas.microsoft.com/office/powerpoint/2010/main" val="2797244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slide for display pre-bell.</a:t>
            </a:r>
          </a:p>
          <a:p>
            <a:endParaRPr lang="en-US" dirty="0" smtClean="0"/>
          </a:p>
          <a:p>
            <a:r>
              <a:rPr lang="en-US" dirty="0" smtClean="0"/>
              <a:t>REFLECTION NOTES</a:t>
            </a:r>
          </a:p>
          <a:p>
            <a:endParaRPr lang="en-US" dirty="0" smtClean="0"/>
          </a:p>
          <a:p>
            <a:r>
              <a:rPr lang="en-US" dirty="0" smtClean="0"/>
              <a:t>Didn’t cover sections 1.3.8 (bitwise operators) and 1.3.9 (rational numbers).</a:t>
            </a:r>
          </a:p>
          <a:p>
            <a:endParaRPr lang="en-US" dirty="0" smtClean="0"/>
          </a:p>
          <a:p>
            <a:r>
              <a:rPr lang="en-US" dirty="0" smtClean="0"/>
              <a:t>The abstraction and architecture sections were somewhat difficult to present.  Need improvement.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a:t>
            </a:fld>
            <a:endParaRPr lang="en-US"/>
          </a:p>
        </p:txBody>
      </p:sp>
    </p:spTree>
    <p:extLst>
      <p:ext uri="{BB962C8B-B14F-4D97-AF65-F5344CB8AC3E}">
        <p14:creationId xmlns:p14="http://schemas.microsoft.com/office/powerpoint/2010/main" val="372890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to give you a sense for different memory and storage capacities</a:t>
            </a:r>
            <a:r>
              <a:rPr lang="en-US" baseline="0" dirty="0" smtClean="0"/>
              <a:t>, and how the numbers are computed.</a:t>
            </a:r>
            <a:endParaRPr lang="en-US" dirty="0" smtClean="0"/>
          </a:p>
          <a:p>
            <a:endParaRPr lang="en-US" dirty="0" smtClean="0"/>
          </a:p>
          <a:p>
            <a:r>
              <a:rPr lang="en-US" dirty="0" smtClean="0"/>
              <a:t>The human memory capacity estimate is from Ray Kurzweil, futurist</a:t>
            </a:r>
            <a:r>
              <a:rPr lang="en-US" baseline="0" dirty="0" smtClean="0"/>
              <a:t> and promoter of the “singularity” concept—the point at which computers become more intelligent than humans.  (The singularity is analogous to a black hole singularity—we cannot predict what it will be like since we have no basis for judgment.)</a:t>
            </a:r>
          </a:p>
          <a:p>
            <a:endParaRPr lang="en-US" baseline="0" dirty="0" smtClean="0"/>
          </a:p>
          <a:p>
            <a:r>
              <a:rPr lang="en-US" baseline="0" dirty="0" smtClean="0"/>
              <a:t>Good things to know: 2^10 is about a thousand and 2^20 is about a million.</a:t>
            </a:r>
          </a:p>
          <a:p>
            <a:endParaRPr lang="en-US" baseline="0" dirty="0" smtClean="0"/>
          </a:p>
          <a:p>
            <a:r>
              <a:rPr lang="en-US" baseline="0" dirty="0" smtClean="0"/>
              <a:t>Note that 2^32 is about 4 GB, which is the (directly-addressable) address space limitation for 32-bit computers.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10</a:t>
            </a:fld>
            <a:endParaRPr lang="en-US"/>
          </a:p>
        </p:txBody>
      </p:sp>
    </p:spTree>
    <p:extLst>
      <p:ext uri="{BB962C8B-B14F-4D97-AF65-F5344CB8AC3E}">
        <p14:creationId xmlns:p14="http://schemas.microsoft.com/office/powerpoint/2010/main" val="2029849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topic</a:t>
            </a:r>
            <a:r>
              <a:rPr lang="en-US" baseline="0" dirty="0" smtClean="0"/>
              <a:t> is covered in detail and from a slightly different angle next week.  It is included here to reinforce the buying a computer discussion and to provide background for future topics.]</a:t>
            </a:r>
          </a:p>
          <a:p>
            <a:endParaRPr lang="en-US" baseline="0" dirty="0" smtClean="0"/>
          </a:p>
          <a:p>
            <a:r>
              <a:rPr lang="en-US" dirty="0" smtClean="0"/>
              <a:t>We’re going to take a diversion</a:t>
            </a:r>
            <a:r>
              <a:rPr lang="en-US" baseline="0" dirty="0" smtClean="0"/>
              <a:t> for a few minutes to talk about number systems.  This material will be review for some of you and new to some of you.  I’ll go through it fairly quickly with some examples.  The text includes more detail and we’ll take up the topic more as needed.</a:t>
            </a:r>
            <a:endParaRPr lang="en-US" dirty="0" smtClean="0"/>
          </a:p>
          <a:p>
            <a:endParaRPr lang="en-US" dirty="0" smtClean="0"/>
          </a:p>
          <a:p>
            <a:r>
              <a:rPr lang="en-US" baseline="0" dirty="0" smtClean="0"/>
              <a:t>Use chalkboard to show.</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11</a:t>
            </a:fld>
            <a:endParaRPr lang="en-US"/>
          </a:p>
        </p:txBody>
      </p:sp>
    </p:spTree>
    <p:extLst>
      <p:ext uri="{BB962C8B-B14F-4D97-AF65-F5344CB8AC3E}">
        <p14:creationId xmlns:p14="http://schemas.microsoft.com/office/powerpoint/2010/main" val="3571547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examples also</a:t>
            </a:r>
            <a:r>
              <a:rPr lang="en-US" baseline="0" dirty="0" smtClean="0"/>
              <a:t> illustrate conversion from binary and hex to decimal—just by expanding the notation.</a:t>
            </a:r>
          </a:p>
          <a:p>
            <a:endParaRPr lang="en-US" baseline="0" dirty="0" smtClean="0"/>
          </a:p>
          <a:p>
            <a:r>
              <a:rPr lang="en-US" baseline="0" dirty="0" smtClean="0"/>
              <a:t>To convert from decimal to other bases, see next slide…</a:t>
            </a:r>
          </a:p>
          <a:p>
            <a:endParaRPr lang="en-US" baseline="0" dirty="0" smtClean="0"/>
          </a:p>
          <a:p>
            <a:endParaRPr lang="en-US" baseline="0" dirty="0" smtClean="0"/>
          </a:p>
          <a:p>
            <a:r>
              <a:rPr lang="en-US" baseline="0" dirty="0" smtClean="0"/>
              <a:t>[OCTAL WOULD MAKE AN EXCELLENT TEST QUESTION]</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13</a:t>
            </a:fld>
            <a:endParaRPr lang="en-US"/>
          </a:p>
        </p:txBody>
      </p:sp>
    </p:spTree>
    <p:extLst>
      <p:ext uri="{BB962C8B-B14F-4D97-AF65-F5344CB8AC3E}">
        <p14:creationId xmlns:p14="http://schemas.microsoft.com/office/powerpoint/2010/main" val="1816645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remainders from bottom to top</a:t>
            </a:r>
            <a:r>
              <a:rPr lang="en-US" baseline="0" dirty="0" smtClean="0"/>
              <a:t> to get the digits from left to right.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15</a:t>
            </a:fld>
            <a:endParaRPr lang="en-US"/>
          </a:p>
        </p:txBody>
      </p:sp>
    </p:spTree>
    <p:extLst>
      <p:ext uri="{BB962C8B-B14F-4D97-AF65-F5344CB8AC3E}">
        <p14:creationId xmlns:p14="http://schemas.microsoft.com/office/powerpoint/2010/main" val="1633587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ways are there to set 32 bits</a:t>
            </a:r>
            <a:r>
              <a:rPr lang="en-US" baseline="0" dirty="0" smtClean="0"/>
              <a:t>?  2 x 2 x 2 x … x 2 (32 times) = 2^32 = about 4 GB or 9 decimal digits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16</a:t>
            </a:fld>
            <a:endParaRPr lang="en-US"/>
          </a:p>
        </p:txBody>
      </p:sp>
    </p:spTree>
    <p:extLst>
      <p:ext uri="{BB962C8B-B14F-4D97-AF65-F5344CB8AC3E}">
        <p14:creationId xmlns:p14="http://schemas.microsoft.com/office/powerpoint/2010/main" val="207876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this table on the chalkboard a column at a time.</a:t>
            </a:r>
          </a:p>
          <a:p>
            <a:endParaRPr lang="en-US" dirty="0" smtClean="0"/>
          </a:p>
          <a:p>
            <a:r>
              <a:rPr lang="en-US" dirty="0" smtClean="0"/>
              <a:t>For the signed interpretation, begin</a:t>
            </a:r>
            <a:r>
              <a:rPr lang="en-US" baseline="0" dirty="0" smtClean="0"/>
              <a:t> by blocking the upper and lower halves of the table based on leading sign bit into positives and negatives.  </a:t>
            </a:r>
          </a:p>
          <a:p>
            <a:endParaRPr lang="en-US" baseline="0" dirty="0" smtClean="0"/>
          </a:p>
          <a:p>
            <a:r>
              <a:rPr lang="en-US" baseline="0" dirty="0" smtClean="0"/>
              <a:t>Q: Signed positive interpretation is easy, but why do the negative values go “backwards”?</a:t>
            </a:r>
            <a:endParaRPr lang="en-US" dirty="0" smtClean="0"/>
          </a:p>
          <a:p>
            <a:r>
              <a:rPr lang="en-US" dirty="0" smtClean="0"/>
              <a:t>A: It simplifies</a:t>
            </a:r>
            <a:r>
              <a:rPr lang="en-US" baseline="0" dirty="0" smtClean="0"/>
              <a:t> </a:t>
            </a:r>
            <a:r>
              <a:rPr lang="en-US" dirty="0" smtClean="0"/>
              <a:t>hardware arithmetic.</a:t>
            </a:r>
            <a:r>
              <a:rPr lang="en-US" baseline="0" dirty="0" smtClean="0"/>
              <a:t>  Covered in a later course.</a:t>
            </a:r>
          </a:p>
          <a:p>
            <a:endParaRPr lang="en-US" baseline="0" dirty="0" smtClean="0"/>
          </a:p>
          <a:p>
            <a:r>
              <a:rPr lang="en-US" baseline="0" dirty="0" smtClean="0"/>
              <a:t>Note that the column “Unsigned Interpretation” can be interpreted as octal numbers.  Sometimes a sequence of bits are shown using octal numbers by grouping them in threes and replacing with 0-7.</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17</a:t>
            </a:fld>
            <a:endParaRPr lang="en-US"/>
          </a:p>
        </p:txBody>
      </p:sp>
    </p:spTree>
    <p:extLst>
      <p:ext uri="{BB962C8B-B14F-4D97-AF65-F5344CB8AC3E}">
        <p14:creationId xmlns:p14="http://schemas.microsoft.com/office/powerpoint/2010/main" val="2153441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Possibility:</a:t>
            </a:r>
            <a:r>
              <a:rPr lang="en-US" baseline="0" dirty="0" smtClean="0"/>
              <a:t> </a:t>
            </a:r>
            <a:r>
              <a:rPr lang="en-US" dirty="0" smtClean="0"/>
              <a:t>Add a column after</a:t>
            </a:r>
            <a:r>
              <a:rPr lang="en-US" baseline="0" dirty="0" smtClean="0"/>
              <a:t> “unsigned interpretation” for hexadecimal, explaining that 10-15 are represented as A-F.</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18</a:t>
            </a:fld>
            <a:endParaRPr lang="en-US"/>
          </a:p>
        </p:txBody>
      </p:sp>
    </p:spTree>
    <p:extLst>
      <p:ext uri="{BB962C8B-B14F-4D97-AF65-F5344CB8AC3E}">
        <p14:creationId xmlns:p14="http://schemas.microsoft.com/office/powerpoint/2010/main" val="96943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should say the the leftmost</a:t>
            </a:r>
            <a:r>
              <a:rPr lang="en-US" baseline="0" dirty="0" smtClean="0"/>
              <a:t> bit can be interpreted as the sign bit.  Some operations are signed, others are unsigned.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19</a:t>
            </a:fld>
            <a:endParaRPr lang="en-US"/>
          </a:p>
        </p:txBody>
      </p:sp>
    </p:spTree>
    <p:extLst>
      <p:ext uri="{BB962C8B-B14F-4D97-AF65-F5344CB8AC3E}">
        <p14:creationId xmlns:p14="http://schemas.microsoft.com/office/powerpoint/2010/main" val="92598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20</a:t>
            </a:fld>
            <a:endParaRPr lang="en-US"/>
          </a:p>
        </p:txBody>
      </p:sp>
    </p:spTree>
    <p:extLst>
      <p:ext uri="{BB962C8B-B14F-4D97-AF65-F5344CB8AC3E}">
        <p14:creationId xmlns:p14="http://schemas.microsoft.com/office/powerpoint/2010/main" val="1339066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OUTSTANDING TEST QUESTIONS CAN COME</a:t>
            </a:r>
            <a:r>
              <a:rPr lang="en-US" baseline="0" dirty="0" smtClean="0"/>
              <a:t> FROM THIS SLIDE]</a:t>
            </a:r>
          </a:p>
        </p:txBody>
      </p:sp>
      <p:sp>
        <p:nvSpPr>
          <p:cNvPr id="4" name="Slide Number Placeholder 3"/>
          <p:cNvSpPr>
            <a:spLocks noGrp="1"/>
          </p:cNvSpPr>
          <p:nvPr>
            <p:ph type="sldNum" sz="quarter" idx="10"/>
          </p:nvPr>
        </p:nvSpPr>
        <p:spPr/>
        <p:txBody>
          <a:bodyPr/>
          <a:lstStyle/>
          <a:p>
            <a:fld id="{0BA44966-34AF-8741-B199-20C4F0722A30}" type="slidenum">
              <a:rPr lang="en-US" smtClean="0"/>
              <a:pPr/>
              <a:t>21</a:t>
            </a:fld>
            <a:endParaRPr lang="en-US"/>
          </a:p>
        </p:txBody>
      </p:sp>
    </p:spTree>
    <p:extLst>
      <p:ext uri="{BB962C8B-B14F-4D97-AF65-F5344CB8AC3E}">
        <p14:creationId xmlns:p14="http://schemas.microsoft.com/office/powerpoint/2010/main" val="175486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not for presentation: Use a browser to visit each of the sites and point out relevant items.</a:t>
            </a:r>
          </a:p>
          <a:p>
            <a:endParaRPr lang="en-US" dirty="0" smtClean="0"/>
          </a:p>
          <a:p>
            <a:r>
              <a:rPr lang="en-US" dirty="0" smtClean="0"/>
              <a:t>Important Piazza note: Anonymous posts are anonymous to classmates only; you are still known to instructor and </a:t>
            </a:r>
            <a:r>
              <a:rPr lang="en-US" dirty="0" err="1" smtClean="0"/>
              <a:t>TAs.</a:t>
            </a:r>
            <a:endParaRPr lang="en-US" dirty="0" smtClean="0"/>
          </a:p>
          <a:p>
            <a:endParaRPr lang="en-US" dirty="0" smtClean="0"/>
          </a:p>
          <a:p>
            <a:r>
              <a:rPr lang="en-US" dirty="0" smtClean="0"/>
              <a:t>Get out your </a:t>
            </a:r>
            <a:r>
              <a:rPr lang="en-US" dirty="0" err="1" smtClean="0"/>
              <a:t>iClickers</a:t>
            </a:r>
            <a:r>
              <a:rPr lang="en-US" dirty="0" smtClean="0"/>
              <a:t>, we’ll be using them in a few minutes.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a:t>
            </a:fld>
            <a:endParaRPr lang="en-US"/>
          </a:p>
        </p:txBody>
      </p:sp>
    </p:spTree>
    <p:extLst>
      <p:ext uri="{BB962C8B-B14F-4D97-AF65-F5344CB8AC3E}">
        <p14:creationId xmlns:p14="http://schemas.microsoft.com/office/powerpoint/2010/main" val="415391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2^32 is about 4GB.  This limitation</a:t>
            </a:r>
            <a:r>
              <a:rPr lang="en-US" baseline="0" dirty="0" smtClean="0"/>
              <a:t> impacted Microsoft Windows and other operating systems, spurring the move to 64-bit hardware and 64-bit operating systems, to take advantage of larger memory sizes.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23</a:t>
            </a:fld>
            <a:endParaRPr lang="en-US"/>
          </a:p>
        </p:txBody>
      </p:sp>
    </p:spTree>
    <p:extLst>
      <p:ext uri="{BB962C8B-B14F-4D97-AF65-F5344CB8AC3E}">
        <p14:creationId xmlns:p14="http://schemas.microsoft.com/office/powerpoint/2010/main" val="3292547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main activities of computer scientists is creating abstractions: representations or models of the real world that distill the complexity of a “real” problem into something simple and elegant that captures the essence of the problem.</a:t>
            </a:r>
          </a:p>
          <a:p>
            <a:endParaRPr lang="en-US" dirty="0" smtClean="0"/>
          </a:p>
          <a:p>
            <a:r>
              <a:rPr lang="en-US" dirty="0" smtClean="0"/>
              <a:t>A primary approach to this abstraction process is using tools of object-oriented programming, the subject of this course.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25</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Motivating problem: Compute the circumference</a:t>
            </a:r>
            <a:r>
              <a:rPr lang="en-US" baseline="0" dirty="0" smtClean="0"/>
              <a:t> of a wheel with a 15” radius.</a:t>
            </a:r>
          </a:p>
          <a:p>
            <a:endParaRPr lang="en-US" baseline="0" dirty="0" smtClean="0"/>
          </a:p>
          <a:p>
            <a:r>
              <a:rPr lang="en-US" baseline="0" dirty="0" smtClean="0"/>
              <a:t>This example is done interactively using </a:t>
            </a:r>
            <a:r>
              <a:rPr lang="en-US" baseline="0" dirty="0" err="1" smtClean="0"/>
              <a:t>DrJava</a:t>
            </a:r>
            <a:r>
              <a:rPr lang="en-US" baseline="0" dirty="0" smtClean="0"/>
              <a:t>, first in calculator (interactions) mode, then by writing a Wheel class.  Final result is on the next slide.</a:t>
            </a:r>
          </a:p>
        </p:txBody>
      </p:sp>
      <p:sp>
        <p:nvSpPr>
          <p:cNvPr id="4" name="Slide Number Placeholder 3"/>
          <p:cNvSpPr>
            <a:spLocks noGrp="1"/>
          </p:cNvSpPr>
          <p:nvPr>
            <p:ph type="sldNum" sz="quarter" idx="10"/>
          </p:nvPr>
        </p:nvSpPr>
        <p:spPr/>
        <p:txBody>
          <a:bodyPr/>
          <a:lstStyle/>
          <a:p>
            <a:fld id="{0BA44966-34AF-8741-B199-20C4F0722A30}" type="slidenum">
              <a:rPr lang="en-US" smtClean="0"/>
              <a:pPr/>
              <a:t>26</a:t>
            </a:fld>
            <a:endParaRPr lang="en-US"/>
          </a:p>
        </p:txBody>
      </p:sp>
    </p:spTree>
    <p:extLst>
      <p:ext uri="{BB962C8B-B14F-4D97-AF65-F5344CB8AC3E}">
        <p14:creationId xmlns:p14="http://schemas.microsoft.com/office/powerpoint/2010/main" val="3365071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creation of Abstractions</a:t>
            </a:r>
            <a:r>
              <a:rPr lang="en-US" baseline="0" dirty="0" smtClean="0"/>
              <a:t> generally spans steps 1-3 of the lifecycle, with language-specific abstractions used in step 3.</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28</a:t>
            </a:fld>
            <a:endParaRPr lang="en-US"/>
          </a:p>
        </p:txBody>
      </p:sp>
    </p:spTree>
    <p:extLst>
      <p:ext uri="{BB962C8B-B14F-4D97-AF65-F5344CB8AC3E}">
        <p14:creationId xmlns:p14="http://schemas.microsoft.com/office/powerpoint/2010/main" val="402885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Humans communicate in natural languages.</a:t>
            </a:r>
            <a:r>
              <a:rPr lang="en-US" baseline="0" dirty="0" smtClean="0"/>
              <a:t>  However, natural languages are subtle, nuanced, and ambiguous—they are not appropriate for precise specification of an algorithm.</a:t>
            </a:r>
          </a:p>
          <a:p>
            <a:endParaRPr lang="en-US" baseline="0" dirty="0" smtClean="0"/>
          </a:p>
          <a:p>
            <a:pPr defTabSz="465887">
              <a:defRPr/>
            </a:pPr>
            <a:r>
              <a:rPr lang="en-US" dirty="0" smtClean="0"/>
              <a:t>Compilers and interpreters allow programming to be done in high level languages rather than assembly or machine language.</a:t>
            </a:r>
          </a:p>
          <a:p>
            <a:pPr defTabSz="465887">
              <a:defRPr/>
            </a:pPr>
            <a:endParaRPr lang="en-US" dirty="0" smtClean="0"/>
          </a:p>
          <a:p>
            <a:pPr defTabSz="465887">
              <a:defRPr/>
            </a:pPr>
            <a:r>
              <a:rPr lang="en-US" dirty="0" smtClean="0"/>
              <a:t>IDEs</a:t>
            </a:r>
            <a:r>
              <a:rPr lang="en-US" baseline="0" dirty="0" smtClean="0"/>
              <a:t> allow these functions all in a single app.</a:t>
            </a:r>
            <a:endParaRPr lang="en-US" dirty="0" smtClean="0"/>
          </a:p>
        </p:txBody>
      </p:sp>
      <p:sp>
        <p:nvSpPr>
          <p:cNvPr id="4" name="Slide Number Placeholder 3"/>
          <p:cNvSpPr>
            <a:spLocks noGrp="1"/>
          </p:cNvSpPr>
          <p:nvPr>
            <p:ph type="sldNum" sz="quarter" idx="10"/>
          </p:nvPr>
        </p:nvSpPr>
        <p:spPr/>
        <p:txBody>
          <a:bodyPr/>
          <a:lstStyle/>
          <a:p>
            <a:fld id="{0BA44966-34AF-8741-B199-20C4F0722A30}" type="slidenum">
              <a:rPr lang="en-US" smtClean="0"/>
              <a:pPr/>
              <a:t>29</a:t>
            </a:fld>
            <a:endParaRPr lang="en-US"/>
          </a:p>
        </p:txBody>
      </p:sp>
    </p:spTree>
    <p:extLst>
      <p:ext uri="{BB962C8B-B14F-4D97-AF65-F5344CB8AC3E}">
        <p14:creationId xmlns:p14="http://schemas.microsoft.com/office/powerpoint/2010/main" val="1295934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HIDE</a:t>
            </a:r>
            <a:r>
              <a:rPr lang="en-US" baseline="0" dirty="0" smtClean="0"/>
              <a:t> THIS SLIDE FOR LECTURE—UNHIDE TO PRINT NOTES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30</a:t>
            </a:fld>
            <a:endParaRPr lang="en-US"/>
          </a:p>
        </p:txBody>
      </p:sp>
    </p:spTree>
    <p:extLst>
      <p:ext uri="{BB962C8B-B14F-4D97-AF65-F5344CB8AC3E}">
        <p14:creationId xmlns:p14="http://schemas.microsoft.com/office/powerpoint/2010/main" val="29558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Hold on to your socks—this slide</a:t>
            </a:r>
            <a:r>
              <a:rPr lang="en-US" baseline="0" dirty="0" smtClean="0"/>
              <a:t> introduces a lot of vocabulary—it will take several passes, examples, and problems for you to absorb </a:t>
            </a:r>
            <a:r>
              <a:rPr lang="en-US" baseline="0" smtClean="0"/>
              <a:t>them fully.</a:t>
            </a:r>
            <a:endParaRPr lang="en-US"/>
          </a:p>
        </p:txBody>
      </p:sp>
      <p:sp>
        <p:nvSpPr>
          <p:cNvPr id="4" name="Slide Number Placeholder 3"/>
          <p:cNvSpPr>
            <a:spLocks noGrp="1"/>
          </p:cNvSpPr>
          <p:nvPr>
            <p:ph type="sldNum" sz="quarter" idx="10"/>
          </p:nvPr>
        </p:nvSpPr>
        <p:spPr/>
        <p:txBody>
          <a:bodyPr/>
          <a:lstStyle/>
          <a:p>
            <a:fld id="{0BA44966-34AF-8741-B199-20C4F0722A30}" type="slidenum">
              <a:rPr lang="en-US" smtClean="0"/>
              <a:pPr/>
              <a:t>31</a:t>
            </a:fld>
            <a:endParaRPr lang="en-US"/>
          </a:p>
        </p:txBody>
      </p:sp>
    </p:spTree>
    <p:extLst>
      <p:ext uri="{BB962C8B-B14F-4D97-AF65-F5344CB8AC3E}">
        <p14:creationId xmlns:p14="http://schemas.microsoft.com/office/powerpoint/2010/main" val="1481425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32</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onsolas"/>
              <a:cs typeface="Consolas"/>
            </a:endParaRPr>
          </a:p>
        </p:txBody>
      </p:sp>
      <p:sp>
        <p:nvSpPr>
          <p:cNvPr id="4" name="Slide Number Placeholder 3"/>
          <p:cNvSpPr>
            <a:spLocks noGrp="1"/>
          </p:cNvSpPr>
          <p:nvPr>
            <p:ph type="sldNum" sz="quarter" idx="10"/>
          </p:nvPr>
        </p:nvSpPr>
        <p:spPr/>
        <p:txBody>
          <a:bodyPr/>
          <a:lstStyle/>
          <a:p>
            <a:fld id="{0BA44966-34AF-8741-B199-20C4F0722A30}" type="slidenum">
              <a:rPr lang="en-US" smtClean="0"/>
              <a:pPr/>
              <a:t>33</a:t>
            </a:fld>
            <a:endParaRPr lang="en-US"/>
          </a:p>
        </p:txBody>
      </p:sp>
    </p:spTree>
    <p:extLst>
      <p:ext uri="{BB962C8B-B14F-4D97-AF65-F5344CB8AC3E}">
        <p14:creationId xmlns:p14="http://schemas.microsoft.com/office/powerpoint/2010/main" val="186194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Robot.java</a:t>
            </a:r>
            <a:r>
              <a:rPr lang="en-US" dirty="0" smtClean="0"/>
              <a:t> is coming up next.  Start with empty class, add</a:t>
            </a:r>
            <a:r>
              <a:rPr lang="en-US" baseline="0" dirty="0" smtClean="0"/>
              <a:t> speak method, then add main method to call speak.</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34</a:t>
            </a:fld>
            <a:endParaRPr lang="en-US"/>
          </a:p>
        </p:txBody>
      </p:sp>
    </p:spTree>
    <p:extLst>
      <p:ext uri="{BB962C8B-B14F-4D97-AF65-F5344CB8AC3E}">
        <p14:creationId xmlns:p14="http://schemas.microsoft.com/office/powerpoint/2010/main" val="21843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Baking a cake and assembling a book case are problems.  A recipe and directions are algorithms to solve those problems.</a:t>
            </a:r>
          </a:p>
          <a:p>
            <a:endParaRPr lang="en-US" dirty="0" smtClean="0"/>
          </a:p>
          <a:p>
            <a:r>
              <a:rPr lang="en-US" dirty="0" smtClean="0"/>
              <a:t>What is to the left of the : is a problem; to the right is a way to solve that problem.  These “ways to solve problems” are called “algorithms”.</a:t>
            </a:r>
          </a:p>
          <a:p>
            <a:endParaRPr lang="en-US" dirty="0" smtClean="0"/>
          </a:p>
          <a:p>
            <a:r>
              <a:rPr lang="en-US" dirty="0" smtClean="0"/>
              <a:t>From these examples we define the term algorithm.</a:t>
            </a:r>
          </a:p>
          <a:p>
            <a:endParaRPr lang="en-US" dirty="0" smtClean="0"/>
          </a:p>
          <a:p>
            <a:r>
              <a:rPr lang="en-US" dirty="0" smtClean="0"/>
              <a:t>This process--considering examples, then generalizing--is the foundation of abstraction (and a key component of computer science, as I said).</a:t>
            </a:r>
          </a:p>
          <a:p>
            <a:endParaRPr lang="en-US" dirty="0" smtClean="0"/>
          </a:p>
        </p:txBody>
      </p:sp>
      <p:sp>
        <p:nvSpPr>
          <p:cNvPr id="4" name="Slide Number Placeholder 3"/>
          <p:cNvSpPr>
            <a:spLocks noGrp="1"/>
          </p:cNvSpPr>
          <p:nvPr>
            <p:ph type="sldNum" sz="quarter" idx="10"/>
          </p:nvPr>
        </p:nvSpPr>
        <p:spPr/>
        <p:txBody>
          <a:bodyPr/>
          <a:lstStyle/>
          <a:p>
            <a:fld id="{0BA44966-34AF-8741-B199-20C4F0722A30}" type="slidenum">
              <a:rPr lang="en-US" smtClean="0"/>
              <a:pPr/>
              <a:t>3</a:t>
            </a:fld>
            <a:endParaRPr lang="en-US"/>
          </a:p>
        </p:txBody>
      </p:sp>
    </p:spTree>
    <p:extLst>
      <p:ext uri="{BB962C8B-B14F-4D97-AF65-F5344CB8AC3E}">
        <p14:creationId xmlns:p14="http://schemas.microsoft.com/office/powerpoint/2010/main" val="845738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Optional: Add field “name” for the name of the robot.  Add constructor</a:t>
            </a:r>
            <a:r>
              <a:rPr lang="en-US" baseline="0" dirty="0" smtClean="0"/>
              <a:t> and modify the speak method to include the name of the robot.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35</a:t>
            </a:fld>
            <a:endParaRPr lang="en-US"/>
          </a:p>
        </p:txBody>
      </p:sp>
    </p:spTree>
    <p:extLst>
      <p:ext uri="{BB962C8B-B14F-4D97-AF65-F5344CB8AC3E}">
        <p14:creationId xmlns:p14="http://schemas.microsoft.com/office/powerpoint/2010/main" val="2738348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Redirect the output from this program to a file to show later with od.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36</a:t>
            </a:fld>
            <a:endParaRPr lang="en-US"/>
          </a:p>
        </p:txBody>
      </p:sp>
    </p:spTree>
    <p:extLst>
      <p:ext uri="{BB962C8B-B14F-4D97-AF65-F5344CB8AC3E}">
        <p14:creationId xmlns:p14="http://schemas.microsoft.com/office/powerpoint/2010/main" val="3489719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They’ve learned most of this—need to introduce input and Scanner.</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37</a:t>
            </a:fld>
            <a:endParaRPr lang="en-US"/>
          </a:p>
        </p:txBody>
      </p:sp>
    </p:spTree>
    <p:extLst>
      <p:ext uri="{BB962C8B-B14F-4D97-AF65-F5344CB8AC3E}">
        <p14:creationId xmlns:p14="http://schemas.microsoft.com/office/powerpoint/2010/main" val="15227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picture on board: Show characters, then parse by finding a space</a:t>
            </a:r>
            <a:r>
              <a:rPr lang="en-US" baseline="0" dirty="0" smtClean="0"/>
              <a:t> </a:t>
            </a:r>
            <a:r>
              <a:rPr lang="en-US" dirty="0" smtClean="0"/>
              <a:t>that marks the end of a</a:t>
            </a:r>
            <a:r>
              <a:rPr lang="en-US" baseline="0" dirty="0" smtClean="0"/>
              <a:t> number, for example.</a:t>
            </a:r>
          </a:p>
          <a:p>
            <a:endParaRPr lang="en-US" baseline="0" dirty="0" smtClean="0"/>
          </a:p>
          <a:p>
            <a:r>
              <a:rPr lang="en-US" baseline="0" dirty="0" smtClean="0"/>
              <a:t>In UNIX, use od -a </a:t>
            </a:r>
            <a:r>
              <a:rPr lang="en-US" baseline="0" dirty="0" err="1" smtClean="0"/>
              <a:t>Wheel.java</a:t>
            </a:r>
            <a:r>
              <a:rPr lang="en-US" baseline="0" dirty="0" smtClean="0"/>
              <a:t> to show the character-by-character contents of a file.  Also, create and show a simple file with a few numbers in it.  Use output file from redirecting Calculator run to a file.</a:t>
            </a:r>
          </a:p>
          <a:p>
            <a:endParaRPr lang="en-US" baseline="0" dirty="0" smtClean="0"/>
          </a:p>
          <a:p>
            <a:r>
              <a:rPr lang="en-US" baseline="0" dirty="0" smtClean="0"/>
              <a:t>REFLECTION: I didn’t get to use od yet; would have been helpful, but ran out of time.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40</a:t>
            </a:fld>
            <a:endParaRPr lang="en-US"/>
          </a:p>
        </p:txBody>
      </p:sp>
    </p:spTree>
    <p:extLst>
      <p:ext uri="{BB962C8B-B14F-4D97-AF65-F5344CB8AC3E}">
        <p14:creationId xmlns:p14="http://schemas.microsoft.com/office/powerpoint/2010/main" val="2745292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Redirect the output from this program to a file to show later with od.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43</a:t>
            </a:fld>
            <a:endParaRPr lang="en-US"/>
          </a:p>
        </p:txBody>
      </p:sp>
    </p:spTree>
    <p:extLst>
      <p:ext uri="{BB962C8B-B14F-4D97-AF65-F5344CB8AC3E}">
        <p14:creationId xmlns:p14="http://schemas.microsoft.com/office/powerpoint/2010/main" val="1144185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REFLECTION: Didn’t get to these next slides</a:t>
            </a:r>
            <a:r>
              <a:rPr lang="en-US" baseline="0" dirty="0" smtClean="0"/>
              <a:t> (ran out of time), but included them in the notes.  Need a sample example here.  Must import </a:t>
            </a:r>
            <a:r>
              <a:rPr lang="en-US" baseline="0" dirty="0" err="1" smtClean="0"/>
              <a:t>javax.swing.JOptionPane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45</a:t>
            </a:fld>
            <a:endParaRPr lang="en-US"/>
          </a:p>
        </p:txBody>
      </p:sp>
    </p:spTree>
    <p:extLst>
      <p:ext uri="{BB962C8B-B14F-4D97-AF65-F5344CB8AC3E}">
        <p14:creationId xmlns:p14="http://schemas.microsoft.com/office/powerpoint/2010/main" val="1436822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REFLECTION: Didn’t get to these slides either, but the students need</a:t>
            </a:r>
            <a:r>
              <a:rPr lang="en-US" baseline="0" dirty="0" smtClean="0"/>
              <a:t> them to help with reading the homework problems.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48</a:t>
            </a:fld>
            <a:endParaRPr lang="en-US"/>
          </a:p>
        </p:txBody>
      </p:sp>
    </p:spTree>
    <p:extLst>
      <p:ext uri="{BB962C8B-B14F-4D97-AF65-F5344CB8AC3E}">
        <p14:creationId xmlns:p14="http://schemas.microsoft.com/office/powerpoint/2010/main" val="217413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Abstraction is a way that humans deal with complexity.  </a:t>
            </a:r>
          </a:p>
          <a:p>
            <a:endParaRPr lang="en-US" dirty="0" smtClean="0"/>
          </a:p>
          <a:p>
            <a:r>
              <a:rPr lang="en-US" dirty="0" smtClean="0"/>
              <a:t>Abstraction is applied throughout programming and is one of its most creative aspects.</a:t>
            </a:r>
          </a:p>
          <a:p>
            <a:endParaRPr lang="en-US" dirty="0" smtClean="0"/>
          </a:p>
          <a:p>
            <a:r>
              <a:rPr lang="en-US" dirty="0" smtClean="0"/>
              <a:t>Next, we’ll consider another problem…</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a:t>
            </a:fld>
            <a:endParaRPr lang="en-US"/>
          </a:p>
        </p:txBody>
      </p:sp>
    </p:spTree>
    <p:extLst>
      <p:ext uri="{BB962C8B-B14F-4D97-AF65-F5344CB8AC3E}">
        <p14:creationId xmlns:p14="http://schemas.microsoft.com/office/powerpoint/2010/main" val="171059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textbook</a:t>
            </a:r>
            <a:r>
              <a:rPr lang="en-US" baseline="0" dirty="0" smtClean="0"/>
              <a:t> uses an overarching problem to motivate the concepts of each chapter.  This chapter is about some of the fundamental computing concepts—computer architecture, binary arithmetic, problem solving using abstraction—we’ll examine these concepts in the context of buying a new computer.</a:t>
            </a:r>
          </a:p>
          <a:p>
            <a:endParaRPr lang="en-US" baseline="0" dirty="0" smtClean="0"/>
          </a:p>
          <a:p>
            <a:r>
              <a:rPr lang="en-US" baseline="0" dirty="0" smtClean="0"/>
              <a:t>First abstracting from the overwhelming details of computers in the marketplace…</a:t>
            </a:r>
          </a:p>
        </p:txBody>
      </p:sp>
      <p:sp>
        <p:nvSpPr>
          <p:cNvPr id="4" name="Slide Number Placeholder 3"/>
          <p:cNvSpPr>
            <a:spLocks noGrp="1"/>
          </p:cNvSpPr>
          <p:nvPr>
            <p:ph type="sldNum" sz="quarter" idx="10"/>
          </p:nvPr>
        </p:nvSpPr>
        <p:spPr/>
        <p:txBody>
          <a:bodyPr/>
          <a:lstStyle/>
          <a:p>
            <a:fld id="{0BA44966-34AF-8741-B199-20C4F0722A30}" type="slidenum">
              <a:rPr lang="en-US" smtClean="0"/>
              <a:pPr/>
              <a:t>5</a:t>
            </a:fld>
            <a:endParaRPr lang="en-US"/>
          </a:p>
        </p:txBody>
      </p:sp>
    </p:spTree>
    <p:extLst>
      <p:ext uri="{BB962C8B-B14F-4D97-AF65-F5344CB8AC3E}">
        <p14:creationId xmlns:p14="http://schemas.microsoft.com/office/powerpoint/2010/main" val="188772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Computer vendors</a:t>
            </a:r>
            <a:r>
              <a:rPr lang="en-US" baseline="0" dirty="0" smtClean="0"/>
              <a:t> have created a large number of product variations.  Our first task is to create a framework that identifies the commonalities and gives us a basis for comparison.</a:t>
            </a:r>
          </a:p>
          <a:p>
            <a:endParaRPr lang="en-US" baseline="0" dirty="0" smtClean="0"/>
          </a:p>
          <a:p>
            <a:r>
              <a:rPr lang="en-US" baseline="0" dirty="0" smtClean="0"/>
              <a:t>We use abstraction…</a:t>
            </a:r>
          </a:p>
        </p:txBody>
      </p:sp>
      <p:sp>
        <p:nvSpPr>
          <p:cNvPr id="4" name="Slide Number Placeholder 3"/>
          <p:cNvSpPr>
            <a:spLocks noGrp="1"/>
          </p:cNvSpPr>
          <p:nvPr>
            <p:ph type="sldNum" sz="quarter" idx="10"/>
          </p:nvPr>
        </p:nvSpPr>
        <p:spPr/>
        <p:txBody>
          <a:bodyPr/>
          <a:lstStyle/>
          <a:p>
            <a:fld id="{0BA44966-34AF-8741-B199-20C4F0722A30}" type="slidenum">
              <a:rPr lang="en-US" smtClean="0"/>
              <a:pPr/>
              <a:t>6</a:t>
            </a:fld>
            <a:endParaRPr lang="en-US"/>
          </a:p>
        </p:txBody>
      </p:sp>
    </p:spTree>
    <p:extLst>
      <p:ext uri="{BB962C8B-B14F-4D97-AF65-F5344CB8AC3E}">
        <p14:creationId xmlns:p14="http://schemas.microsoft.com/office/powerpoint/2010/main" val="3950412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three main components:</a:t>
            </a:r>
            <a:r>
              <a:rPr lang="en-US" baseline="0" dirty="0" smtClean="0"/>
              <a:t> I/O, CPU, Memory.  Relate each to the pictures and to one another.</a:t>
            </a:r>
          </a:p>
          <a:p>
            <a:endParaRPr lang="en-US" baseline="0" dirty="0" smtClean="0"/>
          </a:p>
          <a:p>
            <a:r>
              <a:rPr lang="en-US" baseline="0" dirty="0" smtClean="0"/>
              <a:t>Input devices pictured: keyboard, mouse</a:t>
            </a:r>
          </a:p>
          <a:p>
            <a:endParaRPr lang="en-US" baseline="0" dirty="0" smtClean="0"/>
          </a:p>
          <a:p>
            <a:r>
              <a:rPr lang="en-US" baseline="0" dirty="0" smtClean="0"/>
              <a:t>Output devices pictured: computer monitor, tablet display</a:t>
            </a:r>
          </a:p>
          <a:p>
            <a:endParaRPr lang="en-US" baseline="0" dirty="0" smtClean="0"/>
          </a:p>
          <a:p>
            <a:r>
              <a:rPr lang="en-US" baseline="0" dirty="0" smtClean="0"/>
              <a:t>CPUs pictured: chips on motherboards</a:t>
            </a:r>
          </a:p>
          <a:p>
            <a:endParaRPr lang="en-US" baseline="0" dirty="0" smtClean="0"/>
          </a:p>
          <a:p>
            <a:r>
              <a:rPr lang="en-US" baseline="0" dirty="0" smtClean="0"/>
              <a:t>Memory pictured: memory chips in upper right, storage disks in lower right</a:t>
            </a:r>
          </a:p>
        </p:txBody>
      </p:sp>
      <p:sp>
        <p:nvSpPr>
          <p:cNvPr id="4" name="Slide Number Placeholder 3"/>
          <p:cNvSpPr>
            <a:spLocks noGrp="1"/>
          </p:cNvSpPr>
          <p:nvPr>
            <p:ph type="sldNum" sz="quarter" idx="10"/>
          </p:nvPr>
        </p:nvSpPr>
        <p:spPr/>
        <p:txBody>
          <a:bodyPr/>
          <a:lstStyle/>
          <a:p>
            <a:fld id="{0BA44966-34AF-8741-B199-20C4F0722A30}" type="slidenum">
              <a:rPr lang="en-US" smtClean="0"/>
              <a:pPr/>
              <a:t>7</a:t>
            </a:fld>
            <a:endParaRPr lang="en-US"/>
          </a:p>
        </p:txBody>
      </p:sp>
    </p:spTree>
    <p:extLst>
      <p:ext uri="{BB962C8B-B14F-4D97-AF65-F5344CB8AC3E}">
        <p14:creationId xmlns:p14="http://schemas.microsoft.com/office/powerpoint/2010/main" val="3070741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solidFill>
                  <a:schemeClr val="bg1"/>
                </a:solidFill>
                <a:cs typeface="Gill Sans"/>
              </a:rPr>
              <a:t>A key concept of present-day computers is the “von Neumann architecture”, in which both data and program instructions are stored in memory accessible to the CPU.  This architecture originated in the late 40s.  Before that time, computers were controlled by an external program that required an operator to manually set up or configure, e.g., plug board or paper tape.</a:t>
            </a:r>
          </a:p>
          <a:p>
            <a:endParaRPr lang="en-US" sz="1400" dirty="0">
              <a:solidFill>
                <a:schemeClr val="bg1"/>
              </a:solidFill>
              <a:cs typeface="Gill Sans"/>
            </a:endParaRPr>
          </a:p>
          <a:p>
            <a:r>
              <a:rPr lang="en-US" sz="1400" dirty="0">
                <a:solidFill>
                  <a:schemeClr val="bg1"/>
                </a:solidFill>
                <a:cs typeface="Gill Sans"/>
              </a:rPr>
              <a:t>Allowing a computer to “create its own program” brought a kind of full-circle completeness or generality to computing.  It allowed programs that wrote programs and is the basis of (among many other things) the way high level languages like Java work.</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The CPU is made up of one or more “cores”, which do the actual computation of the CPU.  These are where numbers are add and subtracted, and decisions are made.  Each core is able to execute an independent stream of instructions.  One core might be updating the images on your screen while another core is processing data that is arriving over the network.  </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Multicore processors are the basis of concurrent computing.  Each core can only do one thing at a time, but by breaking your problem down into independent pieces, you can have multiple cores working on different pieces of your problem simultaneously.  When you buy a computer, generally the more cores it has the faster it will be able to complete independent computing tasks. </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The CPU cores access memory for both data and instructions.  The size and speed of memory are important considerations in buying a computer.  While manufacturers have been successful in making memories larger and larger, larger size memory typically runs slower.  So, hardware designers use memory caching to temporarily store data and program instructions that are “currently” being used.</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The size of the memory cache is important although often overlooked in consumer-grade computers.</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In the diagram, you see primary memory made up of cache and RAM.  RAM is “random access memory”, so named because the CPU can access any memory location just as fast as any other memory location.  It is, perhaps, a funny way to make this point.  We’re not going to actually access the memory at random, but there is no penalty associated with fetching data from one location one instant and a far away location a different instant.  This situation is in contrast to sequential access memory, typical of secondary storage like disk drives.  Reading data from a disk requires moving a read head over a particular piece of the disk.  If the head has to move a long distance, it takes more time than if the head moves only a short distance.  So, sequential access memories are most efficiently accessed sequentially rather than randomly.</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Another characteristic of the CPU is the frequency at which it runs.  The details are complicated, but essentially the frequency of a CPU is proportional to the number of instructions it can execute per second.  CPU speeds have topped out in recent years due to fundamental limitations of physics, so vendors now compete on other features, like number of cores and cache size.</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Peripherals are typically plugged in to a “bus”, a hardware device that allows the CPU to communicate with several attached peripherals through a single mechanism.  Note in example: USB for connecting mouse, keyboard, and printer; PCI (peripheral component interconnect) express for connecting graphics and sound cards.</a:t>
            </a:r>
          </a:p>
          <a:p>
            <a:endParaRPr lang="en-US" sz="1400" dirty="0">
              <a:solidFill>
                <a:schemeClr val="bg1"/>
              </a:solidFill>
              <a:cs typeface="Gill Sans"/>
            </a:endParaRPr>
          </a:p>
        </p:txBody>
      </p:sp>
      <p:sp>
        <p:nvSpPr>
          <p:cNvPr id="4" name="Slide Number Placeholder 3"/>
          <p:cNvSpPr>
            <a:spLocks noGrp="1"/>
          </p:cNvSpPr>
          <p:nvPr>
            <p:ph type="sldNum" sz="quarter" idx="10"/>
          </p:nvPr>
        </p:nvSpPr>
        <p:spPr/>
        <p:txBody>
          <a:bodyPr/>
          <a:lstStyle/>
          <a:p>
            <a:fld id="{0BA44966-34AF-8741-B199-20C4F0722A30}" type="slidenum">
              <a:rPr lang="en-US" smtClean="0"/>
              <a:pPr/>
              <a:t>8</a:t>
            </a:fld>
            <a:endParaRPr lang="en-US"/>
          </a:p>
        </p:txBody>
      </p:sp>
    </p:spTree>
    <p:extLst>
      <p:ext uri="{BB962C8B-B14F-4D97-AF65-F5344CB8AC3E}">
        <p14:creationId xmlns:p14="http://schemas.microsoft.com/office/powerpoint/2010/main" val="1691908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 of the previous discussion…</a:t>
            </a:r>
          </a:p>
          <a:p>
            <a:endParaRPr lang="en-US" dirty="0" smtClean="0"/>
          </a:p>
          <a:p>
            <a:r>
              <a:rPr lang="en-US" dirty="0" smtClean="0"/>
              <a:t>Cores: how many does it have?  Generally, more is better.</a:t>
            </a:r>
          </a:p>
          <a:p>
            <a:endParaRPr lang="en-US" dirty="0" smtClean="0"/>
          </a:p>
          <a:p>
            <a:r>
              <a:rPr lang="en-US" dirty="0" smtClean="0"/>
              <a:t>How big are the caches? Sometimes you have to dig for this information.  Expensive servers generally have larger, faster, and more expensive caches.  Cheap caches are the hallmark of cheap computers.</a:t>
            </a:r>
          </a:p>
          <a:p>
            <a:endParaRPr lang="en-US" dirty="0" smtClean="0"/>
          </a:p>
          <a:p>
            <a:r>
              <a:rPr lang="en-US" dirty="0" smtClean="0"/>
              <a:t>What is the clock frequency?  These numbers don’t compare across architectures (or vendors) since the number of cycles required to do a instruction is likely different.  Still, it can be used to compare otherwise identical CPUs.</a:t>
            </a:r>
          </a:p>
          <a:p>
            <a:endParaRPr lang="en-US" dirty="0" smtClean="0"/>
          </a:p>
          <a:p>
            <a:r>
              <a:rPr lang="en-US" dirty="0" smtClean="0"/>
              <a:t>How much memory and storage does it have?  Note that memory is typically “volatile”, meaning that it is erased when power is turned off.  When the computer is off, only data on the disk is preserved.  We generally use the terms “memory” and “storage” to refer to RAM and disk, respectively.</a:t>
            </a:r>
          </a:p>
          <a:p>
            <a:endParaRPr lang="en-US" dirty="0" smtClean="0"/>
          </a:p>
          <a:p>
            <a:r>
              <a:rPr lang="en-US" dirty="0" smtClean="0"/>
              <a:t>Memory and storage capacity are measured in multiples of bytes, which are themselves multiples of 8 bits.  More on this in a minute.  The abbreviations KB, MB, GB, and TB, refer to kilobyte, megabyte, gigabyte, and terabyte, which are a thousand, million, billion, and trillion bytes respectively.  To add to the confusion, memory capacities are actually rounded up to the nearest power of 2, while storage capacities are expressed in the usual base 10 notation.</a:t>
            </a:r>
          </a:p>
          <a:p>
            <a:endParaRPr lang="en-US" dirty="0" smtClean="0"/>
          </a:p>
          <a:p>
            <a:r>
              <a:rPr lang="en-US" dirty="0" smtClean="0"/>
              <a:t>What peripherals?  What do you need?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9</a:t>
            </a:fld>
            <a:endParaRPr lang="en-US"/>
          </a:p>
        </p:txBody>
      </p:sp>
    </p:spTree>
    <p:extLst>
      <p:ext uri="{BB962C8B-B14F-4D97-AF65-F5344CB8AC3E}">
        <p14:creationId xmlns:p14="http://schemas.microsoft.com/office/powerpoint/2010/main" val="1583404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7A961A-9DEA-CC47-8E2F-B35D23A4FF89}" type="datetime1">
              <a:rPr lang="en-US" smtClean="0"/>
              <a:pPr/>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122975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1C2DD1-0C1D-FB46-8610-2659B1F1E97C}" type="datetime1">
              <a:rPr lang="en-US" smtClean="0"/>
              <a:pPr/>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77675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3067B-50FF-5A48-942B-14768EB05F2F}" type="datetime1">
              <a:rPr lang="en-US" smtClean="0"/>
              <a:pPr/>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64905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CDD989-3502-E34E-A7BD-76F777A6F6E4}" type="datetime1">
              <a:rPr lang="en-US" smtClean="0"/>
              <a:pPr/>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429200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1028D-DA5A-4D43-B56A-FBC5FAE3FB8F}" type="datetime1">
              <a:rPr lang="en-US" smtClean="0"/>
              <a:pPr/>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17313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39A789-663B-CF46-B7BA-8E30D861B149}" type="datetime1">
              <a:rPr lang="en-US" smtClean="0"/>
              <a:pPr/>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16560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3F3CE2-3D62-0249-A217-70C3E3971FA7}" type="datetime1">
              <a:rPr lang="en-US" smtClean="0"/>
              <a:pPr/>
              <a:t>8/23/2016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15763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C220F9-3815-D249-AF10-52938678477F}" type="datetime1">
              <a:rPr lang="en-US" smtClean="0"/>
              <a:pPr/>
              <a:t>8/23/2016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25744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4E181-9531-E244-8A5C-09966FE8CC77}" type="datetime1">
              <a:rPr lang="en-US" smtClean="0"/>
              <a:pPr/>
              <a:t>8/23/2016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190968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850A69-91B1-CC43-9DA5-E889B7AA64B9}" type="datetime1">
              <a:rPr lang="en-US" smtClean="0"/>
              <a:pPr/>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9655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4F1EC5-EE40-F648-9D55-0FFA1FDB0212}" type="datetime1">
              <a:rPr lang="en-US" smtClean="0"/>
              <a:pPr/>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83357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DD138-DFE3-8649-B29D-193A783B9B4B}" type="datetime1">
              <a:rPr lang="en-US" smtClean="0"/>
              <a:pPr/>
              <a:t>8/23/2016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48100-F9AF-674A-BF08-576787DAE645}" type="slidenum">
              <a:rPr lang="en-US" smtClean="0"/>
              <a:pPr/>
              <a:t>‹#›</a:t>
            </a:fld>
            <a:endParaRPr lang="en-US"/>
          </a:p>
        </p:txBody>
      </p:sp>
    </p:spTree>
    <p:extLst>
      <p:ext uri="{BB962C8B-B14F-4D97-AF65-F5344CB8AC3E}">
        <p14:creationId xmlns:p14="http://schemas.microsoft.com/office/powerpoint/2010/main" val="271487836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urses.cs.purdue.edu/cs1800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piazza.com" TargetMode="External"/><Relationship Id="rId5" Type="http://schemas.openxmlformats.org/officeDocument/2006/relationships/hyperlink" Target="http://my.cs.purdue.edu" TargetMode="External"/><Relationship Id="rId4" Type="http://schemas.openxmlformats.org/officeDocument/2006/relationships/hyperlink" Target="http://mycourses.purdue.edu"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planetcalc.com/747/"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4.em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CS18000: Problem Solving and Object-Oriented Programming</a:t>
            </a:r>
            <a:endParaRPr lang="en-US" dirty="0"/>
          </a:p>
        </p:txBody>
      </p:sp>
      <p:sp>
        <p:nvSpPr>
          <p:cNvPr id="3" name="Subtitle 2"/>
          <p:cNvSpPr>
            <a:spLocks noGrp="1"/>
          </p:cNvSpPr>
          <p:nvPr>
            <p:ph type="subTitle" idx="1"/>
          </p:nvPr>
        </p:nvSpPr>
        <p:spPr/>
        <p:txBody>
          <a:bodyPr>
            <a:normAutofit/>
          </a:bodyPr>
          <a:lstStyle/>
          <a:p>
            <a:r>
              <a:rPr lang="en-US" dirty="0" smtClean="0"/>
              <a:t>Prof. H.E. Dunsmore</a:t>
            </a:r>
            <a:br>
              <a:rPr lang="en-US" dirty="0" smtClean="0"/>
            </a:br>
            <a:endParaRPr lang="en-US" dirty="0"/>
          </a:p>
        </p:txBody>
      </p:sp>
    </p:spTree>
    <p:extLst>
      <p:ext uri="{BB962C8B-B14F-4D97-AF65-F5344CB8AC3E}">
        <p14:creationId xmlns:p14="http://schemas.microsoft.com/office/powerpoint/2010/main" val="3209575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and Storage Sizes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31873170"/>
              </p:ext>
            </p:extLst>
          </p:nvPr>
        </p:nvGraphicFramePr>
        <p:xfrm>
          <a:off x="457200" y="1874925"/>
          <a:ext cx="8336880" cy="3302000"/>
        </p:xfrm>
        <a:graphic>
          <a:graphicData uri="http://schemas.openxmlformats.org/drawingml/2006/table">
            <a:tbl>
              <a:tblPr firstRow="1" bandRow="1">
                <a:tableStyleId>{5C22544A-7EE6-4342-B048-85BDC9FD1C3A}</a:tableStyleId>
              </a:tblPr>
              <a:tblGrid>
                <a:gridCol w="1645732"/>
                <a:gridCol w="1775203"/>
                <a:gridCol w="3017844"/>
                <a:gridCol w="1898101"/>
              </a:tblGrid>
              <a:tr h="370840">
                <a:tc>
                  <a:txBody>
                    <a:bodyPr/>
                    <a:lstStyle/>
                    <a:p>
                      <a:r>
                        <a:rPr lang="en-US" dirty="0" smtClean="0"/>
                        <a:t>Unit</a:t>
                      </a:r>
                      <a:endParaRPr lang="en-US" dirty="0"/>
                    </a:p>
                  </a:txBody>
                  <a:tcPr/>
                </a:tc>
                <a:tc>
                  <a:txBody>
                    <a:bodyPr/>
                    <a:lstStyle/>
                    <a:p>
                      <a:r>
                        <a:rPr lang="en-US" dirty="0" smtClean="0"/>
                        <a:t>Size</a:t>
                      </a:r>
                      <a:endParaRPr lang="en-US" dirty="0"/>
                    </a:p>
                  </a:txBody>
                  <a:tcPr/>
                </a:tc>
                <a:tc>
                  <a:txBody>
                    <a:bodyPr/>
                    <a:lstStyle/>
                    <a:p>
                      <a:r>
                        <a:rPr lang="en-US" dirty="0" smtClean="0"/>
                        <a:t>Bytes</a:t>
                      </a:r>
                      <a:endParaRPr lang="en-US" dirty="0"/>
                    </a:p>
                  </a:txBody>
                  <a:tcPr/>
                </a:tc>
                <a:tc>
                  <a:txBody>
                    <a:bodyPr/>
                    <a:lstStyle/>
                    <a:p>
                      <a:r>
                        <a:rPr lang="en-US" dirty="0" smtClean="0"/>
                        <a:t>Practical Measure</a:t>
                      </a:r>
                      <a:endParaRPr lang="en-US" dirty="0"/>
                    </a:p>
                  </a:txBody>
                  <a:tcPr/>
                </a:tc>
              </a:tr>
              <a:tr h="370840">
                <a:tc>
                  <a:txBody>
                    <a:bodyPr/>
                    <a:lstStyle/>
                    <a:p>
                      <a:r>
                        <a:rPr lang="en-US" dirty="0" smtClean="0"/>
                        <a:t>byte</a:t>
                      </a:r>
                      <a:endParaRPr lang="en-US" dirty="0"/>
                    </a:p>
                  </a:txBody>
                  <a:tcPr/>
                </a:tc>
                <a:tc>
                  <a:txBody>
                    <a:bodyPr/>
                    <a:lstStyle/>
                    <a:p>
                      <a:r>
                        <a:rPr lang="en-US" dirty="0" smtClean="0"/>
                        <a:t>8 bits</a:t>
                      </a:r>
                      <a:endParaRPr lang="en-US" dirty="0"/>
                    </a:p>
                  </a:txBody>
                  <a:tcPr/>
                </a:tc>
                <a:tc>
                  <a:txBody>
                    <a:bodyPr/>
                    <a:lstStyle/>
                    <a:p>
                      <a:r>
                        <a:rPr lang="en-US" dirty="0" smtClean="0"/>
                        <a:t>2</a:t>
                      </a:r>
                      <a:r>
                        <a:rPr lang="en-US" baseline="30000" dirty="0" smtClean="0"/>
                        <a:t>0 </a:t>
                      </a:r>
                      <a:r>
                        <a:rPr lang="en-US" baseline="0" dirty="0" smtClean="0"/>
                        <a:t>= 1 = 10</a:t>
                      </a:r>
                      <a:r>
                        <a:rPr lang="en-US" baseline="30000" dirty="0" smtClean="0"/>
                        <a:t>0</a:t>
                      </a:r>
                      <a:endParaRPr lang="en-US" baseline="0" dirty="0"/>
                    </a:p>
                  </a:txBody>
                  <a:tcPr/>
                </a:tc>
                <a:tc>
                  <a:txBody>
                    <a:bodyPr/>
                    <a:lstStyle/>
                    <a:p>
                      <a:r>
                        <a:rPr lang="en-US" dirty="0" smtClean="0"/>
                        <a:t>A single character</a:t>
                      </a:r>
                      <a:endParaRPr lang="en-US" dirty="0"/>
                    </a:p>
                  </a:txBody>
                  <a:tcPr/>
                </a:tc>
              </a:tr>
              <a:tr h="370840">
                <a:tc>
                  <a:txBody>
                    <a:bodyPr/>
                    <a:lstStyle/>
                    <a:p>
                      <a:r>
                        <a:rPr lang="en-US" dirty="0" smtClean="0"/>
                        <a:t>kilobyte (KB)</a:t>
                      </a:r>
                      <a:endParaRPr lang="en-US" dirty="0"/>
                    </a:p>
                  </a:txBody>
                  <a:tcPr/>
                </a:tc>
                <a:tc>
                  <a:txBody>
                    <a:bodyPr/>
                    <a:lstStyle/>
                    <a:p>
                      <a:r>
                        <a:rPr lang="en-US" dirty="0" smtClean="0"/>
                        <a:t>1,024</a:t>
                      </a:r>
                      <a:r>
                        <a:rPr lang="en-US" baseline="0" dirty="0" smtClean="0"/>
                        <a:t> bytes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10 </a:t>
                      </a:r>
                      <a:r>
                        <a:rPr lang="en-US" baseline="0" dirty="0" smtClean="0"/>
                        <a:t>= 1,024 ≈ 10</a:t>
                      </a:r>
                      <a:r>
                        <a:rPr lang="en-US" baseline="30000" dirty="0" smtClean="0"/>
                        <a:t>3 </a:t>
                      </a:r>
                      <a:endParaRPr lang="en-US" baseline="0" dirty="0" smtClean="0"/>
                    </a:p>
                  </a:txBody>
                  <a:tcPr/>
                </a:tc>
                <a:tc>
                  <a:txBody>
                    <a:bodyPr/>
                    <a:lstStyle/>
                    <a:p>
                      <a:r>
                        <a:rPr lang="en-US" dirty="0" smtClean="0"/>
                        <a:t>A paragraph of text</a:t>
                      </a:r>
                      <a:endParaRPr lang="en-US" dirty="0"/>
                    </a:p>
                  </a:txBody>
                  <a:tcPr/>
                </a:tc>
              </a:tr>
              <a:tr h="370840">
                <a:tc>
                  <a:txBody>
                    <a:bodyPr/>
                    <a:lstStyle/>
                    <a:p>
                      <a:r>
                        <a:rPr lang="en-US" dirty="0" smtClean="0"/>
                        <a:t>megabyte (MB)</a:t>
                      </a:r>
                      <a:endParaRPr lang="en-US" dirty="0"/>
                    </a:p>
                  </a:txBody>
                  <a:tcPr/>
                </a:tc>
                <a:tc>
                  <a:txBody>
                    <a:bodyPr/>
                    <a:lstStyle/>
                    <a:p>
                      <a:r>
                        <a:rPr lang="en-US" dirty="0" smtClean="0"/>
                        <a:t>1,024</a:t>
                      </a:r>
                      <a:r>
                        <a:rPr lang="en-US" baseline="0" dirty="0" smtClean="0"/>
                        <a:t> kilobytes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20 </a:t>
                      </a:r>
                      <a:r>
                        <a:rPr lang="en-US" baseline="0" dirty="0" smtClean="0"/>
                        <a:t>= 1,048,576</a:t>
                      </a:r>
                      <a:r>
                        <a:rPr lang="en-US" baseline="30000" dirty="0" smtClean="0"/>
                        <a:t> </a:t>
                      </a:r>
                      <a:r>
                        <a:rPr lang="en-US" baseline="0" dirty="0" smtClean="0"/>
                        <a:t>≈ 10</a:t>
                      </a:r>
                      <a:r>
                        <a:rPr lang="en-US" baseline="30000" dirty="0" smtClean="0"/>
                        <a:t>6 </a:t>
                      </a:r>
                      <a:endParaRPr lang="en-US" baseline="0" dirty="0" smtClean="0"/>
                    </a:p>
                  </a:txBody>
                  <a:tcPr/>
                </a:tc>
                <a:tc>
                  <a:txBody>
                    <a:bodyPr/>
                    <a:lstStyle/>
                    <a:p>
                      <a:r>
                        <a:rPr lang="en-US" dirty="0" smtClean="0"/>
                        <a:t>A minute</a:t>
                      </a:r>
                      <a:r>
                        <a:rPr lang="en-US" baseline="0" dirty="0" smtClean="0"/>
                        <a:t> of MP3 music</a:t>
                      </a:r>
                      <a:endParaRPr lang="en-US" dirty="0"/>
                    </a:p>
                  </a:txBody>
                  <a:tcPr/>
                </a:tc>
              </a:tr>
              <a:tr h="370840">
                <a:tc>
                  <a:txBody>
                    <a:bodyPr/>
                    <a:lstStyle/>
                    <a:p>
                      <a:r>
                        <a:rPr lang="en-US" dirty="0" smtClean="0"/>
                        <a:t>gigabyte</a:t>
                      </a:r>
                      <a:r>
                        <a:rPr lang="en-US" baseline="0" dirty="0" smtClean="0"/>
                        <a:t> (GB)</a:t>
                      </a:r>
                      <a:endParaRPr lang="en-US" dirty="0"/>
                    </a:p>
                  </a:txBody>
                  <a:tcPr/>
                </a:tc>
                <a:tc>
                  <a:txBody>
                    <a:bodyPr/>
                    <a:lstStyle/>
                    <a:p>
                      <a:r>
                        <a:rPr lang="en-US" dirty="0" smtClean="0"/>
                        <a:t>1,024 megabytes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30 </a:t>
                      </a:r>
                      <a:r>
                        <a:rPr lang="en-US" baseline="0" dirty="0" smtClean="0"/>
                        <a:t>= 1,073,741,824</a:t>
                      </a:r>
                      <a:r>
                        <a:rPr lang="en-US" baseline="30000" dirty="0" smtClean="0"/>
                        <a:t> </a:t>
                      </a:r>
                      <a:r>
                        <a:rPr lang="en-US" baseline="0" dirty="0" smtClean="0"/>
                        <a:t>≈ 10</a:t>
                      </a:r>
                      <a:r>
                        <a:rPr lang="en-US" baseline="30000" dirty="0" smtClean="0"/>
                        <a:t>9</a:t>
                      </a:r>
                      <a:endParaRPr lang="en-US" baseline="0" dirty="0" smtClean="0"/>
                    </a:p>
                  </a:txBody>
                  <a:tcPr/>
                </a:tc>
                <a:tc>
                  <a:txBody>
                    <a:bodyPr/>
                    <a:lstStyle/>
                    <a:p>
                      <a:r>
                        <a:rPr lang="en-US" dirty="0" smtClean="0"/>
                        <a:t>A half hour of video</a:t>
                      </a:r>
                      <a:endParaRPr lang="en-US" dirty="0"/>
                    </a:p>
                  </a:txBody>
                  <a:tcPr/>
                </a:tc>
              </a:tr>
              <a:tr h="370840">
                <a:tc>
                  <a:txBody>
                    <a:bodyPr/>
                    <a:lstStyle/>
                    <a:p>
                      <a:r>
                        <a:rPr lang="en-US" dirty="0" smtClean="0"/>
                        <a:t>terabyte (TB)</a:t>
                      </a:r>
                      <a:endParaRPr lang="en-US" dirty="0"/>
                    </a:p>
                  </a:txBody>
                  <a:tcPr/>
                </a:tc>
                <a:tc>
                  <a:txBody>
                    <a:bodyPr/>
                    <a:lstStyle/>
                    <a:p>
                      <a:r>
                        <a:rPr lang="en-US" dirty="0" smtClean="0"/>
                        <a:t>1,024 gigabytes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40 </a:t>
                      </a:r>
                      <a:r>
                        <a:rPr lang="en-US" baseline="0" dirty="0" smtClean="0"/>
                        <a:t>= 1,099,511,627,776</a:t>
                      </a:r>
                      <a:r>
                        <a:rPr lang="en-US" baseline="30000" dirty="0" smtClean="0"/>
                        <a:t> </a:t>
                      </a:r>
                      <a:r>
                        <a:rPr lang="en-US" baseline="0" dirty="0" smtClean="0"/>
                        <a:t>≈ 10</a:t>
                      </a:r>
                      <a:r>
                        <a:rPr lang="en-US" baseline="30000" dirty="0" smtClean="0"/>
                        <a:t>12</a:t>
                      </a:r>
                      <a:endParaRPr lang="en-US" baseline="0" dirty="0" smtClean="0"/>
                    </a:p>
                  </a:txBody>
                  <a:tcPr/>
                </a:tc>
                <a:tc>
                  <a:txBody>
                    <a:bodyPr/>
                    <a:lstStyle/>
                    <a:p>
                      <a:r>
                        <a:rPr lang="en-US" dirty="0" smtClean="0"/>
                        <a:t>80% of</a:t>
                      </a:r>
                      <a:r>
                        <a:rPr lang="en-US" baseline="0" dirty="0" smtClean="0"/>
                        <a:t> a human’s memory capacity</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8A948100-F9AF-674A-BF08-576787DAE645}" type="slidenum">
              <a:rPr lang="en-US" smtClean="0"/>
              <a:pPr/>
              <a:t>10</a:t>
            </a:fld>
            <a:endParaRPr lang="en-US"/>
          </a:p>
        </p:txBody>
      </p:sp>
    </p:spTree>
    <p:extLst>
      <p:ext uri="{BB962C8B-B14F-4D97-AF65-F5344CB8AC3E}">
        <p14:creationId xmlns:p14="http://schemas.microsoft.com/office/powerpoint/2010/main" val="4009715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Representation</a:t>
            </a:r>
            <a:endParaRPr lang="en-US" dirty="0"/>
          </a:p>
        </p:txBody>
      </p:sp>
      <p:sp>
        <p:nvSpPr>
          <p:cNvPr id="3" name="Content Placeholder 2"/>
          <p:cNvSpPr>
            <a:spLocks noGrp="1"/>
          </p:cNvSpPr>
          <p:nvPr>
            <p:ph idx="1"/>
          </p:nvPr>
        </p:nvSpPr>
        <p:spPr/>
        <p:txBody>
          <a:bodyPr/>
          <a:lstStyle/>
          <a:p>
            <a:r>
              <a:rPr lang="en-US" dirty="0" smtClean="0"/>
              <a:t>Number systems</a:t>
            </a:r>
          </a:p>
          <a:p>
            <a:r>
              <a:rPr lang="en-US" dirty="0" smtClean="0"/>
              <a:t>Decimal</a:t>
            </a:r>
          </a:p>
          <a:p>
            <a:r>
              <a:rPr lang="en-US" dirty="0" smtClean="0"/>
              <a:t>Binary</a:t>
            </a:r>
          </a:p>
          <a:p>
            <a:r>
              <a:rPr lang="en-US" dirty="0" smtClean="0"/>
              <a:t>Hexadecimal</a:t>
            </a:r>
          </a:p>
          <a:p>
            <a:r>
              <a:rPr lang="en-US" dirty="0" smtClean="0"/>
              <a:t>Conversions</a:t>
            </a:r>
          </a:p>
          <a:p>
            <a:r>
              <a:rPr lang="en-US" dirty="0" smtClean="0"/>
              <a:t>Integer vs. Floating Point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11</a:t>
            </a:fld>
            <a:endParaRPr lang="en-US"/>
          </a:p>
        </p:txBody>
      </p:sp>
    </p:spTree>
    <p:extLst>
      <p:ext uri="{BB962C8B-B14F-4D97-AF65-F5344CB8AC3E}">
        <p14:creationId xmlns:p14="http://schemas.microsoft.com/office/powerpoint/2010/main" val="4176994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Systems</a:t>
            </a:r>
            <a:endParaRPr lang="en-US" dirty="0"/>
          </a:p>
        </p:txBody>
      </p:sp>
      <p:sp>
        <p:nvSpPr>
          <p:cNvPr id="3" name="Content Placeholder 2"/>
          <p:cNvSpPr>
            <a:spLocks noGrp="1"/>
          </p:cNvSpPr>
          <p:nvPr>
            <p:ph idx="1"/>
          </p:nvPr>
        </p:nvSpPr>
        <p:spPr/>
        <p:txBody>
          <a:bodyPr/>
          <a:lstStyle/>
          <a:p>
            <a:r>
              <a:rPr lang="en-US" dirty="0" smtClean="0"/>
              <a:t>Positional numbering</a:t>
            </a:r>
          </a:p>
          <a:p>
            <a:r>
              <a:rPr lang="en-US" dirty="0" smtClean="0"/>
              <a:t>Value of a digit is related to the distance of its position from the decimal point</a:t>
            </a:r>
          </a:p>
          <a:p>
            <a:r>
              <a:rPr lang="en-US" dirty="0" smtClean="0"/>
              <a:t>The system has a base, e.g., 2, 8, 10, or 16</a:t>
            </a:r>
          </a:p>
          <a:p>
            <a:r>
              <a:rPr lang="en-US" dirty="0" smtClean="0"/>
              <a:t>Each position multiplies or divides value by the base</a:t>
            </a:r>
          </a:p>
        </p:txBody>
      </p:sp>
      <p:sp>
        <p:nvSpPr>
          <p:cNvPr id="4" name="Slide Number Placeholder 3"/>
          <p:cNvSpPr>
            <a:spLocks noGrp="1"/>
          </p:cNvSpPr>
          <p:nvPr>
            <p:ph type="sldNum" sz="quarter" idx="12"/>
          </p:nvPr>
        </p:nvSpPr>
        <p:spPr/>
        <p:txBody>
          <a:bodyPr/>
          <a:lstStyle/>
          <a:p>
            <a:fld id="{8A948100-F9AF-674A-BF08-576787DAE645}" type="slidenum">
              <a:rPr lang="en-US" smtClean="0"/>
              <a:pPr/>
              <a:t>12</a:t>
            </a:fld>
            <a:endParaRPr lang="en-US"/>
          </a:p>
        </p:txBody>
      </p:sp>
    </p:spTree>
    <p:extLst>
      <p:ext uri="{BB962C8B-B14F-4D97-AF65-F5344CB8AC3E}">
        <p14:creationId xmlns:p14="http://schemas.microsoft.com/office/powerpoint/2010/main" val="2504111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en-US" dirty="0"/>
              <a:t>In decimal:</a:t>
            </a:r>
          </a:p>
          <a:p>
            <a:pPr marL="457200" lvl="1" indent="0">
              <a:buNone/>
            </a:pPr>
            <a:r>
              <a:rPr lang="en-US" dirty="0"/>
              <a:t>352 = 3 x </a:t>
            </a:r>
            <a:r>
              <a:rPr lang="en-US" dirty="0" smtClean="0"/>
              <a:t>10^2 </a:t>
            </a:r>
            <a:r>
              <a:rPr lang="en-US" dirty="0"/>
              <a:t>+ 5 x </a:t>
            </a:r>
            <a:r>
              <a:rPr lang="en-US" dirty="0" smtClean="0"/>
              <a:t>10^1 </a:t>
            </a:r>
            <a:r>
              <a:rPr lang="en-US" dirty="0"/>
              <a:t>+ 2 x </a:t>
            </a:r>
            <a:r>
              <a:rPr lang="en-US" dirty="0" smtClean="0"/>
              <a:t>10^0</a:t>
            </a:r>
          </a:p>
          <a:p>
            <a:pPr marL="457200" lvl="1" indent="0">
              <a:buNone/>
            </a:pPr>
            <a:r>
              <a:rPr lang="en-US" dirty="0" smtClean="0"/>
              <a:t>352 = 3 x 100 + 5 x 10 + 2</a:t>
            </a:r>
            <a:endParaRPr lang="en-US" dirty="0"/>
          </a:p>
          <a:p>
            <a:r>
              <a:rPr lang="en-US" dirty="0" smtClean="0"/>
              <a:t>In binary:</a:t>
            </a:r>
          </a:p>
          <a:p>
            <a:pPr marL="457200" lvl="1" indent="0">
              <a:buNone/>
            </a:pPr>
            <a:r>
              <a:rPr lang="en-US" dirty="0" smtClean="0"/>
              <a:t>1110 = 1 x 2^3 + 1 x 2^2 + 1 x 2^1 + 0 x 2^0</a:t>
            </a:r>
          </a:p>
          <a:p>
            <a:pPr marL="457200" lvl="1" indent="0">
              <a:buNone/>
            </a:pPr>
            <a:r>
              <a:rPr lang="en-US" dirty="0" smtClean="0"/>
              <a:t>1110 = 1 x 8 + 1 x 4 + 1 x 2 = 14</a:t>
            </a:r>
          </a:p>
          <a:p>
            <a:r>
              <a:rPr lang="en-US" dirty="0" smtClean="0"/>
              <a:t>In hexadecimal:</a:t>
            </a:r>
          </a:p>
          <a:p>
            <a:pPr marL="457200" lvl="1" indent="0">
              <a:buNone/>
            </a:pPr>
            <a:r>
              <a:rPr lang="en-US" dirty="0" smtClean="0"/>
              <a:t>3F = 3 x 16^1 + Fx16^0</a:t>
            </a:r>
          </a:p>
          <a:p>
            <a:pPr marL="457200" lvl="1" indent="0">
              <a:buNone/>
            </a:pPr>
            <a:r>
              <a:rPr lang="en-US" dirty="0" smtClean="0"/>
              <a:t>3F = 3 x 16 + 15 x 1 = 48 + 15 = 63</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13</a:t>
            </a:fld>
            <a:endParaRPr lang="en-US"/>
          </a:p>
        </p:txBody>
      </p:sp>
    </p:spTree>
    <p:extLst>
      <p:ext uri="{BB962C8B-B14F-4D97-AF65-F5344CB8AC3E}">
        <p14:creationId xmlns:p14="http://schemas.microsoft.com/office/powerpoint/2010/main" val="2327657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Conversions</a:t>
            </a:r>
            <a:endParaRPr lang="en-US" dirty="0"/>
          </a:p>
        </p:txBody>
      </p:sp>
      <p:sp>
        <p:nvSpPr>
          <p:cNvPr id="3" name="Content Placeholder 2"/>
          <p:cNvSpPr>
            <a:spLocks noGrp="1"/>
          </p:cNvSpPr>
          <p:nvPr>
            <p:ph idx="1"/>
          </p:nvPr>
        </p:nvSpPr>
        <p:spPr/>
        <p:txBody>
          <a:bodyPr/>
          <a:lstStyle/>
          <a:p>
            <a:r>
              <a:rPr lang="en-US" dirty="0" smtClean="0"/>
              <a:t>Algorithm:</a:t>
            </a:r>
          </a:p>
          <a:p>
            <a:pPr lvl="1"/>
            <a:r>
              <a:rPr lang="en-US" dirty="0" smtClean="0"/>
              <a:t>Divide number by base</a:t>
            </a:r>
          </a:p>
          <a:p>
            <a:pPr lvl="1"/>
            <a:r>
              <a:rPr lang="en-US" dirty="0" smtClean="0"/>
              <a:t>Prepend remainder to the result string</a:t>
            </a:r>
          </a:p>
          <a:p>
            <a:pPr lvl="1"/>
            <a:r>
              <a:rPr lang="en-US" dirty="0" smtClean="0"/>
              <a:t>Replace number by quotient</a:t>
            </a:r>
          </a:p>
          <a:p>
            <a:pPr lvl="1"/>
            <a:r>
              <a:rPr lang="en-US" dirty="0" smtClean="0"/>
              <a:t>Repeat until quotient is zero</a:t>
            </a:r>
          </a:p>
        </p:txBody>
      </p:sp>
      <p:sp>
        <p:nvSpPr>
          <p:cNvPr id="4" name="Slide Number Placeholder 3"/>
          <p:cNvSpPr>
            <a:spLocks noGrp="1"/>
          </p:cNvSpPr>
          <p:nvPr>
            <p:ph type="sldNum" sz="quarter" idx="12"/>
          </p:nvPr>
        </p:nvSpPr>
        <p:spPr/>
        <p:txBody>
          <a:bodyPr/>
          <a:lstStyle/>
          <a:p>
            <a:fld id="{8A948100-F9AF-674A-BF08-576787DAE645}" type="slidenum">
              <a:rPr lang="en-US" smtClean="0"/>
              <a:pPr/>
              <a:t>14</a:t>
            </a:fld>
            <a:endParaRPr lang="en-US"/>
          </a:p>
        </p:txBody>
      </p:sp>
    </p:spTree>
    <p:extLst>
      <p:ext uri="{BB962C8B-B14F-4D97-AF65-F5344CB8AC3E}">
        <p14:creationId xmlns:p14="http://schemas.microsoft.com/office/powerpoint/2010/main" val="2542744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42 </a:t>
            </a:r>
            <a:r>
              <a:rPr lang="en-US" dirty="0"/>
              <a:t>to base 2:</a:t>
            </a:r>
          </a:p>
          <a:p>
            <a:pPr marL="457200" lvl="1" indent="0">
              <a:buNone/>
            </a:pPr>
            <a:r>
              <a:rPr lang="en-US" dirty="0" smtClean="0"/>
              <a:t>42 / 2 = 21 + 0 remainder</a:t>
            </a:r>
          </a:p>
          <a:p>
            <a:pPr marL="457200" lvl="1" indent="0">
              <a:buNone/>
            </a:pPr>
            <a:r>
              <a:rPr lang="en-US" dirty="0" smtClean="0"/>
              <a:t>21 / 2 = 10 + 1 remainder</a:t>
            </a:r>
          </a:p>
          <a:p>
            <a:pPr marL="457200" lvl="1" indent="0">
              <a:buNone/>
            </a:pPr>
            <a:r>
              <a:rPr lang="en-US" dirty="0" smtClean="0"/>
              <a:t>10 / 2 = 5 + 0 remainder</a:t>
            </a:r>
          </a:p>
          <a:p>
            <a:pPr marL="457200" lvl="1" indent="0">
              <a:buNone/>
            </a:pPr>
            <a:r>
              <a:rPr lang="en-US" dirty="0" smtClean="0"/>
              <a:t>5 / 2 = 2 + 1 remainder</a:t>
            </a:r>
          </a:p>
          <a:p>
            <a:pPr marL="457200" lvl="1" indent="0">
              <a:buNone/>
            </a:pPr>
            <a:r>
              <a:rPr lang="en-US" dirty="0" smtClean="0"/>
              <a:t>2 / 2 = 1 + 0 remainder</a:t>
            </a:r>
          </a:p>
          <a:p>
            <a:pPr marL="457200" lvl="1" indent="0">
              <a:buNone/>
            </a:pPr>
            <a:r>
              <a:rPr lang="en-US" dirty="0" smtClean="0"/>
              <a:t>1 / 2 = 0 + 1 remainder</a:t>
            </a:r>
          </a:p>
          <a:p>
            <a:pPr marL="457200" lvl="1" indent="0">
              <a:buNone/>
            </a:pPr>
            <a:r>
              <a:rPr lang="en-US" dirty="0" smtClean="0"/>
              <a:t>Answer: 101010</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15</a:t>
            </a:fld>
            <a:endParaRPr lang="en-US"/>
          </a:p>
        </p:txBody>
      </p:sp>
    </p:spTree>
    <p:extLst>
      <p:ext uri="{BB962C8B-B14F-4D97-AF65-F5344CB8AC3E}">
        <p14:creationId xmlns:p14="http://schemas.microsoft.com/office/powerpoint/2010/main" val="1642280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Precision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Computers store numbers using bits (base 2)</a:t>
            </a:r>
          </a:p>
          <a:p>
            <a:r>
              <a:rPr lang="en-US" dirty="0" smtClean="0"/>
              <a:t>Bits organized into bytes (8 bits)</a:t>
            </a:r>
          </a:p>
          <a:p>
            <a:r>
              <a:rPr lang="en-US" dirty="0" smtClean="0"/>
              <a:t>Bytes organized into words, typically</a:t>
            </a:r>
          </a:p>
          <a:p>
            <a:pPr lvl="1"/>
            <a:r>
              <a:rPr lang="en-US" dirty="0" smtClean="0"/>
              <a:t>4 bytes or</a:t>
            </a:r>
          </a:p>
          <a:p>
            <a:pPr lvl="1"/>
            <a:r>
              <a:rPr lang="en-US" dirty="0" smtClean="0"/>
              <a:t>8 bytes</a:t>
            </a:r>
          </a:p>
          <a:p>
            <a:r>
              <a:rPr lang="en-US" dirty="0" smtClean="0"/>
              <a:t>4 bytes = 32 bits</a:t>
            </a:r>
          </a:p>
          <a:p>
            <a:r>
              <a:rPr lang="en-US" dirty="0" smtClean="0"/>
              <a:t>8 bytes = 64 bits</a:t>
            </a:r>
          </a:p>
          <a:p>
            <a:r>
              <a:rPr lang="en-US" dirty="0" smtClean="0"/>
              <a:t>So, can only represent integers that “fit” into that many bits</a:t>
            </a:r>
          </a:p>
          <a:p>
            <a:r>
              <a:rPr lang="en-US" dirty="0" smtClean="0"/>
              <a:t>And, what to do about negative numbers?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16</a:t>
            </a:fld>
            <a:endParaRPr lang="en-US"/>
          </a:p>
        </p:txBody>
      </p:sp>
    </p:spTree>
    <p:extLst>
      <p:ext uri="{BB962C8B-B14F-4D97-AF65-F5344CB8AC3E}">
        <p14:creationId xmlns:p14="http://schemas.microsoft.com/office/powerpoint/2010/main" val="13601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ssolv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Bits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89041384"/>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smtClean="0"/>
                        <a:t>3-bit</a:t>
                      </a:r>
                      <a:r>
                        <a:rPr lang="en-US" baseline="0" dirty="0" smtClean="0"/>
                        <a:t> Word</a:t>
                      </a:r>
                      <a:endParaRPr lang="en-US" dirty="0"/>
                    </a:p>
                  </a:txBody>
                  <a:tcPr/>
                </a:tc>
                <a:tc>
                  <a:txBody>
                    <a:bodyPr/>
                    <a:lstStyle/>
                    <a:p>
                      <a:r>
                        <a:rPr lang="en-US" dirty="0" smtClean="0"/>
                        <a:t>Unsigned</a:t>
                      </a:r>
                      <a:r>
                        <a:rPr lang="en-US" baseline="0" dirty="0" smtClean="0"/>
                        <a:t> Interpretation</a:t>
                      </a:r>
                      <a:endParaRPr lang="en-US" dirty="0"/>
                    </a:p>
                  </a:txBody>
                  <a:tcPr/>
                </a:tc>
                <a:tc>
                  <a:txBody>
                    <a:bodyPr/>
                    <a:lstStyle/>
                    <a:p>
                      <a:r>
                        <a:rPr lang="en-US" dirty="0" smtClean="0"/>
                        <a:t>Unsigned N-bit Generalization</a:t>
                      </a:r>
                      <a:endParaRPr lang="en-US" dirty="0"/>
                    </a:p>
                  </a:txBody>
                  <a:tcPr/>
                </a:tc>
                <a:tc>
                  <a:txBody>
                    <a:bodyPr/>
                    <a:lstStyle/>
                    <a:p>
                      <a:r>
                        <a:rPr lang="en-US" dirty="0" smtClean="0"/>
                        <a:t>Signed Interpretation</a:t>
                      </a:r>
                      <a:endParaRPr lang="en-US" dirty="0"/>
                    </a:p>
                  </a:txBody>
                  <a:tcPr/>
                </a:tc>
                <a:tc>
                  <a:txBody>
                    <a:bodyPr/>
                    <a:lstStyle/>
                    <a:p>
                      <a:r>
                        <a:rPr lang="en-US" dirty="0" smtClean="0"/>
                        <a:t>Signed N-bit</a:t>
                      </a:r>
                      <a:r>
                        <a:rPr lang="en-US" baseline="0" dirty="0" smtClean="0"/>
                        <a:t> Generalization</a:t>
                      </a:r>
                      <a:endParaRPr lang="en-US" dirty="0"/>
                    </a:p>
                  </a:txBody>
                  <a:tcPr/>
                </a:tc>
              </a:tr>
              <a:tr h="370840">
                <a:tc>
                  <a:txBody>
                    <a:bodyPr/>
                    <a:lstStyle/>
                    <a:p>
                      <a:r>
                        <a:rPr lang="en-US" dirty="0" smtClean="0"/>
                        <a:t>000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001</a:t>
                      </a:r>
                      <a:endParaRPr lang="en-US" dirty="0"/>
                    </a:p>
                  </a:txBody>
                  <a:tcPr/>
                </a:tc>
                <a:tc>
                  <a:txBody>
                    <a:bodyPr/>
                    <a:lstStyle/>
                    <a:p>
                      <a:r>
                        <a:rPr lang="en-US" dirty="0" smtClean="0"/>
                        <a:t>1</a:t>
                      </a:r>
                      <a:endParaRPr lang="en-US" dirty="0"/>
                    </a:p>
                  </a:txBody>
                  <a:tcPr/>
                </a:tc>
                <a:tc>
                  <a:txBody>
                    <a:bodyPr/>
                    <a:lstStyle/>
                    <a:p>
                      <a:endParaRPr lang="en-US" dirty="0"/>
                    </a:p>
                  </a:txBody>
                  <a:tcPr/>
                </a:tc>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010</a:t>
                      </a:r>
                      <a:endParaRPr lang="en-US" dirty="0"/>
                    </a:p>
                  </a:txBody>
                  <a:tcPr/>
                </a:tc>
                <a:tc>
                  <a:txBody>
                    <a:bodyPr/>
                    <a:lstStyle/>
                    <a:p>
                      <a:r>
                        <a:rPr lang="en-US" dirty="0" smtClean="0"/>
                        <a:t>2</a:t>
                      </a:r>
                      <a:endParaRPr lang="en-US" dirty="0"/>
                    </a:p>
                  </a:txBody>
                  <a:tcPr/>
                </a:tc>
                <a:tc>
                  <a:txBody>
                    <a:bodyPr/>
                    <a:lstStyle/>
                    <a:p>
                      <a:endParaRPr lang="en-US" dirty="0"/>
                    </a:p>
                  </a:txBody>
                  <a:tcPr/>
                </a:tc>
                <a:tc>
                  <a:txBody>
                    <a:bodyPr/>
                    <a:lstStyle/>
                    <a:p>
                      <a:r>
                        <a:rPr lang="en-US" dirty="0" smtClean="0"/>
                        <a:t>2</a:t>
                      </a:r>
                      <a:endParaRPr lang="en-US" dirty="0"/>
                    </a:p>
                  </a:txBody>
                  <a:tcPr/>
                </a:tc>
                <a:tc>
                  <a:txBody>
                    <a:bodyPr/>
                    <a:lstStyle/>
                    <a:p>
                      <a:endParaRPr lang="en-US" dirty="0"/>
                    </a:p>
                  </a:txBody>
                  <a:tcPr/>
                </a:tc>
              </a:tr>
              <a:tr h="370840">
                <a:tc>
                  <a:txBody>
                    <a:bodyPr/>
                    <a:lstStyle/>
                    <a:p>
                      <a:r>
                        <a:rPr lang="en-US" dirty="0" smtClean="0"/>
                        <a:t>011</a:t>
                      </a:r>
                      <a:endParaRPr lang="en-US" dirty="0"/>
                    </a:p>
                  </a:txBody>
                  <a:tcPr/>
                </a:tc>
                <a:tc>
                  <a:txBody>
                    <a:bodyPr/>
                    <a:lstStyle/>
                    <a:p>
                      <a:r>
                        <a:rPr lang="en-US" dirty="0" smtClean="0"/>
                        <a:t>3</a:t>
                      </a:r>
                      <a:endParaRPr lang="en-US" dirty="0"/>
                    </a:p>
                  </a:txBody>
                  <a:tcPr/>
                </a:tc>
                <a:tc>
                  <a:txBody>
                    <a:bodyPr/>
                    <a:lstStyle/>
                    <a:p>
                      <a:endParaRPr lang="en-US" dirty="0"/>
                    </a:p>
                  </a:txBody>
                  <a:tcPr/>
                </a:tc>
                <a:tc>
                  <a:txBody>
                    <a:bodyPr/>
                    <a:lstStyle/>
                    <a:p>
                      <a:r>
                        <a:rPr lang="en-US" dirty="0" smtClean="0"/>
                        <a:t>3</a:t>
                      </a:r>
                      <a:endParaRPr lang="en-US" dirty="0"/>
                    </a:p>
                  </a:txBody>
                  <a:tcPr/>
                </a:tc>
                <a:tc>
                  <a:txBody>
                    <a:bodyPr/>
                    <a:lstStyle/>
                    <a:p>
                      <a:r>
                        <a:rPr lang="en-US" dirty="0" smtClean="0"/>
                        <a:t>2</a:t>
                      </a:r>
                      <a:r>
                        <a:rPr lang="en-US" baseline="30000" dirty="0" smtClean="0"/>
                        <a:t>N-1</a:t>
                      </a:r>
                      <a:r>
                        <a:rPr lang="en-US" baseline="0" dirty="0" smtClean="0"/>
                        <a:t> - 1</a:t>
                      </a:r>
                      <a:endParaRPr lang="en-US" dirty="0"/>
                    </a:p>
                  </a:txBody>
                  <a:tcPr/>
                </a:tc>
              </a:tr>
              <a:tr h="370840">
                <a:tc>
                  <a:txBody>
                    <a:bodyPr/>
                    <a:lstStyle/>
                    <a:p>
                      <a:r>
                        <a:rPr lang="en-US" dirty="0" smtClean="0"/>
                        <a:t>100</a:t>
                      </a:r>
                      <a:endParaRPr lang="en-US" dirty="0"/>
                    </a:p>
                  </a:txBody>
                  <a:tcPr/>
                </a:tc>
                <a:tc>
                  <a:txBody>
                    <a:bodyPr/>
                    <a:lstStyle/>
                    <a:p>
                      <a:r>
                        <a:rPr lang="en-US" dirty="0" smtClean="0"/>
                        <a:t>4</a:t>
                      </a:r>
                      <a:endParaRPr lang="en-US" dirty="0"/>
                    </a:p>
                  </a:txBody>
                  <a:tcPr/>
                </a:tc>
                <a:tc>
                  <a:txBody>
                    <a:bodyPr/>
                    <a:lstStyle/>
                    <a:p>
                      <a:endParaRPr lang="en-US" dirty="0"/>
                    </a:p>
                  </a:txBody>
                  <a:tcPr/>
                </a:tc>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N-1</a:t>
                      </a:r>
                      <a:endParaRPr lang="en-US" dirty="0" smtClean="0"/>
                    </a:p>
                  </a:txBody>
                  <a:tcPr/>
                </a:tc>
              </a:tr>
              <a:tr h="370840">
                <a:tc>
                  <a:txBody>
                    <a:bodyPr/>
                    <a:lstStyle/>
                    <a:p>
                      <a:r>
                        <a:rPr lang="en-US" dirty="0" smtClean="0"/>
                        <a:t>101</a:t>
                      </a:r>
                      <a:endParaRPr lang="en-US" dirty="0"/>
                    </a:p>
                  </a:txBody>
                  <a:tcPr/>
                </a:tc>
                <a:tc>
                  <a:txBody>
                    <a:bodyPr/>
                    <a:lstStyle/>
                    <a:p>
                      <a:r>
                        <a:rPr lang="en-US" dirty="0" smtClean="0"/>
                        <a:t>5</a:t>
                      </a:r>
                      <a:endParaRPr lang="en-US" dirty="0"/>
                    </a:p>
                  </a:txBody>
                  <a:tcPr/>
                </a:tc>
                <a:tc>
                  <a:txBody>
                    <a:bodyPr/>
                    <a:lstStyle/>
                    <a:p>
                      <a:endParaRPr lang="en-US" dirty="0"/>
                    </a:p>
                  </a:txBody>
                  <a:tcPr/>
                </a:tc>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110</a:t>
                      </a:r>
                      <a:endParaRPr lang="en-US" dirty="0"/>
                    </a:p>
                  </a:txBody>
                  <a:tcPr/>
                </a:tc>
                <a:tc>
                  <a:txBody>
                    <a:bodyPr/>
                    <a:lstStyle/>
                    <a:p>
                      <a:r>
                        <a:rPr lang="en-US" dirty="0" smtClean="0"/>
                        <a:t>6</a:t>
                      </a:r>
                      <a:endParaRPr lang="en-US" dirty="0"/>
                    </a:p>
                  </a:txBody>
                  <a:tcPr/>
                </a:tc>
                <a:tc>
                  <a:txBody>
                    <a:bodyPr/>
                    <a:lstStyle/>
                    <a:p>
                      <a:endParaRPr lang="en-US" dirty="0"/>
                    </a:p>
                  </a:txBody>
                  <a:tcPr/>
                </a:tc>
                <a:tc>
                  <a:txBody>
                    <a:bodyPr/>
                    <a:lstStyle/>
                    <a:p>
                      <a:r>
                        <a:rPr lang="en-US" dirty="0" smtClean="0"/>
                        <a:t>-2</a:t>
                      </a:r>
                      <a:endParaRPr lang="en-US" dirty="0"/>
                    </a:p>
                  </a:txBody>
                  <a:tcPr/>
                </a:tc>
                <a:tc>
                  <a:txBody>
                    <a:bodyPr/>
                    <a:lstStyle/>
                    <a:p>
                      <a:endParaRPr lang="en-US" dirty="0"/>
                    </a:p>
                  </a:txBody>
                  <a:tcPr/>
                </a:tc>
              </a:tr>
              <a:tr h="370840">
                <a:tc>
                  <a:txBody>
                    <a:bodyPr/>
                    <a:lstStyle/>
                    <a:p>
                      <a:r>
                        <a:rPr lang="en-US" dirty="0" smtClean="0"/>
                        <a:t>111</a:t>
                      </a:r>
                      <a:endParaRPr lang="en-US" dirty="0"/>
                    </a:p>
                  </a:txBody>
                  <a:tcPr/>
                </a:tc>
                <a:tc>
                  <a:txBody>
                    <a:bodyPr/>
                    <a:lstStyle/>
                    <a:p>
                      <a:r>
                        <a:rPr lang="en-US" dirty="0" smtClean="0"/>
                        <a:t>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N</a:t>
                      </a:r>
                      <a:r>
                        <a:rPr lang="en-US" baseline="0" dirty="0" smtClean="0"/>
                        <a:t> - 1</a:t>
                      </a:r>
                      <a:endParaRPr lang="en-US" dirty="0" smtClean="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8A948100-F9AF-674A-BF08-576787DAE645}" type="slidenum">
              <a:rPr lang="en-US" smtClean="0"/>
              <a:pPr/>
              <a:t>17</a:t>
            </a:fld>
            <a:endParaRPr lang="en-US"/>
          </a:p>
        </p:txBody>
      </p:sp>
    </p:spTree>
    <p:extLst>
      <p:ext uri="{BB962C8B-B14F-4D97-AF65-F5344CB8AC3E}">
        <p14:creationId xmlns:p14="http://schemas.microsoft.com/office/powerpoint/2010/main" val="420428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174377974"/>
              </p:ext>
            </p:extLst>
          </p:nvPr>
        </p:nvGraphicFramePr>
        <p:xfrm>
          <a:off x="457200" y="182880"/>
          <a:ext cx="8229600" cy="64922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518100">
                <a:tc>
                  <a:txBody>
                    <a:bodyPr/>
                    <a:lstStyle/>
                    <a:p>
                      <a:r>
                        <a:rPr lang="en-US" dirty="0" smtClean="0"/>
                        <a:t>4-bit</a:t>
                      </a:r>
                      <a:r>
                        <a:rPr lang="en-US" baseline="0" dirty="0" smtClean="0"/>
                        <a:t> Word</a:t>
                      </a:r>
                      <a:endParaRPr lang="en-US" dirty="0"/>
                    </a:p>
                  </a:txBody>
                  <a:tcPr/>
                </a:tc>
                <a:tc>
                  <a:txBody>
                    <a:bodyPr/>
                    <a:lstStyle/>
                    <a:p>
                      <a:r>
                        <a:rPr lang="en-US" dirty="0" smtClean="0"/>
                        <a:t>Unsigned</a:t>
                      </a:r>
                      <a:r>
                        <a:rPr lang="en-US" baseline="0" dirty="0" smtClean="0"/>
                        <a:t> Interpretation</a:t>
                      </a:r>
                      <a:endParaRPr lang="en-US" dirty="0"/>
                    </a:p>
                  </a:txBody>
                  <a:tcPr/>
                </a:tc>
                <a:tc>
                  <a:txBody>
                    <a:bodyPr/>
                    <a:lstStyle/>
                    <a:p>
                      <a:r>
                        <a:rPr lang="en-US" dirty="0" smtClean="0"/>
                        <a:t>Unsigned N-bit Generalization</a:t>
                      </a:r>
                      <a:endParaRPr lang="en-US" dirty="0"/>
                    </a:p>
                  </a:txBody>
                  <a:tcPr/>
                </a:tc>
                <a:tc>
                  <a:txBody>
                    <a:bodyPr/>
                    <a:lstStyle/>
                    <a:p>
                      <a:r>
                        <a:rPr lang="en-US" dirty="0" smtClean="0"/>
                        <a:t>Signed Interpretation</a:t>
                      </a:r>
                      <a:endParaRPr lang="en-US" dirty="0"/>
                    </a:p>
                  </a:txBody>
                  <a:tcPr/>
                </a:tc>
                <a:tc>
                  <a:txBody>
                    <a:bodyPr/>
                    <a:lstStyle/>
                    <a:p>
                      <a:r>
                        <a:rPr lang="en-US" dirty="0" smtClean="0"/>
                        <a:t>Signed N-bit</a:t>
                      </a:r>
                      <a:r>
                        <a:rPr lang="en-US" baseline="0" dirty="0" smtClean="0"/>
                        <a:t> Generalization</a:t>
                      </a:r>
                      <a:endParaRPr lang="en-US" dirty="0"/>
                    </a:p>
                  </a:txBody>
                  <a:tcPr/>
                </a:tc>
              </a:tr>
              <a:tr h="296057">
                <a:tc>
                  <a:txBody>
                    <a:bodyPr/>
                    <a:lstStyle/>
                    <a:p>
                      <a:r>
                        <a:rPr lang="en-US" dirty="0" smtClean="0"/>
                        <a:t>0000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296057">
                <a:tc>
                  <a:txBody>
                    <a:bodyPr/>
                    <a:lstStyle/>
                    <a:p>
                      <a:r>
                        <a:rPr lang="en-US" dirty="0" smtClean="0"/>
                        <a:t>0001</a:t>
                      </a:r>
                      <a:endParaRPr lang="en-US" dirty="0"/>
                    </a:p>
                  </a:txBody>
                  <a:tcPr/>
                </a:tc>
                <a:tc>
                  <a:txBody>
                    <a:bodyPr/>
                    <a:lstStyle/>
                    <a:p>
                      <a:r>
                        <a:rPr lang="en-US" dirty="0" smtClean="0"/>
                        <a:t>1</a:t>
                      </a:r>
                      <a:endParaRPr lang="en-US" dirty="0"/>
                    </a:p>
                  </a:txBody>
                  <a:tcPr/>
                </a:tc>
                <a:tc>
                  <a:txBody>
                    <a:bodyPr/>
                    <a:lstStyle/>
                    <a:p>
                      <a:endParaRPr lang="en-US" dirty="0"/>
                    </a:p>
                  </a:txBody>
                  <a:tcPr/>
                </a:tc>
                <a:tc>
                  <a:txBody>
                    <a:bodyPr/>
                    <a:lstStyle/>
                    <a:p>
                      <a:r>
                        <a:rPr lang="en-US" dirty="0" smtClean="0"/>
                        <a:t>1</a:t>
                      </a:r>
                      <a:endParaRPr lang="en-US" dirty="0"/>
                    </a:p>
                  </a:txBody>
                  <a:tcPr/>
                </a:tc>
                <a:tc>
                  <a:txBody>
                    <a:bodyPr/>
                    <a:lstStyle/>
                    <a:p>
                      <a:endParaRPr lang="en-US" dirty="0"/>
                    </a:p>
                  </a:txBody>
                  <a:tcPr/>
                </a:tc>
              </a:tr>
              <a:tr h="296057">
                <a:tc>
                  <a:txBody>
                    <a:bodyPr/>
                    <a:lstStyle/>
                    <a:p>
                      <a:r>
                        <a:rPr lang="en-US" dirty="0" smtClean="0"/>
                        <a:t>0010</a:t>
                      </a:r>
                      <a:endParaRPr lang="en-US" dirty="0"/>
                    </a:p>
                  </a:txBody>
                  <a:tcPr/>
                </a:tc>
                <a:tc>
                  <a:txBody>
                    <a:bodyPr/>
                    <a:lstStyle/>
                    <a:p>
                      <a:r>
                        <a:rPr lang="en-US" dirty="0" smtClean="0"/>
                        <a:t>2</a:t>
                      </a:r>
                      <a:endParaRPr lang="en-US" dirty="0"/>
                    </a:p>
                  </a:txBody>
                  <a:tcPr/>
                </a:tc>
                <a:tc>
                  <a:txBody>
                    <a:bodyPr/>
                    <a:lstStyle/>
                    <a:p>
                      <a:endParaRPr lang="en-US" dirty="0"/>
                    </a:p>
                  </a:txBody>
                  <a:tcPr/>
                </a:tc>
                <a:tc>
                  <a:txBody>
                    <a:bodyPr/>
                    <a:lstStyle/>
                    <a:p>
                      <a:r>
                        <a:rPr lang="en-US" dirty="0" smtClean="0"/>
                        <a:t>2</a:t>
                      </a:r>
                      <a:endParaRPr lang="en-US" dirty="0"/>
                    </a:p>
                  </a:txBody>
                  <a:tcPr/>
                </a:tc>
                <a:tc>
                  <a:txBody>
                    <a:bodyPr/>
                    <a:lstStyle/>
                    <a:p>
                      <a:endParaRPr lang="en-US" dirty="0"/>
                    </a:p>
                  </a:txBody>
                  <a:tcPr/>
                </a:tc>
              </a:tr>
              <a:tr h="296057">
                <a:tc>
                  <a:txBody>
                    <a:bodyPr/>
                    <a:lstStyle/>
                    <a:p>
                      <a:r>
                        <a:rPr lang="en-US" dirty="0" smtClean="0"/>
                        <a:t>0011</a:t>
                      </a:r>
                      <a:endParaRPr lang="en-US" dirty="0"/>
                    </a:p>
                  </a:txBody>
                  <a:tcPr/>
                </a:tc>
                <a:tc>
                  <a:txBody>
                    <a:bodyPr/>
                    <a:lstStyle/>
                    <a:p>
                      <a:r>
                        <a:rPr lang="en-US" dirty="0" smtClean="0"/>
                        <a:t>3</a:t>
                      </a:r>
                      <a:endParaRPr lang="en-US" dirty="0"/>
                    </a:p>
                  </a:txBody>
                  <a:tcPr/>
                </a:tc>
                <a:tc>
                  <a:txBody>
                    <a:bodyPr/>
                    <a:lstStyle/>
                    <a:p>
                      <a:endParaRPr lang="en-US" dirty="0"/>
                    </a:p>
                  </a:txBody>
                  <a:tcPr/>
                </a:tc>
                <a:tc>
                  <a:txBody>
                    <a:bodyPr/>
                    <a:lstStyle/>
                    <a:p>
                      <a:r>
                        <a:rPr lang="en-US" dirty="0" smtClean="0"/>
                        <a:t>3</a:t>
                      </a:r>
                      <a:endParaRPr lang="en-US" dirty="0"/>
                    </a:p>
                  </a:txBody>
                  <a:tcPr/>
                </a:tc>
                <a:tc>
                  <a:txBody>
                    <a:bodyPr/>
                    <a:lstStyle/>
                    <a:p>
                      <a:endParaRPr lang="en-US" dirty="0"/>
                    </a:p>
                  </a:txBody>
                  <a:tcPr/>
                </a:tc>
              </a:tr>
              <a:tr h="296057">
                <a:tc>
                  <a:txBody>
                    <a:bodyPr/>
                    <a:lstStyle/>
                    <a:p>
                      <a:r>
                        <a:rPr lang="en-US" dirty="0" smtClean="0"/>
                        <a:t>0100</a:t>
                      </a:r>
                      <a:endParaRPr lang="en-US" dirty="0"/>
                    </a:p>
                  </a:txBody>
                  <a:tcPr/>
                </a:tc>
                <a:tc>
                  <a:txBody>
                    <a:bodyPr/>
                    <a:lstStyle/>
                    <a:p>
                      <a:r>
                        <a:rPr lang="en-US" dirty="0" smtClean="0"/>
                        <a:t>4</a:t>
                      </a:r>
                      <a:endParaRPr lang="en-US" dirty="0"/>
                    </a:p>
                  </a:txBody>
                  <a:tcPr/>
                </a:tc>
                <a:tc>
                  <a:txBody>
                    <a:bodyPr/>
                    <a:lstStyle/>
                    <a:p>
                      <a:endParaRPr lang="en-US" dirty="0"/>
                    </a:p>
                  </a:txBody>
                  <a:tcPr/>
                </a:tc>
                <a:tc>
                  <a:txBody>
                    <a:bodyPr/>
                    <a:lstStyle/>
                    <a:p>
                      <a:r>
                        <a:rPr lang="en-US" dirty="0" smtClean="0"/>
                        <a:t>4</a:t>
                      </a:r>
                      <a:endParaRPr lang="en-US" dirty="0"/>
                    </a:p>
                  </a:txBody>
                  <a:tcPr/>
                </a:tc>
                <a:tc>
                  <a:txBody>
                    <a:bodyPr/>
                    <a:lstStyle/>
                    <a:p>
                      <a:endParaRPr lang="en-US" dirty="0"/>
                    </a:p>
                  </a:txBody>
                  <a:tcPr/>
                </a:tc>
              </a:tr>
              <a:tr h="296057">
                <a:tc>
                  <a:txBody>
                    <a:bodyPr/>
                    <a:lstStyle/>
                    <a:p>
                      <a:r>
                        <a:rPr lang="en-US" dirty="0" smtClean="0"/>
                        <a:t>0101</a:t>
                      </a:r>
                      <a:endParaRPr lang="en-US" dirty="0"/>
                    </a:p>
                  </a:txBody>
                  <a:tcPr/>
                </a:tc>
                <a:tc>
                  <a:txBody>
                    <a:bodyPr/>
                    <a:lstStyle/>
                    <a:p>
                      <a:r>
                        <a:rPr lang="en-US" dirty="0" smtClean="0"/>
                        <a:t>5</a:t>
                      </a:r>
                      <a:endParaRPr lang="en-US" dirty="0"/>
                    </a:p>
                  </a:txBody>
                  <a:tcPr/>
                </a:tc>
                <a:tc>
                  <a:txBody>
                    <a:bodyPr/>
                    <a:lstStyle/>
                    <a:p>
                      <a:endParaRPr lang="en-US" dirty="0"/>
                    </a:p>
                  </a:txBody>
                  <a:tcPr/>
                </a:tc>
                <a:tc>
                  <a:txBody>
                    <a:bodyPr/>
                    <a:lstStyle/>
                    <a:p>
                      <a:r>
                        <a:rPr lang="en-US" dirty="0" smtClean="0"/>
                        <a:t>5</a:t>
                      </a:r>
                      <a:endParaRPr lang="en-US" dirty="0"/>
                    </a:p>
                  </a:txBody>
                  <a:tcPr/>
                </a:tc>
                <a:tc>
                  <a:txBody>
                    <a:bodyPr/>
                    <a:lstStyle/>
                    <a:p>
                      <a:endParaRPr lang="en-US" dirty="0"/>
                    </a:p>
                  </a:txBody>
                  <a:tcPr/>
                </a:tc>
              </a:tr>
              <a:tr h="296057">
                <a:tc>
                  <a:txBody>
                    <a:bodyPr/>
                    <a:lstStyle/>
                    <a:p>
                      <a:r>
                        <a:rPr lang="en-US" dirty="0" smtClean="0"/>
                        <a:t>0110</a:t>
                      </a:r>
                      <a:endParaRPr lang="en-US" dirty="0"/>
                    </a:p>
                  </a:txBody>
                  <a:tcPr/>
                </a:tc>
                <a:tc>
                  <a:txBody>
                    <a:bodyPr/>
                    <a:lstStyle/>
                    <a:p>
                      <a:r>
                        <a:rPr lang="en-US" dirty="0" smtClean="0"/>
                        <a:t>6</a:t>
                      </a:r>
                      <a:endParaRPr lang="en-US" dirty="0"/>
                    </a:p>
                  </a:txBody>
                  <a:tcPr/>
                </a:tc>
                <a:tc>
                  <a:txBody>
                    <a:bodyPr/>
                    <a:lstStyle/>
                    <a:p>
                      <a:endParaRPr lang="en-US" dirty="0"/>
                    </a:p>
                  </a:txBody>
                  <a:tcPr/>
                </a:tc>
                <a:tc>
                  <a:txBody>
                    <a:bodyPr/>
                    <a:lstStyle/>
                    <a:p>
                      <a:r>
                        <a:rPr lang="en-US" dirty="0" smtClean="0"/>
                        <a:t>6</a:t>
                      </a:r>
                      <a:endParaRPr lang="en-US" dirty="0"/>
                    </a:p>
                  </a:txBody>
                  <a:tcPr/>
                </a:tc>
                <a:tc>
                  <a:txBody>
                    <a:bodyPr/>
                    <a:lstStyle/>
                    <a:p>
                      <a:endParaRPr lang="en-US" dirty="0"/>
                    </a:p>
                  </a:txBody>
                  <a:tcPr/>
                </a:tc>
              </a:tr>
              <a:tr h="296057">
                <a:tc>
                  <a:txBody>
                    <a:bodyPr/>
                    <a:lstStyle/>
                    <a:p>
                      <a:r>
                        <a:rPr lang="en-US" dirty="0" smtClean="0"/>
                        <a:t>0111</a:t>
                      </a:r>
                      <a:endParaRPr lang="en-US" dirty="0"/>
                    </a:p>
                  </a:txBody>
                  <a:tcPr/>
                </a:tc>
                <a:tc>
                  <a:txBody>
                    <a:bodyPr/>
                    <a:lstStyle/>
                    <a:p>
                      <a:r>
                        <a:rPr lang="en-US" dirty="0" smtClean="0"/>
                        <a:t>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N-1</a:t>
                      </a:r>
                      <a:r>
                        <a:rPr lang="en-US" baseline="0" dirty="0" smtClean="0"/>
                        <a:t> - 1</a:t>
                      </a:r>
                      <a:endParaRPr lang="en-US" dirty="0" smtClean="0"/>
                    </a:p>
                  </a:txBody>
                  <a:tcPr/>
                </a:tc>
              </a:tr>
              <a:tr h="296057">
                <a:tc>
                  <a:txBody>
                    <a:bodyPr/>
                    <a:lstStyle/>
                    <a:p>
                      <a:r>
                        <a:rPr lang="en-US" dirty="0" smtClean="0"/>
                        <a:t>1000</a:t>
                      </a:r>
                      <a:endParaRPr lang="en-US" dirty="0"/>
                    </a:p>
                  </a:txBody>
                  <a:tcPr/>
                </a:tc>
                <a:tc>
                  <a:txBody>
                    <a:bodyPr/>
                    <a:lstStyle/>
                    <a:p>
                      <a:r>
                        <a:rPr lang="en-US" dirty="0" smtClean="0"/>
                        <a:t>8</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-8</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N-1</a:t>
                      </a:r>
                      <a:endParaRPr lang="en-US" dirty="0" smtClean="0"/>
                    </a:p>
                  </a:txBody>
                  <a:tcPr/>
                </a:tc>
              </a:tr>
              <a:tr h="296057">
                <a:tc>
                  <a:txBody>
                    <a:bodyPr/>
                    <a:lstStyle/>
                    <a:p>
                      <a:r>
                        <a:rPr lang="en-US" dirty="0" smtClean="0"/>
                        <a:t>1001</a:t>
                      </a:r>
                      <a:endParaRPr lang="en-US" dirty="0"/>
                    </a:p>
                  </a:txBody>
                  <a:tcPr/>
                </a:tc>
                <a:tc>
                  <a:txBody>
                    <a:bodyPr/>
                    <a:lstStyle/>
                    <a:p>
                      <a:r>
                        <a:rPr lang="en-US" dirty="0" smtClean="0"/>
                        <a:t>9</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-7</a:t>
                      </a:r>
                      <a:endParaRPr lang="en-US" dirty="0"/>
                    </a:p>
                  </a:txBody>
                  <a:tcPr/>
                </a:tc>
                <a:tc>
                  <a:txBody>
                    <a:bodyPr/>
                    <a:lstStyle/>
                    <a:p>
                      <a:endParaRPr lang="en-US" dirty="0"/>
                    </a:p>
                  </a:txBody>
                  <a:tcPr/>
                </a:tc>
              </a:tr>
              <a:tr h="296057">
                <a:tc>
                  <a:txBody>
                    <a:bodyPr/>
                    <a:lstStyle/>
                    <a:p>
                      <a:r>
                        <a:rPr lang="en-US" dirty="0" smtClean="0"/>
                        <a:t>1010</a:t>
                      </a:r>
                      <a:endParaRPr lang="en-US" dirty="0"/>
                    </a:p>
                  </a:txBody>
                  <a:tcPr/>
                </a:tc>
                <a:tc>
                  <a:txBody>
                    <a:bodyPr/>
                    <a:lstStyle/>
                    <a:p>
                      <a:r>
                        <a:rPr lang="en-US" dirty="0" smtClean="0"/>
                        <a:t>10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-6</a:t>
                      </a:r>
                      <a:endParaRPr lang="en-US" dirty="0"/>
                    </a:p>
                  </a:txBody>
                  <a:tcPr/>
                </a:tc>
                <a:tc>
                  <a:txBody>
                    <a:bodyPr/>
                    <a:lstStyle/>
                    <a:p>
                      <a:endParaRPr lang="en-US" dirty="0"/>
                    </a:p>
                  </a:txBody>
                  <a:tcPr/>
                </a:tc>
              </a:tr>
              <a:tr h="296057">
                <a:tc>
                  <a:txBody>
                    <a:bodyPr/>
                    <a:lstStyle/>
                    <a:p>
                      <a:r>
                        <a:rPr lang="en-US" dirty="0" smtClean="0"/>
                        <a:t>1011</a:t>
                      </a:r>
                      <a:endParaRPr lang="en-US" dirty="0"/>
                    </a:p>
                  </a:txBody>
                  <a:tcPr/>
                </a:tc>
                <a:tc>
                  <a:txBody>
                    <a:bodyPr/>
                    <a:lstStyle/>
                    <a:p>
                      <a:r>
                        <a:rPr lang="en-US" dirty="0" smtClean="0"/>
                        <a:t>11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-5</a:t>
                      </a:r>
                      <a:endParaRPr lang="en-US" dirty="0"/>
                    </a:p>
                  </a:txBody>
                  <a:tcPr/>
                </a:tc>
                <a:tc>
                  <a:txBody>
                    <a:bodyPr/>
                    <a:lstStyle/>
                    <a:p>
                      <a:endParaRPr lang="en-US" dirty="0"/>
                    </a:p>
                  </a:txBody>
                  <a:tcPr/>
                </a:tc>
              </a:tr>
              <a:tr h="296057">
                <a:tc>
                  <a:txBody>
                    <a:bodyPr/>
                    <a:lstStyle/>
                    <a:p>
                      <a:r>
                        <a:rPr lang="en-US" dirty="0" smtClean="0"/>
                        <a:t>1100</a:t>
                      </a:r>
                      <a:endParaRPr lang="en-US" dirty="0"/>
                    </a:p>
                  </a:txBody>
                  <a:tcPr/>
                </a:tc>
                <a:tc>
                  <a:txBody>
                    <a:bodyPr/>
                    <a:lstStyle/>
                    <a:p>
                      <a:r>
                        <a:rPr lang="en-US" dirty="0" smtClean="0"/>
                        <a:t>12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296057">
                <a:tc>
                  <a:txBody>
                    <a:bodyPr/>
                    <a:lstStyle/>
                    <a:p>
                      <a:r>
                        <a:rPr lang="en-US" dirty="0" smtClean="0"/>
                        <a:t>1101</a:t>
                      </a:r>
                      <a:endParaRPr lang="en-US" dirty="0"/>
                    </a:p>
                  </a:txBody>
                  <a:tcPr/>
                </a:tc>
                <a:tc>
                  <a:txBody>
                    <a:bodyPr/>
                    <a:lstStyle/>
                    <a:p>
                      <a:r>
                        <a:rPr lang="en-US" dirty="0" smtClean="0"/>
                        <a:t>13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-3</a:t>
                      </a:r>
                      <a:endParaRPr lang="en-US" dirty="0"/>
                    </a:p>
                  </a:txBody>
                  <a:tcPr/>
                </a:tc>
                <a:tc>
                  <a:txBody>
                    <a:bodyPr/>
                    <a:lstStyle/>
                    <a:p>
                      <a:endParaRPr lang="en-US" dirty="0"/>
                    </a:p>
                  </a:txBody>
                  <a:tcPr/>
                </a:tc>
              </a:tr>
              <a:tr h="296057">
                <a:tc>
                  <a:txBody>
                    <a:bodyPr/>
                    <a:lstStyle/>
                    <a:p>
                      <a:r>
                        <a:rPr lang="en-US" dirty="0" smtClean="0"/>
                        <a:t>1110</a:t>
                      </a:r>
                      <a:endParaRPr lang="en-US" dirty="0"/>
                    </a:p>
                  </a:txBody>
                  <a:tcPr/>
                </a:tc>
                <a:tc>
                  <a:txBody>
                    <a:bodyPr/>
                    <a:lstStyle/>
                    <a:p>
                      <a:r>
                        <a:rPr lang="en-US" dirty="0" smtClean="0"/>
                        <a:t>14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-2</a:t>
                      </a:r>
                      <a:endParaRPr lang="en-US" dirty="0"/>
                    </a:p>
                  </a:txBody>
                  <a:tcPr/>
                </a:tc>
                <a:tc>
                  <a:txBody>
                    <a:bodyPr/>
                    <a:lstStyle/>
                    <a:p>
                      <a:endParaRPr lang="en-US" dirty="0"/>
                    </a:p>
                  </a:txBody>
                  <a:tcPr/>
                </a:tc>
              </a:tr>
              <a:tr h="296057">
                <a:tc>
                  <a:txBody>
                    <a:bodyPr/>
                    <a:lstStyle/>
                    <a:p>
                      <a:r>
                        <a:rPr lang="en-US" dirty="0" smtClean="0"/>
                        <a:t>1111</a:t>
                      </a:r>
                      <a:endParaRPr lang="en-US" dirty="0"/>
                    </a:p>
                  </a:txBody>
                  <a:tcPr/>
                </a:tc>
                <a:tc>
                  <a:txBody>
                    <a:bodyPr/>
                    <a:lstStyle/>
                    <a:p>
                      <a:r>
                        <a:rPr lang="en-US" dirty="0" smtClean="0"/>
                        <a:t>15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N</a:t>
                      </a:r>
                      <a:r>
                        <a:rPr lang="en-US" baseline="0" dirty="0" smtClean="0"/>
                        <a:t> - 1</a:t>
                      </a:r>
                      <a:endParaRPr lang="en-US" dirty="0" smtClean="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8A948100-F9AF-674A-BF08-576787DAE645}" type="slidenum">
              <a:rPr lang="en-US" smtClean="0"/>
              <a:pPr/>
              <a:t>18</a:t>
            </a:fld>
            <a:endParaRPr lang="en-US"/>
          </a:p>
        </p:txBody>
      </p:sp>
    </p:spTree>
    <p:extLst>
      <p:ext uri="{BB962C8B-B14F-4D97-AF65-F5344CB8AC3E}">
        <p14:creationId xmlns:p14="http://schemas.microsoft.com/office/powerpoint/2010/main" val="1882882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Bit</a:t>
            </a:r>
            <a:endParaRPr lang="en-US" dirty="0"/>
          </a:p>
        </p:txBody>
      </p:sp>
      <p:sp>
        <p:nvSpPr>
          <p:cNvPr id="3" name="Content Placeholder 2"/>
          <p:cNvSpPr>
            <a:spLocks noGrp="1"/>
          </p:cNvSpPr>
          <p:nvPr>
            <p:ph idx="1"/>
          </p:nvPr>
        </p:nvSpPr>
        <p:spPr/>
        <p:txBody>
          <a:bodyPr>
            <a:normAutofit lnSpcReduction="10000"/>
          </a:bodyPr>
          <a:lstStyle/>
          <a:p>
            <a:r>
              <a:rPr lang="en-US" dirty="0" smtClean="0"/>
              <a:t>The left most bit of a word is the “sign bit”</a:t>
            </a:r>
          </a:p>
          <a:p>
            <a:pPr marL="457200" lvl="1" indent="0">
              <a:buNone/>
            </a:pPr>
            <a:r>
              <a:rPr lang="en-US" dirty="0" smtClean="0"/>
              <a:t>0 -&gt; positive</a:t>
            </a:r>
          </a:p>
          <a:p>
            <a:pPr marL="457200" lvl="1" indent="0">
              <a:buNone/>
            </a:pPr>
            <a:r>
              <a:rPr lang="en-US" dirty="0" smtClean="0"/>
              <a:t>1 -&gt; negative</a:t>
            </a:r>
          </a:p>
          <a:p>
            <a:r>
              <a:rPr lang="en-US" dirty="0" smtClean="0"/>
              <a:t>Representation is called “two’s complement”</a:t>
            </a:r>
          </a:p>
          <a:p>
            <a:r>
              <a:rPr lang="en-US" dirty="0" smtClean="0"/>
              <a:t>Positive numbers get leading 0s to word size</a:t>
            </a:r>
          </a:p>
          <a:p>
            <a:r>
              <a:rPr lang="en-US" dirty="0" smtClean="0"/>
              <a:t>Negative numbers:</a:t>
            </a:r>
          </a:p>
          <a:p>
            <a:pPr lvl="1"/>
            <a:r>
              <a:rPr lang="en-US" dirty="0" smtClean="0"/>
              <a:t>Convert positive value to binary</a:t>
            </a:r>
          </a:p>
          <a:p>
            <a:pPr lvl="1"/>
            <a:r>
              <a:rPr lang="en-US" dirty="0" smtClean="0"/>
              <a:t>Flip all bits (0 &lt;-&gt; 1)</a:t>
            </a:r>
          </a:p>
          <a:p>
            <a:pPr lvl="1"/>
            <a:r>
              <a:rPr lang="en-US" dirty="0" smtClean="0"/>
              <a:t>Add one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19</a:t>
            </a:fld>
            <a:endParaRPr lang="en-US"/>
          </a:p>
        </p:txBody>
      </p:sp>
    </p:spTree>
    <p:extLst>
      <p:ext uri="{BB962C8B-B14F-4D97-AF65-F5344CB8AC3E}">
        <p14:creationId xmlns:p14="http://schemas.microsoft.com/office/powerpoint/2010/main" val="3830601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Important websites:</a:t>
            </a:r>
          </a:p>
          <a:p>
            <a:pPr lvl="1"/>
            <a:r>
              <a:rPr lang="en-US" dirty="0">
                <a:sym typeface="Consolas" charset="0"/>
                <a:hlinkClick r:id="rId3"/>
              </a:rPr>
              <a:t>courses.cs.purdue.edu/cs18000</a:t>
            </a:r>
            <a:r>
              <a:rPr lang="en-US" dirty="0"/>
              <a:t/>
            </a:r>
            <a:br>
              <a:rPr lang="en-US" dirty="0"/>
            </a:br>
            <a:r>
              <a:rPr lang="en-US" dirty="0"/>
              <a:t>Main course site: location of all relevant information</a:t>
            </a:r>
          </a:p>
          <a:p>
            <a:pPr lvl="1"/>
            <a:r>
              <a:rPr lang="en-US" dirty="0" smtClean="0">
                <a:sym typeface="Consolas" charset="0"/>
                <a:hlinkClick r:id="rId4"/>
              </a:rPr>
              <a:t>mycourses.purdue.edu</a:t>
            </a:r>
            <a:r>
              <a:rPr lang="en-US" dirty="0" smtClean="0"/>
              <a:t/>
            </a:r>
            <a:br>
              <a:rPr lang="en-US" dirty="0" smtClean="0"/>
            </a:br>
            <a:r>
              <a:rPr lang="en-US" dirty="0" smtClean="0"/>
              <a:t>Main Blackboard site for grades (find CS18000)</a:t>
            </a:r>
          </a:p>
          <a:p>
            <a:pPr lvl="1"/>
            <a:r>
              <a:rPr lang="en-US" dirty="0" smtClean="0">
                <a:sym typeface="Consolas" charset="0"/>
                <a:hlinkClick r:id="rId5"/>
              </a:rPr>
              <a:t>my.cs.purdue.edu</a:t>
            </a:r>
            <a:r>
              <a:rPr lang="en-US" dirty="0" smtClean="0"/>
              <a:t/>
            </a:r>
            <a:br>
              <a:rPr lang="en-US" dirty="0" smtClean="0"/>
            </a:br>
            <a:r>
              <a:rPr lang="en-US" dirty="0" smtClean="0"/>
              <a:t>CS Department site for signing agreements</a:t>
            </a:r>
          </a:p>
          <a:p>
            <a:pPr lvl="1"/>
            <a:r>
              <a:rPr lang="en-US" dirty="0" smtClean="0">
                <a:sym typeface="Consolas" charset="0"/>
                <a:hlinkClick r:id="rId6"/>
              </a:rPr>
              <a:t>www.piazza.com</a:t>
            </a:r>
            <a:r>
              <a:rPr lang="en-US" dirty="0" smtClean="0"/>
              <a:t/>
            </a:r>
            <a:br>
              <a:rPr lang="en-US" dirty="0" smtClean="0"/>
            </a:br>
            <a:r>
              <a:rPr lang="en-US" dirty="0" smtClean="0"/>
              <a:t>Question site: monitored by instructor and TAs</a:t>
            </a:r>
          </a:p>
          <a:p>
            <a:r>
              <a:rPr lang="en-US" dirty="0" smtClean="0"/>
              <a:t>Kindle Fire checkout: LWSN 2121</a:t>
            </a:r>
          </a:p>
          <a:p>
            <a:pPr lvl="1"/>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a:t>
            </a:fld>
            <a:endParaRPr lang="en-US"/>
          </a:p>
        </p:txBody>
      </p:sp>
    </p:spTree>
    <p:extLst>
      <p:ext uri="{BB962C8B-B14F-4D97-AF65-F5344CB8AC3E}">
        <p14:creationId xmlns:p14="http://schemas.microsoft.com/office/powerpoint/2010/main" val="3842044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Convert -42 to binary using an 8-bit “word”</a:t>
            </a:r>
          </a:p>
          <a:p>
            <a:r>
              <a:rPr lang="en-US" dirty="0" smtClean="0"/>
              <a:t>42 = 101010</a:t>
            </a:r>
          </a:p>
          <a:p>
            <a:r>
              <a:rPr lang="en-US" dirty="0" smtClean="0"/>
              <a:t>Fill to 8 bits = 00101010</a:t>
            </a:r>
          </a:p>
          <a:p>
            <a:r>
              <a:rPr lang="en-US" dirty="0" smtClean="0"/>
              <a:t>Flip bits (one’s complement) = 11010101</a:t>
            </a:r>
          </a:p>
          <a:p>
            <a:r>
              <a:rPr lang="en-US" dirty="0" smtClean="0"/>
              <a:t>Add one (two’s complement) = 11010110</a:t>
            </a:r>
          </a:p>
          <a:p>
            <a:endParaRPr lang="en-US" dirty="0"/>
          </a:p>
          <a:p>
            <a:r>
              <a:rPr lang="en-US" dirty="0"/>
              <a:t>Useful site: </a:t>
            </a:r>
            <a:r>
              <a:rPr lang="en-US" dirty="0">
                <a:hlinkClick r:id="rId3"/>
              </a:rPr>
              <a:t>http://</a:t>
            </a:r>
            <a:r>
              <a:rPr lang="en-US" dirty="0" err="1">
                <a:hlinkClick r:id="rId3"/>
              </a:rPr>
              <a:t>planetcalc.com</a:t>
            </a:r>
            <a:r>
              <a:rPr lang="en-US" dirty="0">
                <a:hlinkClick r:id="rId3"/>
              </a:rPr>
              <a:t>/747/</a:t>
            </a:r>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20</a:t>
            </a:fld>
            <a:endParaRPr lang="en-US"/>
          </a:p>
        </p:txBody>
      </p:sp>
    </p:spTree>
    <p:extLst>
      <p:ext uri="{BB962C8B-B14F-4D97-AF65-F5344CB8AC3E}">
        <p14:creationId xmlns:p14="http://schemas.microsoft.com/office/powerpoint/2010/main" val="208351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Consequences (Summary)</a:t>
            </a:r>
            <a:endParaRPr lang="en-US" dirty="0"/>
          </a:p>
        </p:txBody>
      </p:sp>
      <p:sp>
        <p:nvSpPr>
          <p:cNvPr id="3" name="Content Placeholder 2"/>
          <p:cNvSpPr>
            <a:spLocks noGrp="1"/>
          </p:cNvSpPr>
          <p:nvPr>
            <p:ph idx="1"/>
          </p:nvPr>
        </p:nvSpPr>
        <p:spPr/>
        <p:txBody>
          <a:bodyPr/>
          <a:lstStyle/>
          <a:p>
            <a:r>
              <a:rPr lang="en-US" dirty="0" smtClean="0"/>
              <a:t>Largest (signed) positive number that can be stored in N bits is N-1 1s</a:t>
            </a:r>
          </a:p>
          <a:p>
            <a:pPr marL="457200" lvl="1" indent="0">
              <a:buNone/>
            </a:pPr>
            <a:r>
              <a:rPr lang="en-US" dirty="0" smtClean="0"/>
              <a:t>= 2</a:t>
            </a:r>
            <a:r>
              <a:rPr lang="en-US" baseline="30000" dirty="0" smtClean="0"/>
              <a:t>N-1</a:t>
            </a:r>
            <a:r>
              <a:rPr lang="en-US" dirty="0" smtClean="0"/>
              <a:t> - 1</a:t>
            </a:r>
          </a:p>
          <a:p>
            <a:pPr marL="457200" lvl="1" indent="0">
              <a:buNone/>
            </a:pPr>
            <a:r>
              <a:rPr lang="en-US" dirty="0" smtClean="0"/>
              <a:t>Example for 8 bits: 01111111 = 127</a:t>
            </a:r>
          </a:p>
          <a:p>
            <a:r>
              <a:rPr lang="en-US" dirty="0" smtClean="0"/>
              <a:t>Largest negative number that can be stored in N bits is a 1 followed by N-1 0s</a:t>
            </a:r>
          </a:p>
          <a:p>
            <a:pPr marL="457200" lvl="1" indent="0">
              <a:buNone/>
            </a:pPr>
            <a:r>
              <a:rPr lang="en-US" dirty="0" smtClean="0"/>
              <a:t>= -2</a:t>
            </a:r>
            <a:r>
              <a:rPr lang="en-US" baseline="30000" dirty="0" smtClean="0"/>
              <a:t>N-1</a:t>
            </a:r>
            <a:endParaRPr lang="en-US" dirty="0" smtClean="0"/>
          </a:p>
          <a:p>
            <a:pPr marL="457200" lvl="1" indent="0">
              <a:buNone/>
            </a:pPr>
            <a:r>
              <a:rPr lang="en-US" dirty="0" smtClean="0"/>
              <a:t>Example for 8 bits: 10000000 = -128</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21</a:t>
            </a:fld>
            <a:endParaRPr lang="en-US"/>
          </a:p>
        </p:txBody>
      </p:sp>
    </p:spTree>
    <p:extLst>
      <p:ext uri="{BB962C8B-B14F-4D97-AF65-F5344CB8AC3E}">
        <p14:creationId xmlns:p14="http://schemas.microsoft.com/office/powerpoint/2010/main" val="357533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Could Go Wrong?</a:t>
            </a:r>
            <a:endParaRPr lang="en-US" dirty="0"/>
          </a:p>
        </p:txBody>
      </p:sp>
      <p:sp>
        <p:nvSpPr>
          <p:cNvPr id="3" name="Content Placeholder 2"/>
          <p:cNvSpPr>
            <a:spLocks noGrp="1"/>
          </p:cNvSpPr>
          <p:nvPr>
            <p:ph idx="1"/>
          </p:nvPr>
        </p:nvSpPr>
        <p:spPr/>
        <p:txBody>
          <a:bodyPr/>
          <a:lstStyle/>
          <a:p>
            <a:r>
              <a:rPr lang="en-US" dirty="0" smtClean="0"/>
              <a:t>Overflow</a:t>
            </a:r>
          </a:p>
          <a:p>
            <a:pPr lvl="1"/>
            <a:r>
              <a:rPr lang="en-US" dirty="0" smtClean="0"/>
              <a:t>Sum of two positive numbers is “too positive”</a:t>
            </a:r>
          </a:p>
          <a:p>
            <a:pPr lvl="1"/>
            <a:r>
              <a:rPr lang="en-US" dirty="0" smtClean="0"/>
              <a:t>Example: 127 + 1 in eight bits</a:t>
            </a:r>
          </a:p>
          <a:p>
            <a:r>
              <a:rPr lang="en-US" dirty="0" smtClean="0"/>
              <a:t>Underflow</a:t>
            </a:r>
          </a:p>
          <a:p>
            <a:pPr lvl="1"/>
            <a:r>
              <a:rPr lang="en-US" dirty="0" smtClean="0"/>
              <a:t>Difference of two numbers is “too negative”</a:t>
            </a:r>
          </a:p>
          <a:p>
            <a:pPr lvl="1"/>
            <a:r>
              <a:rPr lang="en-US" dirty="0" smtClean="0"/>
              <a:t>Example: -128 – 1 in eight bits</a:t>
            </a:r>
          </a:p>
          <a:p>
            <a:r>
              <a:rPr lang="en-US" dirty="0" smtClean="0"/>
              <a:t>Warning: Java ignores (quietly) overflow and underflow</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22</a:t>
            </a:fld>
            <a:endParaRPr lang="en-US"/>
          </a:p>
        </p:txBody>
      </p:sp>
    </p:spTree>
    <p:extLst>
      <p:ext uri="{BB962C8B-B14F-4D97-AF65-F5344CB8AC3E}">
        <p14:creationId xmlns:p14="http://schemas.microsoft.com/office/powerpoint/2010/main" val="264270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Relevant?</a:t>
            </a:r>
            <a:endParaRPr lang="en-US" dirty="0"/>
          </a:p>
        </p:txBody>
      </p:sp>
      <p:sp>
        <p:nvSpPr>
          <p:cNvPr id="3" name="Content Placeholder 2"/>
          <p:cNvSpPr>
            <a:spLocks noGrp="1"/>
          </p:cNvSpPr>
          <p:nvPr>
            <p:ph idx="1"/>
          </p:nvPr>
        </p:nvSpPr>
        <p:spPr/>
        <p:txBody>
          <a:bodyPr>
            <a:normAutofit lnSpcReduction="10000"/>
          </a:bodyPr>
          <a:lstStyle/>
          <a:p>
            <a:r>
              <a:rPr lang="en-US" dirty="0" smtClean="0"/>
              <a:t>Underlying hardware characteristics…</a:t>
            </a:r>
          </a:p>
          <a:p>
            <a:pPr lvl="1"/>
            <a:r>
              <a:rPr lang="en-US" dirty="0" smtClean="0"/>
              <a:t>Bits, bytes, word length</a:t>
            </a:r>
          </a:p>
          <a:p>
            <a:pPr lvl="1"/>
            <a:r>
              <a:rPr lang="en-US" dirty="0" smtClean="0"/>
              <a:t>Memory addresses (32-bit or 64-bit numbers)</a:t>
            </a:r>
          </a:p>
          <a:p>
            <a:r>
              <a:rPr lang="en-US" dirty="0" smtClean="0"/>
              <a:t>…determine characteristics visible to computer buyers and programmers…</a:t>
            </a:r>
          </a:p>
          <a:p>
            <a:pPr lvl="1"/>
            <a:r>
              <a:rPr lang="en-US" dirty="0" smtClean="0"/>
              <a:t>Available memory sizes</a:t>
            </a:r>
          </a:p>
          <a:p>
            <a:pPr lvl="1"/>
            <a:r>
              <a:rPr lang="en-US" dirty="0" smtClean="0"/>
              <a:t>Properties of numerical operations</a:t>
            </a:r>
          </a:p>
          <a:p>
            <a:pPr lvl="1"/>
            <a:r>
              <a:rPr lang="en-US" dirty="0" smtClean="0"/>
              <a:t>UNIX file protection properties as octal numbers</a:t>
            </a:r>
          </a:p>
          <a:p>
            <a:pPr lvl="1"/>
            <a:r>
              <a:rPr lang="en-US" dirty="0" smtClean="0"/>
              <a:t>WWW colors as </a:t>
            </a:r>
            <a:r>
              <a:rPr lang="en-US" smtClean="0"/>
              <a:t>hexadecimal numbers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23</a:t>
            </a:fld>
            <a:endParaRPr lang="en-US"/>
          </a:p>
        </p:txBody>
      </p:sp>
    </p:spTree>
    <p:extLst>
      <p:ext uri="{BB962C8B-B14F-4D97-AF65-F5344CB8AC3E}">
        <p14:creationId xmlns:p14="http://schemas.microsoft.com/office/powerpoint/2010/main" val="2774334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Eight Bits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040300"/>
              </p:ext>
            </p:extLst>
          </p:nvPr>
        </p:nvGraphicFramePr>
        <p:xfrm>
          <a:off x="1712295" y="1904711"/>
          <a:ext cx="5602905" cy="2595880"/>
        </p:xfrm>
        <a:graphic>
          <a:graphicData uri="http://schemas.openxmlformats.org/drawingml/2006/table">
            <a:tbl>
              <a:tblPr firstRow="1" bandRow="1">
                <a:tableStyleId>{5C22544A-7EE6-4342-B048-85BDC9FD1C3A}</a:tableStyleId>
              </a:tblPr>
              <a:tblGrid>
                <a:gridCol w="1235925"/>
                <a:gridCol w="4366980"/>
              </a:tblGrid>
              <a:tr h="370840">
                <a:tc>
                  <a:txBody>
                    <a:bodyPr/>
                    <a:lstStyle/>
                    <a:p>
                      <a:r>
                        <a:rPr lang="en-US" dirty="0" smtClean="0"/>
                        <a:t>Number</a:t>
                      </a:r>
                      <a:endParaRPr lang="en-US" dirty="0"/>
                    </a:p>
                  </a:txBody>
                  <a:tcPr/>
                </a:tc>
                <a:tc>
                  <a:txBody>
                    <a:bodyPr/>
                    <a:lstStyle/>
                    <a:p>
                      <a:r>
                        <a:rPr lang="en-US" dirty="0" smtClean="0"/>
                        <a:t>View</a:t>
                      </a:r>
                      <a:endParaRPr lang="en-US" dirty="0"/>
                    </a:p>
                  </a:txBody>
                  <a:tcPr/>
                </a:tc>
              </a:tr>
              <a:tr h="370840">
                <a:tc>
                  <a:txBody>
                    <a:bodyPr/>
                    <a:lstStyle/>
                    <a:p>
                      <a:r>
                        <a:rPr lang="en-US" dirty="0" smtClean="0"/>
                        <a:t>00101010</a:t>
                      </a:r>
                      <a:endParaRPr lang="en-US" dirty="0"/>
                    </a:p>
                  </a:txBody>
                  <a:tcPr/>
                </a:tc>
                <a:tc>
                  <a:txBody>
                    <a:bodyPr/>
                    <a:lstStyle/>
                    <a:p>
                      <a:r>
                        <a:rPr lang="en-US" dirty="0" smtClean="0"/>
                        <a:t>Binary (ugh)</a:t>
                      </a:r>
                      <a:endParaRPr lang="en-US" dirty="0"/>
                    </a:p>
                  </a:txBody>
                  <a:tcPr/>
                </a:tc>
              </a:tr>
              <a:tr h="370840">
                <a:tc>
                  <a:txBody>
                    <a:bodyPr/>
                    <a:lstStyle/>
                    <a:p>
                      <a:r>
                        <a:rPr lang="en-US" dirty="0" smtClean="0"/>
                        <a:t>42</a:t>
                      </a:r>
                      <a:endParaRPr lang="en-US" dirty="0"/>
                    </a:p>
                  </a:txBody>
                  <a:tcPr/>
                </a:tc>
                <a:tc>
                  <a:txBody>
                    <a:bodyPr/>
                    <a:lstStyle/>
                    <a:p>
                      <a:r>
                        <a:rPr lang="en-US" dirty="0" smtClean="0"/>
                        <a:t>…Decimal</a:t>
                      </a:r>
                      <a:r>
                        <a:rPr lang="en-US" baseline="0" dirty="0" smtClean="0"/>
                        <a:t> (nice, but clumsy for bits)</a:t>
                      </a:r>
                      <a:endParaRPr lang="en-US" dirty="0"/>
                    </a:p>
                  </a:txBody>
                  <a:tcPr/>
                </a:tc>
              </a:tr>
              <a:tr h="370840">
                <a:tc>
                  <a:txBody>
                    <a:bodyPr/>
                    <a:lstStyle/>
                    <a:p>
                      <a:r>
                        <a:rPr lang="en-US" dirty="0" smtClean="0"/>
                        <a:t>0010 1010</a:t>
                      </a:r>
                      <a:endParaRPr lang="en-US" dirty="0"/>
                    </a:p>
                  </a:txBody>
                  <a:tcPr/>
                </a:tc>
                <a:tc>
                  <a:txBody>
                    <a:bodyPr/>
                    <a:lstStyle/>
                    <a:p>
                      <a:r>
                        <a:rPr lang="en-US" dirty="0" smtClean="0"/>
                        <a:t>Use two groups</a:t>
                      </a:r>
                      <a:r>
                        <a:rPr lang="en-US" baseline="0" dirty="0" smtClean="0"/>
                        <a:t> of four to create…</a:t>
                      </a:r>
                      <a:endParaRPr lang="en-US" dirty="0"/>
                    </a:p>
                  </a:txBody>
                  <a:tcPr/>
                </a:tc>
              </a:tr>
              <a:tr h="370840">
                <a:tc>
                  <a:txBody>
                    <a:bodyPr/>
                    <a:lstStyle/>
                    <a:p>
                      <a:r>
                        <a:rPr lang="en-US" dirty="0" smtClean="0"/>
                        <a:t>2A</a:t>
                      </a:r>
                      <a:endParaRPr lang="en-US" dirty="0"/>
                    </a:p>
                  </a:txBody>
                  <a:tcPr/>
                </a:tc>
                <a:tc>
                  <a:txBody>
                    <a:bodyPr/>
                    <a:lstStyle/>
                    <a:p>
                      <a:r>
                        <a:rPr lang="en-US" dirty="0" smtClean="0"/>
                        <a:t>…Hexadecimal</a:t>
                      </a:r>
                      <a:endParaRPr lang="en-US" dirty="0"/>
                    </a:p>
                  </a:txBody>
                  <a:tcPr/>
                </a:tc>
              </a:tr>
              <a:tr h="370840">
                <a:tc>
                  <a:txBody>
                    <a:bodyPr/>
                    <a:lstStyle/>
                    <a:p>
                      <a:r>
                        <a:rPr lang="en-US" dirty="0" smtClean="0"/>
                        <a:t>00 101 010</a:t>
                      </a:r>
                      <a:endParaRPr lang="en-US" dirty="0"/>
                    </a:p>
                  </a:txBody>
                  <a:tcPr/>
                </a:tc>
                <a:tc>
                  <a:txBody>
                    <a:bodyPr/>
                    <a:lstStyle/>
                    <a:p>
                      <a:r>
                        <a:rPr lang="en-US" dirty="0" smtClean="0"/>
                        <a:t>Or, groups of three</a:t>
                      </a:r>
                      <a:r>
                        <a:rPr lang="en-US" baseline="0" dirty="0" smtClean="0"/>
                        <a:t> to create…</a:t>
                      </a:r>
                    </a:p>
                  </a:txBody>
                  <a:tcPr/>
                </a:tc>
              </a:tr>
              <a:tr h="370840">
                <a:tc>
                  <a:txBody>
                    <a:bodyPr/>
                    <a:lstStyle/>
                    <a:p>
                      <a:r>
                        <a:rPr lang="en-US" dirty="0" smtClean="0"/>
                        <a:t>052</a:t>
                      </a:r>
                      <a:endParaRPr lang="en-US" dirty="0"/>
                    </a:p>
                  </a:txBody>
                  <a:tcPr/>
                </a:tc>
                <a:tc>
                  <a:txBody>
                    <a:bodyPr/>
                    <a:lstStyle/>
                    <a:p>
                      <a:r>
                        <a:rPr lang="en-US" dirty="0" smtClean="0"/>
                        <a:t>…Octal</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8A948100-F9AF-674A-BF08-576787DAE645}" type="slidenum">
              <a:rPr lang="en-US" smtClean="0"/>
              <a:pPr/>
              <a:t>24</a:t>
            </a:fld>
            <a:endParaRPr lang="en-US"/>
          </a:p>
        </p:txBody>
      </p:sp>
    </p:spTree>
    <p:extLst>
      <p:ext uri="{BB962C8B-B14F-4D97-AF65-F5344CB8AC3E}">
        <p14:creationId xmlns:p14="http://schemas.microsoft.com/office/powerpoint/2010/main" val="2339600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a:bodyPr>
          <a:lstStyle/>
          <a:p>
            <a:r>
              <a:rPr lang="en-US" dirty="0" smtClean="0"/>
              <a:t>Abstraction</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Classes</a:t>
            </a:r>
          </a:p>
          <a:p>
            <a:r>
              <a:rPr lang="en-US" dirty="0" smtClean="0"/>
              <a:t>Objects</a:t>
            </a:r>
          </a:p>
          <a:p>
            <a:r>
              <a:rPr lang="en-US" dirty="0" smtClean="0"/>
              <a:t>Methods</a:t>
            </a:r>
          </a:p>
          <a:p>
            <a:r>
              <a:rPr lang="en-US" dirty="0" smtClean="0"/>
              <a:t>Variables</a:t>
            </a:r>
          </a:p>
          <a:p>
            <a:r>
              <a:rPr lang="en-US" dirty="0" smtClean="0"/>
              <a:t>Constants</a:t>
            </a:r>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25</a:t>
            </a:fld>
            <a:endParaRPr lang="en-US" dirty="0"/>
          </a:p>
        </p:txBody>
      </p:sp>
    </p:spTree>
    <p:extLst>
      <p:ext uri="{BB962C8B-B14F-4D97-AF65-F5344CB8AC3E}">
        <p14:creationId xmlns:p14="http://schemas.microsoft.com/office/powerpoint/2010/main" val="3863267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 the circumference of a wheel with a 15” radius</a:t>
            </a:r>
            <a:endParaRPr lang="en-US" dirty="0"/>
          </a:p>
        </p:txBody>
      </p:sp>
      <p:sp>
        <p:nvSpPr>
          <p:cNvPr id="3" name="Content Placeholder 2"/>
          <p:cNvSpPr>
            <a:spLocks noGrp="1"/>
          </p:cNvSpPr>
          <p:nvPr>
            <p:ph idx="1"/>
          </p:nvPr>
        </p:nvSpPr>
        <p:spPr/>
        <p:txBody>
          <a:bodyPr>
            <a:normAutofit/>
          </a:bodyPr>
          <a:lstStyle/>
          <a:p>
            <a:r>
              <a:rPr lang="en-US" dirty="0" smtClean="0"/>
              <a:t>2 * 3.14159 * 15</a:t>
            </a:r>
          </a:p>
          <a:p>
            <a:r>
              <a:rPr lang="en-US" dirty="0" smtClean="0"/>
              <a:t>2 * PI x 15</a:t>
            </a:r>
          </a:p>
          <a:p>
            <a:r>
              <a:rPr lang="en-US" dirty="0" smtClean="0"/>
              <a:t>f(x) = 2 * PI * x</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26</a:t>
            </a:fld>
            <a:endParaRPr lang="en-US"/>
          </a:p>
        </p:txBody>
      </p:sp>
    </p:spTree>
    <p:extLst>
      <p:ext uri="{BB962C8B-B14F-4D97-AF65-F5344CB8AC3E}">
        <p14:creationId xmlns:p14="http://schemas.microsoft.com/office/powerpoint/2010/main" val="41427992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Wheel Class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nsolas"/>
                <a:cs typeface="Consolas"/>
              </a:rPr>
              <a:t>public class Wheel {</a:t>
            </a:r>
          </a:p>
          <a:p>
            <a:pPr marL="0" indent="0">
              <a:buNone/>
            </a:pPr>
            <a:r>
              <a:rPr lang="en-US" dirty="0">
                <a:latin typeface="Consolas"/>
                <a:cs typeface="Consolas"/>
              </a:rPr>
              <a:t>    double radius;</a:t>
            </a:r>
          </a:p>
          <a:p>
            <a:pPr marL="0" indent="0">
              <a:buNone/>
            </a:pPr>
            <a:r>
              <a:rPr lang="en-US" dirty="0">
                <a:latin typeface="Consolas"/>
                <a:cs typeface="Consolas"/>
              </a:rPr>
              <a:t>    </a:t>
            </a:r>
          </a:p>
          <a:p>
            <a:pPr marL="0" indent="0">
              <a:buNone/>
            </a:pPr>
            <a:r>
              <a:rPr lang="en-US" dirty="0">
                <a:latin typeface="Consolas"/>
                <a:cs typeface="Consolas"/>
              </a:rPr>
              <a:t>    Wheel(double radius) {</a:t>
            </a:r>
          </a:p>
          <a:p>
            <a:pPr marL="0" indent="0">
              <a:buNone/>
            </a:pPr>
            <a:r>
              <a:rPr lang="en-US" dirty="0">
                <a:latin typeface="Consolas"/>
                <a:cs typeface="Consolas"/>
              </a:rPr>
              <a:t>        </a:t>
            </a:r>
            <a:r>
              <a:rPr lang="en-US" dirty="0" err="1">
                <a:latin typeface="Consolas"/>
                <a:cs typeface="Consolas"/>
              </a:rPr>
              <a:t>this.radius</a:t>
            </a:r>
            <a:r>
              <a:rPr lang="en-US" dirty="0">
                <a:latin typeface="Consolas"/>
                <a:cs typeface="Consolas"/>
              </a:rPr>
              <a:t> = radius;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double </a:t>
            </a:r>
            <a:r>
              <a:rPr lang="en-US" dirty="0" err="1">
                <a:latin typeface="Consolas"/>
                <a:cs typeface="Consolas"/>
              </a:rPr>
              <a:t>getCircumference</a:t>
            </a:r>
            <a:r>
              <a:rPr lang="en-US" dirty="0">
                <a:latin typeface="Consolas"/>
                <a:cs typeface="Consolas"/>
              </a:rPr>
              <a:t>() {</a:t>
            </a:r>
          </a:p>
          <a:p>
            <a:pPr marL="0" indent="0">
              <a:buNone/>
            </a:pPr>
            <a:r>
              <a:rPr lang="en-US" dirty="0">
                <a:latin typeface="Consolas"/>
                <a:cs typeface="Consolas"/>
              </a:rPr>
              <a:t>        return 2 * </a:t>
            </a:r>
            <a:r>
              <a:rPr lang="en-US" dirty="0" err="1">
                <a:latin typeface="Consolas"/>
                <a:cs typeface="Consolas"/>
              </a:rPr>
              <a:t>Math.PI</a:t>
            </a:r>
            <a:r>
              <a:rPr lang="en-US" dirty="0">
                <a:latin typeface="Consolas"/>
                <a:cs typeface="Consolas"/>
              </a:rPr>
              <a:t> * radius;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double </a:t>
            </a:r>
            <a:r>
              <a:rPr lang="en-US" dirty="0" err="1">
                <a:latin typeface="Consolas"/>
                <a:cs typeface="Consolas"/>
              </a:rPr>
              <a:t>getArea</a:t>
            </a:r>
            <a:r>
              <a:rPr lang="en-US" dirty="0">
                <a:latin typeface="Consolas"/>
                <a:cs typeface="Consolas"/>
              </a:rPr>
              <a:t>() {</a:t>
            </a:r>
          </a:p>
          <a:p>
            <a:pPr marL="0" indent="0">
              <a:buNone/>
            </a:pPr>
            <a:r>
              <a:rPr lang="en-US" dirty="0">
                <a:latin typeface="Consolas"/>
                <a:cs typeface="Consolas"/>
              </a:rPr>
              <a:t>        return </a:t>
            </a:r>
            <a:r>
              <a:rPr lang="en-US" dirty="0" err="1">
                <a:latin typeface="Consolas"/>
                <a:cs typeface="Consolas"/>
              </a:rPr>
              <a:t>Math.PI</a:t>
            </a:r>
            <a:r>
              <a:rPr lang="en-US" dirty="0">
                <a:latin typeface="Consolas"/>
                <a:cs typeface="Consolas"/>
              </a:rPr>
              <a:t> * radius * radius;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double </a:t>
            </a:r>
            <a:r>
              <a:rPr lang="en-US" dirty="0" err="1">
                <a:latin typeface="Consolas"/>
                <a:cs typeface="Consolas"/>
              </a:rPr>
              <a:t>getRadius</a:t>
            </a:r>
            <a:r>
              <a:rPr lang="en-US" dirty="0">
                <a:latin typeface="Consolas"/>
                <a:cs typeface="Consolas"/>
              </a:rPr>
              <a:t>() {</a:t>
            </a:r>
          </a:p>
          <a:p>
            <a:pPr marL="0" indent="0">
              <a:buNone/>
            </a:pPr>
            <a:r>
              <a:rPr lang="en-US" dirty="0">
                <a:latin typeface="Consolas"/>
                <a:cs typeface="Consolas"/>
              </a:rPr>
              <a:t>        return radius;</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27</a:t>
            </a:fld>
            <a:endParaRPr lang="en-US"/>
          </a:p>
        </p:txBody>
      </p:sp>
    </p:spTree>
    <p:extLst>
      <p:ext uri="{BB962C8B-B14F-4D97-AF65-F5344CB8AC3E}">
        <p14:creationId xmlns:p14="http://schemas.microsoft.com/office/powerpoint/2010/main" val="3911114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Lifecycle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Understand the problem</a:t>
            </a:r>
          </a:p>
          <a:p>
            <a:pPr marL="514350" indent="-514350">
              <a:buFont typeface="+mj-lt"/>
              <a:buAutoNum type="arabicPeriod"/>
            </a:pPr>
            <a:r>
              <a:rPr lang="en-US" dirty="0" smtClean="0"/>
              <a:t>Design a solution</a:t>
            </a:r>
          </a:p>
          <a:p>
            <a:pPr marL="514350" indent="-514350">
              <a:buFont typeface="+mj-lt"/>
              <a:buAutoNum type="arabicPeriod"/>
            </a:pPr>
            <a:r>
              <a:rPr lang="en-US" dirty="0" smtClean="0"/>
              <a:t>Implement the solution</a:t>
            </a:r>
          </a:p>
          <a:p>
            <a:pPr marL="514350" indent="-514350">
              <a:buFont typeface="+mj-lt"/>
              <a:buAutoNum type="arabicPeriod"/>
            </a:pPr>
            <a:r>
              <a:rPr lang="en-US" dirty="0" smtClean="0"/>
              <a:t>Test the solution</a:t>
            </a:r>
          </a:p>
          <a:p>
            <a:pPr marL="514350" indent="-514350">
              <a:buFont typeface="+mj-lt"/>
              <a:buAutoNum type="arabicPeriod"/>
            </a:pPr>
            <a:r>
              <a:rPr lang="en-US" dirty="0" smtClean="0"/>
              <a:t>Maintenance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28</a:t>
            </a:fld>
            <a:endParaRPr lang="en-US"/>
          </a:p>
        </p:txBody>
      </p:sp>
    </p:spTree>
    <p:extLst>
      <p:ext uri="{BB962C8B-B14F-4D97-AF65-F5344CB8AC3E}">
        <p14:creationId xmlns:p14="http://schemas.microsoft.com/office/powerpoint/2010/main" val="55002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is Software Written?</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Programming language</a:t>
            </a:r>
          </a:p>
          <a:p>
            <a:pPr lvl="1"/>
            <a:r>
              <a:rPr lang="en-US" dirty="0"/>
              <a:t>high level language (complex statements)</a:t>
            </a:r>
          </a:p>
          <a:p>
            <a:pPr lvl="1"/>
            <a:r>
              <a:rPr lang="en-US" dirty="0"/>
              <a:t>assembly language (very simple instructions)</a:t>
            </a:r>
          </a:p>
          <a:p>
            <a:pPr lvl="1"/>
            <a:r>
              <a:rPr lang="en-US" dirty="0" smtClean="0"/>
              <a:t>machine language (1s and 0s)</a:t>
            </a:r>
          </a:p>
          <a:p>
            <a:r>
              <a:rPr lang="en-US" dirty="0" smtClean="0"/>
              <a:t>Compilers and interpreters</a:t>
            </a:r>
          </a:p>
          <a:p>
            <a:r>
              <a:rPr lang="en-US" dirty="0" smtClean="0"/>
              <a:t>Integrated Development Environments (IDEs)</a:t>
            </a:r>
          </a:p>
          <a:p>
            <a:pPr lvl="1"/>
            <a:r>
              <a:rPr lang="en-US" dirty="0" smtClean="0"/>
              <a:t>Allow editing of program files</a:t>
            </a:r>
          </a:p>
          <a:p>
            <a:pPr lvl="1"/>
            <a:r>
              <a:rPr lang="en-US" dirty="0" smtClean="0"/>
              <a:t>Allow compiling, executing, and debugging programs </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29</a:t>
            </a:fld>
            <a:endParaRPr lang="en-US"/>
          </a:p>
        </p:txBody>
      </p:sp>
    </p:spTree>
    <p:extLst>
      <p:ext uri="{BB962C8B-B14F-4D97-AF65-F5344CB8AC3E}">
        <p14:creationId xmlns:p14="http://schemas.microsoft.com/office/powerpoint/2010/main" val="36221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Solving</a:t>
            </a:r>
            <a:endParaRPr lang="en-US" dirty="0"/>
          </a:p>
        </p:txBody>
      </p:sp>
      <p:sp>
        <p:nvSpPr>
          <p:cNvPr id="3" name="Content Placeholder 2"/>
          <p:cNvSpPr>
            <a:spLocks noGrp="1"/>
          </p:cNvSpPr>
          <p:nvPr>
            <p:ph idx="1"/>
          </p:nvPr>
        </p:nvSpPr>
        <p:spPr/>
        <p:txBody>
          <a:bodyPr>
            <a:normAutofit/>
          </a:bodyPr>
          <a:lstStyle/>
          <a:p>
            <a:r>
              <a:rPr lang="en-US" dirty="0" smtClean="0"/>
              <a:t>Examples</a:t>
            </a:r>
          </a:p>
          <a:p>
            <a:pPr lvl="1"/>
            <a:r>
              <a:rPr lang="en-US" dirty="0" smtClean="0"/>
              <a:t>Assemble a </a:t>
            </a:r>
            <a:r>
              <a:rPr lang="en-US" dirty="0"/>
              <a:t>bookcase: directions</a:t>
            </a:r>
          </a:p>
          <a:p>
            <a:pPr lvl="1"/>
            <a:r>
              <a:rPr lang="en-US" dirty="0" smtClean="0"/>
              <a:t>Bake a cake: recipe</a:t>
            </a:r>
            <a:endParaRPr lang="en-US" dirty="0"/>
          </a:p>
          <a:p>
            <a:r>
              <a:rPr lang="en-US" dirty="0" smtClean="0"/>
              <a:t>Algorithm: </a:t>
            </a:r>
          </a:p>
          <a:p>
            <a:pPr lvl="1"/>
            <a:r>
              <a:rPr lang="en-US" dirty="0" smtClean="0"/>
              <a:t>Step-by-step </a:t>
            </a:r>
            <a:r>
              <a:rPr lang="en-US" i="1" dirty="0" smtClean="0"/>
              <a:t>series of instructions </a:t>
            </a:r>
            <a:r>
              <a:rPr lang="en-US" dirty="0" smtClean="0"/>
              <a:t>to solve a problem</a:t>
            </a:r>
          </a:p>
          <a:p>
            <a:r>
              <a:rPr lang="en-US" dirty="0" smtClean="0"/>
              <a:t>Abstraction: </a:t>
            </a:r>
          </a:p>
          <a:p>
            <a:pPr lvl="1"/>
            <a:r>
              <a:rPr lang="en-US" dirty="0" smtClean="0"/>
              <a:t>The creation of a </a:t>
            </a:r>
            <a:r>
              <a:rPr lang="en-US" i="1" dirty="0" smtClean="0"/>
              <a:t>concept</a:t>
            </a:r>
            <a:r>
              <a:rPr lang="en-US" dirty="0" smtClean="0"/>
              <a:t> from specific </a:t>
            </a:r>
            <a:r>
              <a:rPr lang="en-US" i="1" dirty="0" smtClean="0"/>
              <a:t>examples</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a:t>
            </a:fld>
            <a:endParaRPr lang="en-US"/>
          </a:p>
        </p:txBody>
      </p:sp>
    </p:spTree>
    <p:extLst>
      <p:ext uri="{BB962C8B-B14F-4D97-AF65-F5344CB8AC3E}">
        <p14:creationId xmlns:p14="http://schemas.microsoft.com/office/powerpoint/2010/main" val="6122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Translation</a:t>
            </a:r>
            <a:endParaRPr lang="en-US" dirty="0"/>
          </a:p>
        </p:txBody>
      </p:sp>
      <p:pic>
        <p:nvPicPr>
          <p:cNvPr id="5" name="Picture 4" descr="compilerFigu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417638"/>
            <a:ext cx="8716265" cy="5161396"/>
          </a:xfrm>
          <a:prstGeom prst="rect">
            <a:avLst/>
          </a:prstGeom>
        </p:spPr>
      </p:pic>
      <p:sp>
        <p:nvSpPr>
          <p:cNvPr id="4" name="Slide Number Placeholder 3"/>
          <p:cNvSpPr>
            <a:spLocks noGrp="1"/>
          </p:cNvSpPr>
          <p:nvPr>
            <p:ph type="sldNum" sz="quarter" idx="12"/>
          </p:nvPr>
        </p:nvSpPr>
        <p:spPr/>
        <p:txBody>
          <a:bodyPr/>
          <a:lstStyle/>
          <a:p>
            <a:fld id="{8A948100-F9AF-674A-BF08-576787DAE645}" type="slidenum">
              <a:rPr lang="en-US" smtClean="0"/>
              <a:pPr/>
              <a:t>30</a:t>
            </a:fld>
            <a:endParaRPr lang="en-US"/>
          </a:p>
        </p:txBody>
      </p:sp>
    </p:spTree>
    <p:extLst>
      <p:ext uri="{BB962C8B-B14F-4D97-AF65-F5344CB8AC3E}">
        <p14:creationId xmlns:p14="http://schemas.microsoft.com/office/powerpoint/2010/main" val="3417618279"/>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Abstraction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Object-Oriented Programming (OOP) is one way</a:t>
            </a:r>
          </a:p>
          <a:p>
            <a:r>
              <a:rPr lang="en-US" dirty="0" smtClean="0"/>
              <a:t>Class</a:t>
            </a:r>
          </a:p>
          <a:p>
            <a:pPr lvl="1"/>
            <a:r>
              <a:rPr lang="en-US" dirty="0" smtClean="0"/>
              <a:t>Gives a name to the abstraction and creates a template for objects, which are instances of the abstraction</a:t>
            </a:r>
          </a:p>
          <a:p>
            <a:pPr lvl="1"/>
            <a:r>
              <a:rPr lang="en-US" dirty="0" smtClean="0"/>
              <a:t>Examples: Wheel, Robot, Car, Chair</a:t>
            </a:r>
          </a:p>
          <a:p>
            <a:pPr lvl="1"/>
            <a:r>
              <a:rPr lang="en-US" dirty="0" smtClean="0"/>
              <a:t>Includes variables and methods that define the details of the abstraction</a:t>
            </a:r>
          </a:p>
          <a:p>
            <a:r>
              <a:rPr lang="en-US" dirty="0" smtClean="0"/>
              <a:t>Variable</a:t>
            </a:r>
          </a:p>
          <a:p>
            <a:pPr lvl="1"/>
            <a:r>
              <a:rPr lang="en-US" dirty="0" smtClean="0"/>
              <a:t>Names and stores a quantity</a:t>
            </a:r>
          </a:p>
          <a:p>
            <a:pPr lvl="1"/>
            <a:r>
              <a:rPr lang="en-US" dirty="0" smtClean="0"/>
              <a:t>Examples: radius, name, speed, color</a:t>
            </a:r>
          </a:p>
          <a:p>
            <a:r>
              <a:rPr lang="en-US" dirty="0" smtClean="0"/>
              <a:t>Method</a:t>
            </a:r>
          </a:p>
          <a:p>
            <a:pPr lvl="1"/>
            <a:r>
              <a:rPr lang="en-US" dirty="0" smtClean="0"/>
              <a:t>Names and defines an operation on a class or object</a:t>
            </a:r>
          </a:p>
          <a:p>
            <a:pPr lvl="1"/>
            <a:r>
              <a:rPr lang="en-US" dirty="0" smtClean="0"/>
              <a:t>Examples: </a:t>
            </a:r>
            <a:r>
              <a:rPr lang="en-US" dirty="0" err="1" smtClean="0"/>
              <a:t>getArea</a:t>
            </a:r>
            <a:r>
              <a:rPr lang="en-US" dirty="0" smtClean="0"/>
              <a:t>, speak, accelerate, eject</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31</a:t>
            </a:fld>
            <a:endParaRPr lang="en-US"/>
          </a:p>
        </p:txBody>
      </p:sp>
    </p:spTree>
    <p:extLst>
      <p:ext uri="{BB962C8B-B14F-4D97-AF65-F5344CB8AC3E}">
        <p14:creationId xmlns:p14="http://schemas.microsoft.com/office/powerpoint/2010/main" val="240953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dissolve">
                                      <p:cBhvr>
                                        <p:cTn id="40" dur="500"/>
                                        <p:tgtEl>
                                          <p:spTgt spid="3">
                                            <p:txEl>
                                              <p:pRg st="9" end="9"/>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dissolv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a:bodyPr>
          <a:lstStyle/>
          <a:p>
            <a:r>
              <a:rPr lang="en-US" dirty="0" smtClean="0"/>
              <a:t/>
            </a:r>
            <a:br>
              <a:rPr lang="en-US" dirty="0" smtClean="0"/>
            </a:br>
            <a:r>
              <a:rPr lang="en-US" dirty="0" smtClean="0"/>
              <a:t>Simple Programs</a:t>
            </a:r>
            <a:endParaRPr lang="en-US" dirty="0"/>
          </a:p>
        </p:txBody>
      </p:sp>
      <p:sp>
        <p:nvSpPr>
          <p:cNvPr id="3" name="Subtitle 2"/>
          <p:cNvSpPr>
            <a:spLocks noGrp="1"/>
          </p:cNvSpPr>
          <p:nvPr>
            <p:ph type="subTitle" idx="1"/>
          </p:nvPr>
        </p:nvSpPr>
        <p:spPr/>
        <p:txBody>
          <a:bodyPr/>
          <a:lstStyle/>
          <a:p>
            <a:r>
              <a:rPr lang="en-US" dirty="0" smtClean="0"/>
              <a:t>Programs</a:t>
            </a:r>
          </a:p>
          <a:p>
            <a:r>
              <a:rPr lang="en-US" dirty="0" smtClean="0"/>
              <a:t>Assignments</a:t>
            </a:r>
          </a:p>
          <a:p>
            <a:r>
              <a:rPr lang="en-US" dirty="0" smtClean="0"/>
              <a:t>Simple Input and Output</a:t>
            </a:r>
            <a:endParaRPr lang="en-US" dirty="0"/>
          </a:p>
        </p:txBody>
      </p:sp>
    </p:spTree>
    <p:extLst>
      <p:ext uri="{BB962C8B-B14F-4D97-AF65-F5344CB8AC3E}">
        <p14:creationId xmlns:p14="http://schemas.microsoft.com/office/powerpoint/2010/main" val="38632670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vs. Program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time…</a:t>
            </a:r>
          </a:p>
          <a:p>
            <a:pPr lvl="1"/>
            <a:r>
              <a:rPr lang="en-US" dirty="0" smtClean="0"/>
              <a:t>We saw a class (Wheel) only</a:t>
            </a:r>
          </a:p>
          <a:p>
            <a:r>
              <a:rPr lang="en-US" dirty="0" smtClean="0"/>
              <a:t>This time…</a:t>
            </a:r>
          </a:p>
          <a:p>
            <a:pPr lvl="1"/>
            <a:r>
              <a:rPr lang="en-US" dirty="0" smtClean="0"/>
              <a:t>Add “main” method</a:t>
            </a:r>
          </a:p>
          <a:p>
            <a:pPr lvl="1"/>
            <a:r>
              <a:rPr lang="en-US" dirty="0" smtClean="0"/>
              <a:t>Program execution starts (and often ends) here</a:t>
            </a:r>
          </a:p>
          <a:p>
            <a:r>
              <a:rPr lang="en-US" dirty="0" smtClean="0"/>
              <a:t>Using the command line</a:t>
            </a:r>
          </a:p>
          <a:p>
            <a:pPr lvl="1"/>
            <a:r>
              <a:rPr lang="en-US" dirty="0" smtClean="0"/>
              <a:t>Edit, compile, run (IntelliJ, </a:t>
            </a:r>
            <a:r>
              <a:rPr lang="en-US" dirty="0" err="1" smtClean="0"/>
              <a:t>javac</a:t>
            </a:r>
            <a:r>
              <a:rPr lang="en-US" dirty="0" smtClean="0"/>
              <a:t>, java)</a:t>
            </a:r>
          </a:p>
          <a:p>
            <a:pPr lvl="1"/>
            <a:r>
              <a:rPr lang="en-US" dirty="0" smtClean="0"/>
              <a:t>See the byte code (</a:t>
            </a:r>
            <a:r>
              <a:rPr lang="en-US" dirty="0" err="1" smtClean="0"/>
              <a:t>javap</a:t>
            </a:r>
            <a:r>
              <a:rPr lang="en-US" dirty="0" smtClean="0"/>
              <a:t> –c)</a:t>
            </a:r>
          </a:p>
          <a:p>
            <a:r>
              <a:rPr lang="en-US" dirty="0" smtClean="0"/>
              <a:t>Examples: </a:t>
            </a:r>
            <a:r>
              <a:rPr lang="en-US" dirty="0" err="1" smtClean="0"/>
              <a:t>Robot.java</a:t>
            </a:r>
            <a:r>
              <a:rPr lang="en-US" dirty="0"/>
              <a:t> </a:t>
            </a:r>
            <a:r>
              <a:rPr lang="en-US" dirty="0" smtClean="0"/>
              <a:t>and </a:t>
            </a:r>
            <a:r>
              <a:rPr lang="en-US" dirty="0" err="1" smtClean="0"/>
              <a:t>Calculator.java</a:t>
            </a:r>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33</a:t>
            </a:fld>
            <a:endParaRPr lang="en-US"/>
          </a:p>
        </p:txBody>
      </p:sp>
    </p:spTree>
    <p:extLst>
      <p:ext uri="{BB962C8B-B14F-4D97-AF65-F5344CB8AC3E}">
        <p14:creationId xmlns:p14="http://schemas.microsoft.com/office/powerpoint/2010/main" val="2193809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Wheel Class (reminder)</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nsolas"/>
                <a:cs typeface="Consolas"/>
              </a:rPr>
              <a:t>public class Wheel {</a:t>
            </a:r>
          </a:p>
          <a:p>
            <a:pPr marL="0" indent="0">
              <a:buNone/>
            </a:pPr>
            <a:r>
              <a:rPr lang="en-US" dirty="0">
                <a:latin typeface="Consolas"/>
                <a:cs typeface="Consolas"/>
              </a:rPr>
              <a:t>    double radius;</a:t>
            </a:r>
          </a:p>
          <a:p>
            <a:pPr marL="0" indent="0">
              <a:buNone/>
            </a:pPr>
            <a:r>
              <a:rPr lang="en-US" dirty="0">
                <a:latin typeface="Consolas"/>
                <a:cs typeface="Consolas"/>
              </a:rPr>
              <a:t>    </a:t>
            </a:r>
          </a:p>
          <a:p>
            <a:pPr marL="0" indent="0">
              <a:buNone/>
            </a:pPr>
            <a:r>
              <a:rPr lang="en-US" dirty="0">
                <a:latin typeface="Consolas"/>
                <a:cs typeface="Consolas"/>
              </a:rPr>
              <a:t>    Wheel(double radius) {</a:t>
            </a:r>
          </a:p>
          <a:p>
            <a:pPr marL="0" indent="0">
              <a:buNone/>
            </a:pPr>
            <a:r>
              <a:rPr lang="en-US" dirty="0">
                <a:latin typeface="Consolas"/>
                <a:cs typeface="Consolas"/>
              </a:rPr>
              <a:t>        </a:t>
            </a:r>
            <a:r>
              <a:rPr lang="en-US" dirty="0" err="1">
                <a:latin typeface="Consolas"/>
                <a:cs typeface="Consolas"/>
              </a:rPr>
              <a:t>this.radius</a:t>
            </a:r>
            <a:r>
              <a:rPr lang="en-US" dirty="0">
                <a:latin typeface="Consolas"/>
                <a:cs typeface="Consolas"/>
              </a:rPr>
              <a:t> = radius;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double </a:t>
            </a:r>
            <a:r>
              <a:rPr lang="en-US" dirty="0" err="1">
                <a:latin typeface="Consolas"/>
                <a:cs typeface="Consolas"/>
              </a:rPr>
              <a:t>getCircumference</a:t>
            </a:r>
            <a:r>
              <a:rPr lang="en-US" dirty="0">
                <a:latin typeface="Consolas"/>
                <a:cs typeface="Consolas"/>
              </a:rPr>
              <a:t>() {</a:t>
            </a:r>
          </a:p>
          <a:p>
            <a:pPr marL="0" indent="0">
              <a:buNone/>
            </a:pPr>
            <a:r>
              <a:rPr lang="en-US" dirty="0">
                <a:latin typeface="Consolas"/>
                <a:cs typeface="Consolas"/>
              </a:rPr>
              <a:t>        return 2 * </a:t>
            </a:r>
            <a:r>
              <a:rPr lang="en-US" dirty="0" err="1">
                <a:latin typeface="Consolas"/>
                <a:cs typeface="Consolas"/>
              </a:rPr>
              <a:t>Math.PI</a:t>
            </a:r>
            <a:r>
              <a:rPr lang="en-US" dirty="0">
                <a:latin typeface="Consolas"/>
                <a:cs typeface="Consolas"/>
              </a:rPr>
              <a:t> * radius;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double </a:t>
            </a:r>
            <a:r>
              <a:rPr lang="en-US" dirty="0" err="1">
                <a:latin typeface="Consolas"/>
                <a:cs typeface="Consolas"/>
              </a:rPr>
              <a:t>getArea</a:t>
            </a:r>
            <a:r>
              <a:rPr lang="en-US" dirty="0">
                <a:latin typeface="Consolas"/>
                <a:cs typeface="Consolas"/>
              </a:rPr>
              <a:t>() {</a:t>
            </a:r>
          </a:p>
          <a:p>
            <a:pPr marL="0" indent="0">
              <a:buNone/>
            </a:pPr>
            <a:r>
              <a:rPr lang="en-US" dirty="0">
                <a:latin typeface="Consolas"/>
                <a:cs typeface="Consolas"/>
              </a:rPr>
              <a:t>        return </a:t>
            </a:r>
            <a:r>
              <a:rPr lang="en-US" dirty="0" err="1">
                <a:latin typeface="Consolas"/>
                <a:cs typeface="Consolas"/>
              </a:rPr>
              <a:t>Math.PI</a:t>
            </a:r>
            <a:r>
              <a:rPr lang="en-US" dirty="0">
                <a:latin typeface="Consolas"/>
                <a:cs typeface="Consolas"/>
              </a:rPr>
              <a:t> * radius * radius;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double </a:t>
            </a:r>
            <a:r>
              <a:rPr lang="en-US" dirty="0" err="1">
                <a:latin typeface="Consolas"/>
                <a:cs typeface="Consolas"/>
              </a:rPr>
              <a:t>getRadius</a:t>
            </a:r>
            <a:r>
              <a:rPr lang="en-US" dirty="0">
                <a:latin typeface="Consolas"/>
                <a:cs typeface="Consolas"/>
              </a:rPr>
              <a:t>() {</a:t>
            </a:r>
          </a:p>
          <a:p>
            <a:pPr marL="0" indent="0">
              <a:buNone/>
            </a:pPr>
            <a:r>
              <a:rPr lang="en-US" dirty="0">
                <a:latin typeface="Consolas"/>
                <a:cs typeface="Consolas"/>
              </a:rPr>
              <a:t>        return radius;</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34</a:t>
            </a:fld>
            <a:endParaRPr lang="en-US"/>
          </a:p>
        </p:txBody>
      </p:sp>
    </p:spTree>
    <p:extLst>
      <p:ext uri="{BB962C8B-B14F-4D97-AF65-F5344CB8AC3E}">
        <p14:creationId xmlns:p14="http://schemas.microsoft.com/office/powerpoint/2010/main" val="287637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Robot.java</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Robot {</a:t>
            </a:r>
          </a:p>
          <a:p>
            <a:pPr marL="0" indent="0">
              <a:buNone/>
            </a:pPr>
            <a:r>
              <a:rPr lang="en-US" sz="2000" dirty="0">
                <a:latin typeface="Consolas"/>
                <a:cs typeface="Consolas"/>
              </a:rPr>
              <a:t>    void speak(String message)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(message);</a:t>
            </a:r>
          </a:p>
          <a:p>
            <a:pPr marL="0" indent="0">
              <a:buNone/>
            </a:pPr>
            <a:r>
              <a:rPr lang="en-US" sz="2000" dirty="0">
                <a:latin typeface="Consolas"/>
                <a:cs typeface="Consolas"/>
              </a:rPr>
              <a:t>    }</a:t>
            </a:r>
          </a:p>
          <a:p>
            <a:pPr marL="0" indent="0">
              <a:buNone/>
            </a:pPr>
            <a:r>
              <a:rPr lang="en-US" sz="2000" dirty="0">
                <a:latin typeface="Consolas"/>
                <a:cs typeface="Consolas"/>
              </a:rPr>
              <a:t>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Robot r = new Robot();</a:t>
            </a:r>
          </a:p>
          <a:p>
            <a:pPr marL="0" indent="0">
              <a:buNone/>
            </a:pPr>
            <a:r>
              <a:rPr lang="en-US" sz="2000" dirty="0">
                <a:latin typeface="Consolas"/>
                <a:cs typeface="Consolas"/>
              </a:rPr>
              <a:t>        </a:t>
            </a:r>
            <a:r>
              <a:rPr lang="en-US" sz="2000" dirty="0" err="1">
                <a:latin typeface="Consolas"/>
                <a:cs typeface="Consolas"/>
              </a:rPr>
              <a:t>r.speak</a:t>
            </a:r>
            <a:r>
              <a:rPr lang="en-US" sz="2000" dirty="0">
                <a:latin typeface="Consolas"/>
                <a:cs typeface="Consolas"/>
              </a:rPr>
              <a:t>("hello world");</a:t>
            </a:r>
          </a:p>
          <a:p>
            <a:pPr marL="0" indent="0">
              <a:buNone/>
            </a:pPr>
            <a:r>
              <a:rPr lang="en-US" sz="2000" dirty="0">
                <a:latin typeface="Consolas"/>
                <a:cs typeface="Consolas"/>
              </a:rPr>
              <a:t>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35</a:t>
            </a:fld>
            <a:endParaRPr lang="en-US"/>
          </a:p>
        </p:txBody>
      </p:sp>
    </p:spTree>
    <p:extLst>
      <p:ext uri="{BB962C8B-B14F-4D97-AF65-F5344CB8AC3E}">
        <p14:creationId xmlns:p14="http://schemas.microsoft.com/office/powerpoint/2010/main" val="39130467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Calculator.java</a:t>
            </a:r>
            <a:endParaRPr lang="en-US" dirty="0"/>
          </a:p>
        </p:txBody>
      </p:sp>
      <p:sp>
        <p:nvSpPr>
          <p:cNvPr id="3" name="Content Placeholder 2"/>
          <p:cNvSpPr>
            <a:spLocks noGrp="1"/>
          </p:cNvSpPr>
          <p:nvPr>
            <p:ph idx="1"/>
          </p:nvPr>
        </p:nvSpPr>
        <p:spPr/>
        <p:txBody>
          <a:bodyPr>
            <a:noAutofit/>
          </a:bodyPr>
          <a:lstStyle/>
          <a:p>
            <a:pPr marL="0" indent="0">
              <a:buNone/>
            </a:pPr>
            <a:r>
              <a:rPr lang="en-US" sz="1600" dirty="0">
                <a:latin typeface="Consolas"/>
                <a:cs typeface="Consolas"/>
              </a:rPr>
              <a:t>public class Calculator { </a:t>
            </a:r>
          </a:p>
          <a:p>
            <a:pPr marL="0" indent="0">
              <a:buNone/>
            </a:pPr>
            <a:r>
              <a:rPr lang="en-US" sz="1600" dirty="0">
                <a:latin typeface="Consolas"/>
                <a:cs typeface="Consolas"/>
              </a:rPr>
              <a:t>    </a:t>
            </a:r>
            <a:r>
              <a:rPr lang="en-US" sz="1600" dirty="0" err="1">
                <a:latin typeface="Consolas"/>
                <a:cs typeface="Consolas"/>
              </a:rPr>
              <a:t>int</a:t>
            </a:r>
            <a:r>
              <a:rPr lang="en-US" sz="1600" dirty="0">
                <a:latin typeface="Consolas"/>
                <a:cs typeface="Consolas"/>
              </a:rPr>
              <a:t> add(</a:t>
            </a:r>
            <a:r>
              <a:rPr lang="en-US" sz="1600" dirty="0" err="1">
                <a:latin typeface="Consolas"/>
                <a:cs typeface="Consolas"/>
              </a:rPr>
              <a:t>int</a:t>
            </a:r>
            <a:r>
              <a:rPr lang="en-US" sz="1600" dirty="0">
                <a:latin typeface="Consolas"/>
                <a:cs typeface="Consolas"/>
              </a:rPr>
              <a:t> x, </a:t>
            </a:r>
            <a:r>
              <a:rPr lang="en-US" sz="1600" dirty="0" err="1">
                <a:latin typeface="Consolas"/>
                <a:cs typeface="Consolas"/>
              </a:rPr>
              <a:t>int</a:t>
            </a:r>
            <a:r>
              <a:rPr lang="en-US" sz="1600" dirty="0">
                <a:latin typeface="Consolas"/>
                <a:cs typeface="Consolas"/>
              </a:rPr>
              <a:t> y) { </a:t>
            </a:r>
          </a:p>
          <a:p>
            <a:pPr marL="0" indent="0">
              <a:buNone/>
            </a:pPr>
            <a:r>
              <a:rPr lang="en-US" sz="1600" dirty="0">
                <a:latin typeface="Consolas"/>
                <a:cs typeface="Consolas"/>
              </a:rPr>
              <a:t>        return x + y; </a:t>
            </a:r>
          </a:p>
          <a:p>
            <a:pPr marL="0" indent="0">
              <a:buNone/>
            </a:pPr>
            <a:r>
              <a:rPr lang="en-US" sz="1600" dirty="0">
                <a:latin typeface="Consolas"/>
                <a:cs typeface="Consolas"/>
              </a:rPr>
              <a:t>    } </a:t>
            </a:r>
          </a:p>
          <a:p>
            <a:pPr marL="0" indent="0">
              <a:buNone/>
            </a:pP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int</a:t>
            </a:r>
            <a:r>
              <a:rPr lang="en-US" sz="1600" dirty="0">
                <a:latin typeface="Consolas"/>
                <a:cs typeface="Consolas"/>
              </a:rPr>
              <a:t> subtract(</a:t>
            </a:r>
            <a:r>
              <a:rPr lang="en-US" sz="1600" dirty="0" err="1">
                <a:latin typeface="Consolas"/>
                <a:cs typeface="Consolas"/>
              </a:rPr>
              <a:t>int</a:t>
            </a:r>
            <a:r>
              <a:rPr lang="en-US" sz="1600" dirty="0">
                <a:latin typeface="Consolas"/>
                <a:cs typeface="Consolas"/>
              </a:rPr>
              <a:t> x, </a:t>
            </a:r>
            <a:r>
              <a:rPr lang="en-US" sz="1600" dirty="0" err="1">
                <a:latin typeface="Consolas"/>
                <a:cs typeface="Consolas"/>
              </a:rPr>
              <a:t>int</a:t>
            </a:r>
            <a:r>
              <a:rPr lang="en-US" sz="1600" dirty="0">
                <a:latin typeface="Consolas"/>
                <a:cs typeface="Consolas"/>
              </a:rPr>
              <a:t> y) { </a:t>
            </a:r>
          </a:p>
          <a:p>
            <a:pPr marL="0" indent="0">
              <a:buNone/>
            </a:pPr>
            <a:r>
              <a:rPr lang="en-US" sz="1600" dirty="0">
                <a:latin typeface="Consolas"/>
                <a:cs typeface="Consolas"/>
              </a:rPr>
              <a:t>        return x - y; </a:t>
            </a:r>
          </a:p>
          <a:p>
            <a:pPr marL="0" indent="0">
              <a:buNone/>
            </a:pPr>
            <a:r>
              <a:rPr lang="en-US" sz="1600" dirty="0">
                <a:latin typeface="Consolas"/>
                <a:cs typeface="Consolas"/>
              </a:rPr>
              <a:t>    } </a:t>
            </a:r>
          </a:p>
          <a:p>
            <a:pPr marL="0" indent="0">
              <a:buNone/>
            </a:pPr>
            <a:r>
              <a:rPr lang="en-US" sz="1600" dirty="0">
                <a:latin typeface="Consolas"/>
                <a:cs typeface="Consolas"/>
              </a:rPr>
              <a:t>    </a:t>
            </a:r>
          </a:p>
          <a:p>
            <a:pPr marL="0" indent="0">
              <a:buNone/>
            </a:pPr>
            <a:r>
              <a:rPr lang="en-US" sz="1600" dirty="0">
                <a:latin typeface="Consolas"/>
                <a:cs typeface="Consolas"/>
              </a:rPr>
              <a:t>    public static void main(String[] </a:t>
            </a:r>
            <a:r>
              <a:rPr lang="en-US" sz="1600" dirty="0" err="1">
                <a:latin typeface="Consolas"/>
                <a:cs typeface="Consolas"/>
              </a:rPr>
              <a:t>args</a:t>
            </a:r>
            <a:r>
              <a:rPr lang="en-US" sz="1600" dirty="0">
                <a:latin typeface="Consolas"/>
                <a:cs typeface="Consolas"/>
              </a:rPr>
              <a:t>) { </a:t>
            </a:r>
          </a:p>
          <a:p>
            <a:pPr marL="0" indent="0">
              <a:buNone/>
            </a:pPr>
            <a:r>
              <a:rPr lang="en-US" sz="1600" dirty="0">
                <a:latin typeface="Consolas"/>
                <a:cs typeface="Consolas"/>
              </a:rPr>
              <a:t>        Calculator c = new Calculator();</a:t>
            </a:r>
          </a:p>
          <a:p>
            <a:pPr marL="0" indent="0">
              <a:buNone/>
            </a:pP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c.add</a:t>
            </a:r>
            <a:r>
              <a:rPr lang="en-US" sz="1600" dirty="0">
                <a:latin typeface="Consolas"/>
                <a:cs typeface="Consolas"/>
              </a:rPr>
              <a:t>(3, 5));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c.subtract</a:t>
            </a:r>
            <a:r>
              <a:rPr lang="en-US" sz="1600" dirty="0">
                <a:latin typeface="Consolas"/>
                <a:cs typeface="Consolas"/>
              </a:rPr>
              <a:t>(3, 5)); </a:t>
            </a:r>
          </a:p>
          <a:p>
            <a:pPr marL="0" indent="0">
              <a:buNone/>
            </a:pPr>
            <a:r>
              <a:rPr lang="en-US" sz="1600" dirty="0">
                <a:latin typeface="Consolas"/>
                <a:cs typeface="Consolas"/>
              </a:rPr>
              <a:t>    } </a:t>
            </a:r>
          </a:p>
          <a:p>
            <a:pPr marL="0" indent="0">
              <a:buNone/>
            </a:pPr>
            <a:r>
              <a:rPr lang="en-US" sz="1600" dirty="0">
                <a:latin typeface="Consolas"/>
                <a:cs typeface="Consolas"/>
              </a:rPr>
              <a:t>} </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36</a:t>
            </a:fld>
            <a:endParaRPr lang="en-US"/>
          </a:p>
        </p:txBody>
      </p:sp>
    </p:spTree>
    <p:extLst>
      <p:ext uri="{BB962C8B-B14F-4D97-AF65-F5344CB8AC3E}">
        <p14:creationId xmlns:p14="http://schemas.microsoft.com/office/powerpoint/2010/main" val="3460692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Basics</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 structure</a:t>
            </a:r>
          </a:p>
          <a:p>
            <a:pPr lvl="1"/>
            <a:r>
              <a:rPr lang="en-US" dirty="0" smtClean="0"/>
              <a:t>Top-level class</a:t>
            </a:r>
          </a:p>
          <a:p>
            <a:pPr lvl="2"/>
            <a:r>
              <a:rPr lang="en-US" dirty="0" smtClean="0"/>
              <a:t>Name of class is name of file (with .java extension)</a:t>
            </a:r>
          </a:p>
          <a:p>
            <a:pPr lvl="2"/>
            <a:r>
              <a:rPr lang="en-US" dirty="0" smtClean="0"/>
              <a:t>Example: class Robot in </a:t>
            </a:r>
            <a:r>
              <a:rPr lang="en-US" dirty="0" err="1" smtClean="0"/>
              <a:t>Robot.java</a:t>
            </a:r>
            <a:endParaRPr lang="en-US" dirty="0" smtClean="0"/>
          </a:p>
          <a:p>
            <a:pPr lvl="1"/>
            <a:r>
              <a:rPr lang="en-US" dirty="0" smtClean="0"/>
              <a:t>One or more methods</a:t>
            </a:r>
          </a:p>
          <a:p>
            <a:pPr lvl="1"/>
            <a:r>
              <a:rPr lang="en-US" dirty="0" smtClean="0"/>
              <a:t>Program execution begins at main</a:t>
            </a:r>
          </a:p>
          <a:p>
            <a:r>
              <a:rPr lang="en-US" dirty="0" smtClean="0"/>
              <a:t>Command line input and output</a:t>
            </a:r>
          </a:p>
          <a:p>
            <a:pPr lvl="1"/>
            <a:r>
              <a:rPr lang="en-US" dirty="0"/>
              <a:t>Scanner class [not seen yet]</a:t>
            </a:r>
          </a:p>
          <a:p>
            <a:pPr lvl="1"/>
            <a:r>
              <a:rPr lang="en-US" dirty="0" err="1" smtClean="0"/>
              <a:t>System.out.println</a:t>
            </a:r>
            <a:r>
              <a:rPr lang="en-US" dirty="0" smtClean="0"/>
              <a:t>(…)</a:t>
            </a:r>
          </a:p>
        </p:txBody>
      </p:sp>
      <p:sp>
        <p:nvSpPr>
          <p:cNvPr id="5" name="Slide Number Placeholder 4"/>
          <p:cNvSpPr>
            <a:spLocks noGrp="1"/>
          </p:cNvSpPr>
          <p:nvPr>
            <p:ph type="sldNum" sz="quarter" idx="12"/>
          </p:nvPr>
        </p:nvSpPr>
        <p:spPr/>
        <p:txBody>
          <a:bodyPr/>
          <a:lstStyle/>
          <a:p>
            <a:fld id="{8A948100-F9AF-674A-BF08-576787DAE645}" type="slidenum">
              <a:rPr lang="en-US" smtClean="0"/>
              <a:pPr/>
              <a:t>37</a:t>
            </a:fld>
            <a:endParaRPr lang="en-US"/>
          </a:p>
        </p:txBody>
      </p:sp>
    </p:spTree>
    <p:extLst>
      <p:ext uri="{BB962C8B-B14F-4D97-AF65-F5344CB8AC3E}">
        <p14:creationId xmlns:p14="http://schemas.microsoft.com/office/powerpoint/2010/main" val="39936252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Details</a:t>
            </a:r>
            <a:endParaRPr lang="en-US" dirty="0"/>
          </a:p>
        </p:txBody>
      </p:sp>
      <p:sp>
        <p:nvSpPr>
          <p:cNvPr id="3" name="Content Placeholder 2"/>
          <p:cNvSpPr>
            <a:spLocks noGrp="1"/>
          </p:cNvSpPr>
          <p:nvPr>
            <p:ph idx="1"/>
          </p:nvPr>
        </p:nvSpPr>
        <p:spPr/>
        <p:txBody>
          <a:bodyPr/>
          <a:lstStyle/>
          <a:p>
            <a:r>
              <a:rPr lang="en-US" dirty="0" smtClean="0"/>
              <a:t>// or /* */ for comments</a:t>
            </a:r>
          </a:p>
          <a:p>
            <a:r>
              <a:rPr lang="en-US" dirty="0" smtClean="0"/>
              <a:t>White space ignored (delimits tokens)</a:t>
            </a:r>
          </a:p>
          <a:p>
            <a:r>
              <a:rPr lang="en-US" dirty="0" smtClean="0"/>
              <a:t>Semicolon (;) to end or separate statements</a:t>
            </a:r>
          </a:p>
          <a:p>
            <a:r>
              <a:rPr lang="en-US" dirty="0" smtClean="0"/>
              <a:t>Curly braces ({}) to group statements</a:t>
            </a:r>
          </a:p>
          <a:p>
            <a:r>
              <a:rPr lang="en-US" dirty="0" smtClean="0"/>
              <a:t>Some words are “reserved” and cannot be used for variable, method, or class names</a:t>
            </a:r>
          </a:p>
          <a:p>
            <a:r>
              <a:rPr lang="en-US" dirty="0" smtClean="0"/>
              <a:t>import statement gives access to other classes</a:t>
            </a:r>
            <a:endParaRPr lang="en-US" dirty="0"/>
          </a:p>
        </p:txBody>
      </p:sp>
      <p:sp>
        <p:nvSpPr>
          <p:cNvPr id="5" name="Slide Number Placeholder 4"/>
          <p:cNvSpPr>
            <a:spLocks noGrp="1"/>
          </p:cNvSpPr>
          <p:nvPr>
            <p:ph type="sldNum" sz="quarter" idx="12"/>
          </p:nvPr>
        </p:nvSpPr>
        <p:spPr/>
        <p:txBody>
          <a:bodyPr/>
          <a:lstStyle/>
          <a:p>
            <a:fld id="{8A948100-F9AF-674A-BF08-576787DAE645}" type="slidenum">
              <a:rPr lang="en-US" smtClean="0"/>
              <a:pPr/>
              <a:t>38</a:t>
            </a:fld>
            <a:endParaRPr lang="en-US"/>
          </a:p>
        </p:txBody>
      </p:sp>
    </p:spTree>
    <p:extLst>
      <p:ext uri="{BB962C8B-B14F-4D97-AF65-F5344CB8AC3E}">
        <p14:creationId xmlns:p14="http://schemas.microsoft.com/office/powerpoint/2010/main" val="34017423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Like a Computer Scientist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32695623"/>
              </p:ext>
            </p:extLst>
          </p:nvPr>
        </p:nvGraphicFramePr>
        <p:xfrm>
          <a:off x="1614358" y="1291268"/>
          <a:ext cx="5915284" cy="4988560"/>
        </p:xfrm>
        <a:graphic>
          <a:graphicData uri="http://schemas.openxmlformats.org/drawingml/2006/table">
            <a:tbl>
              <a:tblPr firstRow="1" bandRow="1">
                <a:tableStyleId>{5C22544A-7EE6-4342-B048-85BDC9FD1C3A}</a:tableStyleId>
              </a:tblPr>
              <a:tblGrid>
                <a:gridCol w="1785182"/>
                <a:gridCol w="4130102"/>
              </a:tblGrid>
              <a:tr h="370840">
                <a:tc>
                  <a:txBody>
                    <a:bodyPr/>
                    <a:lstStyle/>
                    <a:p>
                      <a:r>
                        <a:rPr lang="en-US" dirty="0" smtClean="0"/>
                        <a:t>Symbol(s)</a:t>
                      </a:r>
                      <a:endParaRPr lang="en-US" dirty="0"/>
                    </a:p>
                  </a:txBody>
                  <a:tcPr/>
                </a:tc>
                <a:tc>
                  <a:txBody>
                    <a:bodyPr/>
                    <a:lstStyle/>
                    <a:p>
                      <a:r>
                        <a:rPr lang="en-US" dirty="0" smtClean="0"/>
                        <a:t>Phrase</a:t>
                      </a:r>
                      <a:endParaRPr lang="en-US" dirty="0"/>
                    </a:p>
                  </a:txBody>
                  <a:tcPr/>
                </a:tc>
              </a:tr>
              <a:tr h="370840">
                <a:tc>
                  <a:txBody>
                    <a:bodyPr/>
                    <a:lstStyle/>
                    <a:p>
                      <a:r>
                        <a:rPr lang="en-US" dirty="0" smtClean="0"/>
                        <a:t>{ }</a:t>
                      </a:r>
                      <a:endParaRPr lang="en-US" dirty="0"/>
                    </a:p>
                  </a:txBody>
                  <a:tcPr/>
                </a:tc>
                <a:tc>
                  <a:txBody>
                    <a:bodyPr/>
                    <a:lstStyle/>
                    <a:p>
                      <a:r>
                        <a:rPr lang="en-US" dirty="0" smtClean="0"/>
                        <a:t>“open/close</a:t>
                      </a:r>
                      <a:r>
                        <a:rPr lang="en-US" baseline="0" dirty="0" smtClean="0"/>
                        <a:t> curly [brace]”</a:t>
                      </a:r>
                      <a:endParaRPr lang="en-US" dirty="0"/>
                    </a:p>
                  </a:txBody>
                  <a:tcPr/>
                </a:tc>
              </a:tr>
              <a:tr h="370840">
                <a:tc>
                  <a:txBody>
                    <a:bodyPr/>
                    <a:lstStyle/>
                    <a:p>
                      <a:r>
                        <a:rPr lang="en-US" dirty="0" smtClean="0"/>
                        <a:t>&lt; &gt;</a:t>
                      </a:r>
                      <a:endParaRPr lang="en-US" dirty="0"/>
                    </a:p>
                  </a:txBody>
                  <a:tcPr/>
                </a:tc>
                <a:tc>
                  <a:txBody>
                    <a:bodyPr/>
                    <a:lstStyle/>
                    <a:p>
                      <a:r>
                        <a:rPr lang="en-US" dirty="0" smtClean="0"/>
                        <a:t>“open/close</a:t>
                      </a:r>
                      <a:r>
                        <a:rPr lang="en-US" baseline="0" dirty="0" smtClean="0"/>
                        <a:t> angle bracket” or </a:t>
                      </a:r>
                      <a:br>
                        <a:rPr lang="en-US" baseline="0" dirty="0" smtClean="0"/>
                      </a:br>
                      <a:r>
                        <a:rPr lang="en-US" baseline="0" dirty="0" smtClean="0"/>
                        <a:t>“input from/output to” (UNIX)</a:t>
                      </a:r>
                      <a:endParaRPr lang="en-US" dirty="0"/>
                    </a:p>
                  </a:txBody>
                  <a:tcPr/>
                </a:tc>
              </a:tr>
              <a:tr h="370840">
                <a:tc>
                  <a:txBody>
                    <a:bodyPr/>
                    <a:lstStyle/>
                    <a:p>
                      <a:r>
                        <a:rPr lang="en-US" dirty="0" smtClean="0"/>
                        <a:t>[ ]</a:t>
                      </a:r>
                      <a:endParaRPr lang="en-US" dirty="0"/>
                    </a:p>
                  </a:txBody>
                  <a:tcPr/>
                </a:tc>
                <a:tc>
                  <a:txBody>
                    <a:bodyPr/>
                    <a:lstStyle/>
                    <a:p>
                      <a:r>
                        <a:rPr lang="en-US" dirty="0" smtClean="0"/>
                        <a:t>“open/close</a:t>
                      </a:r>
                      <a:r>
                        <a:rPr lang="en-US" baseline="0" dirty="0" smtClean="0"/>
                        <a:t> [square] bracket”</a:t>
                      </a:r>
                      <a:endParaRPr lang="en-US" dirty="0"/>
                    </a:p>
                  </a:txBody>
                  <a:tcPr/>
                </a:tc>
              </a:tr>
              <a:tr h="370840">
                <a:tc>
                  <a:txBody>
                    <a:bodyPr/>
                    <a:lstStyle/>
                    <a:p>
                      <a:r>
                        <a:rPr lang="en-US" dirty="0" smtClean="0"/>
                        <a:t>#!</a:t>
                      </a:r>
                      <a:endParaRPr lang="en-US" dirty="0"/>
                    </a:p>
                  </a:txBody>
                  <a:tcPr/>
                </a:tc>
                <a:tc>
                  <a:txBody>
                    <a:bodyPr/>
                    <a:lstStyle/>
                    <a:p>
                      <a:r>
                        <a:rPr lang="en-US" dirty="0" smtClean="0"/>
                        <a:t>“pound</a:t>
                      </a:r>
                      <a:r>
                        <a:rPr lang="en-US" baseline="0" dirty="0" smtClean="0"/>
                        <a:t> bang</a:t>
                      </a:r>
                      <a:r>
                        <a:rPr lang="en-US" dirty="0" smtClean="0"/>
                        <a:t>” or “</a:t>
                      </a:r>
                      <a:r>
                        <a:rPr lang="en-US" dirty="0" err="1" smtClean="0"/>
                        <a:t>sh’bang</a:t>
                      </a:r>
                      <a:r>
                        <a:rPr lang="en-US" dirty="0" smtClean="0"/>
                        <a:t>” (UNIX)</a:t>
                      </a:r>
                      <a:br>
                        <a:rPr lang="en-US" dirty="0" smtClean="0"/>
                      </a:br>
                      <a:r>
                        <a:rPr lang="en-US" dirty="0" smtClean="0"/>
                        <a:t>(Twitter popularized “hash tag” for #)</a:t>
                      </a:r>
                      <a:endParaRPr lang="en-US" dirty="0"/>
                    </a:p>
                  </a:txBody>
                  <a:tcPr/>
                </a:tc>
              </a:tr>
              <a:tr h="370840">
                <a:tc>
                  <a:txBody>
                    <a:bodyPr/>
                    <a:lstStyle/>
                    <a:p>
                      <a:r>
                        <a:rPr lang="en-US" dirty="0" smtClean="0"/>
                        <a:t>/</a:t>
                      </a:r>
                      <a:endParaRPr lang="en-US" dirty="0"/>
                    </a:p>
                  </a:txBody>
                  <a:tcPr/>
                </a:tc>
                <a:tc>
                  <a:txBody>
                    <a:bodyPr/>
                    <a:lstStyle/>
                    <a:p>
                      <a:r>
                        <a:rPr lang="en-US" dirty="0" smtClean="0"/>
                        <a:t>“slash” (never “forward slash”)</a:t>
                      </a:r>
                    </a:p>
                  </a:txBody>
                  <a:tcPr/>
                </a:tc>
              </a:tr>
              <a:tr h="370840">
                <a:tc>
                  <a:txBody>
                    <a:bodyPr/>
                    <a:lstStyle/>
                    <a:p>
                      <a:r>
                        <a:rPr lang="en-US" dirty="0" smtClean="0"/>
                        <a:t>\</a:t>
                      </a:r>
                      <a:endParaRPr lang="en-US" dirty="0"/>
                    </a:p>
                  </a:txBody>
                  <a:tcPr/>
                </a:tc>
                <a:tc>
                  <a:txBody>
                    <a:bodyPr/>
                    <a:lstStyle/>
                    <a:p>
                      <a:r>
                        <a:rPr lang="en-US" dirty="0" smtClean="0"/>
                        <a:t>“backslash” (never “slash”)</a:t>
                      </a:r>
                    </a:p>
                  </a:txBody>
                  <a:tcPr/>
                </a:tc>
              </a:tr>
              <a:tr h="370840">
                <a:tc>
                  <a:txBody>
                    <a:bodyPr/>
                    <a:lstStyle/>
                    <a:p>
                      <a:r>
                        <a:rPr lang="en-US" dirty="0" smtClean="0"/>
                        <a:t>*</a:t>
                      </a:r>
                      <a:endParaRPr lang="en-US" dirty="0"/>
                    </a:p>
                  </a:txBody>
                  <a:tcPr/>
                </a:tc>
                <a:tc>
                  <a:txBody>
                    <a:bodyPr/>
                    <a:lstStyle/>
                    <a:p>
                      <a:r>
                        <a:rPr lang="en-US" dirty="0" smtClean="0"/>
                        <a:t>“asterisk”</a:t>
                      </a:r>
                      <a:r>
                        <a:rPr lang="en-US" baseline="0" dirty="0" smtClean="0"/>
                        <a:t> or “star” (UNIX)</a:t>
                      </a:r>
                      <a:endParaRPr lang="en-US" dirty="0" smtClean="0"/>
                    </a:p>
                  </a:txBody>
                  <a:tcPr/>
                </a:tc>
              </a:tr>
              <a:tr h="370840">
                <a:tc>
                  <a:txBody>
                    <a:bodyPr/>
                    <a:lstStyle/>
                    <a:p>
                      <a:r>
                        <a:rPr lang="en-US" dirty="0" smtClean="0"/>
                        <a:t>( )</a:t>
                      </a:r>
                      <a:endParaRPr lang="en-US" dirty="0"/>
                    </a:p>
                  </a:txBody>
                  <a:tcPr/>
                </a:tc>
                <a:tc>
                  <a:txBody>
                    <a:bodyPr/>
                    <a:lstStyle/>
                    <a:p>
                      <a:r>
                        <a:rPr lang="en-US" dirty="0" smtClean="0"/>
                        <a:t>“open/close </a:t>
                      </a:r>
                      <a:r>
                        <a:rPr lang="en-US" dirty="0" err="1" smtClean="0"/>
                        <a:t>paren</a:t>
                      </a:r>
                      <a:r>
                        <a:rPr lang="en-US" dirty="0" smtClean="0"/>
                        <a:t>”</a:t>
                      </a:r>
                    </a:p>
                  </a:txBody>
                  <a:tcPr/>
                </a:tc>
              </a:tr>
              <a:tr h="370840">
                <a:tc>
                  <a:txBody>
                    <a:bodyPr/>
                    <a:lstStyle/>
                    <a:p>
                      <a:r>
                        <a:rPr lang="en-US" dirty="0" smtClean="0"/>
                        <a:t>|</a:t>
                      </a:r>
                      <a:endParaRPr lang="en-US" dirty="0"/>
                    </a:p>
                  </a:txBody>
                  <a:tcPr/>
                </a:tc>
                <a:tc>
                  <a:txBody>
                    <a:bodyPr/>
                    <a:lstStyle/>
                    <a:p>
                      <a:r>
                        <a:rPr lang="en-US" dirty="0" smtClean="0"/>
                        <a:t>“vertical</a:t>
                      </a:r>
                      <a:r>
                        <a:rPr lang="en-US" baseline="0" dirty="0" smtClean="0"/>
                        <a:t> bar” or “pipe” (UNIX)</a:t>
                      </a:r>
                      <a:endParaRPr lang="en-US" dirty="0" smtClean="0"/>
                    </a:p>
                  </a:txBody>
                  <a:tcPr/>
                </a:tc>
              </a:tr>
              <a:tr h="370840">
                <a:tc>
                  <a:txBody>
                    <a:bodyPr/>
                    <a:lstStyle/>
                    <a:p>
                      <a:r>
                        <a:rPr lang="en-US" dirty="0" smtClean="0"/>
                        <a:t>-</a:t>
                      </a:r>
                      <a:endParaRPr lang="en-US" dirty="0"/>
                    </a:p>
                  </a:txBody>
                  <a:tcPr/>
                </a:tc>
                <a:tc>
                  <a:txBody>
                    <a:bodyPr/>
                    <a:lstStyle/>
                    <a:p>
                      <a:r>
                        <a:rPr lang="en-US" dirty="0" smtClean="0"/>
                        <a:t>“dash”</a:t>
                      </a:r>
                    </a:p>
                  </a:txBody>
                  <a:tcPr/>
                </a:tc>
              </a:tr>
              <a:tr h="370840">
                <a:tc>
                  <a:txBody>
                    <a:bodyPr/>
                    <a:lstStyle/>
                    <a:p>
                      <a:r>
                        <a:rPr lang="en-US" dirty="0" smtClean="0"/>
                        <a:t>`</a:t>
                      </a:r>
                      <a:endParaRPr lang="en-US" dirty="0"/>
                    </a:p>
                  </a:txBody>
                  <a:tcPr/>
                </a:tc>
                <a:tc>
                  <a:txBody>
                    <a:bodyPr/>
                    <a:lstStyle/>
                    <a:p>
                      <a:r>
                        <a:rPr lang="en-US" dirty="0" smtClean="0"/>
                        <a:t>“back quote”, “accent grave”, or “tic”</a:t>
                      </a:r>
                    </a:p>
                  </a:txBody>
                  <a:tcPr/>
                </a:tc>
              </a:tr>
            </a:tbl>
          </a:graphicData>
        </a:graphic>
      </p:graphicFrame>
      <p:sp>
        <p:nvSpPr>
          <p:cNvPr id="4" name="Slide Number Placeholder 3"/>
          <p:cNvSpPr>
            <a:spLocks noGrp="1"/>
          </p:cNvSpPr>
          <p:nvPr>
            <p:ph type="sldNum" sz="quarter" idx="12"/>
          </p:nvPr>
        </p:nvSpPr>
        <p:spPr/>
        <p:txBody>
          <a:bodyPr/>
          <a:lstStyle/>
          <a:p>
            <a:fld id="{8A948100-F9AF-674A-BF08-576787DAE645}" type="slidenum">
              <a:rPr lang="en-US" smtClean="0"/>
              <a:pPr/>
              <a:t>39</a:t>
            </a:fld>
            <a:endParaRPr lang="en-US"/>
          </a:p>
        </p:txBody>
      </p:sp>
      <p:sp>
        <p:nvSpPr>
          <p:cNvPr id="6" name="TextBox 5"/>
          <p:cNvSpPr txBox="1"/>
          <p:nvPr/>
        </p:nvSpPr>
        <p:spPr>
          <a:xfrm>
            <a:off x="457200" y="6402117"/>
            <a:ext cx="5717318" cy="369332"/>
          </a:xfrm>
          <a:prstGeom prst="rect">
            <a:avLst/>
          </a:prstGeom>
          <a:noFill/>
        </p:spPr>
        <p:txBody>
          <a:bodyPr wrap="none" rtlCol="0">
            <a:spAutoFit/>
          </a:bodyPr>
          <a:lstStyle/>
          <a:p>
            <a:r>
              <a:rPr lang="en-US" dirty="0"/>
              <a:t>Reference: http://</a:t>
            </a:r>
            <a:r>
              <a:rPr lang="en-US" dirty="0" err="1"/>
              <a:t>ascii-table.com</a:t>
            </a:r>
            <a:r>
              <a:rPr lang="en-US" dirty="0"/>
              <a:t>/pronunciation-</a:t>
            </a:r>
            <a:r>
              <a:rPr lang="en-US" dirty="0" err="1"/>
              <a:t>guide.php</a:t>
            </a:r>
            <a:endParaRPr lang="en-US" dirty="0"/>
          </a:p>
        </p:txBody>
      </p:sp>
    </p:spTree>
    <p:extLst>
      <p:ext uri="{BB962C8B-B14F-4D97-AF65-F5344CB8AC3E}">
        <p14:creationId xmlns:p14="http://schemas.microsoft.com/office/powerpoint/2010/main" val="181846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rrowheads="1"/>
          </p:cNvPicPr>
          <p:nvPr/>
        </p:nvPicPr>
        <p:blipFill>
          <a:blip r:embed="rId3" cstate="print"/>
          <a:srcRect/>
          <a:stretch>
            <a:fillRect/>
          </a:stretch>
        </p:blipFill>
        <p:spPr bwMode="auto">
          <a:xfrm>
            <a:off x="235957" y="216831"/>
            <a:ext cx="4071460" cy="3215675"/>
          </a:xfrm>
          <a:prstGeom prst="rect">
            <a:avLst/>
          </a:prstGeom>
          <a:noFill/>
          <a:ln w="12700" cap="flat">
            <a:noFill/>
            <a:miter lim="800000"/>
            <a:headEnd/>
            <a:tailEnd/>
          </a:ln>
          <a:effectLst>
            <a:outerShdw dist="25399" dir="2700000" algn="ctr" rotWithShape="0">
              <a:srgbClr val="000000">
                <a:alpha val="75000"/>
              </a:srgbClr>
            </a:outerShdw>
          </a:effectLst>
        </p:spPr>
      </p:pic>
      <p:pic>
        <p:nvPicPr>
          <p:cNvPr id="6" name="Picture 5"/>
          <p:cNvPicPr>
            <a:picLocks noChangeArrowheads="1"/>
          </p:cNvPicPr>
          <p:nvPr/>
        </p:nvPicPr>
        <p:blipFill>
          <a:blip r:embed="rId4" cstate="print"/>
          <a:srcRect/>
          <a:stretch>
            <a:fillRect/>
          </a:stretch>
        </p:blipFill>
        <p:spPr bwMode="auto">
          <a:xfrm>
            <a:off x="235958" y="3608917"/>
            <a:ext cx="4048125" cy="3249083"/>
          </a:xfrm>
          <a:prstGeom prst="rect">
            <a:avLst/>
          </a:prstGeom>
          <a:noFill/>
          <a:ln w="12700" cap="flat">
            <a:noFill/>
            <a:miter lim="800000"/>
            <a:headEnd/>
            <a:tailEnd/>
          </a:ln>
          <a:effectLst>
            <a:outerShdw dist="25399" dir="2700000" algn="ctr" rotWithShape="0">
              <a:srgbClr val="000000">
                <a:alpha val="75000"/>
              </a:srgbClr>
            </a:outerShdw>
          </a:effectLst>
        </p:spPr>
      </p:pic>
      <p:cxnSp>
        <p:nvCxnSpPr>
          <p:cNvPr id="11" name="Straight Arrow Connector 10"/>
          <p:cNvCxnSpPr/>
          <p:nvPr/>
        </p:nvCxnSpPr>
        <p:spPr>
          <a:xfrm>
            <a:off x="4576234" y="1714500"/>
            <a:ext cx="2465916" cy="0"/>
          </a:xfrm>
          <a:prstGeom prst="straightConnector1">
            <a:avLst/>
          </a:prstGeom>
          <a:ln w="76200" cmpd="sng">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302500" y="1341034"/>
            <a:ext cx="929461" cy="646331"/>
          </a:xfrm>
          <a:prstGeom prst="rect">
            <a:avLst/>
          </a:prstGeom>
          <a:noFill/>
        </p:spPr>
        <p:txBody>
          <a:bodyPr wrap="none" rtlCol="0">
            <a:spAutoFit/>
          </a:bodyPr>
          <a:lstStyle/>
          <a:p>
            <a:r>
              <a:rPr lang="en-US" sz="3600" dirty="0" smtClean="0"/>
              <a:t>Dog</a:t>
            </a:r>
            <a:endParaRPr lang="en-US" sz="3600" dirty="0"/>
          </a:p>
        </p:txBody>
      </p:sp>
      <p:cxnSp>
        <p:nvCxnSpPr>
          <p:cNvPr id="12" name="Straight Arrow Connector 11"/>
          <p:cNvCxnSpPr/>
          <p:nvPr/>
        </p:nvCxnSpPr>
        <p:spPr>
          <a:xfrm>
            <a:off x="4576234" y="5105400"/>
            <a:ext cx="2465916" cy="0"/>
          </a:xfrm>
          <a:prstGeom prst="straightConnector1">
            <a:avLst/>
          </a:prstGeom>
          <a:ln w="76200" cmpd="sng">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302500" y="4731934"/>
            <a:ext cx="806606" cy="646331"/>
          </a:xfrm>
          <a:prstGeom prst="rect">
            <a:avLst/>
          </a:prstGeom>
          <a:noFill/>
        </p:spPr>
        <p:txBody>
          <a:bodyPr wrap="none" rtlCol="0">
            <a:spAutoFit/>
          </a:bodyPr>
          <a:lstStyle/>
          <a:p>
            <a:r>
              <a:rPr lang="en-US" sz="3600" dirty="0" smtClean="0"/>
              <a:t>Cat</a:t>
            </a:r>
            <a:endParaRPr lang="en-US" sz="3600" dirty="0"/>
          </a:p>
        </p:txBody>
      </p:sp>
      <p:sp>
        <p:nvSpPr>
          <p:cNvPr id="3" name="Slide Number Placeholder 2"/>
          <p:cNvSpPr>
            <a:spLocks noGrp="1"/>
          </p:cNvSpPr>
          <p:nvPr>
            <p:ph type="sldNum" sz="quarter" idx="12"/>
          </p:nvPr>
        </p:nvSpPr>
        <p:spPr/>
        <p:txBody>
          <a:bodyPr/>
          <a:lstStyle/>
          <a:p>
            <a:fld id="{8A948100-F9AF-674A-BF08-576787DAE645}" type="slidenum">
              <a:rPr lang="en-US" smtClean="0"/>
              <a:pPr/>
              <a:t>4</a:t>
            </a:fld>
            <a:endParaRPr lang="en-US"/>
          </a:p>
        </p:txBody>
      </p:sp>
    </p:spTree>
    <p:extLst>
      <p:ext uri="{BB962C8B-B14F-4D97-AF65-F5344CB8AC3E}">
        <p14:creationId xmlns:p14="http://schemas.microsoft.com/office/powerpoint/2010/main" val="3001673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0-#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Files (including command line interaction)…</a:t>
            </a:r>
          </a:p>
          <a:p>
            <a:pPr lvl="1"/>
            <a:r>
              <a:rPr lang="en-US" dirty="0" smtClean="0"/>
              <a:t>Stream of “bytes” (characters)</a:t>
            </a:r>
          </a:p>
          <a:p>
            <a:pPr lvl="1"/>
            <a:r>
              <a:rPr lang="en-US" dirty="0" smtClean="0"/>
              <a:t>Reading requires “parsing”: converting the bytes to internal representations (e.g., a string of digits to binary)</a:t>
            </a:r>
          </a:p>
          <a:p>
            <a:pPr lvl="1"/>
            <a:r>
              <a:rPr lang="en-US" dirty="0" smtClean="0"/>
              <a:t>Writing requires “formatting”: converting from internal representations (e.g., binary to a string of digits)</a:t>
            </a:r>
          </a:p>
          <a:p>
            <a:r>
              <a:rPr lang="en-US" dirty="0" smtClean="0"/>
              <a:t>Complete I/O system is complicated in Java—deferred </a:t>
            </a:r>
            <a:r>
              <a:rPr lang="en-US" smtClean="0"/>
              <a:t>to </a:t>
            </a:r>
            <a:r>
              <a:rPr lang="en-US" smtClean="0"/>
              <a:t>later in the course</a:t>
            </a:r>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40</a:t>
            </a:fld>
            <a:endParaRPr lang="en-US"/>
          </a:p>
        </p:txBody>
      </p:sp>
    </p:spTree>
    <p:extLst>
      <p:ext uri="{BB962C8B-B14F-4D97-AF65-F5344CB8AC3E}">
        <p14:creationId xmlns:p14="http://schemas.microsoft.com/office/powerpoint/2010/main" val="2097104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Class</a:t>
            </a:r>
            <a:endParaRPr lang="en-US" dirty="0"/>
          </a:p>
        </p:txBody>
      </p:sp>
      <p:sp>
        <p:nvSpPr>
          <p:cNvPr id="3" name="Content Placeholder 2"/>
          <p:cNvSpPr>
            <a:spLocks noGrp="1"/>
          </p:cNvSpPr>
          <p:nvPr>
            <p:ph idx="1"/>
          </p:nvPr>
        </p:nvSpPr>
        <p:spPr/>
        <p:txBody>
          <a:bodyPr/>
          <a:lstStyle/>
          <a:p>
            <a:r>
              <a:rPr lang="en-US" dirty="0" smtClean="0"/>
              <a:t>Has field members (variables) that reference the “standard input” and “standard output” files of the running Java program</a:t>
            </a:r>
          </a:p>
          <a:p>
            <a:r>
              <a:rPr lang="en-US" dirty="0"/>
              <a:t>In command-line systems (e.g., UNIX shell), these </a:t>
            </a:r>
            <a:r>
              <a:rPr lang="en-US" dirty="0" smtClean="0"/>
              <a:t>“files” can </a:t>
            </a:r>
            <a:r>
              <a:rPr lang="en-US" dirty="0"/>
              <a:t>be the keyboard and display, or redirected from </a:t>
            </a:r>
            <a:r>
              <a:rPr lang="en-US" dirty="0" smtClean="0"/>
              <a:t>disk files </a:t>
            </a:r>
            <a:r>
              <a:rPr lang="en-US" dirty="0"/>
              <a:t>or other programs</a:t>
            </a:r>
          </a:p>
          <a:p>
            <a:r>
              <a:rPr lang="en-US" dirty="0" err="1" smtClean="0"/>
              <a:t>System.in</a:t>
            </a:r>
            <a:r>
              <a:rPr lang="en-US" dirty="0" smtClean="0"/>
              <a:t>: input stream</a:t>
            </a:r>
          </a:p>
          <a:p>
            <a:r>
              <a:rPr lang="en-US" dirty="0" err="1" smtClean="0"/>
              <a:t>System.out</a:t>
            </a:r>
            <a:r>
              <a:rPr lang="en-US" dirty="0" smtClean="0"/>
              <a:t>: output stream</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41</a:t>
            </a:fld>
            <a:endParaRPr lang="en-US"/>
          </a:p>
        </p:txBody>
      </p:sp>
    </p:spTree>
    <p:extLst>
      <p:ext uri="{BB962C8B-B14F-4D97-AF65-F5344CB8AC3E}">
        <p14:creationId xmlns:p14="http://schemas.microsoft.com/office/powerpoint/2010/main" val="42331279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Input</a:t>
            </a:r>
            <a:endParaRPr lang="en-US" dirty="0"/>
          </a:p>
        </p:txBody>
      </p:sp>
      <p:sp>
        <p:nvSpPr>
          <p:cNvPr id="3" name="Content Placeholder 2"/>
          <p:cNvSpPr>
            <a:spLocks noGrp="1"/>
          </p:cNvSpPr>
          <p:nvPr>
            <p:ph idx="1"/>
          </p:nvPr>
        </p:nvSpPr>
        <p:spPr>
          <a:xfrm>
            <a:off x="457200" y="1600200"/>
            <a:ext cx="8375040" cy="4756150"/>
          </a:xfrm>
        </p:spPr>
        <p:txBody>
          <a:bodyPr>
            <a:normAutofit/>
          </a:bodyPr>
          <a:lstStyle/>
          <a:p>
            <a:r>
              <a:rPr lang="en-US" dirty="0"/>
              <a:t>class</a:t>
            </a:r>
            <a:r>
              <a:rPr lang="en-US" dirty="0" smtClean="0"/>
              <a:t> Scanner</a:t>
            </a:r>
          </a:p>
          <a:p>
            <a:r>
              <a:rPr lang="en-US" dirty="0" smtClean="0"/>
              <a:t>To read from standard input, create a Scanner object and use its methods:</a:t>
            </a:r>
          </a:p>
          <a:p>
            <a:pPr marL="457200" lvl="1" indent="0">
              <a:buNone/>
            </a:pPr>
            <a:endParaRPr lang="en-US" sz="2000" dirty="0" smtClean="0">
              <a:latin typeface="Consolas"/>
              <a:cs typeface="Consolas"/>
            </a:endParaRPr>
          </a:p>
          <a:p>
            <a:pPr marL="457200" lvl="1" indent="0">
              <a:buNone/>
            </a:pPr>
            <a:r>
              <a:rPr lang="en-US" sz="2000" dirty="0" smtClean="0">
                <a:latin typeface="Consolas"/>
                <a:cs typeface="Consolas"/>
              </a:rPr>
              <a:t>Scanner s = new Scanner(</a:t>
            </a:r>
            <a:r>
              <a:rPr lang="en-US" sz="2000" dirty="0" err="1" smtClean="0">
                <a:latin typeface="Consolas"/>
                <a:cs typeface="Consolas"/>
              </a:rPr>
              <a:t>System.in</a:t>
            </a:r>
            <a:r>
              <a:rPr lang="en-US" sz="2000" dirty="0" smtClean="0">
                <a:latin typeface="Consolas"/>
                <a:cs typeface="Consolas"/>
              </a:rPr>
              <a:t>);</a:t>
            </a:r>
          </a:p>
          <a:p>
            <a:pPr marL="457200" lvl="1" indent="0">
              <a:buNone/>
            </a:pPr>
            <a:endParaRPr lang="en-US" sz="2000" dirty="0" smtClean="0">
              <a:latin typeface="Consolas"/>
              <a:cs typeface="Consolas"/>
            </a:endParaRPr>
          </a:p>
          <a:p>
            <a:pPr marL="457200" lvl="1" indent="0">
              <a:buNone/>
            </a:pPr>
            <a:r>
              <a:rPr lang="en-US" sz="2000" dirty="0" err="1" smtClean="0">
                <a:latin typeface="Consolas"/>
                <a:cs typeface="Consolas"/>
              </a:rPr>
              <a:t>int</a:t>
            </a:r>
            <a:r>
              <a:rPr lang="en-US" sz="2000" dirty="0" smtClean="0">
                <a:latin typeface="Consolas"/>
                <a:cs typeface="Consolas"/>
              </a:rPr>
              <a:t> </a:t>
            </a:r>
            <a:r>
              <a:rPr lang="en-US" sz="2000" dirty="0" err="1" smtClean="0">
                <a:latin typeface="Consolas"/>
                <a:cs typeface="Consolas"/>
              </a:rPr>
              <a:t>i</a:t>
            </a:r>
            <a:r>
              <a:rPr lang="en-US" sz="2000" dirty="0" smtClean="0">
                <a:latin typeface="Consolas"/>
                <a:cs typeface="Consolas"/>
              </a:rPr>
              <a:t> = </a:t>
            </a:r>
            <a:r>
              <a:rPr lang="en-US" sz="2000" dirty="0" err="1" smtClean="0">
                <a:latin typeface="Consolas"/>
                <a:cs typeface="Consolas"/>
              </a:rPr>
              <a:t>s.nextInt</a:t>
            </a:r>
            <a:r>
              <a:rPr lang="en-US" sz="2000" dirty="0" smtClean="0">
                <a:latin typeface="Consolas"/>
                <a:cs typeface="Consolas"/>
              </a:rPr>
              <a:t>();</a:t>
            </a:r>
          </a:p>
          <a:p>
            <a:pPr marL="457200" lvl="1" indent="0">
              <a:buNone/>
            </a:pPr>
            <a:r>
              <a:rPr lang="en-US" sz="2000" dirty="0" smtClean="0">
                <a:latin typeface="Consolas"/>
                <a:cs typeface="Consolas"/>
              </a:rPr>
              <a:t>double d = </a:t>
            </a:r>
            <a:r>
              <a:rPr lang="en-US" sz="2000" dirty="0" err="1" smtClean="0">
                <a:latin typeface="Consolas"/>
                <a:cs typeface="Consolas"/>
              </a:rPr>
              <a:t>s.nextDouble</a:t>
            </a:r>
            <a:r>
              <a:rPr lang="en-US" sz="2000" dirty="0" smtClean="0">
                <a:latin typeface="Consolas"/>
                <a:cs typeface="Consolas"/>
              </a:rPr>
              <a:t>();</a:t>
            </a:r>
          </a:p>
          <a:p>
            <a:pPr marL="457200" lvl="1" indent="0">
              <a:buNone/>
            </a:pPr>
            <a:r>
              <a:rPr lang="en-US" sz="2000" dirty="0" smtClean="0">
                <a:latin typeface="Consolas"/>
                <a:cs typeface="Consolas"/>
              </a:rPr>
              <a:t>String s = </a:t>
            </a:r>
            <a:r>
              <a:rPr lang="en-US" sz="2000" dirty="0" err="1" smtClean="0">
                <a:latin typeface="Consolas"/>
                <a:cs typeface="Consolas"/>
              </a:rPr>
              <a:t>s.nextLine</a:t>
            </a:r>
            <a:r>
              <a:rPr lang="en-US" sz="2000" dirty="0" smtClean="0">
                <a:latin typeface="Consolas"/>
                <a:cs typeface="Consolas"/>
              </a:rPr>
              <a:t>();</a:t>
            </a:r>
          </a:p>
          <a:p>
            <a:pPr marL="457200" lvl="1" indent="0">
              <a:buNone/>
            </a:pPr>
            <a:endParaRPr lang="en-US" sz="2000" dirty="0" smtClean="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42</a:t>
            </a:fld>
            <a:endParaRPr lang="en-US"/>
          </a:p>
        </p:txBody>
      </p:sp>
    </p:spTree>
    <p:extLst>
      <p:ext uri="{BB962C8B-B14F-4D97-AF65-F5344CB8AC3E}">
        <p14:creationId xmlns:p14="http://schemas.microsoft.com/office/powerpoint/2010/main" val="3655940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Calculator.java</a:t>
            </a:r>
            <a:endParaRPr lang="en-US" dirty="0"/>
          </a:p>
        </p:txBody>
      </p:sp>
      <p:sp>
        <p:nvSpPr>
          <p:cNvPr id="3" name="Content Placeholder 2"/>
          <p:cNvSpPr>
            <a:spLocks noGrp="1"/>
          </p:cNvSpPr>
          <p:nvPr>
            <p:ph idx="1"/>
          </p:nvPr>
        </p:nvSpPr>
        <p:spPr/>
        <p:txBody>
          <a:bodyPr>
            <a:noAutofit/>
          </a:bodyPr>
          <a:lstStyle/>
          <a:p>
            <a:pPr marL="0" indent="0">
              <a:buNone/>
            </a:pPr>
            <a:r>
              <a:rPr lang="en-US" sz="1200" dirty="0">
                <a:latin typeface="Consolas" panose="020B0609020204030204" pitchFamily="49" charset="0"/>
                <a:cs typeface="Consolas" panose="020B0609020204030204" pitchFamily="49" charset="0"/>
              </a:rPr>
              <a:t>import </a:t>
            </a:r>
            <a:r>
              <a:rPr lang="en-US" sz="1200" dirty="0" err="1" smtClean="0">
                <a:latin typeface="Consolas" panose="020B0609020204030204" pitchFamily="49" charset="0"/>
                <a:cs typeface="Consolas" panose="020B0609020204030204" pitchFamily="49" charset="0"/>
              </a:rPr>
              <a:t>java.util.Scanner</a:t>
            </a:r>
            <a:r>
              <a:rPr lang="en-US" sz="1200" dirty="0" smtClean="0">
                <a:latin typeface="Consolas" panose="020B0609020204030204" pitchFamily="49" charset="0"/>
                <a:cs typeface="Consolas" panose="020B0609020204030204" pitchFamily="49" charset="0"/>
              </a:rPr>
              <a:t>;</a:t>
            </a:r>
          </a:p>
          <a:p>
            <a:pPr marL="0" indent="0">
              <a:buNone/>
            </a:pPr>
            <a:endParaRPr lang="en-US" sz="1200" dirty="0" smtClean="0">
              <a:latin typeface="Consolas"/>
              <a:cs typeface="Consolas"/>
            </a:endParaRPr>
          </a:p>
          <a:p>
            <a:pPr marL="0" indent="0">
              <a:buNone/>
            </a:pPr>
            <a:r>
              <a:rPr lang="en-US" sz="1200" dirty="0" smtClean="0">
                <a:latin typeface="Consolas"/>
                <a:cs typeface="Consolas"/>
              </a:rPr>
              <a:t>public </a:t>
            </a:r>
            <a:r>
              <a:rPr lang="en-US" sz="1200" dirty="0">
                <a:latin typeface="Consolas"/>
                <a:cs typeface="Consolas"/>
              </a:rPr>
              <a:t>class Calculator { </a:t>
            </a:r>
          </a:p>
          <a:p>
            <a:pPr marL="0" indent="0">
              <a:buNone/>
            </a:pPr>
            <a:r>
              <a:rPr lang="en-US" sz="1200" dirty="0">
                <a:latin typeface="Consolas"/>
                <a:cs typeface="Consolas"/>
              </a:rPr>
              <a:t>    </a:t>
            </a:r>
            <a:r>
              <a:rPr lang="en-US" sz="1200" dirty="0" err="1">
                <a:latin typeface="Consolas"/>
                <a:cs typeface="Consolas"/>
              </a:rPr>
              <a:t>int</a:t>
            </a:r>
            <a:r>
              <a:rPr lang="en-US" sz="1200" dirty="0">
                <a:latin typeface="Consolas"/>
                <a:cs typeface="Consolas"/>
              </a:rPr>
              <a:t> add(</a:t>
            </a:r>
            <a:r>
              <a:rPr lang="en-US" sz="1200" dirty="0" err="1">
                <a:latin typeface="Consolas"/>
                <a:cs typeface="Consolas"/>
              </a:rPr>
              <a:t>int</a:t>
            </a:r>
            <a:r>
              <a:rPr lang="en-US" sz="1200" dirty="0">
                <a:latin typeface="Consolas"/>
                <a:cs typeface="Consolas"/>
              </a:rPr>
              <a:t> x, </a:t>
            </a:r>
            <a:r>
              <a:rPr lang="en-US" sz="1200" dirty="0" err="1">
                <a:latin typeface="Consolas"/>
                <a:cs typeface="Consolas"/>
              </a:rPr>
              <a:t>int</a:t>
            </a:r>
            <a:r>
              <a:rPr lang="en-US" sz="1200" dirty="0">
                <a:latin typeface="Consolas"/>
                <a:cs typeface="Consolas"/>
              </a:rPr>
              <a:t> y) { </a:t>
            </a:r>
          </a:p>
          <a:p>
            <a:pPr marL="0" indent="0">
              <a:buNone/>
            </a:pPr>
            <a:r>
              <a:rPr lang="en-US" sz="1200" dirty="0">
                <a:latin typeface="Consolas"/>
                <a:cs typeface="Consolas"/>
              </a:rPr>
              <a:t>        return x + y; </a:t>
            </a:r>
          </a:p>
          <a:p>
            <a:pPr marL="0" indent="0">
              <a:buNone/>
            </a:pPr>
            <a:r>
              <a:rPr lang="en-US" sz="1200" dirty="0">
                <a:latin typeface="Consolas"/>
                <a:cs typeface="Consolas"/>
              </a:rPr>
              <a:t>    } </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int</a:t>
            </a:r>
            <a:r>
              <a:rPr lang="en-US" sz="1200" dirty="0">
                <a:latin typeface="Consolas"/>
                <a:cs typeface="Consolas"/>
              </a:rPr>
              <a:t> subtract(</a:t>
            </a:r>
            <a:r>
              <a:rPr lang="en-US" sz="1200" dirty="0" err="1">
                <a:latin typeface="Consolas"/>
                <a:cs typeface="Consolas"/>
              </a:rPr>
              <a:t>int</a:t>
            </a:r>
            <a:r>
              <a:rPr lang="en-US" sz="1200" dirty="0">
                <a:latin typeface="Consolas"/>
                <a:cs typeface="Consolas"/>
              </a:rPr>
              <a:t> x, </a:t>
            </a:r>
            <a:r>
              <a:rPr lang="en-US" sz="1200" dirty="0" err="1">
                <a:latin typeface="Consolas"/>
                <a:cs typeface="Consolas"/>
              </a:rPr>
              <a:t>int</a:t>
            </a:r>
            <a:r>
              <a:rPr lang="en-US" sz="1200" dirty="0">
                <a:latin typeface="Consolas"/>
                <a:cs typeface="Consolas"/>
              </a:rPr>
              <a:t> y) { </a:t>
            </a:r>
          </a:p>
          <a:p>
            <a:pPr marL="0" indent="0">
              <a:buNone/>
            </a:pPr>
            <a:r>
              <a:rPr lang="en-US" sz="1200" dirty="0">
                <a:latin typeface="Consolas"/>
                <a:cs typeface="Consolas"/>
              </a:rPr>
              <a:t>        return x - y; </a:t>
            </a:r>
          </a:p>
          <a:p>
            <a:pPr marL="0" indent="0">
              <a:buNone/>
            </a:pPr>
            <a:r>
              <a:rPr lang="en-US" sz="1200" dirty="0">
                <a:latin typeface="Consolas"/>
                <a:cs typeface="Consolas"/>
              </a:rPr>
              <a:t>    } </a:t>
            </a:r>
          </a:p>
          <a:p>
            <a:pPr marL="0" indent="0">
              <a:buNone/>
            </a:pP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 </a:t>
            </a:r>
          </a:p>
          <a:p>
            <a:pPr marL="0" indent="0">
              <a:buNone/>
            </a:pPr>
            <a:r>
              <a:rPr lang="en-US" sz="1200" dirty="0">
                <a:latin typeface="Consolas"/>
                <a:cs typeface="Consolas"/>
              </a:rPr>
              <a:t>        Calculator c = new Calculator();</a:t>
            </a:r>
          </a:p>
          <a:p>
            <a:pPr marL="0" indent="0">
              <a:buNone/>
            </a:pPr>
            <a:r>
              <a:rPr lang="en-US" sz="1200" dirty="0">
                <a:latin typeface="Consolas"/>
                <a:cs typeface="Consolas"/>
              </a:rPr>
              <a:t>        </a:t>
            </a:r>
          </a:p>
          <a:p>
            <a:pPr marL="0" indent="0">
              <a:buNone/>
            </a:pPr>
            <a:r>
              <a:rPr lang="en-US" sz="1200" dirty="0">
                <a:latin typeface="Consolas"/>
                <a:cs typeface="Consolas"/>
              </a:rPr>
              <a:t>        Scanner </a:t>
            </a:r>
            <a:r>
              <a:rPr lang="en-US" sz="1200" dirty="0" err="1">
                <a:latin typeface="Consolas"/>
                <a:cs typeface="Consolas"/>
              </a:rPr>
              <a:t>scanner</a:t>
            </a:r>
            <a:r>
              <a:rPr lang="en-US" sz="1200" dirty="0">
                <a:latin typeface="Consolas"/>
                <a:cs typeface="Consolas"/>
              </a:rPr>
              <a:t> = new Scanner(System.in);</a:t>
            </a:r>
          </a:p>
          <a:p>
            <a:pPr marL="0" indent="0">
              <a:buNone/>
            </a:pPr>
            <a:r>
              <a:rPr lang="en-US" sz="1200" dirty="0">
                <a:latin typeface="Consolas"/>
                <a:cs typeface="Consolas"/>
              </a:rPr>
              <a:t>     </a:t>
            </a:r>
            <a:r>
              <a:rPr lang="en-US" sz="1200" dirty="0" smtClean="0">
                <a:latin typeface="Consolas"/>
                <a:cs typeface="Consolas"/>
              </a:rPr>
              <a:t>   </a:t>
            </a:r>
            <a:r>
              <a:rPr lang="en-US" sz="1200" dirty="0" err="1" smtClean="0">
                <a:latin typeface="Consolas"/>
                <a:cs typeface="Consolas"/>
              </a:rPr>
              <a:t>int</a:t>
            </a:r>
            <a:r>
              <a:rPr lang="en-US" sz="1200" dirty="0" smtClean="0">
                <a:latin typeface="Consolas"/>
                <a:cs typeface="Consolas"/>
              </a:rPr>
              <a:t> </a:t>
            </a:r>
            <a:r>
              <a:rPr lang="en-US" sz="1200" dirty="0">
                <a:latin typeface="Consolas"/>
                <a:cs typeface="Consolas"/>
              </a:rPr>
              <a:t>x = </a:t>
            </a:r>
            <a:r>
              <a:rPr lang="en-US" sz="1200" dirty="0" err="1">
                <a:latin typeface="Consolas"/>
                <a:cs typeface="Consolas"/>
              </a:rPr>
              <a:t>scanner.nextInt</a:t>
            </a:r>
            <a:r>
              <a:rPr lang="en-US" sz="1200" dirty="0">
                <a:latin typeface="Consolas"/>
                <a:cs typeface="Consolas"/>
              </a:rPr>
              <a:t>();</a:t>
            </a:r>
          </a:p>
          <a:p>
            <a:pPr marL="0" indent="0">
              <a:buNone/>
            </a:pPr>
            <a:r>
              <a:rPr lang="en-US" sz="1200" dirty="0">
                <a:latin typeface="Consolas"/>
                <a:cs typeface="Consolas"/>
              </a:rPr>
              <a:t>    </a:t>
            </a:r>
            <a:r>
              <a:rPr lang="en-US" sz="1200" dirty="0" smtClean="0">
                <a:latin typeface="Consolas"/>
                <a:cs typeface="Consolas"/>
              </a:rPr>
              <a:t>    </a:t>
            </a:r>
            <a:r>
              <a:rPr lang="en-US" sz="1200" dirty="0" err="1" smtClean="0">
                <a:latin typeface="Consolas"/>
                <a:cs typeface="Consolas"/>
              </a:rPr>
              <a:t>int</a:t>
            </a:r>
            <a:r>
              <a:rPr lang="en-US" sz="1200" dirty="0" smtClean="0">
                <a:latin typeface="Consolas"/>
                <a:cs typeface="Consolas"/>
              </a:rPr>
              <a:t> </a:t>
            </a:r>
            <a:r>
              <a:rPr lang="en-US" sz="1200" dirty="0">
                <a:latin typeface="Consolas"/>
                <a:cs typeface="Consolas"/>
              </a:rPr>
              <a:t>y = </a:t>
            </a:r>
            <a:r>
              <a:rPr lang="en-US" sz="1200" dirty="0" err="1">
                <a:latin typeface="Consolas"/>
                <a:cs typeface="Consolas"/>
              </a:rPr>
              <a:t>scanner.nextInt</a:t>
            </a:r>
            <a:r>
              <a:rPr lang="en-US" sz="1200" dirty="0">
                <a:latin typeface="Consolas"/>
                <a:cs typeface="Consolas"/>
              </a:rPr>
              <a:t>();</a:t>
            </a:r>
          </a:p>
          <a:p>
            <a:pPr marL="0" indent="0">
              <a:buNone/>
            </a:pPr>
            <a:r>
              <a:rPr lang="en-US" sz="1200" dirty="0">
                <a:latin typeface="Consolas"/>
                <a:cs typeface="Consolas"/>
              </a:rPr>
              <a:t>    </a:t>
            </a:r>
            <a:r>
              <a:rPr lang="en-US" sz="1200" dirty="0" smtClean="0">
                <a:latin typeface="Consolas"/>
                <a:cs typeface="Consolas"/>
              </a:rPr>
              <a:t>    </a:t>
            </a:r>
            <a:r>
              <a:rPr lang="en-US" sz="1200" dirty="0" err="1" smtClean="0">
                <a:latin typeface="Consolas"/>
                <a:cs typeface="Consolas"/>
              </a:rPr>
              <a:t>System.out.println</a:t>
            </a:r>
            <a:r>
              <a:rPr lang="en-US" sz="1200" dirty="0" smtClean="0">
                <a:latin typeface="Consolas"/>
                <a:cs typeface="Consolas"/>
              </a:rPr>
              <a:t>(</a:t>
            </a:r>
            <a:r>
              <a:rPr lang="en-US" sz="1200" dirty="0" err="1" smtClean="0">
                <a:latin typeface="Consolas"/>
                <a:cs typeface="Consolas"/>
              </a:rPr>
              <a:t>c.add</a:t>
            </a:r>
            <a:r>
              <a:rPr lang="en-US" sz="1200" dirty="0" smtClean="0">
                <a:latin typeface="Consolas"/>
                <a:cs typeface="Consolas"/>
              </a:rPr>
              <a:t>(x</a:t>
            </a:r>
            <a:r>
              <a:rPr lang="en-US" sz="1200" dirty="0">
                <a:latin typeface="Consolas"/>
                <a:cs typeface="Consolas"/>
              </a:rPr>
              <a:t>, y));</a:t>
            </a:r>
          </a:p>
          <a:p>
            <a:pPr marL="0" indent="0">
              <a:buNone/>
            </a:pPr>
            <a:r>
              <a:rPr lang="en-US" sz="1200" dirty="0" smtClean="0">
                <a:latin typeface="Consolas"/>
                <a:cs typeface="Consolas"/>
              </a:rPr>
              <a:t>    </a:t>
            </a:r>
            <a:r>
              <a:rPr lang="en-US" sz="1200" dirty="0">
                <a:latin typeface="Consolas"/>
                <a:cs typeface="Consolas"/>
              </a:rPr>
              <a:t>} </a:t>
            </a:r>
          </a:p>
          <a:p>
            <a:pPr marL="0" indent="0">
              <a:buNone/>
            </a:pPr>
            <a:r>
              <a:rPr lang="en-US" sz="1200" dirty="0">
                <a:latin typeface="Consolas"/>
                <a:cs typeface="Consolas"/>
              </a:rPr>
              <a:t>} </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43</a:t>
            </a:fld>
            <a:endParaRPr lang="en-US"/>
          </a:p>
        </p:txBody>
      </p:sp>
    </p:spTree>
    <p:extLst>
      <p:ext uri="{BB962C8B-B14F-4D97-AF65-F5344CB8AC3E}">
        <p14:creationId xmlns:p14="http://schemas.microsoft.com/office/powerpoint/2010/main" val="7150443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Formatting Notes</a:t>
            </a:r>
            <a:endParaRPr lang="en-US" dirty="0"/>
          </a:p>
        </p:txBody>
      </p:sp>
      <p:sp>
        <p:nvSpPr>
          <p:cNvPr id="3" name="Content Placeholder 2"/>
          <p:cNvSpPr>
            <a:spLocks noGrp="1"/>
          </p:cNvSpPr>
          <p:nvPr>
            <p:ph idx="1"/>
          </p:nvPr>
        </p:nvSpPr>
        <p:spPr/>
        <p:txBody>
          <a:bodyPr/>
          <a:lstStyle/>
          <a:p>
            <a:r>
              <a:rPr lang="en-US" dirty="0" smtClean="0"/>
              <a:t>Naming conventions</a:t>
            </a:r>
          </a:p>
          <a:p>
            <a:pPr lvl="1"/>
            <a:r>
              <a:rPr lang="en-US" dirty="0" smtClean="0"/>
              <a:t>Variables: </a:t>
            </a:r>
            <a:r>
              <a:rPr lang="en-US" dirty="0" err="1" smtClean="0"/>
              <a:t>lowerCamelCase</a:t>
            </a:r>
            <a:endParaRPr lang="en-US" dirty="0" smtClean="0"/>
          </a:p>
          <a:p>
            <a:pPr lvl="1"/>
            <a:r>
              <a:rPr lang="en-US" dirty="0" smtClean="0"/>
              <a:t>Classes: </a:t>
            </a:r>
            <a:r>
              <a:rPr lang="en-US" dirty="0" err="1" smtClean="0"/>
              <a:t>UpperCamelCase</a:t>
            </a:r>
            <a:endParaRPr lang="en-US" dirty="0" smtClean="0"/>
          </a:p>
          <a:p>
            <a:pPr lvl="1"/>
            <a:r>
              <a:rPr lang="en-US" dirty="0" smtClean="0"/>
              <a:t>Symbolic constants: UPPER_CASE</a:t>
            </a:r>
          </a:p>
          <a:p>
            <a:r>
              <a:rPr lang="en-US" dirty="0" smtClean="0"/>
              <a:t>Open curly at end of line </a:t>
            </a:r>
          </a:p>
          <a:p>
            <a:r>
              <a:rPr lang="en-US" dirty="0" smtClean="0"/>
              <a:t>Use </a:t>
            </a:r>
            <a:r>
              <a:rPr lang="en-US" dirty="0"/>
              <a:t>consistent indentation (e.g., 4 blanks</a:t>
            </a:r>
            <a:r>
              <a:rPr lang="en-US" dirty="0" smtClean="0"/>
              <a:t>)</a:t>
            </a:r>
          </a:p>
          <a:p>
            <a:r>
              <a:rPr lang="en-US" dirty="0"/>
              <a:t>Complete </a:t>
            </a:r>
            <a:r>
              <a:rPr lang="en-US" dirty="0" smtClean="0"/>
              <a:t>documentation </a:t>
            </a:r>
            <a:r>
              <a:rPr lang="en-US" dirty="0"/>
              <a:t>on course </a:t>
            </a:r>
            <a:r>
              <a:rPr lang="en-US" dirty="0" smtClean="0"/>
              <a:t>website</a:t>
            </a:r>
            <a:endParaRPr lang="en-US" dirty="0"/>
          </a:p>
        </p:txBody>
      </p:sp>
      <p:sp>
        <p:nvSpPr>
          <p:cNvPr id="5" name="Slide Number Placeholder 4"/>
          <p:cNvSpPr>
            <a:spLocks noGrp="1"/>
          </p:cNvSpPr>
          <p:nvPr>
            <p:ph type="sldNum" sz="quarter" idx="12"/>
          </p:nvPr>
        </p:nvSpPr>
        <p:spPr/>
        <p:txBody>
          <a:bodyPr/>
          <a:lstStyle/>
          <a:p>
            <a:fld id="{8A948100-F9AF-674A-BF08-576787DAE645}" type="slidenum">
              <a:rPr lang="en-US" smtClean="0"/>
              <a:pPr/>
              <a:t>44</a:t>
            </a:fld>
            <a:endParaRPr lang="en-US"/>
          </a:p>
        </p:txBody>
      </p:sp>
    </p:spTree>
    <p:extLst>
      <p:ext uri="{BB962C8B-B14F-4D97-AF65-F5344CB8AC3E}">
        <p14:creationId xmlns:p14="http://schemas.microsoft.com/office/powerpoint/2010/main" val="241088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Input and Output</a:t>
            </a:r>
            <a:endParaRPr lang="en-US" dirty="0"/>
          </a:p>
        </p:txBody>
      </p:sp>
      <p:sp>
        <p:nvSpPr>
          <p:cNvPr id="3" name="Content Placeholder 2"/>
          <p:cNvSpPr>
            <a:spLocks noGrp="1"/>
          </p:cNvSpPr>
          <p:nvPr>
            <p:ph idx="1"/>
          </p:nvPr>
        </p:nvSpPr>
        <p:spPr>
          <a:xfrm>
            <a:off x="457199" y="1600200"/>
            <a:ext cx="8352159" cy="4525963"/>
          </a:xfrm>
        </p:spPr>
        <p:txBody>
          <a:bodyPr/>
          <a:lstStyle/>
          <a:p>
            <a:r>
              <a:rPr lang="en-US" dirty="0" smtClean="0"/>
              <a:t>If your Java program is running in a windowed environment, you can use the GUI (“graphical user interface”) for input and output</a:t>
            </a:r>
          </a:p>
          <a:p>
            <a:r>
              <a:rPr lang="en-US" dirty="0" smtClean="0"/>
              <a:t>class </a:t>
            </a:r>
            <a:r>
              <a:rPr lang="en-US" dirty="0" err="1" smtClean="0"/>
              <a:t>JOptionPane</a:t>
            </a:r>
            <a:r>
              <a:rPr lang="en-US" dirty="0" smtClean="0"/>
              <a:t> methods</a:t>
            </a:r>
          </a:p>
          <a:p>
            <a:pPr lvl="1"/>
            <a:r>
              <a:rPr lang="en-US" dirty="0" err="1" smtClean="0"/>
              <a:t>showInputDialog</a:t>
            </a:r>
            <a:r>
              <a:rPr lang="en-US" dirty="0" smtClean="0"/>
              <a:t>: prompt user for string (input)</a:t>
            </a:r>
          </a:p>
          <a:p>
            <a:pPr lvl="1"/>
            <a:r>
              <a:rPr lang="en-US" dirty="0" err="1" smtClean="0"/>
              <a:t>showMessageDialog</a:t>
            </a:r>
            <a:r>
              <a:rPr lang="en-US" dirty="0" smtClean="0"/>
              <a:t>: display string to user (output)</a:t>
            </a:r>
          </a:p>
          <a:p>
            <a:endParaRPr lang="en-US" dirty="0"/>
          </a:p>
        </p:txBody>
      </p:sp>
      <p:sp>
        <p:nvSpPr>
          <p:cNvPr id="5" name="Slide Number Placeholder 4"/>
          <p:cNvSpPr>
            <a:spLocks noGrp="1"/>
          </p:cNvSpPr>
          <p:nvPr>
            <p:ph type="sldNum" sz="quarter" idx="12"/>
          </p:nvPr>
        </p:nvSpPr>
        <p:spPr/>
        <p:txBody>
          <a:bodyPr/>
          <a:lstStyle/>
          <a:p>
            <a:fld id="{8A948100-F9AF-674A-BF08-576787DAE645}" type="slidenum">
              <a:rPr lang="en-US" smtClean="0"/>
              <a:pPr/>
              <a:t>45</a:t>
            </a:fld>
            <a:endParaRPr lang="en-US"/>
          </a:p>
        </p:txBody>
      </p:sp>
    </p:spTree>
    <p:extLst>
      <p:ext uri="{BB962C8B-B14F-4D97-AF65-F5344CB8AC3E}">
        <p14:creationId xmlns:p14="http://schemas.microsoft.com/office/powerpoint/2010/main" val="3639517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dirty="0" err="1" smtClean="0"/>
              <a:t>showInputDialog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latin typeface="Consolas"/>
                <a:cs typeface="Consolas"/>
              </a:rPr>
              <a:t>String </a:t>
            </a:r>
            <a:r>
              <a:rPr lang="en-US" sz="2000" dirty="0">
                <a:latin typeface="Consolas"/>
                <a:cs typeface="Consolas"/>
              </a:rPr>
              <a:t>question = "What is your favorite color?";</a:t>
            </a:r>
          </a:p>
          <a:p>
            <a:pPr marL="0" indent="0">
              <a:buNone/>
            </a:pPr>
            <a:r>
              <a:rPr lang="en-US" sz="2000" dirty="0" smtClean="0">
                <a:latin typeface="Consolas"/>
                <a:cs typeface="Consolas"/>
              </a:rPr>
              <a:t>String </a:t>
            </a:r>
            <a:r>
              <a:rPr lang="en-US" sz="2000" dirty="0" err="1">
                <a:latin typeface="Consolas"/>
                <a:cs typeface="Consolas"/>
              </a:rPr>
              <a:t>inputTitle</a:t>
            </a:r>
            <a:r>
              <a:rPr lang="en-US" sz="2000" dirty="0">
                <a:latin typeface="Consolas"/>
                <a:cs typeface="Consolas"/>
              </a:rPr>
              <a:t> = "Enter Input";</a:t>
            </a:r>
          </a:p>
          <a:p>
            <a:pPr marL="0" indent="0">
              <a:buNone/>
            </a:pPr>
            <a:r>
              <a:rPr lang="en-US" sz="2000" dirty="0">
                <a:latin typeface="Consolas"/>
                <a:cs typeface="Consolas"/>
              </a:rPr>
              <a:t>        </a:t>
            </a:r>
          </a:p>
          <a:p>
            <a:pPr marL="0" indent="0">
              <a:buNone/>
            </a:pPr>
            <a:r>
              <a:rPr lang="en-US" sz="2000" dirty="0" smtClean="0">
                <a:latin typeface="Consolas"/>
                <a:cs typeface="Consolas"/>
              </a:rPr>
              <a:t>String </a:t>
            </a:r>
            <a:r>
              <a:rPr lang="en-US" sz="2000" dirty="0">
                <a:latin typeface="Consolas"/>
                <a:cs typeface="Consolas"/>
              </a:rPr>
              <a:t>answer = </a:t>
            </a:r>
            <a:r>
              <a:rPr lang="en-US" sz="2000" dirty="0" err="1">
                <a:latin typeface="Consolas"/>
                <a:cs typeface="Consolas"/>
              </a:rPr>
              <a:t>JOptionPane.showInputDialog</a:t>
            </a:r>
            <a:r>
              <a:rPr lang="en-US" sz="2000" dirty="0">
                <a:latin typeface="Consolas"/>
                <a:cs typeface="Consolas"/>
              </a:rPr>
              <a:t>(null</a:t>
            </a:r>
            <a:r>
              <a:rPr lang="en-US" sz="2000" dirty="0" smtClean="0">
                <a:latin typeface="Consolas"/>
                <a:cs typeface="Consolas"/>
              </a:rPr>
              <a:t>,</a:t>
            </a:r>
          </a:p>
          <a:p>
            <a:pPr marL="0" indent="0">
              <a:buNone/>
            </a:pPr>
            <a:r>
              <a:rPr lang="en-US" sz="2000" dirty="0">
                <a:latin typeface="Consolas"/>
                <a:cs typeface="Consolas"/>
              </a:rPr>
              <a:t> </a:t>
            </a:r>
            <a:r>
              <a:rPr lang="en-US" sz="2000" dirty="0" smtClean="0">
                <a:latin typeface="Consolas"/>
                <a:cs typeface="Consolas"/>
              </a:rPr>
              <a:t>   question,</a:t>
            </a:r>
          </a:p>
          <a:p>
            <a:pPr marL="0" indent="0">
              <a:buNone/>
            </a:pPr>
            <a:r>
              <a:rPr lang="en-US" sz="2000" dirty="0">
                <a:latin typeface="Consolas"/>
                <a:cs typeface="Consolas"/>
              </a:rPr>
              <a:t> </a:t>
            </a:r>
            <a:r>
              <a:rPr lang="en-US" sz="2000" dirty="0" smtClean="0">
                <a:latin typeface="Consolas"/>
                <a:cs typeface="Consolas"/>
              </a:rPr>
              <a:t>   </a:t>
            </a:r>
            <a:r>
              <a:rPr lang="en-US" sz="2000" dirty="0" err="1" smtClean="0">
                <a:latin typeface="Consolas"/>
                <a:cs typeface="Consolas"/>
              </a:rPr>
              <a:t>inputTitle</a:t>
            </a:r>
            <a:r>
              <a:rPr lang="en-US" sz="2000" dirty="0">
                <a:latin typeface="Consolas"/>
                <a:cs typeface="Consolas"/>
              </a:rPr>
              <a:t>, </a:t>
            </a:r>
            <a:r>
              <a:rPr lang="en-US" sz="2000" dirty="0" err="1">
                <a:latin typeface="Consolas"/>
                <a:cs typeface="Consolas"/>
              </a:rPr>
              <a:t>JOptionPane.QUESTION_MESSAGE</a:t>
            </a:r>
            <a:r>
              <a:rPr lang="en-US" sz="20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46</a:t>
            </a:fld>
            <a:endParaRPr lang="en-US"/>
          </a:p>
        </p:txBody>
      </p:sp>
    </p:spTree>
    <p:extLst>
      <p:ext uri="{BB962C8B-B14F-4D97-AF65-F5344CB8AC3E}">
        <p14:creationId xmlns:p14="http://schemas.microsoft.com/office/powerpoint/2010/main" val="2189545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dirty="0" err="1" smtClean="0"/>
              <a:t>showMessageDialog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latin typeface="Consolas"/>
                <a:cs typeface="Consolas"/>
              </a:rPr>
              <a:t>String answer = </a:t>
            </a:r>
            <a:r>
              <a:rPr lang="en-US" sz="2000" dirty="0">
                <a:latin typeface="Consolas"/>
                <a:cs typeface="Consolas"/>
              </a:rPr>
              <a:t>"</a:t>
            </a:r>
            <a:r>
              <a:rPr lang="en-US" sz="2000" dirty="0" smtClean="0">
                <a:latin typeface="Consolas"/>
                <a:cs typeface="Consolas"/>
              </a:rPr>
              <a:t>The answer is 42."</a:t>
            </a:r>
            <a:r>
              <a:rPr lang="en-US" sz="2000" dirty="0">
                <a:latin typeface="Consolas"/>
                <a:cs typeface="Consolas"/>
              </a:rPr>
              <a:t>;</a:t>
            </a:r>
          </a:p>
          <a:p>
            <a:pPr marL="0" indent="0">
              <a:buNone/>
            </a:pPr>
            <a:r>
              <a:rPr lang="en-US" sz="2000" dirty="0" smtClean="0">
                <a:latin typeface="Consolas"/>
                <a:cs typeface="Consolas"/>
              </a:rPr>
              <a:t>String title = </a:t>
            </a:r>
            <a:r>
              <a:rPr lang="en-US" sz="2000" dirty="0">
                <a:latin typeface="Consolas"/>
                <a:cs typeface="Consolas"/>
              </a:rPr>
              <a:t>"</a:t>
            </a:r>
            <a:r>
              <a:rPr lang="en-US" sz="2000" dirty="0" smtClean="0">
                <a:latin typeface="Consolas"/>
                <a:cs typeface="Consolas"/>
              </a:rPr>
              <a:t>Output Window"</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smtClean="0">
                <a:latin typeface="Consolas"/>
                <a:cs typeface="Consolas"/>
              </a:rPr>
              <a:t>JOptionPane.showMessageDialog</a:t>
            </a:r>
            <a:r>
              <a:rPr lang="en-US" sz="2000" dirty="0">
                <a:latin typeface="Consolas"/>
                <a:cs typeface="Consolas"/>
              </a:rPr>
              <a:t>(null</a:t>
            </a:r>
            <a:r>
              <a:rPr lang="en-US" sz="2000" dirty="0" smtClean="0">
                <a:latin typeface="Consolas"/>
                <a:cs typeface="Consolas"/>
              </a:rPr>
              <a:t>,</a:t>
            </a:r>
          </a:p>
          <a:p>
            <a:pPr marL="0" indent="0">
              <a:buNone/>
            </a:pPr>
            <a:r>
              <a:rPr lang="en-US" sz="2000" dirty="0">
                <a:latin typeface="Consolas"/>
                <a:cs typeface="Consolas"/>
              </a:rPr>
              <a:t> </a:t>
            </a:r>
            <a:r>
              <a:rPr lang="en-US" sz="2000" dirty="0" smtClean="0">
                <a:latin typeface="Consolas"/>
                <a:cs typeface="Consolas"/>
              </a:rPr>
              <a:t>   answer,</a:t>
            </a:r>
          </a:p>
          <a:p>
            <a:pPr marL="0" indent="0">
              <a:buNone/>
            </a:pPr>
            <a:r>
              <a:rPr lang="en-US" sz="2000" dirty="0">
                <a:latin typeface="Consolas"/>
                <a:cs typeface="Consolas"/>
              </a:rPr>
              <a:t> </a:t>
            </a:r>
            <a:r>
              <a:rPr lang="en-US" sz="2000" dirty="0" smtClean="0">
                <a:latin typeface="Consolas"/>
                <a:cs typeface="Consolas"/>
              </a:rPr>
              <a:t>   title, </a:t>
            </a:r>
            <a:r>
              <a:rPr lang="en-US" sz="2000" dirty="0" err="1" smtClean="0">
                <a:latin typeface="Consolas"/>
                <a:cs typeface="Consolas"/>
              </a:rPr>
              <a:t>JOptionPane.INFORMATION_MESSAGE</a:t>
            </a:r>
            <a:r>
              <a:rPr lang="en-US" sz="20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47</a:t>
            </a:fld>
            <a:endParaRPr lang="en-US"/>
          </a:p>
        </p:txBody>
      </p:sp>
    </p:spTree>
    <p:extLst>
      <p:ext uri="{BB962C8B-B14F-4D97-AF65-F5344CB8AC3E}">
        <p14:creationId xmlns:p14="http://schemas.microsoft.com/office/powerpoint/2010/main" val="312134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an Assignment (1)</a:t>
            </a:r>
            <a:endParaRPr lang="en-US" dirty="0"/>
          </a:p>
        </p:txBody>
      </p:sp>
      <p:sp>
        <p:nvSpPr>
          <p:cNvPr id="3" name="Content Placeholder 2"/>
          <p:cNvSpPr>
            <a:spLocks noGrp="1"/>
          </p:cNvSpPr>
          <p:nvPr>
            <p:ph idx="1"/>
          </p:nvPr>
        </p:nvSpPr>
        <p:spPr>
          <a:xfrm>
            <a:off x="457199" y="1600200"/>
            <a:ext cx="8329277" cy="4647088"/>
          </a:xfrm>
        </p:spPr>
        <p:txBody>
          <a:bodyPr>
            <a:normAutofit fontScale="92500" lnSpcReduction="10000"/>
          </a:bodyPr>
          <a:lstStyle/>
          <a:p>
            <a:pPr marL="0" indent="0">
              <a:buNone/>
            </a:pPr>
            <a:r>
              <a:rPr lang="en-US" dirty="0" smtClean="0"/>
              <a:t>When the assignment says, “Create a </a:t>
            </a:r>
            <a:r>
              <a:rPr lang="en-US" i="1" dirty="0" smtClean="0"/>
              <a:t>class</a:t>
            </a:r>
            <a:r>
              <a:rPr lang="en-US" dirty="0" smtClean="0"/>
              <a:t> </a:t>
            </a:r>
            <a:r>
              <a:rPr lang="en-US" dirty="0" err="1" smtClean="0"/>
              <a:t>Henway</a:t>
            </a:r>
            <a:r>
              <a:rPr lang="en-US" dirty="0" smtClean="0"/>
              <a:t>…”</a:t>
            </a:r>
          </a:p>
          <a:p>
            <a:r>
              <a:rPr lang="en-US" dirty="0" smtClean="0"/>
              <a:t>Create a file </a:t>
            </a:r>
            <a:r>
              <a:rPr lang="en-US" dirty="0" err="1" smtClean="0"/>
              <a:t>Henway.java</a:t>
            </a:r>
            <a:r>
              <a:rPr lang="en-US" dirty="0" smtClean="0"/>
              <a:t> that starts with this template...</a:t>
            </a:r>
          </a:p>
          <a:p>
            <a:pPr marL="800100" lvl="2" indent="0">
              <a:buNone/>
            </a:pPr>
            <a:endParaRPr lang="en-US" sz="2000" dirty="0" smtClean="0">
              <a:latin typeface="Consolas"/>
              <a:cs typeface="Consolas"/>
            </a:endParaRPr>
          </a:p>
          <a:p>
            <a:pPr marL="800100" lvl="2" indent="0">
              <a:buNone/>
            </a:pPr>
            <a:r>
              <a:rPr lang="en-US" sz="2000" dirty="0" smtClean="0">
                <a:latin typeface="Consolas"/>
                <a:cs typeface="Consolas"/>
              </a:rPr>
              <a:t>public class </a:t>
            </a:r>
            <a:r>
              <a:rPr lang="en-US" sz="2000" dirty="0" err="1" smtClean="0">
                <a:latin typeface="Consolas"/>
                <a:cs typeface="Consolas"/>
              </a:rPr>
              <a:t>Henway</a:t>
            </a:r>
            <a:r>
              <a:rPr lang="en-US" sz="2000" dirty="0" smtClean="0">
                <a:latin typeface="Consolas"/>
                <a:cs typeface="Consolas"/>
              </a:rPr>
              <a:t> {</a:t>
            </a:r>
          </a:p>
          <a:p>
            <a:pPr marL="800100" lvl="2" indent="0">
              <a:buNone/>
            </a:pPr>
            <a:r>
              <a:rPr lang="en-US" sz="2000" dirty="0" smtClean="0">
                <a:latin typeface="Consolas"/>
                <a:cs typeface="Consolas"/>
              </a:rPr>
              <a:t>}</a:t>
            </a:r>
          </a:p>
          <a:p>
            <a:pPr lvl="2" indent="-342900"/>
            <a:endParaRPr lang="en-US" sz="2000" dirty="0">
              <a:latin typeface="Consolas"/>
              <a:cs typeface="Consolas"/>
            </a:endParaRPr>
          </a:p>
          <a:p>
            <a:r>
              <a:rPr lang="en-US" dirty="0" smtClean="0">
                <a:cs typeface="Calibri"/>
              </a:rPr>
              <a:t>Note capitalization.  Case matters!</a:t>
            </a:r>
          </a:p>
          <a:p>
            <a:r>
              <a:rPr lang="en-US" dirty="0" smtClean="0">
                <a:cs typeface="Calibri"/>
              </a:rPr>
              <a:t>Compile—you should get no errors.  If you run it, you will get an error (why?)</a:t>
            </a:r>
            <a:endParaRPr lang="en-US" dirty="0">
              <a:cs typeface="Calibri"/>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48</a:t>
            </a:fld>
            <a:endParaRPr lang="en-US"/>
          </a:p>
        </p:txBody>
      </p:sp>
    </p:spTree>
    <p:extLst>
      <p:ext uri="{BB962C8B-B14F-4D97-AF65-F5344CB8AC3E}">
        <p14:creationId xmlns:p14="http://schemas.microsoft.com/office/powerpoint/2010/main" val="17514653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an Assignment (2)</a:t>
            </a:r>
            <a:endParaRPr lang="en-US" dirty="0"/>
          </a:p>
        </p:txBody>
      </p:sp>
      <p:sp>
        <p:nvSpPr>
          <p:cNvPr id="3" name="Content Placeholder 2"/>
          <p:cNvSpPr>
            <a:spLocks noGrp="1"/>
          </p:cNvSpPr>
          <p:nvPr>
            <p:ph idx="1"/>
          </p:nvPr>
        </p:nvSpPr>
        <p:spPr>
          <a:xfrm>
            <a:off x="457199" y="1600200"/>
            <a:ext cx="8443685" cy="4756150"/>
          </a:xfrm>
        </p:spPr>
        <p:txBody>
          <a:bodyPr>
            <a:normAutofit fontScale="92500" lnSpcReduction="20000"/>
          </a:bodyPr>
          <a:lstStyle/>
          <a:p>
            <a:pPr marL="0" indent="0">
              <a:buNone/>
            </a:pPr>
            <a:r>
              <a:rPr lang="en-US" dirty="0" smtClean="0"/>
              <a:t>When the assignment says, “Write a Java program named </a:t>
            </a:r>
            <a:r>
              <a:rPr lang="en-US" dirty="0" err="1" smtClean="0"/>
              <a:t>Henway</a:t>
            </a:r>
            <a:r>
              <a:rPr lang="en-US" dirty="0" smtClean="0"/>
              <a:t>…”</a:t>
            </a:r>
          </a:p>
          <a:p>
            <a:r>
              <a:rPr lang="en-US" dirty="0" smtClean="0"/>
              <a:t>Create a file </a:t>
            </a:r>
            <a:r>
              <a:rPr lang="en-US" dirty="0" err="1" smtClean="0"/>
              <a:t>Henway.java</a:t>
            </a:r>
            <a:r>
              <a:rPr lang="en-US" dirty="0" smtClean="0"/>
              <a:t> that starts with this template...</a:t>
            </a:r>
          </a:p>
          <a:p>
            <a:pPr marL="800100" lvl="2" indent="0">
              <a:buNone/>
            </a:pPr>
            <a:endParaRPr lang="en-US" sz="2000" dirty="0" smtClean="0">
              <a:latin typeface="Consolas"/>
              <a:cs typeface="Consolas"/>
            </a:endParaRPr>
          </a:p>
          <a:p>
            <a:pPr marL="800100" lvl="2" indent="0">
              <a:buNone/>
            </a:pPr>
            <a:r>
              <a:rPr lang="en-US" sz="2000" dirty="0" smtClean="0">
                <a:latin typeface="Consolas"/>
                <a:cs typeface="Consolas"/>
              </a:rPr>
              <a:t>public class </a:t>
            </a:r>
            <a:r>
              <a:rPr lang="en-US" sz="2000" dirty="0" err="1" smtClean="0">
                <a:latin typeface="Consolas"/>
                <a:cs typeface="Consolas"/>
              </a:rPr>
              <a:t>Henway</a:t>
            </a:r>
            <a:r>
              <a:rPr lang="en-US" sz="2000" dirty="0" smtClean="0">
                <a:latin typeface="Consolas"/>
                <a:cs typeface="Consolas"/>
              </a:rPr>
              <a:t> {</a:t>
            </a:r>
          </a:p>
          <a:p>
            <a:pPr marL="800100" lvl="2" indent="0">
              <a:buNone/>
            </a:pPr>
            <a:r>
              <a:rPr lang="en-US" sz="2000" dirty="0">
                <a:latin typeface="Consolas"/>
                <a:cs typeface="Consolas"/>
              </a:rPr>
              <a:t> </a:t>
            </a:r>
            <a:r>
              <a:rPr lang="en-US" sz="2000" dirty="0" smtClean="0">
                <a:latin typeface="Consolas"/>
                <a:cs typeface="Consolas"/>
              </a:rPr>
              <a:t>   public static void main(String[] </a:t>
            </a:r>
            <a:r>
              <a:rPr lang="en-US" sz="2000" dirty="0" err="1" smtClean="0">
                <a:latin typeface="Consolas"/>
                <a:cs typeface="Consolas"/>
              </a:rPr>
              <a:t>args</a:t>
            </a:r>
            <a:r>
              <a:rPr lang="en-US" sz="2000" dirty="0" smtClean="0">
                <a:latin typeface="Consolas"/>
                <a:cs typeface="Consolas"/>
              </a:rPr>
              <a:t>) {</a:t>
            </a:r>
          </a:p>
          <a:p>
            <a:pPr marL="800100" lvl="2" indent="0">
              <a:buNone/>
            </a:pPr>
            <a:r>
              <a:rPr lang="en-US" sz="2000" dirty="0">
                <a:latin typeface="Consolas"/>
                <a:cs typeface="Consolas"/>
              </a:rPr>
              <a:t> </a:t>
            </a:r>
            <a:r>
              <a:rPr lang="en-US" sz="2000" dirty="0" smtClean="0">
                <a:latin typeface="Consolas"/>
                <a:cs typeface="Consolas"/>
              </a:rPr>
              <a:t>       // Program execution begins here</a:t>
            </a:r>
          </a:p>
          <a:p>
            <a:pPr marL="800100" lvl="2" indent="0">
              <a:buNone/>
            </a:pPr>
            <a:r>
              <a:rPr lang="en-US" sz="2000" dirty="0">
                <a:latin typeface="Consolas"/>
                <a:cs typeface="Consolas"/>
              </a:rPr>
              <a:t> </a:t>
            </a:r>
            <a:r>
              <a:rPr lang="en-US" sz="2000" dirty="0" smtClean="0">
                <a:latin typeface="Consolas"/>
                <a:cs typeface="Consolas"/>
              </a:rPr>
              <a:t>   }</a:t>
            </a:r>
          </a:p>
          <a:p>
            <a:pPr marL="800100" lvl="2" indent="0">
              <a:buNone/>
            </a:pPr>
            <a:r>
              <a:rPr lang="en-US" sz="2000" dirty="0" smtClean="0">
                <a:latin typeface="Consolas"/>
                <a:cs typeface="Consolas"/>
              </a:rPr>
              <a:t>}</a:t>
            </a:r>
          </a:p>
          <a:p>
            <a:pPr marL="457200" indent="-457200"/>
            <a:r>
              <a:rPr lang="en-US" dirty="0">
                <a:cs typeface="Calibri"/>
              </a:rPr>
              <a:t>Note capitalization.  Case matters</a:t>
            </a:r>
            <a:r>
              <a:rPr lang="en-US" dirty="0" smtClean="0">
                <a:cs typeface="Calibri"/>
              </a:rPr>
              <a:t>!</a:t>
            </a:r>
          </a:p>
          <a:p>
            <a:pPr marL="457200" indent="-457200"/>
            <a:r>
              <a:rPr lang="en-US" dirty="0" smtClean="0">
                <a:cs typeface="Calibri"/>
              </a:rPr>
              <a:t>Compile and run—you should get no errors (and no output!)</a:t>
            </a:r>
            <a:endParaRPr lang="en-US" dirty="0">
              <a:cs typeface="Calibri"/>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49</a:t>
            </a:fld>
            <a:endParaRPr lang="en-US"/>
          </a:p>
        </p:txBody>
      </p:sp>
    </p:spTree>
    <p:extLst>
      <p:ext uri="{BB962C8B-B14F-4D97-AF65-F5344CB8AC3E}">
        <p14:creationId xmlns:p14="http://schemas.microsoft.com/office/powerpoint/2010/main" val="1735107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Buying a Computer</a:t>
            </a:r>
            <a:endParaRPr lang="en-US" dirty="0"/>
          </a:p>
        </p:txBody>
      </p:sp>
      <p:sp>
        <p:nvSpPr>
          <p:cNvPr id="3" name="Content Placeholder 2"/>
          <p:cNvSpPr>
            <a:spLocks noGrp="1"/>
          </p:cNvSpPr>
          <p:nvPr>
            <p:ph idx="1"/>
          </p:nvPr>
        </p:nvSpPr>
        <p:spPr/>
        <p:txBody>
          <a:bodyPr/>
          <a:lstStyle/>
          <a:p>
            <a:r>
              <a:rPr lang="en-US" dirty="0" smtClean="0"/>
              <a:t>Computers have many different components</a:t>
            </a:r>
          </a:p>
          <a:p>
            <a:r>
              <a:rPr lang="en-US" dirty="0" smtClean="0"/>
              <a:t>Use abstraction to understand essential properties</a:t>
            </a:r>
          </a:p>
        </p:txBody>
      </p:sp>
      <p:sp>
        <p:nvSpPr>
          <p:cNvPr id="4" name="Slide Number Placeholder 3"/>
          <p:cNvSpPr>
            <a:spLocks noGrp="1"/>
          </p:cNvSpPr>
          <p:nvPr>
            <p:ph type="sldNum" sz="quarter" idx="12"/>
          </p:nvPr>
        </p:nvSpPr>
        <p:spPr/>
        <p:txBody>
          <a:bodyPr/>
          <a:lstStyle/>
          <a:p>
            <a:fld id="{8A948100-F9AF-674A-BF08-576787DAE645}" type="slidenum">
              <a:rPr lang="en-US" smtClean="0"/>
              <a:pPr/>
              <a:t>5</a:t>
            </a:fld>
            <a:endParaRPr lang="en-US"/>
          </a:p>
        </p:txBody>
      </p:sp>
    </p:spTree>
    <p:extLst>
      <p:ext uri="{BB962C8B-B14F-4D97-AF65-F5344CB8AC3E}">
        <p14:creationId xmlns:p14="http://schemas.microsoft.com/office/powerpoint/2010/main" val="1928531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an Assignment (3)</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When the assignment says, “Read from standard input…”</a:t>
            </a:r>
          </a:p>
          <a:p>
            <a:r>
              <a:rPr lang="en-US" dirty="0" smtClean="0"/>
              <a:t>At the beginning of the file (before “public class …”), insert…</a:t>
            </a:r>
          </a:p>
          <a:p>
            <a:pPr marL="800100" lvl="2" indent="0">
              <a:buNone/>
            </a:pPr>
            <a:endParaRPr lang="en-US" sz="2000" dirty="0" smtClean="0">
              <a:latin typeface="Consolas"/>
              <a:cs typeface="Consolas"/>
            </a:endParaRPr>
          </a:p>
          <a:p>
            <a:pPr marL="800100" lvl="2" indent="0">
              <a:buNone/>
            </a:pPr>
            <a:r>
              <a:rPr lang="en-US" sz="2000" dirty="0" smtClean="0">
                <a:latin typeface="Consolas"/>
                <a:cs typeface="Consolas"/>
              </a:rPr>
              <a:t>import </a:t>
            </a:r>
            <a:r>
              <a:rPr lang="en-US" sz="2000" dirty="0" err="1" smtClean="0">
                <a:latin typeface="Consolas"/>
                <a:cs typeface="Consolas"/>
              </a:rPr>
              <a:t>java.util.Scanner</a:t>
            </a:r>
            <a:r>
              <a:rPr lang="en-US" sz="2000" dirty="0" smtClean="0">
                <a:latin typeface="Consolas"/>
                <a:cs typeface="Consolas"/>
              </a:rPr>
              <a:t>;</a:t>
            </a:r>
          </a:p>
          <a:p>
            <a:pPr marL="800100" lvl="2" indent="0">
              <a:buNone/>
            </a:pPr>
            <a:endParaRPr lang="en-US" sz="2000" dirty="0">
              <a:latin typeface="Consolas"/>
              <a:cs typeface="Consolas"/>
            </a:endParaRPr>
          </a:p>
          <a:p>
            <a:r>
              <a:rPr lang="en-US" dirty="0" smtClean="0"/>
              <a:t>At the beginning of the main method (for example), insert…</a:t>
            </a:r>
          </a:p>
          <a:p>
            <a:pPr marL="800100" lvl="2" indent="0">
              <a:buNone/>
            </a:pPr>
            <a:endParaRPr lang="en-US" sz="2000" dirty="0" smtClean="0">
              <a:latin typeface="Consolas"/>
              <a:cs typeface="Consolas"/>
            </a:endParaRPr>
          </a:p>
          <a:p>
            <a:pPr marL="800100" lvl="2" indent="0">
              <a:buNone/>
            </a:pPr>
            <a:r>
              <a:rPr lang="en-US" sz="2000" dirty="0" smtClean="0">
                <a:latin typeface="Consolas"/>
                <a:cs typeface="Consolas"/>
              </a:rPr>
              <a:t>Scanner scanner = new Scanner(</a:t>
            </a:r>
            <a:r>
              <a:rPr lang="en-US" sz="2000" dirty="0" err="1" smtClean="0">
                <a:latin typeface="Consolas"/>
                <a:cs typeface="Consolas"/>
              </a:rPr>
              <a:t>System.in</a:t>
            </a:r>
            <a:r>
              <a:rPr lang="en-US" sz="2000" dirty="0" smtClean="0">
                <a:latin typeface="Consolas"/>
                <a:cs typeface="Consolas"/>
              </a:rPr>
              <a:t>);</a:t>
            </a:r>
          </a:p>
          <a:p>
            <a:pPr marL="800100" lvl="2" indent="0">
              <a:buNone/>
            </a:pPr>
            <a:endParaRPr lang="en-US" sz="2000" dirty="0" smtClean="0">
              <a:latin typeface="Consolas"/>
              <a:cs typeface="Consolas"/>
            </a:endParaRPr>
          </a:p>
          <a:p>
            <a:pPr marL="285750"/>
            <a:r>
              <a:rPr lang="en-US" dirty="0" smtClean="0"/>
              <a:t>To read an integer and store it in variable x, use…</a:t>
            </a:r>
            <a:endParaRPr lang="en-US" dirty="0"/>
          </a:p>
          <a:p>
            <a:pPr marL="800100" lvl="2" indent="0">
              <a:buNone/>
            </a:pPr>
            <a:endParaRPr lang="en-US" sz="2000" dirty="0">
              <a:latin typeface="Consolas"/>
              <a:cs typeface="Consolas"/>
            </a:endParaRPr>
          </a:p>
          <a:p>
            <a:pPr marL="800100" lvl="2" indent="0">
              <a:buNone/>
            </a:pPr>
            <a:r>
              <a:rPr lang="en-US" sz="2000" dirty="0" err="1" smtClean="0">
                <a:latin typeface="Consolas"/>
                <a:cs typeface="Consolas"/>
              </a:rPr>
              <a:t>int</a:t>
            </a:r>
            <a:r>
              <a:rPr lang="en-US" sz="2000" dirty="0" smtClean="0">
                <a:latin typeface="Consolas"/>
                <a:cs typeface="Consolas"/>
              </a:rPr>
              <a:t> x = </a:t>
            </a:r>
            <a:r>
              <a:rPr lang="en-US" sz="2000" dirty="0" err="1" smtClean="0">
                <a:latin typeface="Consolas"/>
                <a:cs typeface="Consolas"/>
              </a:rPr>
              <a:t>scanner.nextInt</a:t>
            </a:r>
            <a:r>
              <a:rPr lang="en-US" sz="2000" dirty="0" smtClean="0">
                <a:latin typeface="Consolas"/>
                <a:cs typeface="Consolas"/>
              </a:rPr>
              <a:t>();</a:t>
            </a:r>
            <a:endParaRPr lang="en-US" sz="2000" dirty="0">
              <a:latin typeface="Consolas"/>
              <a:cs typeface="Consolas"/>
            </a:endParaRPr>
          </a:p>
          <a:p>
            <a:pPr marL="800100" lvl="2" indent="0">
              <a:buNone/>
            </a:pPr>
            <a:endParaRPr lang="en-US" sz="20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50</a:t>
            </a:fld>
            <a:endParaRPr lang="en-US"/>
          </a:p>
        </p:txBody>
      </p:sp>
    </p:spTree>
    <p:extLst>
      <p:ext uri="{BB962C8B-B14F-4D97-AF65-F5344CB8AC3E}">
        <p14:creationId xmlns:p14="http://schemas.microsoft.com/office/powerpoint/2010/main" val="2355294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492112" y="514239"/>
            <a:ext cx="8112139" cy="5822275"/>
            <a:chOff x="0" y="0"/>
            <a:chExt cx="7978" cy="5725"/>
          </a:xfrm>
        </p:grpSpPr>
        <p:pic>
          <p:nvPicPr>
            <p:cNvPr id="3" name="Picture 1"/>
            <p:cNvPicPr>
              <a:picLocks noChangeArrowheads="1"/>
            </p:cNvPicPr>
            <p:nvPr/>
          </p:nvPicPr>
          <p:blipFill>
            <a:blip r:embed="rId3" cstate="print"/>
            <a:srcRect/>
            <a:stretch>
              <a:fillRect/>
            </a:stretch>
          </p:blipFill>
          <p:spPr bwMode="auto">
            <a:xfrm>
              <a:off x="2267" y="-18"/>
              <a:ext cx="2760" cy="1967"/>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4" name="Picture 2"/>
            <p:cNvPicPr>
              <a:picLocks noChangeArrowheads="1"/>
            </p:cNvPicPr>
            <p:nvPr/>
          </p:nvPicPr>
          <p:blipFill>
            <a:blip r:embed="rId4" cstate="print"/>
            <a:srcRect/>
            <a:stretch>
              <a:fillRect/>
            </a:stretch>
          </p:blipFill>
          <p:spPr bwMode="auto">
            <a:xfrm>
              <a:off x="2983" y="1341"/>
              <a:ext cx="2200" cy="1648"/>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5" name="Picture 3"/>
            <p:cNvPicPr>
              <a:picLocks noChangeArrowheads="1"/>
            </p:cNvPicPr>
            <p:nvPr/>
          </p:nvPicPr>
          <p:blipFill>
            <a:blip r:embed="rId5" cstate="print"/>
            <a:srcRect/>
            <a:stretch>
              <a:fillRect/>
            </a:stretch>
          </p:blipFill>
          <p:spPr bwMode="auto">
            <a:xfrm>
              <a:off x="4660" y="633"/>
              <a:ext cx="3128" cy="3064"/>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6" name="Picture 4"/>
            <p:cNvPicPr>
              <a:picLocks noChangeArrowheads="1"/>
            </p:cNvPicPr>
            <p:nvPr/>
          </p:nvPicPr>
          <p:blipFill>
            <a:blip r:embed="rId6" cstate="print"/>
            <a:srcRect/>
            <a:stretch>
              <a:fillRect/>
            </a:stretch>
          </p:blipFill>
          <p:spPr bwMode="auto">
            <a:xfrm>
              <a:off x="6075" y="4376"/>
              <a:ext cx="1440" cy="1304"/>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7" name="Picture 5"/>
            <p:cNvPicPr>
              <a:picLocks noChangeArrowheads="1"/>
            </p:cNvPicPr>
            <p:nvPr/>
          </p:nvPicPr>
          <p:blipFill>
            <a:blip r:embed="rId7" cstate="print"/>
            <a:srcRect/>
            <a:stretch>
              <a:fillRect/>
            </a:stretch>
          </p:blipFill>
          <p:spPr bwMode="auto">
            <a:xfrm>
              <a:off x="995" y="2317"/>
              <a:ext cx="2504" cy="2040"/>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8" name="Picture 6"/>
            <p:cNvPicPr>
              <a:picLocks noChangeArrowheads="1"/>
            </p:cNvPicPr>
            <p:nvPr/>
          </p:nvPicPr>
          <p:blipFill>
            <a:blip r:embed="rId8" cstate="print"/>
            <a:srcRect/>
            <a:stretch>
              <a:fillRect/>
            </a:stretch>
          </p:blipFill>
          <p:spPr bwMode="auto">
            <a:xfrm>
              <a:off x="6555" y="3119"/>
              <a:ext cx="1352" cy="1208"/>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9" name="Picture 7"/>
            <p:cNvPicPr>
              <a:picLocks noChangeArrowheads="1"/>
            </p:cNvPicPr>
            <p:nvPr/>
          </p:nvPicPr>
          <p:blipFill>
            <a:blip r:embed="rId9" cstate="print"/>
            <a:srcRect/>
            <a:stretch>
              <a:fillRect/>
            </a:stretch>
          </p:blipFill>
          <p:spPr bwMode="auto">
            <a:xfrm>
              <a:off x="-51" y="-96"/>
              <a:ext cx="2759" cy="2352"/>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10" name="Picture 8"/>
            <p:cNvPicPr>
              <a:picLocks noChangeArrowheads="1"/>
            </p:cNvPicPr>
            <p:nvPr/>
          </p:nvPicPr>
          <p:blipFill>
            <a:blip r:embed="rId10" cstate="print"/>
            <a:srcRect/>
            <a:stretch>
              <a:fillRect/>
            </a:stretch>
          </p:blipFill>
          <p:spPr bwMode="auto">
            <a:xfrm>
              <a:off x="-128" y="1669"/>
              <a:ext cx="1000" cy="984"/>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11" name="Picture 9"/>
            <p:cNvPicPr>
              <a:picLocks noChangeArrowheads="1"/>
            </p:cNvPicPr>
            <p:nvPr/>
          </p:nvPicPr>
          <p:blipFill>
            <a:blip r:embed="rId11" cstate="print"/>
            <a:srcRect/>
            <a:stretch>
              <a:fillRect/>
            </a:stretch>
          </p:blipFill>
          <p:spPr bwMode="auto">
            <a:xfrm>
              <a:off x="6226" y="-18"/>
              <a:ext cx="1880" cy="1647"/>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12" name="Picture 10"/>
            <p:cNvPicPr>
              <a:picLocks noChangeArrowheads="1"/>
            </p:cNvPicPr>
            <p:nvPr/>
          </p:nvPicPr>
          <p:blipFill>
            <a:blip r:embed="rId12" cstate="print"/>
            <a:srcRect/>
            <a:stretch>
              <a:fillRect/>
            </a:stretch>
          </p:blipFill>
          <p:spPr bwMode="auto">
            <a:xfrm>
              <a:off x="147" y="3846"/>
              <a:ext cx="1328" cy="1304"/>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13" name="Picture 11"/>
            <p:cNvPicPr>
              <a:picLocks noChangeArrowheads="1"/>
            </p:cNvPicPr>
            <p:nvPr/>
          </p:nvPicPr>
          <p:blipFill>
            <a:blip r:embed="rId13" cstate="print"/>
            <a:srcRect/>
            <a:stretch>
              <a:fillRect/>
            </a:stretch>
          </p:blipFill>
          <p:spPr bwMode="auto">
            <a:xfrm>
              <a:off x="2216" y="3013"/>
              <a:ext cx="3744" cy="2968"/>
            </a:xfrm>
            <a:prstGeom prst="rect">
              <a:avLst/>
            </a:prstGeom>
            <a:noFill/>
            <a:ln w="12700" cap="flat">
              <a:noFill/>
              <a:miter lim="800000"/>
              <a:headEnd/>
              <a:tailEnd/>
            </a:ln>
            <a:effectLst>
              <a:outerShdw dist="76199" dir="2700000" algn="ctr" rotWithShape="0">
                <a:schemeClr val="bg2">
                  <a:alpha val="75000"/>
                </a:schemeClr>
              </a:outerShdw>
            </a:effectLst>
          </p:spPr>
        </p:pic>
      </p:grpSp>
      <p:sp>
        <p:nvSpPr>
          <p:cNvPr id="14" name="Slide Number Placeholder 13"/>
          <p:cNvSpPr>
            <a:spLocks noGrp="1"/>
          </p:cNvSpPr>
          <p:nvPr>
            <p:ph type="sldNum" sz="quarter" idx="12"/>
          </p:nvPr>
        </p:nvSpPr>
        <p:spPr/>
        <p:txBody>
          <a:bodyPr/>
          <a:lstStyle/>
          <a:p>
            <a:fld id="{8A948100-F9AF-674A-BF08-576787DAE645}" type="slidenum">
              <a:rPr lang="en-US" smtClean="0"/>
              <a:pPr/>
              <a:t>6</a:t>
            </a:fld>
            <a:endParaRPr lang="en-US"/>
          </a:p>
        </p:txBody>
      </p:sp>
    </p:spTree>
    <p:extLst>
      <p:ext uri="{BB962C8B-B14F-4D97-AF65-F5344CB8AC3E}">
        <p14:creationId xmlns:p14="http://schemas.microsoft.com/office/powerpoint/2010/main" val="1934191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vonNeuman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4518445"/>
            <a:ext cx="5943600" cy="2247900"/>
          </a:xfrm>
          <a:prstGeom prst="rect">
            <a:avLst/>
          </a:prstGeom>
        </p:spPr>
      </p:pic>
      <p:grpSp>
        <p:nvGrpSpPr>
          <p:cNvPr id="4" name="Group 12"/>
          <p:cNvGrpSpPr>
            <a:grpSpLocks/>
          </p:cNvGrpSpPr>
          <p:nvPr/>
        </p:nvGrpSpPr>
        <p:grpSpPr bwMode="auto">
          <a:xfrm>
            <a:off x="2839894" y="283437"/>
            <a:ext cx="3464212" cy="2338965"/>
            <a:chOff x="0" y="0"/>
            <a:chExt cx="7978" cy="5725"/>
          </a:xfrm>
        </p:grpSpPr>
        <p:pic>
          <p:nvPicPr>
            <p:cNvPr id="5" name="Picture 1"/>
            <p:cNvPicPr>
              <a:picLocks noChangeArrowheads="1"/>
            </p:cNvPicPr>
            <p:nvPr/>
          </p:nvPicPr>
          <p:blipFill>
            <a:blip r:embed="rId4" cstate="print"/>
            <a:srcRect/>
            <a:stretch>
              <a:fillRect/>
            </a:stretch>
          </p:blipFill>
          <p:spPr bwMode="auto">
            <a:xfrm>
              <a:off x="2267" y="-18"/>
              <a:ext cx="2760" cy="1967"/>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6" name="Picture 2"/>
            <p:cNvPicPr>
              <a:picLocks noChangeArrowheads="1"/>
            </p:cNvPicPr>
            <p:nvPr/>
          </p:nvPicPr>
          <p:blipFill>
            <a:blip r:embed="rId5" cstate="print"/>
            <a:srcRect/>
            <a:stretch>
              <a:fillRect/>
            </a:stretch>
          </p:blipFill>
          <p:spPr bwMode="auto">
            <a:xfrm>
              <a:off x="2983" y="1341"/>
              <a:ext cx="2200" cy="1648"/>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7" name="Picture 3"/>
            <p:cNvPicPr>
              <a:picLocks noChangeArrowheads="1"/>
            </p:cNvPicPr>
            <p:nvPr/>
          </p:nvPicPr>
          <p:blipFill>
            <a:blip r:embed="rId6" cstate="print"/>
            <a:srcRect/>
            <a:stretch>
              <a:fillRect/>
            </a:stretch>
          </p:blipFill>
          <p:spPr bwMode="auto">
            <a:xfrm>
              <a:off x="4660" y="633"/>
              <a:ext cx="3128" cy="3064"/>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8" name="Picture 4"/>
            <p:cNvPicPr>
              <a:picLocks noChangeArrowheads="1"/>
            </p:cNvPicPr>
            <p:nvPr/>
          </p:nvPicPr>
          <p:blipFill>
            <a:blip r:embed="rId7" cstate="print"/>
            <a:srcRect/>
            <a:stretch>
              <a:fillRect/>
            </a:stretch>
          </p:blipFill>
          <p:spPr bwMode="auto">
            <a:xfrm>
              <a:off x="6075" y="4376"/>
              <a:ext cx="1440" cy="1304"/>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9" name="Picture 5"/>
            <p:cNvPicPr>
              <a:picLocks noChangeArrowheads="1"/>
            </p:cNvPicPr>
            <p:nvPr/>
          </p:nvPicPr>
          <p:blipFill>
            <a:blip r:embed="rId8" cstate="print"/>
            <a:srcRect/>
            <a:stretch>
              <a:fillRect/>
            </a:stretch>
          </p:blipFill>
          <p:spPr bwMode="auto">
            <a:xfrm>
              <a:off x="995" y="2317"/>
              <a:ext cx="2504" cy="2040"/>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10" name="Picture 6"/>
            <p:cNvPicPr>
              <a:picLocks noChangeArrowheads="1"/>
            </p:cNvPicPr>
            <p:nvPr/>
          </p:nvPicPr>
          <p:blipFill>
            <a:blip r:embed="rId9" cstate="print"/>
            <a:srcRect/>
            <a:stretch>
              <a:fillRect/>
            </a:stretch>
          </p:blipFill>
          <p:spPr bwMode="auto">
            <a:xfrm>
              <a:off x="6555" y="3119"/>
              <a:ext cx="1352" cy="1208"/>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11" name="Picture 7"/>
            <p:cNvPicPr>
              <a:picLocks noChangeArrowheads="1"/>
            </p:cNvPicPr>
            <p:nvPr/>
          </p:nvPicPr>
          <p:blipFill>
            <a:blip r:embed="rId10" cstate="print"/>
            <a:srcRect/>
            <a:stretch>
              <a:fillRect/>
            </a:stretch>
          </p:blipFill>
          <p:spPr bwMode="auto">
            <a:xfrm>
              <a:off x="-51" y="-96"/>
              <a:ext cx="2759" cy="2352"/>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12" name="Picture 8"/>
            <p:cNvPicPr>
              <a:picLocks noChangeArrowheads="1"/>
            </p:cNvPicPr>
            <p:nvPr/>
          </p:nvPicPr>
          <p:blipFill>
            <a:blip r:embed="rId11" cstate="print"/>
            <a:srcRect/>
            <a:stretch>
              <a:fillRect/>
            </a:stretch>
          </p:blipFill>
          <p:spPr bwMode="auto">
            <a:xfrm>
              <a:off x="-128" y="1669"/>
              <a:ext cx="1000" cy="984"/>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13" name="Picture 9"/>
            <p:cNvPicPr>
              <a:picLocks noChangeArrowheads="1"/>
            </p:cNvPicPr>
            <p:nvPr/>
          </p:nvPicPr>
          <p:blipFill>
            <a:blip r:embed="rId12" cstate="print"/>
            <a:srcRect/>
            <a:stretch>
              <a:fillRect/>
            </a:stretch>
          </p:blipFill>
          <p:spPr bwMode="auto">
            <a:xfrm>
              <a:off x="6226" y="-18"/>
              <a:ext cx="1880" cy="1647"/>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14" name="Picture 10"/>
            <p:cNvPicPr>
              <a:picLocks noChangeArrowheads="1"/>
            </p:cNvPicPr>
            <p:nvPr/>
          </p:nvPicPr>
          <p:blipFill>
            <a:blip r:embed="rId13" cstate="print"/>
            <a:srcRect/>
            <a:stretch>
              <a:fillRect/>
            </a:stretch>
          </p:blipFill>
          <p:spPr bwMode="auto">
            <a:xfrm>
              <a:off x="147" y="3846"/>
              <a:ext cx="1328" cy="1304"/>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15" name="Picture 11"/>
            <p:cNvPicPr>
              <a:picLocks noChangeArrowheads="1"/>
            </p:cNvPicPr>
            <p:nvPr/>
          </p:nvPicPr>
          <p:blipFill>
            <a:blip r:embed="rId14" cstate="print"/>
            <a:srcRect/>
            <a:stretch>
              <a:fillRect/>
            </a:stretch>
          </p:blipFill>
          <p:spPr bwMode="auto">
            <a:xfrm>
              <a:off x="2216" y="3013"/>
              <a:ext cx="3744" cy="2968"/>
            </a:xfrm>
            <a:prstGeom prst="rect">
              <a:avLst/>
            </a:prstGeom>
            <a:noFill/>
            <a:ln w="12700" cap="flat">
              <a:noFill/>
              <a:miter lim="800000"/>
              <a:headEnd/>
              <a:tailEnd/>
            </a:ln>
            <a:effectLst>
              <a:outerShdw dist="76199" dir="2700000" algn="ctr" rotWithShape="0">
                <a:schemeClr val="bg2">
                  <a:alpha val="75000"/>
                </a:schemeClr>
              </a:outerShdw>
            </a:effectLst>
          </p:spPr>
        </p:pic>
      </p:grpSp>
      <p:grpSp>
        <p:nvGrpSpPr>
          <p:cNvPr id="21" name="Group 20"/>
          <p:cNvGrpSpPr/>
          <p:nvPr/>
        </p:nvGrpSpPr>
        <p:grpSpPr>
          <a:xfrm>
            <a:off x="2997591" y="2689900"/>
            <a:ext cx="3148819" cy="1802239"/>
            <a:chOff x="2997591" y="2689900"/>
            <a:chExt cx="3148819" cy="1802239"/>
          </a:xfrm>
        </p:grpSpPr>
        <p:sp>
          <p:nvSpPr>
            <p:cNvPr id="19" name="Down Arrow 18"/>
            <p:cNvSpPr/>
            <p:nvPr/>
          </p:nvSpPr>
          <p:spPr>
            <a:xfrm>
              <a:off x="4428497" y="2689900"/>
              <a:ext cx="287007" cy="44948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p:cNvSpPr/>
            <p:nvPr/>
          </p:nvSpPr>
          <p:spPr>
            <a:xfrm>
              <a:off x="4428497" y="4042652"/>
              <a:ext cx="287007" cy="44948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997591" y="3160035"/>
              <a:ext cx="3148819" cy="830997"/>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4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Abstraction</a:t>
              </a:r>
              <a:endParaRPr lang="en-US"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2" name="Slide Number Placeholder 1"/>
          <p:cNvSpPr>
            <a:spLocks noGrp="1"/>
          </p:cNvSpPr>
          <p:nvPr>
            <p:ph type="sldNum" sz="quarter" idx="12"/>
          </p:nvPr>
        </p:nvSpPr>
        <p:spPr/>
        <p:txBody>
          <a:bodyPr/>
          <a:lstStyle/>
          <a:p>
            <a:fld id="{8A948100-F9AF-674A-BF08-576787DAE645}" type="slidenum">
              <a:rPr lang="en-US" smtClean="0"/>
              <a:pPr/>
              <a:t>7</a:t>
            </a:fld>
            <a:endParaRPr lang="en-US"/>
          </a:p>
        </p:txBody>
      </p:sp>
    </p:spTree>
    <p:extLst>
      <p:ext uri="{BB962C8B-B14F-4D97-AF65-F5344CB8AC3E}">
        <p14:creationId xmlns:p14="http://schemas.microsoft.com/office/powerpoint/2010/main" val="38544076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ssolv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Von Neumann Architecture</a:t>
            </a:r>
            <a:endParaRPr lang="en-US" dirty="0"/>
          </a:p>
        </p:txBody>
      </p:sp>
      <p:sp>
        <p:nvSpPr>
          <p:cNvPr id="4" name="Content Placeholder 3"/>
          <p:cNvSpPr>
            <a:spLocks noGrp="1"/>
          </p:cNvSpPr>
          <p:nvPr>
            <p:ph idx="1"/>
          </p:nvPr>
        </p:nvSpPr>
        <p:spPr>
          <a:xfrm>
            <a:off x="457200" y="1190446"/>
            <a:ext cx="8229600" cy="4935718"/>
          </a:xfrm>
        </p:spPr>
        <p:txBody>
          <a:bodyPr/>
          <a:lstStyle/>
          <a:p>
            <a:pPr marL="457200" indent="-457200">
              <a:lnSpc>
                <a:spcPct val="90000"/>
              </a:lnSpc>
            </a:pPr>
            <a:r>
              <a:rPr lang="en-US" sz="1600" dirty="0" smtClean="0"/>
              <a:t>Although </a:t>
            </a:r>
            <a:r>
              <a:rPr lang="en-US" sz="1600" dirty="0"/>
              <a:t>specific components may vary, virtually all modern computers have the same underlying structure</a:t>
            </a:r>
          </a:p>
          <a:p>
            <a:pPr marL="838200" lvl="1" indent="-266700">
              <a:lnSpc>
                <a:spcPct val="90000"/>
              </a:lnSpc>
            </a:pPr>
            <a:r>
              <a:rPr lang="en-US" sz="1400" dirty="0"/>
              <a:t>known as the </a:t>
            </a:r>
            <a:r>
              <a:rPr lang="en-US" sz="1400" i="1" dirty="0"/>
              <a:t>von Neumann architecture</a:t>
            </a:r>
            <a:r>
              <a:rPr lang="en-US" sz="1400" dirty="0"/>
              <a:t> </a:t>
            </a:r>
          </a:p>
          <a:p>
            <a:pPr marL="838200" lvl="1" indent="-266700">
              <a:lnSpc>
                <a:spcPct val="90000"/>
              </a:lnSpc>
            </a:pPr>
            <a:r>
              <a:rPr lang="en-US" sz="1400" dirty="0"/>
              <a:t>named after computer pioneer, John von </a:t>
            </a:r>
            <a:r>
              <a:rPr lang="en-US" sz="1400" dirty="0" smtClean="0"/>
              <a:t>Neumann</a:t>
            </a:r>
            <a:endParaRPr lang="en-US" sz="1400" dirty="0"/>
          </a:p>
          <a:p>
            <a:pPr marL="838200" lvl="1" indent="-266700">
              <a:lnSpc>
                <a:spcPct val="90000"/>
              </a:lnSpc>
            </a:pPr>
            <a:endParaRPr lang="en-US" sz="1400" dirty="0"/>
          </a:p>
          <a:p>
            <a:pPr marL="457200" indent="-457200">
              <a:lnSpc>
                <a:spcPct val="90000"/>
              </a:lnSpc>
            </a:pPr>
            <a:r>
              <a:rPr lang="en-US" sz="1600" dirty="0" smtClean="0"/>
              <a:t>The </a:t>
            </a:r>
            <a:r>
              <a:rPr lang="en-US" sz="1600" dirty="0"/>
              <a:t>von Neumann architecture identifies 3 essential components</a:t>
            </a:r>
          </a:p>
          <a:p>
            <a:pPr marL="838200" lvl="1" indent="-266700">
              <a:lnSpc>
                <a:spcPct val="90000"/>
              </a:lnSpc>
              <a:buFont typeface="Wingdings" pitchFamily="2" charset="2"/>
              <a:buAutoNum type="arabicPeriod"/>
            </a:pPr>
            <a:r>
              <a:rPr lang="en-US" sz="1400" i="1" dirty="0" err="1"/>
              <a:t>Input/Output</a:t>
            </a:r>
            <a:r>
              <a:rPr lang="en-US" sz="1400" i="1" dirty="0"/>
              <a:t> Devices (I/O)</a:t>
            </a:r>
            <a:r>
              <a:rPr lang="en-US" sz="1400" dirty="0"/>
              <a:t> allow the user to interact with the computer</a:t>
            </a:r>
          </a:p>
          <a:p>
            <a:pPr marL="838200" lvl="1" indent="-266700">
              <a:lnSpc>
                <a:spcPct val="90000"/>
              </a:lnSpc>
              <a:buFont typeface="Wingdings" pitchFamily="2" charset="2"/>
              <a:buAutoNum type="arabicPeriod"/>
            </a:pPr>
            <a:r>
              <a:rPr lang="en-US" sz="1400" i="1" dirty="0"/>
              <a:t>Memory</a:t>
            </a:r>
            <a:r>
              <a:rPr lang="en-US" sz="1400" dirty="0"/>
              <a:t> stores information to be processed as well as programs (instructions specifying the steps necessary to complete specific tasks)</a:t>
            </a:r>
          </a:p>
          <a:p>
            <a:pPr marL="838200" lvl="1" indent="-266700">
              <a:lnSpc>
                <a:spcPct val="90000"/>
              </a:lnSpc>
              <a:buFont typeface="Wingdings" pitchFamily="2" charset="2"/>
              <a:buAutoNum type="arabicPeriod"/>
            </a:pPr>
            <a:r>
              <a:rPr lang="en-US" sz="1400" i="1" dirty="0"/>
              <a:t>Central Processing Unit (</a:t>
            </a:r>
            <a:r>
              <a:rPr lang="en-US" sz="1400" i="1" dirty="0" smtClean="0"/>
              <a:t>CPU</a:t>
            </a:r>
            <a:r>
              <a:rPr lang="en-US" sz="1400" i="1" dirty="0"/>
              <a:t>)</a:t>
            </a:r>
            <a:r>
              <a:rPr lang="en-US" sz="1400" dirty="0"/>
              <a:t> carries out the instructions to process </a:t>
            </a:r>
            <a:r>
              <a:rPr lang="en-US" sz="1400" dirty="0" smtClean="0"/>
              <a:t>information</a:t>
            </a:r>
          </a:p>
          <a:p>
            <a:pPr marL="838200" lvl="1" indent="-266700">
              <a:lnSpc>
                <a:spcPct val="90000"/>
              </a:lnSpc>
              <a:buFont typeface="Wingdings" pitchFamily="2" charset="2"/>
              <a:buAutoNum type="arabicPeriod"/>
            </a:pPr>
            <a:endParaRPr lang="en-US" sz="1400" dirty="0"/>
          </a:p>
        </p:txBody>
      </p:sp>
      <p:sp>
        <p:nvSpPr>
          <p:cNvPr id="5" name="Slide Number Placeholder 4"/>
          <p:cNvSpPr>
            <a:spLocks noGrp="1"/>
          </p:cNvSpPr>
          <p:nvPr>
            <p:ph type="sldNum" sz="quarter" idx="12"/>
          </p:nvPr>
        </p:nvSpPr>
        <p:spPr/>
        <p:txBody>
          <a:bodyPr/>
          <a:lstStyle/>
          <a:p>
            <a:fld id="{8A948100-F9AF-674A-BF08-576787DAE645}" type="slidenum">
              <a:rPr lang="en-US" smtClean="0"/>
              <a:pPr/>
              <a:t>8</a:t>
            </a:fld>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434" y="3709359"/>
            <a:ext cx="6832121" cy="2615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466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vonNeuman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56" y="1248860"/>
            <a:ext cx="7785088" cy="2944360"/>
          </a:xfrm>
          <a:prstGeom prst="rect">
            <a:avLst/>
          </a:prstGeom>
        </p:spPr>
      </p:pic>
      <p:sp>
        <p:nvSpPr>
          <p:cNvPr id="2" name="Title 1"/>
          <p:cNvSpPr>
            <a:spLocks noGrp="1"/>
          </p:cNvSpPr>
          <p:nvPr>
            <p:ph type="title"/>
          </p:nvPr>
        </p:nvSpPr>
        <p:spPr/>
        <p:txBody>
          <a:bodyPr/>
          <a:lstStyle/>
          <a:p>
            <a:r>
              <a:rPr lang="en-US" dirty="0" smtClean="0"/>
              <a:t>Comparing Computers</a:t>
            </a:r>
            <a:endParaRPr lang="en-US" dirty="0"/>
          </a:p>
        </p:txBody>
      </p:sp>
      <p:sp>
        <p:nvSpPr>
          <p:cNvPr id="3" name="Content Placeholder 2"/>
          <p:cNvSpPr>
            <a:spLocks noGrp="1"/>
          </p:cNvSpPr>
          <p:nvPr>
            <p:ph idx="1"/>
          </p:nvPr>
        </p:nvSpPr>
        <p:spPr>
          <a:xfrm>
            <a:off x="457200" y="4074248"/>
            <a:ext cx="8229600" cy="2503015"/>
          </a:xfrm>
        </p:spPr>
        <p:txBody>
          <a:bodyPr>
            <a:normAutofit fontScale="92500" lnSpcReduction="10000"/>
          </a:bodyPr>
          <a:lstStyle/>
          <a:p>
            <a:r>
              <a:rPr lang="en-US" dirty="0" smtClean="0"/>
              <a:t>What is the CPU like (cores, cache)?</a:t>
            </a:r>
          </a:p>
          <a:p>
            <a:r>
              <a:rPr lang="en-US" dirty="0" smtClean="0"/>
              <a:t>How fast is it (frequency)?</a:t>
            </a:r>
          </a:p>
          <a:p>
            <a:r>
              <a:rPr lang="en-US" dirty="0" smtClean="0"/>
              <a:t>Memory and storage (b, B, KB, MB, GB, TB)?</a:t>
            </a:r>
          </a:p>
          <a:p>
            <a:r>
              <a:rPr lang="en-US" dirty="0" smtClean="0"/>
              <a:t>What peripherals?  Keyboard, mouse, display, graphics card</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9</a:t>
            </a:fld>
            <a:endParaRPr lang="en-US"/>
          </a:p>
        </p:txBody>
      </p:sp>
    </p:spTree>
    <p:extLst>
      <p:ext uri="{BB962C8B-B14F-4D97-AF65-F5344CB8AC3E}">
        <p14:creationId xmlns:p14="http://schemas.microsoft.com/office/powerpoint/2010/main" val="579289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6339</TotalTime>
  <Words>4637</Words>
  <Application>Microsoft Office PowerPoint</Application>
  <PresentationFormat>On-screen Show (4:3)</PresentationFormat>
  <Paragraphs>736</Paragraphs>
  <Slides>50</Slides>
  <Notes>36</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Consolas</vt:lpstr>
      <vt:lpstr>Gill Sans</vt:lpstr>
      <vt:lpstr>Wingdings</vt:lpstr>
      <vt:lpstr>Office Theme</vt:lpstr>
      <vt:lpstr>CS18000: Problem Solving and Object-Oriented Programming</vt:lpstr>
      <vt:lpstr>Announcements</vt:lpstr>
      <vt:lpstr>Problem Solving</vt:lpstr>
      <vt:lpstr>PowerPoint Presentation</vt:lpstr>
      <vt:lpstr>Problem: Buying a Computer</vt:lpstr>
      <vt:lpstr>PowerPoint Presentation</vt:lpstr>
      <vt:lpstr>PowerPoint Presentation</vt:lpstr>
      <vt:lpstr>Von Neumann Architecture</vt:lpstr>
      <vt:lpstr>Comparing Computers</vt:lpstr>
      <vt:lpstr>Memory and Storage Sizes</vt:lpstr>
      <vt:lpstr>Data Representation</vt:lpstr>
      <vt:lpstr>Number Systems</vt:lpstr>
      <vt:lpstr>Examples</vt:lpstr>
      <vt:lpstr>Conversions</vt:lpstr>
      <vt:lpstr>Example</vt:lpstr>
      <vt:lpstr>Finite Precision</vt:lpstr>
      <vt:lpstr>Interpreting Bits</vt:lpstr>
      <vt:lpstr>PowerPoint Presentation</vt:lpstr>
      <vt:lpstr>Sign Bit</vt:lpstr>
      <vt:lpstr>Example</vt:lpstr>
      <vt:lpstr>Useful Consequences (Summary)</vt:lpstr>
      <vt:lpstr>What Could Go Wrong?</vt:lpstr>
      <vt:lpstr>Why is This Relevant?</vt:lpstr>
      <vt:lpstr>Dealing with Eight Bits</vt:lpstr>
      <vt:lpstr>Abstraction</vt:lpstr>
      <vt:lpstr>Compute the circumference of a wheel with a 15” radius</vt:lpstr>
      <vt:lpstr>Wheel Class</vt:lpstr>
      <vt:lpstr>Software Development Lifecycle</vt:lpstr>
      <vt:lpstr>How is Software Written?</vt:lpstr>
      <vt:lpstr>Program Translation</vt:lpstr>
      <vt:lpstr>Tools for Abstraction</vt:lpstr>
      <vt:lpstr> Simple Programs</vt:lpstr>
      <vt:lpstr>Class vs. Program</vt:lpstr>
      <vt:lpstr>Wheel Class (reminder)</vt:lpstr>
      <vt:lpstr>Robot.java</vt:lpstr>
      <vt:lpstr>Calculator.java</vt:lpstr>
      <vt:lpstr>Java Basics</vt:lpstr>
      <vt:lpstr>Syntax Details</vt:lpstr>
      <vt:lpstr>Talk Like a Computer Scientist</vt:lpstr>
      <vt:lpstr>Input and Output</vt:lpstr>
      <vt:lpstr>System Class</vt:lpstr>
      <vt:lpstr>Parsing Input</vt:lpstr>
      <vt:lpstr>Calculator.java</vt:lpstr>
      <vt:lpstr>Java Formatting Notes</vt:lpstr>
      <vt:lpstr>GUI Input and Output</vt:lpstr>
      <vt:lpstr>Method showInputDialog</vt:lpstr>
      <vt:lpstr>Method showMessageDialog</vt:lpstr>
      <vt:lpstr>How to Read an Assignment (1)</vt:lpstr>
      <vt:lpstr>How to Read an Assignment (2)</vt:lpstr>
      <vt:lpstr>How to Read an Assignment (3)</vt:lpstr>
    </vt:vector>
  </TitlesOfParts>
  <Company>Purdue 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CS18000: Problem Solving and Object-Oriented Programming</dc:title>
  <dc:creator>Tim Korb</dc:creator>
  <cp:lastModifiedBy>Buster Dunsmore</cp:lastModifiedBy>
  <cp:revision>344</cp:revision>
  <cp:lastPrinted>2013-01-07T14:42:40Z</cp:lastPrinted>
  <dcterms:created xsi:type="dcterms:W3CDTF">2012-12-29T12:15:32Z</dcterms:created>
  <dcterms:modified xsi:type="dcterms:W3CDTF">2016-08-23T14:50:32Z</dcterms:modified>
</cp:coreProperties>
</file>