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5" r:id="rId3"/>
    <p:sldId id="351" r:id="rId4"/>
    <p:sldId id="353" r:id="rId5"/>
    <p:sldId id="349" r:id="rId6"/>
    <p:sldId id="348" r:id="rId7"/>
    <p:sldId id="411" r:id="rId8"/>
    <p:sldId id="374" r:id="rId9"/>
    <p:sldId id="381" r:id="rId10"/>
    <p:sldId id="382" r:id="rId11"/>
    <p:sldId id="377" r:id="rId12"/>
    <p:sldId id="384" r:id="rId13"/>
    <p:sldId id="378" r:id="rId14"/>
    <p:sldId id="383" r:id="rId15"/>
    <p:sldId id="379" r:id="rId16"/>
    <p:sldId id="385" r:id="rId17"/>
    <p:sldId id="389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12" r:id="rId28"/>
    <p:sldId id="400" r:id="rId29"/>
    <p:sldId id="401" r:id="rId30"/>
    <p:sldId id="402" r:id="rId31"/>
    <p:sldId id="403" r:id="rId32"/>
    <p:sldId id="404" r:id="rId33"/>
    <p:sldId id="415" r:id="rId34"/>
    <p:sldId id="405" r:id="rId35"/>
    <p:sldId id="406" r:id="rId36"/>
    <p:sldId id="407" r:id="rId37"/>
    <p:sldId id="414" r:id="rId38"/>
    <p:sldId id="413" r:id="rId39"/>
    <p:sldId id="408" r:id="rId40"/>
    <p:sldId id="41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8980" autoAdjust="0"/>
  </p:normalViewPr>
  <p:slideViewPr>
    <p:cSldViewPr snapToGrid="0" snapToObjects="1">
      <p:cViewPr varScale="1">
        <p:scale>
          <a:sx n="62" d="100"/>
          <a:sy n="62" d="100"/>
        </p:scale>
        <p:origin x="13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Omitted…</a:t>
            </a:r>
          </a:p>
          <a:p>
            <a:endParaRPr lang="en-US" dirty="0" smtClean="0"/>
          </a:p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double largest(double a, double b, double 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import </a:t>
            </a:r>
            <a:r>
              <a:rPr lang="en-US" dirty="0" err="1" smtClean="0">
                <a:latin typeface="Consolas"/>
                <a:cs typeface="Consolas"/>
              </a:rPr>
              <a:t>java.util.Scanner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400050" lvl="2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public class Swapper {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public static void main(String[] 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Scanner in = new Scanner(</a:t>
            </a:r>
            <a:r>
              <a:rPr lang="en-US" dirty="0" err="1" smtClean="0">
                <a:latin typeface="Consolas"/>
                <a:cs typeface="Consolas"/>
              </a:rPr>
              <a:t>System.in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 = </a:t>
            </a:r>
            <a:r>
              <a:rPr lang="en-US" dirty="0" err="1" smtClean="0">
                <a:latin typeface="Consolas"/>
                <a:cs typeface="Consolas"/>
              </a:rPr>
              <a:t>in.nextInt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y = </a:t>
            </a:r>
            <a:r>
              <a:rPr lang="en-US" dirty="0" err="1" smtClean="0">
                <a:latin typeface="Consolas"/>
                <a:cs typeface="Consolas"/>
              </a:rPr>
              <a:t>in.nextInt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System.out.printf</a:t>
            </a:r>
            <a:r>
              <a:rPr lang="en-US" dirty="0" smtClean="0">
                <a:latin typeface="Consolas"/>
                <a:cs typeface="Consolas"/>
              </a:rPr>
              <a:t>("BEFORE: x = %d, y = %d\n", x, y);</a:t>
            </a:r>
          </a:p>
          <a:p>
            <a:pPr marL="400050" lvl="2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if (x &gt; y) {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t = x;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x = y;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y = t;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System.out.printf</a:t>
            </a:r>
            <a:r>
              <a:rPr lang="en-US" dirty="0" smtClean="0">
                <a:latin typeface="Consolas"/>
                <a:cs typeface="Consolas"/>
              </a:rPr>
              <a:t>("AFTER: x = %d, y = %d\n", x, y);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4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this problem using successive refinements to tighten the code.  An intermediate step is given</a:t>
            </a:r>
            <a:r>
              <a:rPr lang="en-US" baseline="0" dirty="0" smtClean="0"/>
              <a:t>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-</a:t>
            </a:r>
            <a:r>
              <a:rPr lang="en-US" dirty="0" err="1" smtClean="0"/>
              <a:t>cp</a:t>
            </a:r>
            <a:r>
              <a:rPr lang="en-US" dirty="0" smtClean="0"/>
              <a:t> .:/Applications/</a:t>
            </a:r>
            <a:r>
              <a:rPr lang="en-US" dirty="0" err="1" smtClean="0"/>
              <a:t>DrJava.app</a:t>
            </a:r>
            <a:r>
              <a:rPr lang="en-US" dirty="0" smtClean="0"/>
              <a:t>/Contents/Resources/Java/</a:t>
            </a:r>
            <a:r>
              <a:rPr lang="en-US" dirty="0" err="1" smtClean="0"/>
              <a:t>drjava.jar</a:t>
            </a:r>
            <a:r>
              <a:rPr lang="en-US" dirty="0" smtClean="0"/>
              <a:t> </a:t>
            </a:r>
            <a:r>
              <a:rPr lang="en-US" dirty="0" err="1" smtClean="0"/>
              <a:t>junit.textui.TestRunner</a:t>
            </a:r>
            <a:r>
              <a:rPr lang="en-US" dirty="0" smtClean="0"/>
              <a:t> </a:t>
            </a:r>
            <a:r>
              <a:rPr lang="en-US" dirty="0" err="1" smtClean="0"/>
              <a:t>FileExtensionsTest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-</a:t>
            </a:r>
            <a:r>
              <a:rPr lang="en-US" dirty="0" err="1" smtClean="0"/>
              <a:t>cp</a:t>
            </a:r>
            <a:r>
              <a:rPr lang="en-US" dirty="0" smtClean="0"/>
              <a:t> .:/Applications/</a:t>
            </a:r>
            <a:r>
              <a:rPr lang="en-US" dirty="0" err="1" smtClean="0"/>
              <a:t>DrJava.app</a:t>
            </a:r>
            <a:r>
              <a:rPr lang="en-US" dirty="0" smtClean="0"/>
              <a:t>/Contents/Resources/Java/</a:t>
            </a:r>
            <a:r>
              <a:rPr lang="en-US" dirty="0" err="1" smtClean="0"/>
              <a:t>drjava.jar</a:t>
            </a:r>
            <a:r>
              <a:rPr lang="en-US" dirty="0" smtClean="0"/>
              <a:t> </a:t>
            </a:r>
            <a:r>
              <a:rPr lang="en-US" dirty="0" err="1" smtClean="0"/>
              <a:t>junit.textui.TestRunner</a:t>
            </a:r>
            <a:r>
              <a:rPr lang="en-US" dirty="0" smtClean="0"/>
              <a:t> </a:t>
            </a:r>
            <a:r>
              <a:rPr lang="en-US" dirty="0" err="1" smtClean="0"/>
              <a:t>FileExtensionsTest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1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Changer {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computeChange</a:t>
            </a:r>
            <a:r>
              <a:rPr lang="en-US" dirty="0" smtClean="0"/>
              <a:t>(double check, double paid) {</a:t>
            </a:r>
          </a:p>
          <a:p>
            <a:r>
              <a:rPr lang="en-US" dirty="0" smtClean="0"/>
              <a:t>        return paid - check;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Changer c = new Changer();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c.computeChange</a:t>
            </a:r>
            <a:r>
              <a:rPr lang="en-US" dirty="0" smtClean="0"/>
              <a:t>(8, 10) == 2.00;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c.computeChange</a:t>
            </a:r>
            <a:r>
              <a:rPr lang="en-US" dirty="0" smtClean="0"/>
              <a:t>(9.10, 10) - 0.90) &lt; 0.000001;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they’ve already seen control flow change by calling</a:t>
            </a:r>
            <a:r>
              <a:rPr lang="en-US" baseline="0" dirty="0" smtClean="0"/>
              <a:t> methods.  Control jumps to the method then returns.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Also, break,</a:t>
            </a:r>
            <a:r>
              <a:rPr lang="en-US" baseline="0" dirty="0" smtClean="0"/>
              <a:t> continue, return.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 we’re talking about the if and switch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5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lots of examples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and draw pictures on the board.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literal String pooling in Java?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this is </a:t>
            </a:r>
            <a:r>
              <a:rPr lang="en-US" baseline="0" dirty="0" err="1" smtClean="0"/>
              <a:t>DrJava</a:t>
            </a:r>
            <a:r>
              <a:rPr lang="en-US" baseline="0" smtClean="0"/>
              <a:t>: "hello" == new String("hello")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SecretWord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final static String SECRET = "</a:t>
            </a:r>
            <a:r>
              <a:rPr lang="en-US" dirty="0" err="1" smtClean="0"/>
              <a:t>henway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Scanner in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String word = </a:t>
            </a:r>
            <a:r>
              <a:rPr lang="en-US" dirty="0" err="1" smtClean="0"/>
              <a:t>in.next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word.equals</a:t>
            </a:r>
            <a:r>
              <a:rPr lang="en-US" dirty="0" smtClean="0"/>
              <a:t>(SECRET))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("You've said the secret word: '%s'\n", SECRET);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Example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Scanner in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in.nextInt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("BEFORE: x = %d\n", x);</a:t>
            </a:r>
          </a:p>
          <a:p>
            <a:endParaRPr lang="en-US" dirty="0" smtClean="0"/>
          </a:p>
          <a:p>
            <a:r>
              <a:rPr lang="en-US" dirty="0" smtClean="0"/>
              <a:t>        if (x &lt; 0)</a:t>
            </a:r>
          </a:p>
          <a:p>
            <a:r>
              <a:rPr lang="en-US" dirty="0" smtClean="0"/>
              <a:t>            x = -x;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("AFTER: x = %d\n", x);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Quadratic {</a:t>
            </a:r>
          </a:p>
          <a:p>
            <a:r>
              <a:rPr lang="en-US" dirty="0" smtClean="0"/>
              <a:t>    void </a:t>
            </a:r>
            <a:r>
              <a:rPr lang="en-US" dirty="0" err="1" smtClean="0"/>
              <a:t>printRoots</a:t>
            </a:r>
            <a:r>
              <a:rPr lang="en-US" dirty="0" smtClean="0"/>
              <a:t>(double a, double b, double c) {</a:t>
            </a:r>
          </a:p>
          <a:p>
            <a:r>
              <a:rPr lang="en-US" dirty="0" smtClean="0"/>
              <a:t>        double d = b * b - 4 * a * c;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if (d &lt; 0) {</a:t>
            </a:r>
          </a:p>
          <a:p>
            <a:r>
              <a:rPr lang="en-US" dirty="0" smtClean="0"/>
              <a:t>            double x = -b/(2*a), xi = </a:t>
            </a:r>
            <a:r>
              <a:rPr lang="en-US" dirty="0" err="1" smtClean="0"/>
              <a:t>Math.sqrt</a:t>
            </a:r>
            <a:r>
              <a:rPr lang="en-US" dirty="0" smtClean="0"/>
              <a:t>(-d)/(2*a);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("%.2f+%.2fi and %.2f+%.2fi are imaginary roots of %.2fx^2 + %.2fx + %.2f\n",</a:t>
            </a:r>
          </a:p>
          <a:p>
            <a:r>
              <a:rPr lang="en-US" dirty="0" smtClean="0"/>
              <a:t>                              x, xi, x, xi, a, b, c);</a:t>
            </a:r>
          </a:p>
          <a:p>
            <a:r>
              <a:rPr lang="en-US" dirty="0" smtClean="0"/>
              <a:t>        } else {</a:t>
            </a:r>
          </a:p>
          <a:p>
            <a:r>
              <a:rPr lang="en-US" dirty="0" smtClean="0"/>
              <a:t>            double x1 = (-b + </a:t>
            </a:r>
            <a:r>
              <a:rPr lang="en-US" dirty="0" err="1" smtClean="0"/>
              <a:t>Math.sqrt</a:t>
            </a:r>
            <a:r>
              <a:rPr lang="en-US" dirty="0" smtClean="0"/>
              <a:t>(d))/ (2 * a);</a:t>
            </a:r>
          </a:p>
          <a:p>
            <a:r>
              <a:rPr lang="en-US" dirty="0" smtClean="0"/>
              <a:t>            double x2 = (-b - </a:t>
            </a:r>
            <a:r>
              <a:rPr lang="en-US" dirty="0" err="1" smtClean="0"/>
              <a:t>Math.sqrt</a:t>
            </a:r>
            <a:r>
              <a:rPr lang="en-US" dirty="0" smtClean="0"/>
              <a:t>(d))/ (2 * a);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("%.2f and %.2f are real roots of %.2fx^2 + %.2fx + %.2f\n",</a:t>
            </a:r>
          </a:p>
          <a:p>
            <a:r>
              <a:rPr lang="en-US" dirty="0" smtClean="0"/>
              <a:t>                              x1, x2, a, b, c);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Quadratic q = new Quadratic();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q.printRoots</a:t>
            </a:r>
            <a:r>
              <a:rPr lang="en-US" dirty="0" smtClean="0"/>
              <a:t>(3, 4, 5);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q.printRoots</a:t>
            </a:r>
            <a:r>
              <a:rPr lang="en-US" dirty="0" smtClean="0"/>
              <a:t>(2, 4, -30);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q.printRoots</a:t>
            </a:r>
            <a:r>
              <a:rPr lang="en-US" dirty="0" smtClean="0"/>
              <a:t>(12, 5, 3);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2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DaisyDriveIn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computePay</a:t>
            </a:r>
            <a:r>
              <a:rPr lang="en-US" dirty="0" smtClean="0"/>
              <a:t>(double hours) {</a:t>
            </a:r>
          </a:p>
          <a:p>
            <a:r>
              <a:rPr lang="en-US" dirty="0" smtClean="0"/>
              <a:t>        if (hours &gt; 20)</a:t>
            </a:r>
          </a:p>
          <a:p>
            <a:r>
              <a:rPr lang="en-US" dirty="0" smtClean="0"/>
              <a:t>            return 8.00 * 20 + (hours - 20) * 10.00;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return hours * 7.00;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DaisyDriveIn</a:t>
            </a:r>
            <a:r>
              <a:rPr lang="en-US" dirty="0" smtClean="0"/>
              <a:t> d = new </a:t>
            </a:r>
            <a:r>
              <a:rPr lang="en-US" dirty="0" err="1" smtClean="0"/>
              <a:t>DaisyDriveIn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d.computePay</a:t>
            </a:r>
            <a:r>
              <a:rPr lang="en-US" dirty="0" smtClean="0"/>
              <a:t>(20) != 140)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System.err.printf</a:t>
            </a:r>
            <a:r>
              <a:rPr lang="en-US" dirty="0" smtClean="0"/>
              <a:t>("error\n");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d.computePay</a:t>
            </a:r>
            <a:r>
              <a:rPr lang="en-US" dirty="0" smtClean="0"/>
              <a:t>(20) == 140;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d.computePay</a:t>
            </a:r>
            <a:r>
              <a:rPr lang="en-US" dirty="0" smtClean="0"/>
              <a:t>(21) == 170;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d.computePay</a:t>
            </a:r>
            <a:r>
              <a:rPr lang="en-US" dirty="0" smtClean="0"/>
              <a:t>(9.5) == 66.5;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d.computePay</a:t>
            </a:r>
            <a:r>
              <a:rPr lang="en-US" dirty="0" smtClean="0"/>
              <a:t>(9.1) - 63.7) &lt; 0.000001;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728.org/quadratc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SecretWord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SecretWord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final static String SECRET = </a:t>
            </a:r>
            <a:r>
              <a:rPr lang="en-US" smtClean="0">
                <a:latin typeface="Consolas"/>
                <a:cs typeface="Consolas"/>
              </a:rPr>
              <a:t>“awesome";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String word = </a:t>
            </a:r>
            <a:r>
              <a:rPr lang="en-US" dirty="0" err="1">
                <a:latin typeface="Consolas"/>
                <a:cs typeface="Consolas"/>
              </a:rPr>
              <a:t>in.next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</a:t>
            </a:r>
            <a:r>
              <a:rPr lang="en-US" dirty="0" err="1">
                <a:latin typeface="Consolas"/>
                <a:cs typeface="Consolas"/>
              </a:rPr>
              <a:t>word.equals</a:t>
            </a:r>
            <a:r>
              <a:rPr lang="en-US" dirty="0">
                <a:latin typeface="Consolas"/>
                <a:cs typeface="Consolas"/>
              </a:rPr>
              <a:t>(SECRET))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"You have said </a:t>
            </a:r>
            <a:r>
              <a:rPr lang="en-US" dirty="0">
                <a:latin typeface="Consolas"/>
                <a:cs typeface="Consolas"/>
              </a:rPr>
              <a:t>the secret word: '%s'\n",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SECRET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Absolute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illustrates how to convert the value in a variable x to the absolute value using an 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Absolute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latin typeface="Consolas"/>
                <a:cs typeface="Consolas"/>
              </a:rPr>
              <a:t>AbsVal</a:t>
            </a:r>
            <a:r>
              <a:rPr lang="en-US" dirty="0" smtClean="0">
                <a:latin typeface="Consolas"/>
                <a:cs typeface="Consolas"/>
              </a:rPr>
              <a:t>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("BEFORE: x = %d\n",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(x &lt; 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x = -x;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("AFTER: x = %d\n", x);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Quadratic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void </a:t>
            </a:r>
            <a:r>
              <a:rPr lang="en-US" sz="2400" dirty="0" err="1" smtClean="0">
                <a:latin typeface="Consolas"/>
                <a:cs typeface="Consolas"/>
              </a:rPr>
              <a:t>printRoots</a:t>
            </a:r>
            <a:r>
              <a:rPr lang="en-US" sz="2400" dirty="0" smtClean="0">
                <a:latin typeface="Consolas"/>
                <a:cs typeface="Consolas"/>
              </a:rPr>
              <a:t>(double a, double b, double c)</a:t>
            </a:r>
          </a:p>
          <a:p>
            <a:r>
              <a:rPr lang="en-US" dirty="0" smtClean="0"/>
              <a:t>that finds and prints the roots of a quadratic equation (including imaginary roots)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Quadratic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26104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// Reference</a:t>
            </a:r>
            <a:r>
              <a:rPr lang="en-US" sz="1100" dirty="0">
                <a:latin typeface="Consolas"/>
                <a:cs typeface="Consolas"/>
              </a:rPr>
              <a:t>: </a:t>
            </a:r>
            <a:r>
              <a:rPr lang="en-US" sz="1100" dirty="0">
                <a:latin typeface="Consolas"/>
                <a:cs typeface="Consolas"/>
                <a:hlinkClick r:id="rId2"/>
              </a:rPr>
              <a:t>http://www.1728.org/</a:t>
            </a:r>
            <a:r>
              <a:rPr lang="en-US" sz="1100" dirty="0" err="1">
                <a:latin typeface="Consolas"/>
                <a:cs typeface="Consolas"/>
                <a:hlinkClick r:id="rId2"/>
              </a:rPr>
              <a:t>quadratc.htm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public </a:t>
            </a:r>
            <a:r>
              <a:rPr lang="en-US" sz="1100" dirty="0">
                <a:latin typeface="Consolas"/>
                <a:cs typeface="Consolas"/>
              </a:rPr>
              <a:t>class Quadratic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void </a:t>
            </a:r>
            <a:r>
              <a:rPr lang="en-US" sz="1100" dirty="0" err="1">
                <a:latin typeface="Consolas"/>
                <a:cs typeface="Consolas"/>
              </a:rPr>
              <a:t>printRoots</a:t>
            </a:r>
            <a:r>
              <a:rPr lang="en-US" sz="1100" dirty="0">
                <a:latin typeface="Consolas"/>
                <a:cs typeface="Consolas"/>
              </a:rPr>
              <a:t>(double a, double b, double c)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double d = b * b - 4 * a * c;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if (d &lt; 0)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double x = -b/(2*a), xi = </a:t>
            </a:r>
            <a:r>
              <a:rPr lang="en-US" sz="1100" dirty="0" err="1">
                <a:latin typeface="Consolas"/>
                <a:cs typeface="Consolas"/>
              </a:rPr>
              <a:t>Math.sqrt</a:t>
            </a:r>
            <a:r>
              <a:rPr lang="en-US" sz="1100" dirty="0">
                <a:latin typeface="Consolas"/>
                <a:cs typeface="Consolas"/>
              </a:rPr>
              <a:t>(-d)/(2*a);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</a:t>
            </a:r>
            <a:r>
              <a:rPr lang="en-US" sz="1100" dirty="0" err="1">
                <a:latin typeface="Consolas"/>
                <a:cs typeface="Consolas"/>
              </a:rPr>
              <a:t>System.out.printf</a:t>
            </a:r>
            <a:r>
              <a:rPr lang="en-US" sz="1100" dirty="0">
                <a:latin typeface="Consolas"/>
                <a:cs typeface="Consolas"/>
              </a:rPr>
              <a:t>("%.2f+%.2fi and %.2f-%.2fi are imaginary roots of %.2fx^2 + %.2fx + %.2f\n",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                  x, xi, x, xi, a, b, c);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} else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double x1 = (-b + </a:t>
            </a:r>
            <a:r>
              <a:rPr lang="en-US" sz="1100" dirty="0" err="1">
                <a:latin typeface="Consolas"/>
                <a:cs typeface="Consolas"/>
              </a:rPr>
              <a:t>Math.sqrt</a:t>
            </a:r>
            <a:r>
              <a:rPr lang="en-US" sz="1100" dirty="0">
                <a:latin typeface="Consolas"/>
                <a:cs typeface="Consolas"/>
              </a:rPr>
              <a:t>(d))/ (2 * a);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double x2 = (-b - </a:t>
            </a:r>
            <a:r>
              <a:rPr lang="en-US" sz="1100" dirty="0" err="1">
                <a:latin typeface="Consolas"/>
                <a:cs typeface="Consolas"/>
              </a:rPr>
              <a:t>Math.sqrt</a:t>
            </a:r>
            <a:r>
              <a:rPr lang="en-US" sz="1100" dirty="0">
                <a:latin typeface="Consolas"/>
                <a:cs typeface="Consolas"/>
              </a:rPr>
              <a:t>(d))/ (2 * a);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</a:t>
            </a:r>
            <a:r>
              <a:rPr lang="en-US" sz="1100" dirty="0" err="1">
                <a:latin typeface="Consolas"/>
                <a:cs typeface="Consolas"/>
              </a:rPr>
              <a:t>System.out.printf</a:t>
            </a:r>
            <a:r>
              <a:rPr lang="en-US" sz="1100" dirty="0">
                <a:latin typeface="Consolas"/>
                <a:cs typeface="Consolas"/>
              </a:rPr>
              <a:t>("%.2f and %.2f are real roots of %.2fx^2 + %.2fx + %.2f\n",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                  x1, x2, a, b, c);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public static void main(String[] </a:t>
            </a:r>
            <a:r>
              <a:rPr lang="en-US" sz="1100" dirty="0" err="1">
                <a:latin typeface="Consolas"/>
                <a:cs typeface="Consolas"/>
              </a:rPr>
              <a:t>args</a:t>
            </a:r>
            <a:r>
              <a:rPr lang="en-US" sz="11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Quadratic q = new Quadratic();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q.printRoots</a:t>
            </a:r>
            <a:r>
              <a:rPr lang="en-US" sz="1100" dirty="0">
                <a:latin typeface="Consolas"/>
                <a:cs typeface="Consolas"/>
              </a:rPr>
              <a:t>(3, 4, 5);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q.printRoots</a:t>
            </a:r>
            <a:r>
              <a:rPr lang="en-US" sz="1100" dirty="0">
                <a:latin typeface="Consolas"/>
                <a:cs typeface="Consolas"/>
              </a:rPr>
              <a:t>(2, 4, -30);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q.printRoots</a:t>
            </a:r>
            <a:r>
              <a:rPr lang="en-US" sz="1100" dirty="0">
                <a:latin typeface="Consolas"/>
                <a:cs typeface="Consolas"/>
              </a:rPr>
              <a:t>(12, 5, 3);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DaisyDriveIn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work more than 20 hours at the Daisy Drive-in, they pay you $8/hour for first 20 hours plus $10/hour for all hours above 20.  Otherwise, they pay you $7/hour</a:t>
            </a:r>
          </a:p>
          <a:p>
            <a:r>
              <a:rPr lang="en-US" dirty="0" smtClean="0"/>
              <a:t>Write a method…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double </a:t>
            </a:r>
            <a:r>
              <a:rPr lang="en-US" dirty="0" err="1" smtClean="0">
                <a:latin typeface="Consolas"/>
                <a:cs typeface="Consolas"/>
              </a:rPr>
              <a:t>computePay</a:t>
            </a:r>
            <a:r>
              <a:rPr lang="en-US" dirty="0" smtClean="0">
                <a:latin typeface="Consolas"/>
                <a:cs typeface="Consolas"/>
              </a:rPr>
              <a:t>(double </a:t>
            </a:r>
            <a:r>
              <a:rPr lang="en-US" dirty="0">
                <a:latin typeface="Consolas"/>
                <a:cs typeface="Consolas"/>
              </a:rPr>
              <a:t>hours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that returns </a:t>
            </a:r>
            <a:r>
              <a:rPr lang="en-US" dirty="0"/>
              <a:t>the correct pay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</a:t>
            </a:r>
            <a:r>
              <a:rPr lang="en-US" dirty="0" err="1" smtClean="0"/>
              <a:t>DaisyDriveIn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DaisyDriveIn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computePay</a:t>
            </a:r>
            <a:r>
              <a:rPr lang="en-US" dirty="0">
                <a:latin typeface="Consolas"/>
                <a:cs typeface="Consolas"/>
              </a:rPr>
              <a:t>(double hours)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(hours &gt; 20)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return 8.00 * 20 + (hours - 20) * 10.00;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return hours * 7.00;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DaisyDriveIn</a:t>
            </a:r>
            <a:r>
              <a:rPr lang="en-US" dirty="0">
                <a:latin typeface="Consolas"/>
                <a:cs typeface="Consolas"/>
              </a:rPr>
              <a:t> d = new </a:t>
            </a:r>
            <a:r>
              <a:rPr lang="en-US" dirty="0" err="1">
                <a:latin typeface="Consolas"/>
                <a:cs typeface="Consolas"/>
              </a:rPr>
              <a:t>DaisyDriveIn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double pay;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(20); // pay should be 140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(21); // pay should be 170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(9.5); // pay should be 66.5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(9.1); //pay should be 63.7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Selection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few more if-else examples</a:t>
            </a:r>
          </a:p>
          <a:p>
            <a:r>
              <a:rPr lang="en-US" dirty="0" smtClean="0"/>
              <a:t>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double median</a:t>
            </a:r>
            <a:r>
              <a:rPr lang="en-US" sz="2400" dirty="0">
                <a:latin typeface="Consolas"/>
                <a:cs typeface="Consolas"/>
              </a:rPr>
              <a:t>(double a, double b, double c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This example illustrates cascading if-else-if statements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double median(double x, double y, double z)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if </a:t>
            </a:r>
            <a:r>
              <a:rPr lang="en-US" sz="2400" dirty="0">
                <a:latin typeface="Consolas"/>
                <a:cs typeface="Consolas"/>
              </a:rPr>
              <a:t>(x &lt;= y &amp;&amp; y &lt;= z || z &lt;= y &amp;&amp; y &lt;= x)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y;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else </a:t>
            </a:r>
            <a:r>
              <a:rPr lang="en-US" sz="2400" dirty="0">
                <a:latin typeface="Consolas"/>
                <a:cs typeface="Consolas"/>
              </a:rPr>
              <a:t>if (y &lt;= x &amp;&amp; x &lt;= z || z &lt;= x &amp;&amp; x &lt;= y)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x;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else </a:t>
            </a:r>
            <a:r>
              <a:rPr lang="en-US" sz="2400" dirty="0">
                <a:latin typeface="Consolas"/>
                <a:cs typeface="Consolas"/>
              </a:rPr>
              <a:t>if (x &lt;= z &amp;&amp; z &lt;= y || y &lt;= z &amp;&amp; z &lt;= x)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z;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else 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0;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Booleans, Relations, and Selection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Forms of the “if”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s</a:t>
            </a:r>
            <a:r>
              <a:rPr lang="en-US" i="1" dirty="0" smtClean="0">
                <a:latin typeface="Consolas"/>
                <a:cs typeface="Consolas"/>
              </a:rPr>
              <a:t>tatement-if-true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s</a:t>
            </a:r>
            <a:r>
              <a:rPr lang="en-US" i="1" dirty="0" smtClean="0">
                <a:latin typeface="Consolas"/>
                <a:cs typeface="Consolas"/>
              </a:rPr>
              <a:t>tatement-if-true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e</a:t>
            </a:r>
            <a:r>
              <a:rPr lang="en-US" sz="2800" dirty="0" smtClean="0">
                <a:latin typeface="Consolas"/>
                <a:cs typeface="Consolas"/>
              </a:rPr>
              <a:t>lse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s</a:t>
            </a:r>
            <a:r>
              <a:rPr lang="en-US" i="1" dirty="0" smtClean="0">
                <a:latin typeface="Consolas"/>
                <a:cs typeface="Consolas"/>
              </a:rPr>
              <a:t>tatement-if-false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Braces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braces ({}) to group a sequence of statements into a single unit</a:t>
            </a:r>
          </a:p>
          <a:p>
            <a:r>
              <a:rPr lang="en-US" dirty="0" smtClean="0"/>
              <a:t>Already seen with method bodies and other examples</a:t>
            </a:r>
          </a:p>
          <a:p>
            <a:r>
              <a:rPr lang="en-US" dirty="0" smtClean="0"/>
              <a:t>Also can be use for control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Forms of the “if”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i</a:t>
            </a:r>
            <a:r>
              <a:rPr lang="en-US" sz="2800" dirty="0" smtClean="0">
                <a:latin typeface="Consolas"/>
                <a:cs typeface="Consolas"/>
              </a:rPr>
              <a:t>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 {</a:t>
            </a:r>
          </a:p>
          <a:p>
            <a:pPr marL="457200" lvl="1" indent="0">
              <a:buNone/>
            </a:pPr>
            <a:r>
              <a:rPr lang="en-US" i="1" dirty="0" smtClean="0">
                <a:latin typeface="Consolas"/>
                <a:cs typeface="Consolas"/>
              </a:rPr>
              <a:t>list-of-statements-if-true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i</a:t>
            </a:r>
            <a:r>
              <a:rPr lang="en-US" sz="2800" dirty="0" smtClean="0">
                <a:latin typeface="Consolas"/>
                <a:cs typeface="Consolas"/>
              </a:rPr>
              <a:t>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 {</a:t>
            </a:r>
          </a:p>
          <a:p>
            <a:pPr marL="457200" lvl="1" indent="0">
              <a:buNone/>
            </a:pPr>
            <a:r>
              <a:rPr lang="en-US" i="1" dirty="0" smtClean="0">
                <a:latin typeface="Consolas"/>
                <a:cs typeface="Consolas"/>
              </a:rPr>
              <a:t>list</a:t>
            </a:r>
            <a:r>
              <a:rPr lang="en-US" i="1" dirty="0">
                <a:latin typeface="Consolas"/>
                <a:cs typeface="Consolas"/>
              </a:rPr>
              <a:t>-of-statements-if-true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 else {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l</a:t>
            </a:r>
            <a:r>
              <a:rPr lang="en-US" i="1" dirty="0" smtClean="0">
                <a:latin typeface="Consolas"/>
                <a:cs typeface="Consolas"/>
              </a:rPr>
              <a:t>ist-of-statements-if-false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Swapper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that, given </a:t>
            </a:r>
            <a:r>
              <a:rPr lang="en-US" dirty="0"/>
              <a:t>two values in variables x and y, </a:t>
            </a:r>
            <a:r>
              <a:rPr lang="en-US" dirty="0" smtClean="0"/>
              <a:t>ensures </a:t>
            </a:r>
            <a:r>
              <a:rPr lang="en-US" dirty="0"/>
              <a:t>that y is not less than x (swap them if necessary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Swapper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686801" cy="5121275"/>
          </a:xfrm>
        </p:spPr>
        <p:txBody>
          <a:bodyPr>
            <a:normAutofit fontScale="62500" lnSpcReduction="20000"/>
          </a:bodyPr>
          <a:lstStyle/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400050" lvl="2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public class Swapper {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y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("BEFORE: x = %d, y = %d\n", x, y);</a:t>
            </a:r>
          </a:p>
          <a:p>
            <a:pPr marL="400050" lvl="2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if (x &gt; y) {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t = x;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    x = y;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    y = t;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("AFTER: x = %d, y = %d\n", x, y);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FileExtensions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String </a:t>
            </a:r>
            <a:r>
              <a:rPr lang="en-US" sz="2800" dirty="0" err="1">
                <a:latin typeface="Consolas"/>
                <a:cs typeface="Consolas"/>
              </a:rPr>
              <a:t>findExtension</a:t>
            </a:r>
            <a:r>
              <a:rPr lang="en-US" sz="2800" dirty="0">
                <a:latin typeface="Consolas"/>
                <a:cs typeface="Consolas"/>
              </a:rPr>
              <a:t>(String filename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that finds the extension in String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illustrates short-circuit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FileExtensions</a:t>
            </a:r>
            <a:r>
              <a:rPr lang="en-US" dirty="0" smtClean="0"/>
              <a:t> (Version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String </a:t>
            </a:r>
            <a:r>
              <a:rPr lang="en-US" sz="1600" dirty="0" err="1">
                <a:latin typeface="Consolas"/>
                <a:cs typeface="Consolas"/>
              </a:rPr>
              <a:t>findExtension</a:t>
            </a:r>
            <a:r>
              <a:rPr lang="en-US" sz="1600" dirty="0">
                <a:latin typeface="Consolas"/>
                <a:cs typeface="Consolas"/>
              </a:rPr>
              <a:t>(String 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)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dot;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if (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 == null)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dirty="0">
                <a:latin typeface="Consolas"/>
                <a:cs typeface="Consolas"/>
              </a:rPr>
              <a:t>return "";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dot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 smtClean="0">
                <a:latin typeface="Consolas"/>
                <a:cs typeface="Consolas"/>
              </a:rPr>
              <a:t>fname.indexOf</a:t>
            </a:r>
            <a:r>
              <a:rPr lang="en-US" sz="1600" dirty="0">
                <a:latin typeface="Consolas"/>
                <a:cs typeface="Consolas"/>
              </a:rPr>
              <a:t>('.');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if </a:t>
            </a:r>
            <a:r>
              <a:rPr lang="en-US" sz="1600" dirty="0">
                <a:latin typeface="Consolas"/>
                <a:cs typeface="Consolas"/>
              </a:rPr>
              <a:t>(dot == -1)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dirty="0">
                <a:latin typeface="Consolas"/>
                <a:cs typeface="Consolas"/>
              </a:rPr>
              <a:t>return </a:t>
            </a:r>
            <a:r>
              <a:rPr lang="en-US" sz="1600" dirty="0" smtClean="0">
                <a:latin typeface="Consolas"/>
                <a:cs typeface="Consolas"/>
              </a:rPr>
              <a:t>"";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String </a:t>
            </a:r>
            <a:r>
              <a:rPr lang="en-US" sz="1600" dirty="0">
                <a:latin typeface="Consolas"/>
                <a:cs typeface="Consolas"/>
              </a:rPr>
              <a:t>extension = </a:t>
            </a:r>
            <a:r>
              <a:rPr lang="en-US" sz="1600" dirty="0" err="1" smtClean="0">
                <a:latin typeface="Consolas"/>
                <a:cs typeface="Consolas"/>
              </a:rPr>
              <a:t>fname.substring</a:t>
            </a:r>
            <a:r>
              <a:rPr lang="en-US" sz="1600" dirty="0">
                <a:latin typeface="Consolas"/>
                <a:cs typeface="Consolas"/>
              </a:rPr>
              <a:t>(dot, </a:t>
            </a:r>
            <a:r>
              <a:rPr lang="en-US" sz="1600" dirty="0" err="1" smtClean="0">
                <a:latin typeface="Consolas"/>
                <a:cs typeface="Consolas"/>
              </a:rPr>
              <a:t>fname.length</a:t>
            </a:r>
            <a:r>
              <a:rPr lang="en-US" sz="1600" dirty="0" smtClean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</a:t>
            </a:r>
            <a:r>
              <a:rPr lang="en-US" sz="1600" dirty="0" smtClean="0">
                <a:latin typeface="Consolas"/>
                <a:cs typeface="Consolas"/>
              </a:rPr>
              <a:t>return </a:t>
            </a:r>
            <a:r>
              <a:rPr lang="en-US" sz="1600" dirty="0">
                <a:latin typeface="Consolas"/>
                <a:cs typeface="Consolas"/>
              </a:rPr>
              <a:t>extension;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FileExtensions</a:t>
            </a:r>
            <a:r>
              <a:rPr lang="en-US" dirty="0"/>
              <a:t> (Version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String </a:t>
            </a:r>
            <a:r>
              <a:rPr lang="en-US" sz="1600" dirty="0" err="1">
                <a:latin typeface="Consolas"/>
                <a:cs typeface="Consolas"/>
              </a:rPr>
              <a:t>findExtension</a:t>
            </a:r>
            <a:r>
              <a:rPr lang="en-US" sz="1600" dirty="0">
                <a:latin typeface="Consolas"/>
                <a:cs typeface="Consolas"/>
              </a:rPr>
              <a:t>(String 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)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dot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if 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== null || (dot = </a:t>
            </a:r>
            <a:r>
              <a:rPr lang="en-US" sz="1600" dirty="0" err="1" smtClean="0">
                <a:latin typeface="Consolas"/>
                <a:cs typeface="Consolas"/>
              </a:rPr>
              <a:t>fname.indexOf</a:t>
            </a:r>
            <a:r>
              <a:rPr lang="en-US" sz="1600" dirty="0">
                <a:latin typeface="Consolas"/>
                <a:cs typeface="Consolas"/>
              </a:rPr>
              <a:t>('.')) == -1)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return "";</a:t>
            </a:r>
            <a:r>
              <a:rPr lang="en-US" sz="16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String </a:t>
            </a:r>
            <a:r>
              <a:rPr lang="en-US" sz="1600" dirty="0">
                <a:latin typeface="Consolas"/>
                <a:cs typeface="Consolas"/>
              </a:rPr>
              <a:t>extension = </a:t>
            </a:r>
            <a:r>
              <a:rPr lang="en-US" sz="1600" dirty="0" err="1" smtClean="0">
                <a:latin typeface="Consolas"/>
                <a:cs typeface="Consolas"/>
              </a:rPr>
              <a:t>fname.substring</a:t>
            </a:r>
            <a:r>
              <a:rPr lang="en-US" sz="1600" dirty="0">
                <a:latin typeface="Consolas"/>
                <a:cs typeface="Consolas"/>
              </a:rPr>
              <a:t>(dot, </a:t>
            </a:r>
            <a:r>
              <a:rPr lang="en-US" sz="1600" dirty="0" err="1" smtClean="0">
                <a:latin typeface="Consolas"/>
                <a:cs typeface="Consolas"/>
              </a:rPr>
              <a:t>fname.length</a:t>
            </a:r>
            <a:r>
              <a:rPr lang="en-US" sz="1600" dirty="0" smtClean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return extension;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</a:t>
            </a:r>
            <a:r>
              <a:rPr lang="en-US" dirty="0" smtClean="0"/>
              <a:t>oolean operators &amp;&amp; (and) and || (or) abandon evaluation if the result is determined with certainty, e.g., no matter what “whatever” is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true || (whatever) -&gt; must be true 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false &amp;&amp; (whatever) -&gt; must be false</a:t>
            </a:r>
          </a:p>
          <a:p>
            <a:r>
              <a:rPr lang="en-US" dirty="0" smtClean="0"/>
              <a:t>In these cases, “whatever” is </a:t>
            </a:r>
            <a:r>
              <a:rPr lang="en-US" i="1" dirty="0" smtClean="0"/>
              <a:t>not</a:t>
            </a:r>
            <a:r>
              <a:rPr lang="en-US" dirty="0" smtClean="0"/>
              <a:t> evaluated</a:t>
            </a:r>
          </a:p>
          <a:p>
            <a:r>
              <a:rPr lang="en-US" dirty="0" smtClean="0"/>
              <a:t>Common use: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p != null &amp;&amp; </a:t>
            </a:r>
            <a:r>
              <a:rPr lang="en-US" dirty="0" err="1" smtClean="0">
                <a:latin typeface="Consolas"/>
                <a:cs typeface="Consolas"/>
              </a:rPr>
              <a:t>p.isImportant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Second expression would cause null pointer exception if p were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730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if (</a:t>
            </a:r>
            <a:r>
              <a:rPr lang="en-US" sz="2200" dirty="0" err="1" smtClean="0">
                <a:latin typeface="Consolas"/>
                <a:cs typeface="Consolas"/>
              </a:rPr>
              <a:t>familyVisiting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if (</a:t>
            </a:r>
            <a:r>
              <a:rPr lang="en-US" sz="2200" dirty="0" err="1" smtClean="0">
                <a:latin typeface="Consolas"/>
                <a:cs typeface="Consolas"/>
              </a:rPr>
              <a:t>isWarmOut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    </a:t>
            </a:r>
            <a:r>
              <a:rPr lang="en-US" sz="2200" dirty="0" err="1" smtClean="0">
                <a:latin typeface="Consolas"/>
                <a:cs typeface="Consolas"/>
              </a:rPr>
              <a:t>goToPark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e</a:t>
            </a:r>
            <a:r>
              <a:rPr lang="en-US" sz="2200" dirty="0" smtClean="0">
                <a:latin typeface="Consolas"/>
                <a:cs typeface="Consolas"/>
              </a:rPr>
              <a:t>lse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</a:t>
            </a:r>
            <a:r>
              <a:rPr lang="en-US" sz="2200" dirty="0" err="1" smtClean="0">
                <a:latin typeface="Consolas"/>
                <a:cs typeface="Consolas"/>
              </a:rPr>
              <a:t>hangoutWithFriends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/>
              <a:t>The else clause goes with the most recent if, not as formatted above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if 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familyVisiting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  <a:endParaRPr lang="en-US" sz="22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   if 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isWarmOut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  <a:endParaRPr lang="en-US" sz="22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en-US" sz="2200" dirty="0" err="1">
                <a:latin typeface="Consolas"/>
                <a:cs typeface="Consolas"/>
              </a:rPr>
              <a:t>goToPark</a:t>
            </a:r>
            <a:r>
              <a:rPr lang="en-US" sz="2200" dirty="0">
                <a:latin typeface="Consolas"/>
                <a:cs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else</a:t>
            </a:r>
            <a:endParaRPr lang="en-US" sz="22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  </a:t>
            </a:r>
            <a:r>
              <a:rPr lang="en-US" sz="2200" dirty="0" smtClean="0">
                <a:latin typeface="Consolas"/>
                <a:cs typeface="Consolas"/>
              </a:rPr>
              <a:t>     </a:t>
            </a:r>
            <a:r>
              <a:rPr lang="en-US" sz="2200" dirty="0" err="1" smtClean="0">
                <a:latin typeface="Consolas"/>
                <a:cs typeface="Consolas"/>
              </a:rPr>
              <a:t>hangoutWithFriends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>
                <a:latin typeface="Consolas"/>
                <a:cs typeface="Consolas"/>
              </a:rPr>
              <a:t>)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r>
              <a:rPr lang="en-US" sz="3000" dirty="0" smtClean="0">
                <a:cs typeface="Calibri"/>
              </a:rPr>
              <a:t>Use braces to disambiguate</a:t>
            </a:r>
            <a:endParaRPr lang="en-US" sz="30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default, a list of statements…</a:t>
            </a:r>
          </a:p>
          <a:p>
            <a:pPr lvl="1"/>
            <a:r>
              <a:rPr lang="en-US" dirty="0" smtClean="0"/>
              <a:t>Statement 1;</a:t>
            </a:r>
          </a:p>
          <a:p>
            <a:pPr lvl="1"/>
            <a:r>
              <a:rPr lang="en-US" dirty="0" smtClean="0"/>
              <a:t>Statement 2;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Statement N;</a:t>
            </a:r>
          </a:p>
          <a:p>
            <a:r>
              <a:rPr lang="en-US" dirty="0" smtClean="0"/>
              <a:t>…is executed in order, one after another</a:t>
            </a:r>
          </a:p>
          <a:p>
            <a:r>
              <a:rPr lang="en-US" dirty="0" smtClean="0"/>
              <a:t>…unless there is an error (“exception”), all statements are executed</a:t>
            </a:r>
          </a:p>
          <a:p>
            <a:r>
              <a:rPr lang="en-US" dirty="0" smtClean="0"/>
              <a:t>We say, “Control flows sequentially.”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ChangeBack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Comparing real valued quantities for equality</a:t>
            </a:r>
          </a:p>
          <a:p>
            <a:r>
              <a:rPr lang="en-US" dirty="0" smtClean="0"/>
              <a:t>You gave the waiter a $10 bill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double paid = 10.00;</a:t>
            </a:r>
          </a:p>
          <a:p>
            <a:r>
              <a:rPr lang="en-US" dirty="0" smtClean="0"/>
              <a:t>The check was $9.10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double check = 9.10;</a:t>
            </a:r>
          </a:p>
          <a:p>
            <a:r>
              <a:rPr lang="en-US" dirty="0" smtClean="0"/>
              <a:t>The waiter gave you 90 cents back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double change = 0.90;</a:t>
            </a:r>
          </a:p>
          <a:p>
            <a:r>
              <a:rPr lang="en-US" dirty="0" smtClean="0"/>
              <a:t>Is it correct?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(paid – check) == change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ChangeBack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7983" cy="48956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latin typeface="Consolas"/>
                <a:cs typeface="Consolas"/>
              </a:rPr>
              <a:t>ChangeBack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computeChange</a:t>
            </a:r>
            <a:r>
              <a:rPr lang="en-US" dirty="0">
                <a:latin typeface="Consolas"/>
                <a:cs typeface="Consolas"/>
              </a:rPr>
              <a:t>(double check, double paid)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paid - check;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ChangeBack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new </a:t>
            </a:r>
            <a:r>
              <a:rPr lang="en-US" dirty="0" err="1" smtClean="0">
                <a:latin typeface="Consolas"/>
                <a:cs typeface="Consolas"/>
              </a:rPr>
              <a:t>ChangeBack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double change;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change = </a:t>
            </a:r>
            <a:r>
              <a:rPr lang="en-US" dirty="0" err="1" smtClean="0">
                <a:latin typeface="Consolas"/>
                <a:cs typeface="Consolas"/>
              </a:rPr>
              <a:t>c.computeChange</a:t>
            </a:r>
            <a:r>
              <a:rPr lang="en-US" dirty="0" smtClean="0">
                <a:latin typeface="Consolas"/>
                <a:cs typeface="Consolas"/>
              </a:rPr>
              <a:t>(8</a:t>
            </a:r>
            <a:r>
              <a:rPr lang="en-US" dirty="0">
                <a:latin typeface="Consolas"/>
                <a:cs typeface="Consolas"/>
              </a:rPr>
              <a:t>, 10</a:t>
            </a:r>
            <a:r>
              <a:rPr lang="en-US" dirty="0" smtClean="0">
                <a:latin typeface="Consolas"/>
                <a:cs typeface="Consolas"/>
              </a:rPr>
              <a:t>); // 2.00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change = </a:t>
            </a:r>
            <a:r>
              <a:rPr lang="en-US" dirty="0" err="1" smtClean="0">
                <a:latin typeface="Consolas"/>
                <a:cs typeface="Consolas"/>
              </a:rPr>
              <a:t>c.computeChange</a:t>
            </a:r>
            <a:r>
              <a:rPr lang="en-US" dirty="0" smtClean="0">
                <a:latin typeface="Consolas"/>
                <a:cs typeface="Consolas"/>
              </a:rPr>
              <a:t>(9.10</a:t>
            </a:r>
            <a:r>
              <a:rPr lang="en-US" dirty="0">
                <a:latin typeface="Consolas"/>
                <a:cs typeface="Consolas"/>
              </a:rPr>
              <a:t>, 10</a:t>
            </a:r>
            <a:r>
              <a:rPr lang="en-US" dirty="0" smtClean="0">
                <a:latin typeface="Consolas"/>
                <a:cs typeface="Consolas"/>
              </a:rPr>
              <a:t>); // 0.90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real numbers represented with double and float are imprecise…</a:t>
            </a:r>
          </a:p>
          <a:p>
            <a:r>
              <a:rPr lang="en-US" dirty="0" smtClean="0"/>
              <a:t>Comparisons may fail when they shouldn’t</a:t>
            </a:r>
          </a:p>
          <a:p>
            <a:r>
              <a:rPr lang="en-US" dirty="0" smtClean="0"/>
              <a:t>Common trick: </a:t>
            </a:r>
          </a:p>
          <a:p>
            <a:pPr lvl="1"/>
            <a:r>
              <a:rPr lang="en-US" dirty="0" smtClean="0"/>
              <a:t>Replace…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if (x == y)</a:t>
            </a:r>
          </a:p>
          <a:p>
            <a:pPr lvl="1"/>
            <a:r>
              <a:rPr lang="en-US" dirty="0" smtClean="0"/>
              <a:t>By…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if (</a:t>
            </a:r>
            <a:r>
              <a:rPr lang="en-US" dirty="0" err="1" smtClean="0">
                <a:latin typeface="Consolas"/>
                <a:cs typeface="Consolas"/>
              </a:rPr>
              <a:t>Math.abs</a:t>
            </a:r>
            <a:r>
              <a:rPr lang="en-US" dirty="0" smtClean="0">
                <a:latin typeface="Consolas"/>
                <a:cs typeface="Consolas"/>
              </a:rPr>
              <a:t>(x – y) &lt; epsilon)</a:t>
            </a:r>
          </a:p>
          <a:p>
            <a:pPr lvl="1"/>
            <a:r>
              <a:rPr lang="en-US" dirty="0" smtClean="0"/>
              <a:t>For some small value, epsilon</a:t>
            </a: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i</a:t>
            </a:r>
            <a:r>
              <a:rPr lang="en-US" sz="1900" dirty="0" smtClean="0">
                <a:latin typeface="Consolas"/>
                <a:cs typeface="Consolas"/>
              </a:rPr>
              <a:t>f (</a:t>
            </a:r>
            <a:r>
              <a:rPr lang="en-US" sz="1900" dirty="0" err="1" smtClean="0">
                <a:latin typeface="Consolas"/>
                <a:cs typeface="Consolas"/>
              </a:rPr>
              <a:t>Math.abs</a:t>
            </a:r>
            <a:r>
              <a:rPr lang="en-US" sz="1900" dirty="0" smtClean="0">
                <a:latin typeface="Consolas"/>
                <a:cs typeface="Consolas"/>
              </a:rPr>
              <a:t>(</a:t>
            </a:r>
            <a:r>
              <a:rPr lang="en-US" sz="1900" dirty="0" err="1" smtClean="0">
                <a:latin typeface="Consolas"/>
                <a:cs typeface="Consolas"/>
              </a:rPr>
              <a:t>c.computeChange</a:t>
            </a:r>
            <a:r>
              <a:rPr lang="en-US" sz="1900" dirty="0" smtClean="0">
                <a:latin typeface="Consolas"/>
                <a:cs typeface="Consolas"/>
              </a:rPr>
              <a:t>(9.10</a:t>
            </a:r>
            <a:r>
              <a:rPr lang="en-US" sz="1900" dirty="0">
                <a:latin typeface="Consolas"/>
                <a:cs typeface="Consolas"/>
              </a:rPr>
              <a:t>, 10) </a:t>
            </a:r>
            <a:r>
              <a:rPr lang="en-US" sz="1900" dirty="0" smtClean="0">
                <a:latin typeface="Consolas"/>
                <a:cs typeface="Consolas"/>
              </a:rPr>
              <a:t>– 0.90) &lt; 0.000001) {…}</a:t>
            </a:r>
            <a:endParaRPr lang="en-US" sz="1900" dirty="0">
              <a:latin typeface="Consolas"/>
              <a:cs typeface="Consolas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1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common situation is to assign one of two alternative values depending on a condition </a:t>
            </a:r>
            <a:endParaRPr lang="en-US" dirty="0" smtClean="0"/>
          </a:p>
          <a:p>
            <a:endParaRPr lang="en-US" dirty="0" smtClean="0"/>
          </a:p>
          <a:p>
            <a:pPr marL="400050" lvl="2" indent="0">
              <a:buNone/>
            </a:pP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(a &lt; b)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minVal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minVal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use the following equivalent </a:t>
            </a:r>
            <a:r>
              <a:rPr lang="en-US" dirty="0" smtClean="0"/>
              <a:t>statement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minVal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= (a &lt; b)? a : b;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method that returns the number of days in a given month from a given </a:t>
            </a:r>
            <a:r>
              <a:rPr lang="en-US" dirty="0" smtClean="0"/>
              <a:t>year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daysInMonth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month, 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year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754"/>
            <a:ext cx="8229600" cy="5417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int</a:t>
            </a:r>
            <a:r>
              <a:rPr lang="en-US" sz="900" dirty="0">
                <a:latin typeface="Consolas"/>
                <a:cs typeface="Consolas"/>
              </a:rPr>
              <a:t> daysInMonth1(</a:t>
            </a:r>
            <a:r>
              <a:rPr lang="en-US" sz="900" dirty="0" err="1">
                <a:latin typeface="Consolas"/>
                <a:cs typeface="Consolas"/>
              </a:rPr>
              <a:t>int</a:t>
            </a:r>
            <a:r>
              <a:rPr lang="en-US" sz="900" dirty="0">
                <a:latin typeface="Consolas"/>
                <a:cs typeface="Consolas"/>
              </a:rPr>
              <a:t> month, </a:t>
            </a:r>
            <a:r>
              <a:rPr lang="en-US" sz="900" dirty="0" err="1">
                <a:latin typeface="Consolas"/>
                <a:cs typeface="Consolas"/>
              </a:rPr>
              <a:t>int</a:t>
            </a:r>
            <a:r>
              <a:rPr lang="en-US" sz="900" dirty="0">
                <a:latin typeface="Consolas"/>
                <a:cs typeface="Consolas"/>
              </a:rPr>
              <a:t> year) {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if (month == 1) // January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2) {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</a:t>
            </a:r>
            <a:r>
              <a:rPr lang="en-US" sz="900" dirty="0" err="1">
                <a:latin typeface="Consolas"/>
                <a:cs typeface="Consolas"/>
              </a:rPr>
              <a:t>LeapYear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ly</a:t>
            </a:r>
            <a:r>
              <a:rPr lang="en-US" sz="900" dirty="0">
                <a:latin typeface="Consolas"/>
                <a:cs typeface="Consolas"/>
              </a:rPr>
              <a:t> = new </a:t>
            </a:r>
            <a:r>
              <a:rPr lang="en-US" sz="900" dirty="0" err="1">
                <a:latin typeface="Consolas"/>
                <a:cs typeface="Consolas"/>
              </a:rPr>
              <a:t>LeapYear</a:t>
            </a:r>
            <a:r>
              <a:rPr lang="en-US" sz="9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if (</a:t>
            </a:r>
            <a:r>
              <a:rPr lang="en-US" sz="900" dirty="0" err="1">
                <a:latin typeface="Consolas"/>
                <a:cs typeface="Consolas"/>
              </a:rPr>
              <a:t>ly.isLeapYear</a:t>
            </a:r>
            <a:r>
              <a:rPr lang="en-US" sz="900" dirty="0">
                <a:latin typeface="Consolas"/>
                <a:cs typeface="Consolas"/>
              </a:rPr>
              <a:t>(year))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    return 29;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else 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    return 28;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3)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4)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5)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6)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7)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8)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9)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10)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11)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12)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return -1;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98"/>
            <a:ext cx="8229600" cy="4847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daysInMonth2 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month,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year)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>
                <a:latin typeface="Consolas"/>
                <a:cs typeface="Consolas"/>
              </a:rPr>
              <a:t>switch (month)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>
                <a:latin typeface="Consolas"/>
                <a:cs typeface="Consolas"/>
              </a:rPr>
              <a:t>case 1: case 3: case 5: case 7: case 8: case 10: case 12: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return 31;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>
                <a:latin typeface="Consolas"/>
                <a:cs typeface="Consolas"/>
              </a:rPr>
              <a:t>case 4: case 6: case 9: case 11: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return 30;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>
                <a:latin typeface="Consolas"/>
                <a:cs typeface="Consolas"/>
              </a:rPr>
              <a:t>case 2: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 err="1">
                <a:latin typeface="Consolas"/>
                <a:cs typeface="Consolas"/>
              </a:rPr>
              <a:t>LeapYear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ly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LeapYear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ly.isLeapYear</a:t>
            </a:r>
            <a:r>
              <a:rPr lang="en-US" sz="1600" dirty="0">
                <a:latin typeface="Consolas"/>
                <a:cs typeface="Consolas"/>
              </a:rPr>
              <a:t>(year))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    </a:t>
            </a:r>
            <a:r>
              <a:rPr lang="en-US" sz="1600" dirty="0">
                <a:latin typeface="Consolas"/>
                <a:cs typeface="Consolas"/>
              </a:rPr>
              <a:t>return 29;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    </a:t>
            </a:r>
            <a:r>
              <a:rPr lang="en-US" sz="1600" dirty="0">
                <a:latin typeface="Consolas"/>
                <a:cs typeface="Consolas"/>
              </a:rPr>
              <a:t>return 28;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>
                <a:latin typeface="Consolas"/>
                <a:cs typeface="Consolas"/>
              </a:rPr>
              <a:t>return -1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what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method that returns </a:t>
            </a:r>
            <a:r>
              <a:rPr lang="en-US" dirty="0" smtClean="0"/>
              <a:t>a string saying what stuff students are given based on their year in college:</a:t>
            </a:r>
          </a:p>
          <a:p>
            <a:r>
              <a:rPr lang="en-US" dirty="0" smtClean="0"/>
              <a:t>Seniors (4) and Juniors (3) get a new backpack</a:t>
            </a:r>
          </a:p>
          <a:p>
            <a:r>
              <a:rPr lang="en-US" dirty="0" smtClean="0"/>
              <a:t>Sophomores (2) get a new coat</a:t>
            </a:r>
          </a:p>
          <a:p>
            <a:r>
              <a:rPr lang="en-US" dirty="0" smtClean="0"/>
              <a:t>Freshmen (1) get new gloves and a new coat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String </a:t>
            </a:r>
            <a:r>
              <a:rPr lang="en-US" sz="2800" dirty="0" err="1" smtClean="0">
                <a:latin typeface="Consolas"/>
                <a:cs typeface="Consolas"/>
              </a:rPr>
              <a:t>whatStuff</a:t>
            </a:r>
            <a:r>
              <a:rPr lang="en-US" sz="2800" dirty="0" smtClean="0">
                <a:latin typeface="Consolas"/>
                <a:cs typeface="Consolas"/>
              </a:rPr>
              <a:t> (</a:t>
            </a:r>
            <a:r>
              <a:rPr lang="en-US" sz="2800" dirty="0" err="1" smtClean="0">
                <a:latin typeface="Consolas"/>
                <a:cs typeface="Consolas"/>
              </a:rPr>
              <a:t>int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yearInCollege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what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98"/>
            <a:ext cx="8229600" cy="4847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String </a:t>
            </a:r>
            <a:r>
              <a:rPr lang="en-US" sz="1500" dirty="0" err="1" smtClean="0">
                <a:latin typeface="Consolas"/>
                <a:cs typeface="Consolas"/>
              </a:rPr>
              <a:t>whatStuff</a:t>
            </a:r>
            <a:r>
              <a:rPr lang="en-US" sz="1500" dirty="0" smtClean="0">
                <a:latin typeface="Consolas"/>
                <a:cs typeface="Consolas"/>
              </a:rPr>
              <a:t> (</a:t>
            </a:r>
            <a:r>
              <a:rPr lang="en-US" sz="1500" dirty="0" err="1" smtClean="0">
                <a:latin typeface="Consolas"/>
                <a:cs typeface="Consolas"/>
              </a:rPr>
              <a:t>int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yearInCollege</a:t>
            </a:r>
            <a:r>
              <a:rPr lang="en-US" sz="1500" dirty="0" smtClean="0">
                <a:latin typeface="Consolas"/>
                <a:cs typeface="Consolas"/>
              </a:rPr>
              <a:t>)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String stuff = “You will be given ”;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dirty="0">
                <a:latin typeface="Consolas"/>
                <a:cs typeface="Consolas"/>
              </a:rPr>
              <a:t>switch </a:t>
            </a:r>
            <a:r>
              <a:rPr lang="en-US" sz="1500" dirty="0" smtClean="0">
                <a:latin typeface="Consolas"/>
                <a:cs typeface="Consolas"/>
              </a:rPr>
              <a:t>(</a:t>
            </a:r>
            <a:r>
              <a:rPr lang="en-US" sz="1500" dirty="0" err="1" smtClean="0">
                <a:latin typeface="Consolas"/>
                <a:cs typeface="Consolas"/>
              </a:rPr>
              <a:t>yearInCollege</a:t>
            </a:r>
            <a:r>
              <a:rPr lang="en-US" sz="1500" dirty="0" smtClean="0">
                <a:latin typeface="Consolas"/>
                <a:cs typeface="Consolas"/>
              </a:rPr>
              <a:t>)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case 1</a:t>
            </a:r>
            <a:r>
              <a:rPr lang="en-US" sz="1500" dirty="0" smtClean="0">
                <a:latin typeface="Consolas"/>
                <a:cs typeface="Consolas"/>
              </a:rPr>
              <a:t>: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        stuff = stuff + “new gloves “;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case 2</a:t>
            </a:r>
            <a:r>
              <a:rPr lang="en-US" sz="1500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    </a:t>
            </a:r>
            <a:r>
              <a:rPr lang="en-US" sz="1500" dirty="0">
                <a:latin typeface="Consolas"/>
                <a:cs typeface="Consolas"/>
              </a:rPr>
              <a:t>stuff = </a:t>
            </a:r>
            <a:r>
              <a:rPr lang="en-US" sz="1500" dirty="0" smtClean="0">
                <a:latin typeface="Consolas"/>
                <a:cs typeface="Consolas"/>
              </a:rPr>
              <a:t>stuff + “new coat“;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    break;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case 3: case 4: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stuff = </a:t>
            </a:r>
            <a:r>
              <a:rPr lang="en-US" sz="1500" dirty="0" smtClean="0">
                <a:latin typeface="Consolas"/>
                <a:cs typeface="Consolas"/>
              </a:rPr>
              <a:t>stuff + “new backpack“;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break</a:t>
            </a:r>
            <a:r>
              <a:rPr lang="en-US" sz="1500" dirty="0" smtClean="0">
                <a:latin typeface="Consolas"/>
                <a:cs typeface="Consolas"/>
              </a:rPr>
              <a:t>;</a:t>
            </a:r>
            <a:r>
              <a:rPr lang="en-US" sz="1500" dirty="0">
                <a:latin typeface="Consolas"/>
                <a:cs typeface="Consolas"/>
              </a:rPr>
              <a:t>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default: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    stuff </a:t>
            </a:r>
            <a:r>
              <a:rPr lang="en-US" sz="1500" dirty="0">
                <a:latin typeface="Consolas"/>
                <a:cs typeface="Consolas"/>
              </a:rPr>
              <a:t>= stuff + </a:t>
            </a:r>
            <a:r>
              <a:rPr lang="en-US" sz="1500" dirty="0" smtClean="0">
                <a:latin typeface="Consolas"/>
                <a:cs typeface="Consolas"/>
              </a:rPr>
              <a:t>“nothing“;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break;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dirty="0">
                <a:latin typeface="Consolas"/>
                <a:cs typeface="Consolas"/>
              </a:rPr>
              <a:t>return </a:t>
            </a:r>
            <a:r>
              <a:rPr lang="en-US" sz="1500" dirty="0" smtClean="0">
                <a:latin typeface="Consolas"/>
                <a:cs typeface="Consolas"/>
              </a:rPr>
              <a:t>stuff;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s</a:t>
            </a:r>
            <a:r>
              <a:rPr lang="en-US" sz="2800" dirty="0" smtClean="0">
                <a:latin typeface="Consolas"/>
                <a:cs typeface="Consolas"/>
              </a:rPr>
              <a:t>witch (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case </a:t>
            </a:r>
            <a:r>
              <a:rPr lang="en-US" sz="2800" i="1" dirty="0" smtClean="0">
                <a:latin typeface="Consolas"/>
                <a:cs typeface="Consolas"/>
              </a:rPr>
              <a:t>value1</a:t>
            </a:r>
            <a:r>
              <a:rPr lang="en-US" sz="2800" dirty="0" smtClean="0">
                <a:latin typeface="Consolas"/>
                <a:cs typeface="Consolas"/>
              </a:rPr>
              <a:t>: </a:t>
            </a:r>
            <a:r>
              <a:rPr lang="en-US" sz="2800" i="1" dirty="0" smtClean="0">
                <a:latin typeface="Consolas"/>
                <a:cs typeface="Consolas"/>
              </a:rPr>
              <a:t>statements</a:t>
            </a:r>
            <a:r>
              <a:rPr lang="en-US" sz="2800" dirty="0" smtClean="0">
                <a:latin typeface="Consolas"/>
                <a:cs typeface="Consolas"/>
              </a:rPr>
              <a:t>; break;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case </a:t>
            </a:r>
            <a:r>
              <a:rPr lang="en-US" sz="2800" i="1" dirty="0" smtClean="0">
                <a:latin typeface="Consolas"/>
                <a:cs typeface="Consolas"/>
              </a:rPr>
              <a:t>value2</a:t>
            </a:r>
            <a:r>
              <a:rPr lang="en-US" sz="2800" dirty="0" smtClean="0">
                <a:latin typeface="Consolas"/>
                <a:cs typeface="Consolas"/>
              </a:rPr>
              <a:t>: </a:t>
            </a:r>
            <a:r>
              <a:rPr lang="en-US" sz="2800" i="1" dirty="0" smtClean="0">
                <a:latin typeface="Consolas"/>
                <a:cs typeface="Consolas"/>
              </a:rPr>
              <a:t>statements</a:t>
            </a:r>
            <a:r>
              <a:rPr lang="en-US" sz="2800" dirty="0" smtClean="0">
                <a:latin typeface="Consolas"/>
                <a:cs typeface="Consolas"/>
              </a:rPr>
              <a:t>; break;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default: </a:t>
            </a:r>
            <a:r>
              <a:rPr lang="en-US" sz="2800" i="1" dirty="0" smtClean="0">
                <a:latin typeface="Consolas"/>
                <a:cs typeface="Consolas"/>
              </a:rPr>
              <a:t>statements</a:t>
            </a:r>
            <a:r>
              <a:rPr lang="en-US" sz="2800" dirty="0" smtClean="0">
                <a:latin typeface="Consolas"/>
                <a:cs typeface="Consolas"/>
              </a:rPr>
              <a:t>; break;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Language features (syntax) that affect the flow of control in a program</a:t>
            </a:r>
          </a:p>
          <a:p>
            <a:r>
              <a:rPr lang="en-US" dirty="0" smtClean="0"/>
              <a:t>Default control flow is sequential</a:t>
            </a:r>
          </a:p>
          <a:p>
            <a:r>
              <a:rPr lang="en-US" smtClean="0"/>
              <a:t>Control flow </a:t>
            </a:r>
            <a:r>
              <a:rPr lang="en-US" dirty="0" smtClean="0"/>
              <a:t>jumps to methods, then returns</a:t>
            </a:r>
          </a:p>
          <a:p>
            <a:r>
              <a:rPr lang="en-US" dirty="0" smtClean="0"/>
              <a:t>Various keywords introduce changes to the default flow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f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witch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w</a:t>
            </a:r>
            <a:r>
              <a:rPr lang="en-US" dirty="0" smtClean="0">
                <a:latin typeface="Consolas"/>
                <a:cs typeface="Consolas"/>
              </a:rPr>
              <a:t>hile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Syntax: switch (expression) { cases }</a:t>
            </a:r>
          </a:p>
          <a:p>
            <a:r>
              <a:rPr lang="en-US" dirty="0" smtClean="0"/>
              <a:t>Expression is a numeric type (Java 7 allows String)</a:t>
            </a:r>
          </a:p>
          <a:p>
            <a:r>
              <a:rPr lang="en-US" dirty="0" smtClean="0"/>
              <a:t>Case is: “case VALUE: statements”</a:t>
            </a:r>
          </a:p>
          <a:p>
            <a:r>
              <a:rPr lang="en-US" dirty="0" smtClean="0"/>
              <a:t>Switch evaluates expression and finds first VALUE that equals it.  Execution begins there</a:t>
            </a:r>
          </a:p>
          <a:p>
            <a:r>
              <a:rPr lang="en-US" dirty="0" smtClean="0"/>
              <a:t>Execution flows through remaining cases unless interrupted by a “break” or “return” statement</a:t>
            </a:r>
          </a:p>
          <a:p>
            <a:r>
              <a:rPr lang="en-US" dirty="0" smtClean="0"/>
              <a:t>If no value matches the expression and a “default:” item is given, execution begins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is a weekday and I’m not on vacation, then I will get up early</a:t>
            </a:r>
          </a:p>
          <a:p>
            <a:r>
              <a:rPr lang="en-US" dirty="0" smtClean="0"/>
              <a:t>If there is a basketball game on and Purdue is playing, I’ll cheer for Purdue, otherwise if IU is playing, I’ll cheer for their opponent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Type: </a:t>
            </a:r>
            <a:r>
              <a:rPr lang="en-US" dirty="0" err="1" smtClean="0"/>
              <a:t>boolean</a:t>
            </a:r>
            <a:r>
              <a:rPr lang="en-US" dirty="0" smtClean="0"/>
              <a:t>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Set of two elements { true, false }</a:t>
            </a:r>
          </a:p>
          <a:p>
            <a:r>
              <a:rPr lang="en-US" dirty="0" smtClean="0"/>
              <a:t>Set of operations</a:t>
            </a:r>
          </a:p>
          <a:p>
            <a:pPr lvl="1"/>
            <a:r>
              <a:rPr lang="en-US" dirty="0" smtClean="0"/>
              <a:t>Logical: &amp;&amp; (and), || (or), ^ (</a:t>
            </a:r>
            <a:r>
              <a:rPr lang="en-US" dirty="0" err="1" smtClean="0"/>
              <a:t>xor</a:t>
            </a:r>
            <a:r>
              <a:rPr lang="en-US" dirty="0" smtClean="0"/>
              <a:t>), and ! (not)</a:t>
            </a:r>
          </a:p>
          <a:p>
            <a:pPr lvl="1"/>
            <a:r>
              <a:rPr lang="en-US" dirty="0" smtClean="0"/>
              <a:t>Testing in various Java statements (e.g., if)</a:t>
            </a:r>
          </a:p>
          <a:p>
            <a:r>
              <a:rPr lang="en-US" dirty="0" smtClean="0"/>
              <a:t>Created by comparison operators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&lt; y, x &lt;= y, x == y, x != y, x &gt; y, x &gt;= y</a:t>
            </a:r>
          </a:p>
          <a:p>
            <a:pPr lvl="1"/>
            <a:r>
              <a:rPr lang="en-US" dirty="0" smtClean="0"/>
              <a:t>And result of logical operators (above)</a:t>
            </a:r>
          </a:p>
          <a:p>
            <a:pPr lvl="1"/>
            <a:r>
              <a:rPr lang="en-US" dirty="0" smtClean="0"/>
              <a:t>Note: == and != also work with reference types, but only compare references (addresses) not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== does not work in the way you might expect</a:t>
            </a:r>
          </a:p>
          <a:p>
            <a:r>
              <a:rPr lang="en-US" dirty="0" smtClean="0"/>
              <a:t>Strings are objects</a:t>
            </a:r>
          </a:p>
          <a:p>
            <a:r>
              <a:rPr lang="en-US" dirty="0" smtClean="0"/>
              <a:t>== between objects only compares the references (addresses) of the objects</a:t>
            </a:r>
          </a:p>
          <a:p>
            <a:r>
              <a:rPr lang="en-US" dirty="0" smtClean="0"/>
              <a:t>Two different String objects with the exact same characters will compare == false (since their objects are stored in different locations)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(s1.equals(s2)) {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855" cy="4898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it is a weekday and I’m not on vacation, then I will get up early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f (</a:t>
            </a:r>
            <a:r>
              <a:rPr lang="en-US" dirty="0" err="1" smtClean="0">
                <a:latin typeface="Consolas"/>
                <a:cs typeface="Consolas"/>
              </a:rPr>
              <a:t>isWeekday</a:t>
            </a:r>
            <a:r>
              <a:rPr lang="en-US" dirty="0" smtClean="0">
                <a:latin typeface="Consolas"/>
                <a:cs typeface="Consolas"/>
              </a:rPr>
              <a:t> &amp;&amp; !</a:t>
            </a:r>
            <a:r>
              <a:rPr lang="en-US" dirty="0" err="1" smtClean="0">
                <a:latin typeface="Consolas"/>
                <a:cs typeface="Consolas"/>
              </a:rPr>
              <a:t>onVacation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getUpEarly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457200" indent="-457200"/>
            <a:r>
              <a:rPr lang="en-US" dirty="0"/>
              <a:t>If there is a basketball game on and Purdue is playing, I’ll cheer for Purdue, otherwise if IU </a:t>
            </a:r>
            <a:r>
              <a:rPr lang="en-US" dirty="0" smtClean="0"/>
              <a:t>is playing</a:t>
            </a:r>
            <a:r>
              <a:rPr lang="en-US" dirty="0"/>
              <a:t>, I’ll cheer for their </a:t>
            </a:r>
            <a:r>
              <a:rPr lang="en-US" dirty="0" smtClean="0"/>
              <a:t>opponent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err="1" smtClean="0">
                <a:latin typeface="Consolas"/>
                <a:cs typeface="Consolas"/>
              </a:rPr>
              <a:t>gameOn</a:t>
            </a:r>
            <a:r>
              <a:rPr lang="en-US" dirty="0" smtClean="0">
                <a:latin typeface="Consolas"/>
                <a:cs typeface="Consolas"/>
              </a:rPr>
              <a:t>(basketball) &amp;&amp; playing(</a:t>
            </a:r>
            <a:r>
              <a:rPr lang="en-US" dirty="0" err="1" smtClean="0">
                <a:latin typeface="Consolas"/>
                <a:cs typeface="Consolas"/>
              </a:rPr>
              <a:t>purdue</a:t>
            </a:r>
            <a:r>
              <a:rPr lang="en-US" dirty="0" smtClean="0">
                <a:latin typeface="Consolas"/>
                <a:cs typeface="Consolas"/>
              </a:rPr>
              <a:t>))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cheerFor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purdue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lse if (</a:t>
            </a:r>
            <a:r>
              <a:rPr lang="en-US" dirty="0" err="1" smtClean="0">
                <a:latin typeface="Consolas"/>
                <a:cs typeface="Consolas"/>
              </a:rPr>
              <a:t>gameOn</a:t>
            </a:r>
            <a:r>
              <a:rPr lang="en-US" dirty="0" smtClean="0">
                <a:latin typeface="Consolas"/>
                <a:cs typeface="Consolas"/>
              </a:rPr>
              <a:t>(basketball) &amp;&amp; playing(</a:t>
            </a:r>
            <a:r>
              <a:rPr lang="en-US" dirty="0" err="1" smtClean="0">
                <a:latin typeface="Consolas"/>
                <a:cs typeface="Consolas"/>
              </a:rPr>
              <a:t>iu</a:t>
            </a:r>
            <a:r>
              <a:rPr lang="en-US" dirty="0" smtClean="0">
                <a:latin typeface="Consolas"/>
                <a:cs typeface="Consolas"/>
              </a:rPr>
              <a:t>))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cheerFor</a:t>
            </a:r>
            <a:r>
              <a:rPr lang="en-US" dirty="0" smtClean="0">
                <a:latin typeface="Consolas"/>
                <a:cs typeface="Consolas"/>
              </a:rPr>
              <a:t>(opponent(</a:t>
            </a:r>
            <a:r>
              <a:rPr lang="en-US" dirty="0" err="1" smtClean="0">
                <a:latin typeface="Consolas"/>
                <a:cs typeface="Consolas"/>
              </a:rPr>
              <a:t>iu</a:t>
            </a:r>
            <a:r>
              <a:rPr lang="en-US" dirty="0" smtClean="0">
                <a:latin typeface="Consolas"/>
                <a:cs typeface="Consolas"/>
              </a:rPr>
              <a:t>));</a:t>
            </a:r>
            <a:endParaRPr lang="en-US" dirty="0">
              <a:latin typeface="Consolas"/>
              <a:cs typeface="Consolas"/>
            </a:endParaRPr>
          </a:p>
          <a:p>
            <a:pPr marL="400050" lvl="1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SecretWord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reads a word from the user and prints a message if it matches a “secret word” in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31964</TotalTime>
  <Words>3156</Words>
  <Application>Microsoft Office PowerPoint</Application>
  <PresentationFormat>On-screen Show (4:3)</PresentationFormat>
  <Paragraphs>568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Consolas</vt:lpstr>
      <vt:lpstr>Office Theme</vt:lpstr>
      <vt:lpstr>CS18000: Problem Solving and Object-Oriented Programming</vt:lpstr>
      <vt:lpstr>Selection</vt:lpstr>
      <vt:lpstr>Sequential Execution</vt:lpstr>
      <vt:lpstr>Control Structures</vt:lpstr>
      <vt:lpstr>Decision Making</vt:lpstr>
      <vt:lpstr>Primitive Type: boolean (Review)</vt:lpstr>
      <vt:lpstr>Comparing Strings</vt:lpstr>
      <vt:lpstr>Abstracting Conditions</vt:lpstr>
      <vt:lpstr>Problem: SecretWord</vt:lpstr>
      <vt:lpstr>Solution: SecretWord</vt:lpstr>
      <vt:lpstr>Problem: Absolute Value</vt:lpstr>
      <vt:lpstr>Solution: Absolute Value</vt:lpstr>
      <vt:lpstr>Problem: Quadratic</vt:lpstr>
      <vt:lpstr>Solution: Quadratic</vt:lpstr>
      <vt:lpstr>Problem: DaisyDriveIn</vt:lpstr>
      <vt:lpstr>Solution: DaisyDriveIn </vt:lpstr>
      <vt:lpstr> More Selection Statements</vt:lpstr>
      <vt:lpstr>Problem: Median</vt:lpstr>
      <vt:lpstr>Solution: Median</vt:lpstr>
      <vt:lpstr>Basic Forms of the “if” Statement</vt:lpstr>
      <vt:lpstr>Blocks and Braces</vt:lpstr>
      <vt:lpstr>Block Forms of the “if” Statement</vt:lpstr>
      <vt:lpstr>Problem: Swapper</vt:lpstr>
      <vt:lpstr>Solution: Swapper</vt:lpstr>
      <vt:lpstr>Problem: FileExtensions</vt:lpstr>
      <vt:lpstr>FileExtensions (Version 1)</vt:lpstr>
      <vt:lpstr>FileExtensions (Version 2)</vt:lpstr>
      <vt:lpstr>Short-Circuit Evaluation</vt:lpstr>
      <vt:lpstr>Dangling Else Problem</vt:lpstr>
      <vt:lpstr>Problem: ChangeBack</vt:lpstr>
      <vt:lpstr>Solution: ChangeBack</vt:lpstr>
      <vt:lpstr>Comparing Real Values</vt:lpstr>
      <vt:lpstr>Ternary Assignment Operator</vt:lpstr>
      <vt:lpstr>Problem: Days</vt:lpstr>
      <vt:lpstr>Solution 1: Days</vt:lpstr>
      <vt:lpstr>Solution 2: Days</vt:lpstr>
      <vt:lpstr>Problem: what stuff</vt:lpstr>
      <vt:lpstr>Solution: what stuff</vt:lpstr>
      <vt:lpstr>Switch Basic Syntax</vt:lpstr>
      <vt:lpstr>Switch Statement (Summary)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268</cp:revision>
  <cp:lastPrinted>2013-01-23T13:34:51Z</cp:lastPrinted>
  <dcterms:created xsi:type="dcterms:W3CDTF">2012-12-29T12:15:32Z</dcterms:created>
  <dcterms:modified xsi:type="dcterms:W3CDTF">2016-09-15T16:26:09Z</dcterms:modified>
</cp:coreProperties>
</file>