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47" r:id="rId1"/>
  </p:sldMasterIdLst>
  <p:notesMasterIdLst>
    <p:notesMasterId r:id="rId50"/>
  </p:notesMasterIdLst>
  <p:handoutMasterIdLst>
    <p:handoutMasterId r:id="rId51"/>
  </p:handoutMasterIdLst>
  <p:sldIdLst>
    <p:sldId id="256" r:id="rId2"/>
    <p:sldId id="258" r:id="rId3"/>
    <p:sldId id="283" r:id="rId4"/>
    <p:sldId id="284" r:id="rId5"/>
    <p:sldId id="288" r:id="rId6"/>
    <p:sldId id="289" r:id="rId7"/>
    <p:sldId id="292" r:id="rId8"/>
    <p:sldId id="293" r:id="rId9"/>
    <p:sldId id="300" r:id="rId10"/>
    <p:sldId id="301" r:id="rId11"/>
    <p:sldId id="307" r:id="rId12"/>
    <p:sldId id="308" r:id="rId13"/>
    <p:sldId id="309" r:id="rId14"/>
    <p:sldId id="310" r:id="rId15"/>
    <p:sldId id="311" r:id="rId16"/>
    <p:sldId id="312" r:id="rId17"/>
    <p:sldId id="313" r:id="rId18"/>
    <p:sldId id="357" r:id="rId19"/>
    <p:sldId id="358" r:id="rId20"/>
    <p:sldId id="315" r:id="rId21"/>
    <p:sldId id="316" r:id="rId22"/>
    <p:sldId id="317" r:id="rId23"/>
    <p:sldId id="318" r:id="rId24"/>
    <p:sldId id="319" r:id="rId25"/>
    <p:sldId id="320" r:id="rId26"/>
    <p:sldId id="321" r:id="rId27"/>
    <p:sldId id="322" r:id="rId28"/>
    <p:sldId id="329" r:id="rId29"/>
    <p:sldId id="330" r:id="rId30"/>
    <p:sldId id="331" r:id="rId31"/>
    <p:sldId id="332" r:id="rId32"/>
    <p:sldId id="333" r:id="rId33"/>
    <p:sldId id="336" r:id="rId34"/>
    <p:sldId id="337" r:id="rId35"/>
    <p:sldId id="338" r:id="rId36"/>
    <p:sldId id="340" r:id="rId37"/>
    <p:sldId id="341" r:id="rId38"/>
    <p:sldId id="342" r:id="rId39"/>
    <p:sldId id="343" r:id="rId40"/>
    <p:sldId id="344" r:id="rId41"/>
    <p:sldId id="345" r:id="rId42"/>
    <p:sldId id="346" r:id="rId43"/>
    <p:sldId id="347" r:id="rId44"/>
    <p:sldId id="348" r:id="rId45"/>
    <p:sldId id="349" r:id="rId46"/>
    <p:sldId id="351" r:id="rId47"/>
    <p:sldId id="355" r:id="rId48"/>
    <p:sldId id="356" r:id="rId4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28" autoAdjust="0"/>
    <p:restoredTop sz="87986" autoAdjust="0"/>
  </p:normalViewPr>
  <p:slideViewPr>
    <p:cSldViewPr snapToGrid="0" snapToObjects="1">
      <p:cViewPr varScale="1">
        <p:scale>
          <a:sx n="95" d="100"/>
          <a:sy n="95" d="100"/>
        </p:scale>
        <p:origin x="-38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755576-9660-F342-B70B-452F216D12FE}" type="datetimeFigureOut">
              <a:rPr lang="en-US" smtClean="0"/>
              <a:pPr/>
              <a:t>8/6/2015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E67390-5B83-184F-9560-B599FE8C4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655113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A59CCE-82AB-7E4E-8B40-F3287FF0B9F8}" type="datetimeFigureOut">
              <a:rPr lang="en-US" smtClean="0"/>
              <a:pPr/>
              <a:t>8/6/2015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A44966-34AF-8741-B199-20C4F0722A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972446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Welcome slide for display pre-bell.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44966-34AF-8741-B199-20C4F0722A30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289001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Remember:</a:t>
            </a:r>
            <a:r>
              <a:rPr lang="en-US" baseline="0" dirty="0" smtClean="0"/>
              <a:t> computer scientists are compulsive generalizers.  Programming language designers are often looking for conciseness.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44966-34AF-8741-B199-20C4F0722A30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754755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44966-34AF-8741-B199-20C4F0722A30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450690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latin typeface="Consolas"/>
                <a:cs typeface="Consolas"/>
              </a:rPr>
              <a:t>R A C E C A R</a:t>
            </a:r>
          </a:p>
          <a:p>
            <a:r>
              <a:rPr lang="en-US" dirty="0" smtClean="0">
                <a:latin typeface="Consolas"/>
                <a:cs typeface="Consolas"/>
              </a:rPr>
              <a:t>0 1 2 3 4 5 6 </a:t>
            </a:r>
          </a:p>
          <a:p>
            <a:endParaRPr lang="en-US" dirty="0" smtClean="0">
              <a:latin typeface="Consolas"/>
              <a:cs typeface="Consolas"/>
            </a:endParaRPr>
          </a:p>
          <a:p>
            <a:r>
              <a:rPr lang="en-US" dirty="0" smtClean="0">
                <a:latin typeface="Consolas"/>
                <a:cs typeface="Consolas"/>
              </a:rPr>
              <a:t>I    j      sum is constant</a:t>
            </a:r>
          </a:p>
          <a:p>
            <a:r>
              <a:rPr lang="en-US" dirty="0" smtClean="0">
                <a:latin typeface="Consolas"/>
                <a:cs typeface="Consolas"/>
              </a:rPr>
              <a:t>0   6      6</a:t>
            </a:r>
          </a:p>
          <a:p>
            <a:r>
              <a:rPr lang="en-US" dirty="0" smtClean="0">
                <a:latin typeface="Consolas"/>
                <a:cs typeface="Consolas"/>
              </a:rPr>
              <a:t>1   5      6</a:t>
            </a:r>
          </a:p>
          <a:p>
            <a:r>
              <a:rPr lang="en-US" dirty="0" smtClean="0">
                <a:latin typeface="Consolas"/>
                <a:cs typeface="Consolas"/>
              </a:rPr>
              <a:t>2   4      6</a:t>
            </a:r>
          </a:p>
          <a:p>
            <a:endParaRPr lang="en-US" dirty="0" smtClean="0">
              <a:latin typeface="Consolas"/>
              <a:cs typeface="Consolas"/>
            </a:endParaRPr>
          </a:p>
          <a:p>
            <a:r>
              <a:rPr lang="en-US" dirty="0" smtClean="0">
                <a:latin typeface="Consolas"/>
                <a:cs typeface="Consolas"/>
              </a:rPr>
              <a:t>J = 6</a:t>
            </a:r>
            <a:r>
              <a:rPr lang="en-US" baseline="0" dirty="0" smtClean="0">
                <a:latin typeface="Consolas"/>
                <a:cs typeface="Consolas"/>
              </a:rPr>
              <a:t> – I = </a:t>
            </a:r>
            <a:r>
              <a:rPr lang="en-US" baseline="0" dirty="0" err="1" smtClean="0">
                <a:latin typeface="Consolas"/>
                <a:cs typeface="Consolas"/>
              </a:rPr>
              <a:t>s.length</a:t>
            </a:r>
            <a:r>
              <a:rPr lang="en-US" baseline="0" dirty="0" smtClean="0">
                <a:latin typeface="Consolas"/>
                <a:cs typeface="Consolas"/>
              </a:rPr>
              <a:t>() – 1 – I</a:t>
            </a:r>
          </a:p>
          <a:p>
            <a:endParaRPr lang="en-US" dirty="0">
              <a:latin typeface="Consolas"/>
              <a:cs typeface="Consola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44966-34AF-8741-B199-20C4F0722A30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684446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Could</a:t>
            </a:r>
            <a:r>
              <a:rPr lang="en-US" baseline="0" dirty="0" smtClean="0"/>
              <a:t> also manage a second loop variable, j; starts at </a:t>
            </a:r>
            <a:r>
              <a:rPr lang="en-US" baseline="0" dirty="0" err="1" smtClean="0"/>
              <a:t>s.length</a:t>
            </a:r>
            <a:r>
              <a:rPr lang="en-US" baseline="0" dirty="0" smtClean="0"/>
              <a:t>() – 1 and decrements.  Try it!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44966-34AF-8741-B199-20C4F0722A30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782370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Doesn’t exit until integer wrap around (overflow) and the value of goes negative.</a:t>
            </a:r>
          </a:p>
          <a:p>
            <a:endParaRPr lang="en-US" dirty="0" smtClean="0"/>
          </a:p>
          <a:p>
            <a:r>
              <a:rPr lang="en-US" dirty="0" smtClean="0"/>
              <a:t>This program, writing output to a</a:t>
            </a:r>
            <a:r>
              <a:rPr lang="en-US" baseline="0" dirty="0" smtClean="0"/>
              <a:t> file, took just over 239 minutes (of real time; 110 minutes user time and 126 minutes system time) on my office iMac.  About 4 hours to wrap around.  The output file was 22.5 GB.</a:t>
            </a:r>
          </a:p>
          <a:p>
            <a:endParaRPr lang="en-US" baseline="0" dirty="0" smtClean="0"/>
          </a:p>
          <a:p>
            <a:r>
              <a:rPr lang="en-US" dirty="0" smtClean="0"/>
              <a:t>2147483639</a:t>
            </a:r>
          </a:p>
          <a:p>
            <a:r>
              <a:rPr lang="en-US" dirty="0" smtClean="0"/>
              <a:t>2147483640</a:t>
            </a:r>
          </a:p>
          <a:p>
            <a:r>
              <a:rPr lang="en-US" dirty="0" smtClean="0"/>
              <a:t>2147483641</a:t>
            </a:r>
          </a:p>
          <a:p>
            <a:r>
              <a:rPr lang="en-US" dirty="0" smtClean="0"/>
              <a:t>2147483642</a:t>
            </a:r>
          </a:p>
          <a:p>
            <a:r>
              <a:rPr lang="en-US" dirty="0" smtClean="0"/>
              <a:t>2147483643</a:t>
            </a:r>
          </a:p>
          <a:p>
            <a:r>
              <a:rPr lang="en-US" dirty="0" smtClean="0"/>
              <a:t>2147483644</a:t>
            </a:r>
          </a:p>
          <a:p>
            <a:r>
              <a:rPr lang="en-US" dirty="0" smtClean="0"/>
              <a:t>2147483645</a:t>
            </a:r>
          </a:p>
          <a:p>
            <a:r>
              <a:rPr lang="en-US" dirty="0" smtClean="0"/>
              <a:t>2147483646</a:t>
            </a:r>
          </a:p>
          <a:p>
            <a:r>
              <a:rPr lang="en-US" dirty="0" smtClean="0"/>
              <a:t>2147483647</a:t>
            </a:r>
          </a:p>
          <a:p>
            <a:r>
              <a:rPr lang="en-US" dirty="0" smtClean="0"/>
              <a:t>BLAST OFF!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44966-34AF-8741-B199-20C4F0722A30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513083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 this problem if there is time.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44966-34AF-8741-B199-20C4F0722A30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817891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Sample sequence</a:t>
            </a:r>
            <a:r>
              <a:rPr lang="en-US" baseline="0" dirty="0" smtClean="0"/>
              <a:t> for n = 22: 22 11 34 17 52 26 13 40 20 10 5 16 8 4 2 1</a:t>
            </a:r>
          </a:p>
          <a:p>
            <a:endParaRPr lang="en-US" baseline="0" dirty="0" smtClean="0"/>
          </a:p>
          <a:p>
            <a:r>
              <a:rPr lang="en-US" baseline="0" dirty="0" smtClean="0"/>
              <a:t>Start by printing the </a:t>
            </a:r>
            <a:r>
              <a:rPr lang="en-US" baseline="0" dirty="0" err="1" smtClean="0"/>
              <a:t>Collatz</a:t>
            </a:r>
            <a:r>
              <a:rPr lang="en-US" baseline="0" dirty="0" smtClean="0"/>
              <a:t> sequence, then count the length.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 generalization of the </a:t>
            </a:r>
            <a:r>
              <a:rPr lang="en-US" baseline="0" dirty="0" err="1" smtClean="0"/>
              <a:t>Collatz</a:t>
            </a:r>
            <a:r>
              <a:rPr lang="en-US" baseline="0" dirty="0" smtClean="0"/>
              <a:t> problem is algorithmically </a:t>
            </a:r>
            <a:r>
              <a:rPr lang="en-US" baseline="0" dirty="0" err="1" smtClean="0"/>
              <a:t>undecidable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44966-34AF-8741-B199-20C4F0722A30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3974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44966-34AF-8741-B199-20C4F0722A3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450690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r>
              <a:rPr lang="en-US" baseline="0" dirty="0" smtClean="0"/>
              <a:t> of the two options:</a:t>
            </a:r>
          </a:p>
          <a:p>
            <a:endParaRPr lang="en-US" baseline="0" dirty="0" smtClean="0"/>
          </a:p>
          <a:p>
            <a:pPr marL="228600" indent="-228600">
              <a:buAutoNum type="arabicPeriod"/>
            </a:pPr>
            <a:r>
              <a:rPr lang="en-US" baseline="0" dirty="0" smtClean="0"/>
              <a:t>Read lines of text from a file; for each line, say whether it is a palindrome or not.  Or, words from a dictionary. Or, walk towards the door.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Read numbers from a file and compute (accumulate) their sum.  Read lines from a file and create (accumulate) a set of words in the file.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44966-34AF-8741-B199-20C4F0722A3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056783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the case of reading from</a:t>
            </a:r>
            <a:r>
              <a:rPr lang="en-US" baseline="0" dirty="0" smtClean="0"/>
              <a:t> a file, eventually the file ends, so the state changes.  For walking towards the door, your position changes each time until you reach it.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Think inductively: You know by induction that if every time I take a step, I take it closer to the door, eventually I’ll reach the door.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44966-34AF-8741-B199-20C4F0722A30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879279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REFLECTION: When to talk about scope? </a:t>
            </a:r>
            <a:r>
              <a:rPr lang="en-US" baseline="0" dirty="0" smtClean="0"/>
              <a:t> The “</a:t>
            </a:r>
            <a:r>
              <a:rPr lang="en-US" baseline="0" dirty="0" err="1" smtClean="0"/>
              <a:t>int</a:t>
            </a:r>
            <a:r>
              <a:rPr lang="en-US" baseline="0" dirty="0" smtClean="0"/>
              <a:t> n” declaration appears inside the loop body and is not “visible” outside of it.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44966-34AF-8741-B199-20C4F0722A30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026559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Mention </a:t>
            </a:r>
            <a:r>
              <a:rPr lang="en-US" dirty="0" err="1" smtClean="0"/>
              <a:t>c++</a:t>
            </a:r>
            <a:r>
              <a:rPr lang="en-US" dirty="0" smtClean="0"/>
              <a:t> and sum += n, to be introduced</a:t>
            </a:r>
            <a:r>
              <a:rPr lang="en-US" baseline="0" dirty="0" smtClean="0"/>
              <a:t> in a few slides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44966-34AF-8741-B199-20C4F0722A30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058320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44966-34AF-8741-B199-20C4F0722A30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450690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When to</a:t>
            </a:r>
            <a:r>
              <a:rPr lang="en-US" baseline="0" dirty="0" smtClean="0"/>
              <a:t> deal with the borderline cases?  Need to decide about “” and null, and one-character strings.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44966-34AF-8741-B199-20C4F0722A30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12944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Remind about String indexing with </a:t>
            </a:r>
            <a:r>
              <a:rPr lang="en-US" dirty="0" err="1" smtClean="0"/>
              <a:t>charAt</a:t>
            </a:r>
            <a:r>
              <a:rPr lang="en-US" dirty="0" smtClean="0"/>
              <a:t>().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44966-34AF-8741-B199-20C4F0722A30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184202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0460D-A275-B046-AF56-69F1B2B512EE}" type="datetime1">
              <a:rPr lang="en-US" smtClean="0"/>
              <a:pPr/>
              <a:t>8/6/2015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229759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8E205-F758-6947-9983-3DFB0BFA0165}" type="datetime1">
              <a:rPr lang="en-US" smtClean="0"/>
              <a:pPr/>
              <a:t>8/6/2015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76750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EB037-8A0F-FA47-854A-A9C48B1AC08F}" type="datetime1">
              <a:rPr lang="en-US" smtClean="0"/>
              <a:pPr/>
              <a:t>8/6/2015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49058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8EF79-83C7-574E-96B8-96A683BD9078}" type="datetime1">
              <a:rPr lang="en-US" smtClean="0"/>
              <a:pPr/>
              <a:t>8/6/2015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92000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96EF-BEA3-B44F-923F-86F66554E766}" type="datetime1">
              <a:rPr lang="en-US" smtClean="0"/>
              <a:pPr/>
              <a:t>8/6/2015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31389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2F2E3-10D4-7041-89AF-F5BCECAE1F8B}" type="datetime1">
              <a:rPr lang="en-US" smtClean="0"/>
              <a:pPr/>
              <a:t>8/6/2015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65603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D348F-27EA-5B4F-B95B-8368AA0D7DC3}" type="datetime1">
              <a:rPr lang="en-US" smtClean="0"/>
              <a:pPr/>
              <a:t>8/6/2015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57634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F5FE2-33F2-2A45-8F37-625101D7CF5B}" type="datetime1">
              <a:rPr lang="en-US" smtClean="0"/>
              <a:pPr/>
              <a:t>8/6/2015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57441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1C30F-0B6E-6842-9F7D-6FD956461AD8}" type="datetime1">
              <a:rPr lang="en-US" smtClean="0"/>
              <a:pPr/>
              <a:t>8/6/2015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09688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0E074-75C9-EE42-B1D9-3EFD1628213E}" type="datetime1">
              <a:rPr lang="en-US" smtClean="0"/>
              <a:pPr/>
              <a:t>8/6/2015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6555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A1506-FD6E-F743-BB6D-CAF84C8EC89B}" type="datetime1">
              <a:rPr lang="en-US" smtClean="0"/>
              <a:pPr/>
              <a:t>8/6/2015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33575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B320DE-CE0C-E941-9133-67FDCD6585BD}" type="datetime1">
              <a:rPr lang="en-US" smtClean="0"/>
              <a:pPr/>
              <a:t>8/6/2015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948100-F9AF-674A-BF08-576787DAE6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14878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  <p:sldLayoutId id="2147483849" r:id="rId2"/>
    <p:sldLayoutId id="2147483850" r:id="rId3"/>
    <p:sldLayoutId id="2147483851" r:id="rId4"/>
    <p:sldLayoutId id="2147483852" r:id="rId5"/>
    <p:sldLayoutId id="2147483853" r:id="rId6"/>
    <p:sldLayoutId id="2147483854" r:id="rId7"/>
    <p:sldLayoutId id="2147483855" r:id="rId8"/>
    <p:sldLayoutId id="2147483856" r:id="rId9"/>
    <p:sldLayoutId id="2147483857" r:id="rId10"/>
    <p:sldLayoutId id="2147483858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CS18000: Problem Solving and Object-Oriented 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209575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Summer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import </a:t>
            </a:r>
            <a:r>
              <a:rPr lang="en-US" sz="1400" dirty="0" err="1">
                <a:latin typeface="Consolas"/>
                <a:cs typeface="Consolas"/>
              </a:rPr>
              <a:t>java.util.Scanner</a:t>
            </a:r>
            <a:r>
              <a:rPr lang="en-US" sz="14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endParaRPr lang="en-US" sz="1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public class Summer {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  public static void main(String[] </a:t>
            </a:r>
            <a:r>
              <a:rPr lang="en-US" sz="1400" dirty="0" err="1">
                <a:latin typeface="Consolas"/>
                <a:cs typeface="Consolas"/>
              </a:rPr>
              <a:t>args</a:t>
            </a:r>
            <a:r>
              <a:rPr lang="en-US" sz="1400" dirty="0">
                <a:latin typeface="Consolas"/>
                <a:cs typeface="Consolas"/>
              </a:rPr>
              <a:t>) {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      Scanner in = new Scanner(</a:t>
            </a:r>
            <a:r>
              <a:rPr lang="en-US" sz="1400" dirty="0" err="1">
                <a:latin typeface="Consolas"/>
                <a:cs typeface="Consolas"/>
              </a:rPr>
              <a:t>System.in</a:t>
            </a:r>
            <a:r>
              <a:rPr lang="en-US" sz="1400" dirty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endParaRPr lang="en-US" sz="14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</a:t>
            </a:r>
            <a:r>
              <a:rPr lang="en-US" sz="1400" dirty="0" smtClean="0">
                <a:latin typeface="Consolas"/>
                <a:cs typeface="Consolas"/>
              </a:rPr>
              <a:t>       </a:t>
            </a:r>
            <a:r>
              <a:rPr lang="en-US" sz="1400" dirty="0" err="1" smtClean="0">
                <a:latin typeface="Consolas"/>
                <a:cs typeface="Consolas"/>
              </a:rPr>
              <a:t>int</a:t>
            </a:r>
            <a:r>
              <a:rPr lang="en-US" sz="1400" dirty="0" smtClean="0">
                <a:latin typeface="Consolas"/>
                <a:cs typeface="Consolas"/>
              </a:rPr>
              <a:t> number;  //</a:t>
            </a:r>
            <a:r>
              <a:rPr lang="en-US" sz="1400" dirty="0">
                <a:latin typeface="Consolas"/>
                <a:cs typeface="Consolas"/>
              </a:rPr>
              <a:t> </a:t>
            </a:r>
            <a:r>
              <a:rPr lang="en-US" sz="1400" dirty="0" smtClean="0">
                <a:latin typeface="Consolas"/>
                <a:cs typeface="Consolas"/>
              </a:rPr>
              <a:t>number that is input </a:t>
            </a:r>
            <a:endParaRPr lang="en-US" sz="1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      </a:t>
            </a:r>
            <a:r>
              <a:rPr lang="en-US" sz="1400" dirty="0" err="1">
                <a:latin typeface="Consolas"/>
                <a:cs typeface="Consolas"/>
              </a:rPr>
              <a:t>int</a:t>
            </a:r>
            <a:r>
              <a:rPr lang="en-US" sz="1400" dirty="0">
                <a:latin typeface="Consolas"/>
                <a:cs typeface="Consolas"/>
              </a:rPr>
              <a:t> sum = 0</a:t>
            </a:r>
            <a:r>
              <a:rPr lang="en-US" sz="1400" dirty="0" smtClean="0">
                <a:latin typeface="Consolas"/>
                <a:cs typeface="Consolas"/>
              </a:rPr>
              <a:t>; // sum of values</a:t>
            </a:r>
            <a:endParaRPr lang="en-US" sz="1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      </a:t>
            </a:r>
            <a:r>
              <a:rPr lang="en-US" sz="1400" dirty="0" err="1">
                <a:latin typeface="Consolas"/>
                <a:cs typeface="Consolas"/>
              </a:rPr>
              <a:t>int</a:t>
            </a:r>
            <a:r>
              <a:rPr lang="en-US" sz="1400" dirty="0">
                <a:latin typeface="Consolas"/>
                <a:cs typeface="Consolas"/>
              </a:rPr>
              <a:t> c = 0</a:t>
            </a:r>
            <a:r>
              <a:rPr lang="en-US" sz="1400" dirty="0" smtClean="0">
                <a:latin typeface="Consolas"/>
                <a:cs typeface="Consolas"/>
              </a:rPr>
              <a:t>; // how many values read</a:t>
            </a:r>
            <a:endParaRPr lang="en-US" sz="1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      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      while (</a:t>
            </a:r>
            <a:r>
              <a:rPr lang="en-US" sz="1400" dirty="0" err="1">
                <a:latin typeface="Consolas"/>
                <a:cs typeface="Consolas"/>
              </a:rPr>
              <a:t>in.hasNextInt</a:t>
            </a:r>
            <a:r>
              <a:rPr lang="en-US" sz="1400" dirty="0">
                <a:latin typeface="Consolas"/>
                <a:cs typeface="Consolas"/>
              </a:rPr>
              <a:t>()) {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          </a:t>
            </a:r>
            <a:r>
              <a:rPr lang="en-US" sz="1400" dirty="0" smtClean="0">
                <a:latin typeface="Consolas"/>
                <a:cs typeface="Consolas"/>
              </a:rPr>
              <a:t>number </a:t>
            </a:r>
            <a:r>
              <a:rPr lang="en-US" sz="1400" dirty="0">
                <a:latin typeface="Consolas"/>
                <a:cs typeface="Consolas"/>
              </a:rPr>
              <a:t>= </a:t>
            </a:r>
            <a:r>
              <a:rPr lang="en-US" sz="1400" dirty="0" err="1">
                <a:latin typeface="Consolas"/>
                <a:cs typeface="Consolas"/>
              </a:rPr>
              <a:t>in.nextInt</a:t>
            </a:r>
            <a:r>
              <a:rPr lang="en-US" sz="1400" dirty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          c = c + 1;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          sum = sum + </a:t>
            </a:r>
            <a:r>
              <a:rPr lang="en-US" sz="1400" dirty="0" smtClean="0">
                <a:latin typeface="Consolas"/>
                <a:cs typeface="Consolas"/>
              </a:rPr>
              <a:t>number;</a:t>
            </a:r>
            <a:endParaRPr lang="en-US" sz="1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      }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      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      </a:t>
            </a:r>
            <a:r>
              <a:rPr lang="en-US" sz="1400" dirty="0" err="1">
                <a:latin typeface="Consolas"/>
                <a:cs typeface="Consolas"/>
              </a:rPr>
              <a:t>System.out.printf</a:t>
            </a:r>
            <a:r>
              <a:rPr lang="en-US" sz="1400" dirty="0">
                <a:latin typeface="Consolas"/>
                <a:cs typeface="Consolas"/>
              </a:rPr>
              <a:t>("sum of %d values is %d\n", c, sum);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  }</a:t>
            </a:r>
          </a:p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}</a:t>
            </a:r>
            <a:endParaRPr lang="en-US" sz="1400" dirty="0">
              <a:latin typeface="Consolas"/>
              <a:cs typeface="Consola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78869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45177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Repetition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Indefinite Iteration Examples</a:t>
            </a:r>
          </a:p>
          <a:p>
            <a:r>
              <a:rPr lang="en-US" dirty="0" smtClean="0"/>
              <a:t>Definite Iteration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863267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while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while (</a:t>
            </a:r>
            <a:r>
              <a:rPr lang="en-US" dirty="0" err="1" smtClean="0">
                <a:latin typeface="Consolas"/>
                <a:cs typeface="Consolas"/>
              </a:rPr>
              <a:t>boolean</a:t>
            </a:r>
            <a:r>
              <a:rPr lang="en-US" dirty="0" smtClean="0">
                <a:latin typeface="Consolas"/>
                <a:cs typeface="Consolas"/>
              </a:rPr>
              <a:t>-expression) {</a:t>
            </a: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statements;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}</a:t>
            </a:r>
            <a:endParaRPr lang="en-US" dirty="0"/>
          </a:p>
          <a:p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Test </a:t>
            </a:r>
            <a:r>
              <a:rPr lang="en-US" dirty="0" err="1" smtClean="0"/>
              <a:t>boolean</a:t>
            </a:r>
            <a:r>
              <a:rPr lang="en-US" dirty="0" smtClean="0"/>
              <a:t>-expression first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If true, do statements in body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Repeat from 1.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4488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Palindrome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Write a method in class Palindrome</a:t>
            </a:r>
          </a:p>
          <a:p>
            <a:pPr marL="857250" lvl="2" indent="0">
              <a:buNone/>
            </a:pPr>
            <a:r>
              <a:rPr lang="en-US" dirty="0" err="1" smtClean="0">
                <a:latin typeface="Consolas"/>
                <a:cs typeface="Consolas"/>
              </a:rPr>
              <a:t>boolean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 smtClean="0">
                <a:latin typeface="Consolas"/>
                <a:cs typeface="Consolas"/>
              </a:rPr>
              <a:t>isPalindrome</a:t>
            </a:r>
            <a:r>
              <a:rPr lang="en-US" dirty="0" smtClean="0">
                <a:latin typeface="Consolas"/>
                <a:cs typeface="Consolas"/>
              </a:rPr>
              <a:t>(String s)</a:t>
            </a:r>
          </a:p>
          <a:p>
            <a:r>
              <a:rPr lang="en-US" dirty="0" smtClean="0"/>
              <a:t>to test if s is a palindrome, a string that reads the same backwards as forwards</a:t>
            </a:r>
          </a:p>
          <a:p>
            <a:r>
              <a:rPr lang="en-US" dirty="0" smtClean="0"/>
              <a:t>Approach 1: Use </a:t>
            </a:r>
            <a:r>
              <a:rPr lang="en-US" dirty="0"/>
              <a:t>a while </a:t>
            </a:r>
            <a:r>
              <a:rPr lang="en-US" dirty="0" smtClean="0"/>
              <a:t>loop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33379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Strategy: Palindrome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Compare </a:t>
            </a:r>
            <a:r>
              <a:rPr lang="en-US" dirty="0"/>
              <a:t>first and last characters; differ? False</a:t>
            </a:r>
          </a:p>
          <a:p>
            <a:r>
              <a:rPr lang="en-US" dirty="0"/>
              <a:t>Strip off first and last characters</a:t>
            </a:r>
          </a:p>
          <a:p>
            <a:r>
              <a:rPr lang="en-US" dirty="0"/>
              <a:t>Repeat until length &lt; 2; return </a:t>
            </a:r>
            <a:r>
              <a:rPr lang="en-US" dirty="0" smtClean="0"/>
              <a:t>true</a:t>
            </a:r>
          </a:p>
          <a:p>
            <a:r>
              <a:rPr lang="en-US" dirty="0" smtClean="0"/>
              <a:t>Test </a:t>
            </a:r>
            <a:r>
              <a:rPr lang="en-US" dirty="0"/>
              <a:t>input:</a:t>
            </a:r>
          </a:p>
          <a:p>
            <a:pPr lvl="1"/>
            <a:r>
              <a:rPr lang="en-US" dirty="0"/>
              <a:t>“level” (true)</a:t>
            </a:r>
          </a:p>
          <a:p>
            <a:pPr lvl="1"/>
            <a:r>
              <a:rPr lang="en-US" dirty="0"/>
              <a:t>“racecar” (true)</a:t>
            </a:r>
          </a:p>
          <a:p>
            <a:pPr lvl="1"/>
            <a:r>
              <a:rPr lang="en-US" dirty="0"/>
              <a:t>“</a:t>
            </a:r>
            <a:r>
              <a:rPr lang="en-US" dirty="0" err="1"/>
              <a:t>henway</a:t>
            </a:r>
            <a:r>
              <a:rPr lang="en-US" dirty="0"/>
              <a:t>” (false)</a:t>
            </a:r>
          </a:p>
          <a:p>
            <a:pPr lvl="1"/>
            <a:r>
              <a:rPr lang="en-US" dirty="0"/>
              <a:t>“x”, “aba”, “</a:t>
            </a:r>
            <a:r>
              <a:rPr lang="en-US" dirty="0" err="1"/>
              <a:t>abba</a:t>
            </a:r>
            <a:r>
              <a:rPr lang="en-US" dirty="0"/>
              <a:t>” (all true)</a:t>
            </a:r>
          </a:p>
          <a:p>
            <a:pPr lvl="1"/>
            <a:r>
              <a:rPr lang="en-US" dirty="0"/>
              <a:t>“” (empty string (true))</a:t>
            </a:r>
          </a:p>
          <a:p>
            <a:pPr lvl="1"/>
            <a:r>
              <a:rPr lang="en-US" dirty="0" smtClean="0"/>
              <a:t>null (null value (true))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63555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Palindrome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import </a:t>
            </a:r>
            <a:r>
              <a:rPr lang="en-US" dirty="0" err="1">
                <a:latin typeface="Consolas"/>
                <a:cs typeface="Consolas"/>
              </a:rPr>
              <a:t>java.util.Scanner</a:t>
            </a:r>
            <a:r>
              <a:rPr lang="en-US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public class Palindrome {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</a:t>
            </a:r>
            <a:r>
              <a:rPr lang="en-US" dirty="0" err="1">
                <a:latin typeface="Consolas"/>
                <a:cs typeface="Consolas"/>
              </a:rPr>
              <a:t>boolean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isPalindrome</a:t>
            </a:r>
            <a:r>
              <a:rPr lang="en-US" dirty="0">
                <a:latin typeface="Consolas"/>
                <a:cs typeface="Consolas"/>
              </a:rPr>
              <a:t>(String s) {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    if (s == null || </a:t>
            </a:r>
            <a:r>
              <a:rPr lang="en-US" dirty="0" err="1">
                <a:latin typeface="Consolas"/>
                <a:cs typeface="Consolas"/>
              </a:rPr>
              <a:t>s.length</a:t>
            </a:r>
            <a:r>
              <a:rPr lang="en-US" dirty="0">
                <a:latin typeface="Consolas"/>
                <a:cs typeface="Consolas"/>
              </a:rPr>
              <a:t>() &lt;= 1)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        return true;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    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    while (</a:t>
            </a:r>
            <a:r>
              <a:rPr lang="en-US" dirty="0" err="1">
                <a:latin typeface="Consolas"/>
                <a:cs typeface="Consolas"/>
              </a:rPr>
              <a:t>s.length</a:t>
            </a:r>
            <a:r>
              <a:rPr lang="en-US" dirty="0">
                <a:latin typeface="Consolas"/>
                <a:cs typeface="Consolas"/>
              </a:rPr>
              <a:t>() &gt; 1) {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        char first = </a:t>
            </a:r>
            <a:r>
              <a:rPr lang="en-US" dirty="0" err="1">
                <a:latin typeface="Consolas"/>
                <a:cs typeface="Consolas"/>
              </a:rPr>
              <a:t>s.charAt</a:t>
            </a:r>
            <a:r>
              <a:rPr lang="en-US" dirty="0">
                <a:latin typeface="Consolas"/>
                <a:cs typeface="Consolas"/>
              </a:rPr>
              <a:t>(0);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        char last = </a:t>
            </a:r>
            <a:r>
              <a:rPr lang="en-US" dirty="0" err="1">
                <a:latin typeface="Consolas"/>
                <a:cs typeface="Consolas"/>
              </a:rPr>
              <a:t>s.charAt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 err="1">
                <a:latin typeface="Consolas"/>
                <a:cs typeface="Consolas"/>
              </a:rPr>
              <a:t>s.length</a:t>
            </a:r>
            <a:r>
              <a:rPr lang="en-US" dirty="0">
                <a:latin typeface="Consolas"/>
                <a:cs typeface="Consolas"/>
              </a:rPr>
              <a:t>() - 1);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        if (first != last)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            return false;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        s = </a:t>
            </a:r>
            <a:r>
              <a:rPr lang="en-US" dirty="0" err="1">
                <a:latin typeface="Consolas"/>
                <a:cs typeface="Consolas"/>
              </a:rPr>
              <a:t>s.substring</a:t>
            </a:r>
            <a:r>
              <a:rPr lang="en-US" dirty="0">
                <a:latin typeface="Consolas"/>
                <a:cs typeface="Consolas"/>
              </a:rPr>
              <a:t>(1, </a:t>
            </a:r>
            <a:r>
              <a:rPr lang="en-US" dirty="0" err="1">
                <a:latin typeface="Consolas"/>
                <a:cs typeface="Consolas"/>
              </a:rPr>
              <a:t>s.length</a:t>
            </a:r>
            <a:r>
              <a:rPr lang="en-US" dirty="0">
                <a:latin typeface="Consolas"/>
                <a:cs typeface="Consolas"/>
              </a:rPr>
              <a:t>() - 1);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    }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    return true;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</a:t>
            </a:r>
            <a:r>
              <a:rPr lang="en-US" dirty="0" smtClean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99652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</a:t>
            </a:r>
            <a:r>
              <a:rPr lang="en-US" dirty="0" err="1" smtClean="0"/>
              <a:t>PalindromeTest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443215" cy="4848592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import </a:t>
            </a:r>
            <a:r>
              <a:rPr lang="en-US" dirty="0" err="1">
                <a:latin typeface="Consolas"/>
                <a:cs typeface="Consolas"/>
              </a:rPr>
              <a:t>junit.framework.TestCase</a:t>
            </a:r>
            <a:r>
              <a:rPr lang="en-US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public class </a:t>
            </a:r>
            <a:r>
              <a:rPr lang="en-US" dirty="0" err="1">
                <a:latin typeface="Consolas"/>
                <a:cs typeface="Consolas"/>
              </a:rPr>
              <a:t>PalindromeTest</a:t>
            </a:r>
            <a:r>
              <a:rPr lang="en-US" dirty="0">
                <a:latin typeface="Consolas"/>
                <a:cs typeface="Consolas"/>
              </a:rPr>
              <a:t> extends </a:t>
            </a:r>
            <a:r>
              <a:rPr lang="en-US" dirty="0" err="1">
                <a:latin typeface="Consolas"/>
                <a:cs typeface="Consolas"/>
              </a:rPr>
              <a:t>TestCase</a:t>
            </a:r>
            <a:r>
              <a:rPr lang="en-US" dirty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public void </a:t>
            </a:r>
            <a:r>
              <a:rPr lang="en-US" dirty="0" err="1">
                <a:latin typeface="Consolas"/>
                <a:cs typeface="Consolas"/>
              </a:rPr>
              <a:t>testIsPalindrome</a:t>
            </a:r>
            <a:r>
              <a:rPr lang="en-US" dirty="0">
                <a:latin typeface="Consolas"/>
                <a:cs typeface="Consolas"/>
              </a:rPr>
              <a:t>() {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    Palindrome p = new Palindrome()</a:t>
            </a:r>
            <a:r>
              <a:rPr lang="en-US" dirty="0" smtClean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  </a:t>
            </a:r>
            <a:r>
              <a:rPr lang="en-US" dirty="0" err="1">
                <a:latin typeface="Consolas"/>
                <a:cs typeface="Consolas"/>
              </a:rPr>
              <a:t>assertEquals</a:t>
            </a:r>
            <a:r>
              <a:rPr lang="en-US" dirty="0">
                <a:latin typeface="Consolas"/>
                <a:cs typeface="Consolas"/>
              </a:rPr>
              <a:t>(true, </a:t>
            </a:r>
            <a:r>
              <a:rPr lang="en-US" dirty="0" err="1">
                <a:latin typeface="Consolas"/>
                <a:cs typeface="Consolas"/>
              </a:rPr>
              <a:t>p.isPalindrome</a:t>
            </a:r>
            <a:r>
              <a:rPr lang="en-US" dirty="0">
                <a:latin typeface="Consolas"/>
                <a:cs typeface="Consolas"/>
              </a:rPr>
              <a:t>(""));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    </a:t>
            </a:r>
            <a:r>
              <a:rPr lang="en-US" dirty="0" err="1">
                <a:latin typeface="Consolas"/>
                <a:cs typeface="Consolas"/>
              </a:rPr>
              <a:t>assertEquals</a:t>
            </a:r>
            <a:r>
              <a:rPr lang="en-US" dirty="0">
                <a:latin typeface="Consolas"/>
                <a:cs typeface="Consolas"/>
              </a:rPr>
              <a:t>(true, </a:t>
            </a:r>
            <a:r>
              <a:rPr lang="en-US" dirty="0" err="1">
                <a:latin typeface="Consolas"/>
                <a:cs typeface="Consolas"/>
              </a:rPr>
              <a:t>p.isPalindrome</a:t>
            </a:r>
            <a:r>
              <a:rPr lang="en-US" dirty="0">
                <a:latin typeface="Consolas"/>
                <a:cs typeface="Consolas"/>
              </a:rPr>
              <a:t>(null));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    </a:t>
            </a:r>
            <a:r>
              <a:rPr lang="en-US" dirty="0" err="1">
                <a:latin typeface="Consolas"/>
                <a:cs typeface="Consolas"/>
              </a:rPr>
              <a:t>assertEquals</a:t>
            </a:r>
            <a:r>
              <a:rPr lang="en-US" dirty="0">
                <a:latin typeface="Consolas"/>
                <a:cs typeface="Consolas"/>
              </a:rPr>
              <a:t>(true, </a:t>
            </a:r>
            <a:r>
              <a:rPr lang="en-US" dirty="0" err="1">
                <a:latin typeface="Consolas"/>
                <a:cs typeface="Consolas"/>
              </a:rPr>
              <a:t>p.isPalindrome</a:t>
            </a:r>
            <a:r>
              <a:rPr lang="en-US" dirty="0">
                <a:latin typeface="Consolas"/>
                <a:cs typeface="Consolas"/>
              </a:rPr>
              <a:t>("x"));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    </a:t>
            </a:r>
            <a:r>
              <a:rPr lang="en-US" dirty="0" err="1">
                <a:latin typeface="Consolas"/>
                <a:cs typeface="Consolas"/>
              </a:rPr>
              <a:t>assertEquals</a:t>
            </a:r>
            <a:r>
              <a:rPr lang="en-US" dirty="0">
                <a:latin typeface="Consolas"/>
                <a:cs typeface="Consolas"/>
              </a:rPr>
              <a:t>(true, </a:t>
            </a:r>
            <a:r>
              <a:rPr lang="en-US" dirty="0" err="1">
                <a:latin typeface="Consolas"/>
                <a:cs typeface="Consolas"/>
              </a:rPr>
              <a:t>p.isPalindrome</a:t>
            </a:r>
            <a:r>
              <a:rPr lang="en-US" dirty="0">
                <a:latin typeface="Consolas"/>
                <a:cs typeface="Consolas"/>
              </a:rPr>
              <a:t>("xx"));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    </a:t>
            </a:r>
            <a:r>
              <a:rPr lang="en-US" dirty="0" err="1">
                <a:latin typeface="Consolas"/>
                <a:cs typeface="Consolas"/>
              </a:rPr>
              <a:t>assertEquals</a:t>
            </a:r>
            <a:r>
              <a:rPr lang="en-US" dirty="0">
                <a:latin typeface="Consolas"/>
                <a:cs typeface="Consolas"/>
              </a:rPr>
              <a:t>(false, </a:t>
            </a:r>
            <a:r>
              <a:rPr lang="en-US" dirty="0" err="1">
                <a:latin typeface="Consolas"/>
                <a:cs typeface="Consolas"/>
              </a:rPr>
              <a:t>p.isPalindrome</a:t>
            </a:r>
            <a:r>
              <a:rPr lang="en-US" dirty="0">
                <a:latin typeface="Consolas"/>
                <a:cs typeface="Consolas"/>
              </a:rPr>
              <a:t>("</a:t>
            </a:r>
            <a:r>
              <a:rPr lang="en-US" dirty="0" err="1">
                <a:latin typeface="Consolas"/>
                <a:cs typeface="Consolas"/>
              </a:rPr>
              <a:t>xy</a:t>
            </a:r>
            <a:r>
              <a:rPr lang="en-US" dirty="0">
                <a:latin typeface="Consolas"/>
                <a:cs typeface="Consolas"/>
              </a:rPr>
              <a:t>"));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    </a:t>
            </a:r>
            <a:r>
              <a:rPr lang="en-US" dirty="0" err="1">
                <a:latin typeface="Consolas"/>
                <a:cs typeface="Consolas"/>
              </a:rPr>
              <a:t>assertEquals</a:t>
            </a:r>
            <a:r>
              <a:rPr lang="en-US" dirty="0">
                <a:latin typeface="Consolas"/>
                <a:cs typeface="Consolas"/>
              </a:rPr>
              <a:t>(true, </a:t>
            </a:r>
            <a:r>
              <a:rPr lang="en-US" dirty="0" err="1">
                <a:latin typeface="Consolas"/>
                <a:cs typeface="Consolas"/>
              </a:rPr>
              <a:t>p.isPalindrome</a:t>
            </a:r>
            <a:r>
              <a:rPr lang="en-US" dirty="0">
                <a:latin typeface="Consolas"/>
                <a:cs typeface="Consolas"/>
              </a:rPr>
              <a:t>("level"));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    </a:t>
            </a:r>
            <a:r>
              <a:rPr lang="en-US" dirty="0" err="1">
                <a:latin typeface="Consolas"/>
                <a:cs typeface="Consolas"/>
              </a:rPr>
              <a:t>assertEquals</a:t>
            </a:r>
            <a:r>
              <a:rPr lang="en-US" dirty="0">
                <a:latin typeface="Consolas"/>
                <a:cs typeface="Consolas"/>
              </a:rPr>
              <a:t>(false, </a:t>
            </a:r>
            <a:r>
              <a:rPr lang="en-US" dirty="0" err="1">
                <a:latin typeface="Consolas"/>
                <a:cs typeface="Consolas"/>
              </a:rPr>
              <a:t>p.isPalindrome</a:t>
            </a:r>
            <a:r>
              <a:rPr lang="en-US" dirty="0">
                <a:latin typeface="Consolas"/>
                <a:cs typeface="Consolas"/>
              </a:rPr>
              <a:t>("</a:t>
            </a:r>
            <a:r>
              <a:rPr lang="en-US" dirty="0" err="1">
                <a:latin typeface="Consolas"/>
                <a:cs typeface="Consolas"/>
              </a:rPr>
              <a:t>henway</a:t>
            </a:r>
            <a:r>
              <a:rPr lang="en-US" dirty="0">
                <a:latin typeface="Consolas"/>
                <a:cs typeface="Consolas"/>
              </a:rPr>
              <a:t>"));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    </a:t>
            </a:r>
            <a:r>
              <a:rPr lang="en-US" dirty="0" err="1">
                <a:latin typeface="Consolas"/>
                <a:cs typeface="Consolas"/>
              </a:rPr>
              <a:t>assertEquals</a:t>
            </a:r>
            <a:r>
              <a:rPr lang="en-US" dirty="0">
                <a:latin typeface="Consolas"/>
                <a:cs typeface="Consolas"/>
              </a:rPr>
              <a:t>(true, </a:t>
            </a:r>
            <a:r>
              <a:rPr lang="en-US" dirty="0" err="1">
                <a:latin typeface="Consolas"/>
                <a:cs typeface="Consolas"/>
              </a:rPr>
              <a:t>p.isPalindrome</a:t>
            </a:r>
            <a:r>
              <a:rPr lang="en-US" dirty="0">
                <a:latin typeface="Consolas"/>
                <a:cs typeface="Consolas"/>
              </a:rPr>
              <a:t>("racecar"));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}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}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06911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Reverse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 a method</a:t>
            </a:r>
          </a:p>
          <a:p>
            <a:pPr marL="400050" lvl="1" indent="0">
              <a:buNone/>
            </a:pPr>
            <a:r>
              <a:rPr lang="en-US" dirty="0" smtClean="0">
                <a:latin typeface="Consolas"/>
                <a:cs typeface="Consolas"/>
              </a:rPr>
              <a:t>String reverse(String s)</a:t>
            </a:r>
          </a:p>
          <a:p>
            <a:r>
              <a:rPr lang="en-US" dirty="0" smtClean="0"/>
              <a:t>to Palindrome to reverse a String</a:t>
            </a:r>
          </a:p>
          <a:p>
            <a:endParaRPr lang="en-US" dirty="0"/>
          </a:p>
          <a:p>
            <a:r>
              <a:rPr lang="en-US" dirty="0" err="1" smtClean="0"/>
              <a:t>isPalindrome</a:t>
            </a:r>
            <a:r>
              <a:rPr lang="en-US" dirty="0" smtClean="0"/>
              <a:t> could simply be…</a:t>
            </a:r>
          </a:p>
          <a:p>
            <a:pPr marL="400050" lvl="1" indent="0">
              <a:buNone/>
            </a:pPr>
            <a:r>
              <a:rPr lang="en-US" dirty="0" err="1" smtClean="0">
                <a:latin typeface="Consolas"/>
                <a:cs typeface="Consolas"/>
              </a:rPr>
              <a:t>boolean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isPalindrome</a:t>
            </a:r>
            <a:r>
              <a:rPr lang="en-US" dirty="0">
                <a:latin typeface="Consolas"/>
                <a:cs typeface="Consolas"/>
              </a:rPr>
              <a:t>(String s) {</a:t>
            </a:r>
          </a:p>
          <a:p>
            <a:pPr marL="400050" lvl="1" indent="0">
              <a:buNone/>
            </a:pPr>
            <a:r>
              <a:rPr lang="en-US" dirty="0">
                <a:latin typeface="Consolas"/>
                <a:cs typeface="Consolas"/>
              </a:rPr>
              <a:t>    </a:t>
            </a:r>
            <a:r>
              <a:rPr lang="en-US" dirty="0" smtClean="0">
                <a:latin typeface="Consolas"/>
                <a:cs typeface="Consolas"/>
              </a:rPr>
              <a:t>return </a:t>
            </a:r>
            <a:r>
              <a:rPr lang="en-US" dirty="0" err="1">
                <a:latin typeface="Consolas"/>
                <a:cs typeface="Consolas"/>
              </a:rPr>
              <a:t>s.equals</a:t>
            </a:r>
            <a:r>
              <a:rPr lang="en-US" dirty="0">
                <a:latin typeface="Consolas"/>
                <a:cs typeface="Consolas"/>
              </a:rPr>
              <a:t>(reverse(s));</a:t>
            </a:r>
          </a:p>
          <a:p>
            <a:pPr marL="400050" lvl="1" indent="0">
              <a:buNone/>
            </a:pPr>
            <a:r>
              <a:rPr lang="en-US" dirty="0" smtClean="0">
                <a:latin typeface="Consolas"/>
                <a:cs typeface="Consolas"/>
              </a:rPr>
              <a:t>}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16911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  </a:t>
            </a: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    while </a:t>
            </a:r>
            <a:r>
              <a:rPr lang="en-US" dirty="0" smtClean="0">
                <a:latin typeface="Consolas"/>
                <a:cs typeface="Consolas"/>
              </a:rPr>
              <a:t>(</a:t>
            </a:r>
            <a:r>
              <a:rPr lang="en-US" dirty="0" err="1" smtClean="0">
                <a:latin typeface="Consolas"/>
                <a:cs typeface="Consolas"/>
              </a:rPr>
              <a:t>in.hasNext</a:t>
            </a:r>
            <a:r>
              <a:rPr lang="en-US" dirty="0" smtClean="0">
                <a:latin typeface="Consolas"/>
                <a:cs typeface="Consolas"/>
              </a:rPr>
              <a:t>()) </a:t>
            </a:r>
            <a:r>
              <a:rPr lang="en-US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        </a:t>
            </a:r>
            <a:r>
              <a:rPr lang="en-US" dirty="0" smtClean="0">
                <a:latin typeface="Consolas"/>
                <a:cs typeface="Consolas"/>
              </a:rPr>
              <a:t>word = </a:t>
            </a:r>
            <a:r>
              <a:rPr lang="en-US" dirty="0" err="1" smtClean="0">
                <a:latin typeface="Consolas"/>
                <a:cs typeface="Consolas"/>
              </a:rPr>
              <a:t>in.next</a:t>
            </a:r>
            <a:r>
              <a:rPr lang="en-US" dirty="0" smtClean="0">
                <a:latin typeface="Consolas"/>
                <a:cs typeface="Consolas"/>
              </a:rPr>
              <a:t>();          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      if (</a:t>
            </a:r>
            <a:r>
              <a:rPr lang="en-US" dirty="0" err="1" smtClean="0">
                <a:latin typeface="Consolas"/>
                <a:cs typeface="Consolas"/>
              </a:rPr>
              <a:t>word.length</a:t>
            </a:r>
            <a:r>
              <a:rPr lang="en-US" dirty="0" smtClean="0">
                <a:latin typeface="Consolas"/>
                <a:cs typeface="Consolas"/>
              </a:rPr>
              <a:t>() != 4)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          </a:t>
            </a:r>
            <a:r>
              <a:rPr lang="en-US" dirty="0" smtClean="0">
                <a:latin typeface="Consolas"/>
                <a:cs typeface="Consolas"/>
              </a:rPr>
              <a:t>count=count+1;</a:t>
            </a: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  }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// is equivalent to….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  while (</a:t>
            </a:r>
            <a:r>
              <a:rPr lang="en-US" dirty="0" err="1" smtClean="0">
                <a:latin typeface="Consolas"/>
                <a:cs typeface="Consolas"/>
              </a:rPr>
              <a:t>in.hasNext</a:t>
            </a:r>
            <a:r>
              <a:rPr lang="en-US" dirty="0" smtClean="0">
                <a:latin typeface="Consolas"/>
                <a:cs typeface="Consolas"/>
              </a:rPr>
              <a:t>()) {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      word = </a:t>
            </a:r>
            <a:r>
              <a:rPr lang="en-US" dirty="0" err="1" smtClean="0">
                <a:latin typeface="Consolas"/>
                <a:cs typeface="Consolas"/>
              </a:rPr>
              <a:t>in.next</a:t>
            </a:r>
            <a:r>
              <a:rPr lang="en-US" dirty="0" smtClean="0">
                <a:latin typeface="Consolas"/>
                <a:cs typeface="Consolas"/>
              </a:rPr>
              <a:t>();          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      if (</a:t>
            </a:r>
            <a:r>
              <a:rPr lang="en-US" dirty="0" err="1" smtClean="0">
                <a:latin typeface="Consolas"/>
                <a:cs typeface="Consolas"/>
              </a:rPr>
              <a:t>word.length</a:t>
            </a:r>
            <a:r>
              <a:rPr lang="en-US" dirty="0" smtClean="0">
                <a:latin typeface="Consolas"/>
                <a:cs typeface="Consolas"/>
              </a:rPr>
              <a:t>() == 4)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          continue;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      else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          </a:t>
            </a:r>
            <a:r>
              <a:rPr lang="en-US" dirty="0" smtClean="0">
                <a:latin typeface="Consolas"/>
                <a:cs typeface="Consolas"/>
              </a:rPr>
              <a:t>count=count+1;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  }</a:t>
            </a: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99652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  </a:t>
            </a: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   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  while (</a:t>
            </a:r>
            <a:r>
              <a:rPr lang="en-US" dirty="0" err="1" smtClean="0">
                <a:latin typeface="Consolas"/>
                <a:cs typeface="Consolas"/>
              </a:rPr>
              <a:t>in.hasNext</a:t>
            </a:r>
            <a:r>
              <a:rPr lang="en-US" dirty="0" smtClean="0">
                <a:latin typeface="Consolas"/>
                <a:cs typeface="Consolas"/>
              </a:rPr>
              <a:t>()) {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      word = </a:t>
            </a:r>
            <a:r>
              <a:rPr lang="en-US" dirty="0" err="1" smtClean="0">
                <a:latin typeface="Consolas"/>
                <a:cs typeface="Consolas"/>
              </a:rPr>
              <a:t>in.next</a:t>
            </a:r>
            <a:r>
              <a:rPr lang="en-US" dirty="0" smtClean="0">
                <a:latin typeface="Consolas"/>
                <a:cs typeface="Consolas"/>
              </a:rPr>
              <a:t>();          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      if (</a:t>
            </a:r>
            <a:r>
              <a:rPr lang="en-US" dirty="0" err="1" smtClean="0">
                <a:latin typeface="Consolas"/>
                <a:cs typeface="Consolas"/>
              </a:rPr>
              <a:t>word.length</a:t>
            </a:r>
            <a:r>
              <a:rPr lang="en-US" dirty="0" smtClean="0">
                <a:latin typeface="Consolas"/>
                <a:cs typeface="Consolas"/>
              </a:rPr>
              <a:t>() == 4)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          break;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      else</a:t>
            </a:r>
          </a:p>
          <a:p>
            <a:pPr marL="0" indent="0">
              <a:buNone/>
            </a:pPr>
            <a:r>
              <a:rPr lang="en-US" smtClean="0">
                <a:latin typeface="Consolas"/>
                <a:cs typeface="Consolas"/>
              </a:rPr>
              <a:t>                </a:t>
            </a:r>
            <a:r>
              <a:rPr lang="en-US" smtClean="0">
                <a:latin typeface="Consolas"/>
                <a:cs typeface="Consolas"/>
              </a:rPr>
              <a:t>count=count+1;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  }</a:t>
            </a: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99652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45177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Repetition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199"/>
            <a:ext cx="6400800" cy="2137179"/>
          </a:xfrm>
        </p:spPr>
        <p:txBody>
          <a:bodyPr>
            <a:normAutofit/>
          </a:bodyPr>
          <a:lstStyle/>
          <a:p>
            <a:r>
              <a:rPr lang="en-US" dirty="0" smtClean="0"/>
              <a:t>Concepts</a:t>
            </a:r>
          </a:p>
          <a:p>
            <a:r>
              <a:rPr lang="en-US" dirty="0" smtClean="0"/>
              <a:t>Indefinite Iteration</a:t>
            </a:r>
          </a:p>
          <a:p>
            <a:r>
              <a:rPr lang="en-US" dirty="0" smtClean="0"/>
              <a:t>while </a:t>
            </a:r>
            <a:r>
              <a:rPr lang="en-US" dirty="0"/>
              <a:t>L</a:t>
            </a:r>
            <a:r>
              <a:rPr lang="en-US" dirty="0" smtClean="0"/>
              <a:t>oops and Examples</a:t>
            </a:r>
          </a:p>
        </p:txBody>
      </p:sp>
    </p:spTree>
    <p:extLst>
      <p:ext uri="{BB962C8B-B14F-4D97-AF65-F5344CB8AC3E}">
        <p14:creationId xmlns="" xmlns:p14="http://schemas.microsoft.com/office/powerpoint/2010/main" val="3863267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 Tip: Compound 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Common assignment statements:</a:t>
            </a:r>
          </a:p>
          <a:p>
            <a:pPr marL="457200" lvl="1" indent="0">
              <a:buNone/>
            </a:pPr>
            <a:r>
              <a:rPr lang="en-US" dirty="0">
                <a:latin typeface="Consolas"/>
                <a:cs typeface="Consolas"/>
              </a:rPr>
              <a:t>x</a:t>
            </a:r>
            <a:r>
              <a:rPr lang="en-US" dirty="0" smtClean="0">
                <a:latin typeface="Consolas"/>
                <a:cs typeface="Consolas"/>
              </a:rPr>
              <a:t> = x + y;</a:t>
            </a:r>
          </a:p>
          <a:p>
            <a:pPr marL="457200" lvl="1" indent="0">
              <a:buNone/>
            </a:pPr>
            <a:r>
              <a:rPr lang="en-US" dirty="0">
                <a:latin typeface="Consolas"/>
                <a:cs typeface="Consolas"/>
              </a:rPr>
              <a:t>a</a:t>
            </a:r>
            <a:r>
              <a:rPr lang="en-US" dirty="0" smtClean="0">
                <a:latin typeface="Consolas"/>
                <a:cs typeface="Consolas"/>
              </a:rPr>
              <a:t> = a – b;</a:t>
            </a:r>
          </a:p>
          <a:p>
            <a:pPr marL="457200" lvl="1" indent="0">
              <a:buNone/>
            </a:pPr>
            <a:r>
              <a:rPr lang="en-US" dirty="0" smtClean="0">
                <a:latin typeface="Consolas"/>
                <a:cs typeface="Consolas"/>
              </a:rPr>
              <a:t>s = s </a:t>
            </a:r>
            <a:r>
              <a:rPr lang="en-US" dirty="0">
                <a:latin typeface="Consolas"/>
                <a:cs typeface="Consolas"/>
              </a:rPr>
              <a:t>+ "\n</a:t>
            </a:r>
            <a:r>
              <a:rPr lang="en-US" dirty="0" smtClean="0">
                <a:latin typeface="Consolas"/>
                <a:cs typeface="Consolas"/>
              </a:rPr>
              <a:t>"; // s is a string</a:t>
            </a:r>
          </a:p>
          <a:p>
            <a:r>
              <a:rPr lang="en-US" dirty="0" smtClean="0">
                <a:latin typeface="Calibri"/>
                <a:cs typeface="Calibri"/>
              </a:rPr>
              <a:t>Java provides shortcut to save keystrokes:</a:t>
            </a:r>
          </a:p>
          <a:p>
            <a:pPr marL="400050" lvl="1" indent="0">
              <a:buNone/>
            </a:pPr>
            <a:r>
              <a:rPr lang="en-US" dirty="0" smtClean="0">
                <a:latin typeface="Consolas"/>
                <a:cs typeface="Consolas"/>
              </a:rPr>
              <a:t>x += y;</a:t>
            </a:r>
          </a:p>
          <a:p>
            <a:pPr marL="400050" lvl="1" indent="0">
              <a:buNone/>
            </a:pPr>
            <a:r>
              <a:rPr lang="en-US" dirty="0">
                <a:latin typeface="Consolas"/>
                <a:cs typeface="Consolas"/>
              </a:rPr>
              <a:t>a</a:t>
            </a:r>
            <a:r>
              <a:rPr lang="en-US" dirty="0" smtClean="0">
                <a:latin typeface="Consolas"/>
                <a:cs typeface="Consolas"/>
              </a:rPr>
              <a:t> -= b;</a:t>
            </a:r>
          </a:p>
          <a:p>
            <a:pPr marL="400050" lvl="1" indent="0">
              <a:buNone/>
            </a:pPr>
            <a:r>
              <a:rPr lang="en-US" dirty="0">
                <a:latin typeface="Consolas"/>
                <a:cs typeface="Consolas"/>
              </a:rPr>
              <a:t>s</a:t>
            </a:r>
            <a:r>
              <a:rPr lang="en-US" dirty="0" smtClean="0">
                <a:latin typeface="Consolas"/>
                <a:cs typeface="Consolas"/>
              </a:rPr>
              <a:t> +</a:t>
            </a:r>
            <a:r>
              <a:rPr lang="en-US" dirty="0">
                <a:latin typeface="Consolas"/>
                <a:cs typeface="Consolas"/>
              </a:rPr>
              <a:t>= "\n";</a:t>
            </a:r>
            <a:endParaRPr lang="en-US" dirty="0" smtClean="0">
              <a:latin typeface="Consolas"/>
              <a:cs typeface="Consolas"/>
            </a:endParaRPr>
          </a:p>
          <a:p>
            <a:r>
              <a:rPr lang="en-US" dirty="0" smtClean="0">
                <a:latin typeface="Calibri"/>
                <a:cs typeface="Calibri"/>
              </a:rPr>
              <a:t>Available for all (or most) binary operators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70203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 Tip 2: Increment/Decrement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refinement for an even more common case:</a:t>
            </a:r>
          </a:p>
          <a:p>
            <a:pPr marL="400050" lvl="1" indent="0">
              <a:buNone/>
            </a:pPr>
            <a:r>
              <a:rPr lang="en-US" dirty="0" smtClean="0">
                <a:latin typeface="Consolas"/>
                <a:cs typeface="Consolas"/>
              </a:rPr>
              <a:t>x = x + 1;</a:t>
            </a:r>
          </a:p>
          <a:p>
            <a:pPr marL="400050" lvl="1" indent="0">
              <a:buNone/>
            </a:pPr>
            <a:r>
              <a:rPr lang="en-US" dirty="0">
                <a:latin typeface="Consolas"/>
                <a:cs typeface="Consolas"/>
              </a:rPr>
              <a:t>a</a:t>
            </a:r>
            <a:r>
              <a:rPr lang="en-US" dirty="0" smtClean="0">
                <a:latin typeface="Consolas"/>
                <a:cs typeface="Consolas"/>
              </a:rPr>
              <a:t> = a – 1;</a:t>
            </a:r>
          </a:p>
          <a:p>
            <a:r>
              <a:rPr lang="en-US" dirty="0" smtClean="0"/>
              <a:t>Java provides even more keystroke savings:</a:t>
            </a:r>
          </a:p>
          <a:p>
            <a:pPr marL="400050" lvl="1" indent="0">
              <a:buNone/>
            </a:pPr>
            <a:r>
              <a:rPr lang="en-US" dirty="0">
                <a:latin typeface="Consolas"/>
                <a:cs typeface="Consolas"/>
              </a:rPr>
              <a:t>x</a:t>
            </a:r>
            <a:r>
              <a:rPr lang="en-US" dirty="0" smtClean="0">
                <a:latin typeface="Consolas"/>
                <a:cs typeface="Consolas"/>
              </a:rPr>
              <a:t>++;</a:t>
            </a:r>
          </a:p>
          <a:p>
            <a:pPr marL="400050" lvl="1" indent="0">
              <a:buNone/>
            </a:pPr>
            <a:r>
              <a:rPr lang="en-US" dirty="0">
                <a:latin typeface="Consolas"/>
                <a:cs typeface="Consolas"/>
              </a:rPr>
              <a:t>a</a:t>
            </a:r>
            <a:r>
              <a:rPr lang="en-US" dirty="0" smtClean="0">
                <a:latin typeface="Consolas"/>
                <a:cs typeface="Consolas"/>
              </a:rPr>
              <a:t>--;</a:t>
            </a:r>
          </a:p>
          <a:p>
            <a:r>
              <a:rPr lang="en-US" dirty="0" smtClean="0"/>
              <a:t>Also:</a:t>
            </a:r>
          </a:p>
          <a:p>
            <a:pPr marL="400050" lvl="1" indent="0">
              <a:buNone/>
            </a:pPr>
            <a:r>
              <a:rPr lang="en-US" dirty="0" smtClean="0">
                <a:latin typeface="Consolas"/>
                <a:cs typeface="Consolas"/>
              </a:rPr>
              <a:t>++x;</a:t>
            </a:r>
          </a:p>
          <a:p>
            <a:pPr marL="400050" lvl="1" indent="0">
              <a:buNone/>
            </a:pPr>
            <a:r>
              <a:rPr lang="en-US" dirty="0" smtClean="0">
                <a:latin typeface="Consolas"/>
                <a:cs typeface="Consolas"/>
              </a:rPr>
              <a:t>--a;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39300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Post- and Pre- Increment/Decrement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x++ increments x by one, but the expression value is the original x</a:t>
            </a:r>
          </a:p>
          <a:p>
            <a:pPr marL="457200" lvl="1" indent="0">
              <a:buNone/>
            </a:pP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 err="1" smtClean="0">
                <a:latin typeface="Consolas"/>
                <a:cs typeface="Consolas"/>
              </a:rPr>
              <a:t>nt</a:t>
            </a:r>
            <a:r>
              <a:rPr lang="en-US" dirty="0" smtClean="0">
                <a:latin typeface="Consolas"/>
                <a:cs typeface="Consolas"/>
              </a:rPr>
              <a:t> x = 0;</a:t>
            </a:r>
          </a:p>
          <a:p>
            <a:pPr marL="457200" lvl="1" indent="0">
              <a:buNone/>
            </a:pPr>
            <a:r>
              <a:rPr lang="en-US" dirty="0" err="1" smtClean="0">
                <a:latin typeface="Consolas"/>
                <a:cs typeface="Consolas"/>
              </a:rPr>
              <a:t>System.out.println</a:t>
            </a:r>
            <a:r>
              <a:rPr lang="en-US" dirty="0" smtClean="0">
                <a:latin typeface="Consolas"/>
                <a:cs typeface="Consolas"/>
              </a:rPr>
              <a:t>(x++);</a:t>
            </a:r>
          </a:p>
          <a:p>
            <a:pPr marL="457200" lvl="1" indent="0">
              <a:buNone/>
            </a:pPr>
            <a:r>
              <a:rPr lang="en-US" dirty="0" err="1" smtClean="0">
                <a:latin typeface="Consolas"/>
                <a:cs typeface="Consolas"/>
              </a:rPr>
              <a:t>System.out.println</a:t>
            </a:r>
            <a:r>
              <a:rPr lang="en-US" dirty="0" smtClean="0">
                <a:latin typeface="Consolas"/>
                <a:cs typeface="Consolas"/>
              </a:rPr>
              <a:t>(x);</a:t>
            </a:r>
          </a:p>
          <a:p>
            <a:r>
              <a:rPr lang="en-US" dirty="0" smtClean="0"/>
              <a:t>Prints 0, then 1</a:t>
            </a:r>
          </a:p>
          <a:p>
            <a:r>
              <a:rPr lang="en-US" dirty="0" smtClean="0"/>
              <a:t>++x increments x by one, and its value is the new x</a:t>
            </a:r>
          </a:p>
          <a:p>
            <a:pPr marL="457200" lvl="1" indent="0">
              <a:buNone/>
            </a:pPr>
            <a:r>
              <a:rPr lang="en-US" dirty="0" err="1" smtClean="0">
                <a:latin typeface="Consolas"/>
                <a:cs typeface="Consolas"/>
              </a:rPr>
              <a:t>int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x = 0;</a:t>
            </a:r>
          </a:p>
          <a:p>
            <a:pPr marL="457200" lvl="1" indent="0">
              <a:buNone/>
            </a:pPr>
            <a:r>
              <a:rPr lang="en-US" dirty="0" err="1">
                <a:latin typeface="Consolas"/>
                <a:cs typeface="Consolas"/>
              </a:rPr>
              <a:t>System.out.println</a:t>
            </a:r>
            <a:r>
              <a:rPr lang="en-US" dirty="0" smtClean="0">
                <a:latin typeface="Consolas"/>
                <a:cs typeface="Consolas"/>
              </a:rPr>
              <a:t>(++x)</a:t>
            </a:r>
            <a:r>
              <a:rPr lang="en-US" dirty="0">
                <a:latin typeface="Consolas"/>
                <a:cs typeface="Consolas"/>
              </a:rPr>
              <a:t>;</a:t>
            </a:r>
          </a:p>
          <a:p>
            <a:pPr marL="457200" lvl="1" indent="0">
              <a:buNone/>
            </a:pPr>
            <a:r>
              <a:rPr lang="en-US" dirty="0" err="1">
                <a:latin typeface="Consolas"/>
                <a:cs typeface="Consolas"/>
              </a:rPr>
              <a:t>System.out.println</a:t>
            </a:r>
            <a:r>
              <a:rPr lang="en-US" dirty="0">
                <a:latin typeface="Consolas"/>
                <a:cs typeface="Consolas"/>
              </a:rPr>
              <a:t>(x)</a:t>
            </a:r>
            <a:r>
              <a:rPr lang="en-US" dirty="0" smtClean="0">
                <a:latin typeface="Consolas"/>
                <a:cs typeface="Consolas"/>
              </a:rPr>
              <a:t>;</a:t>
            </a:r>
          </a:p>
          <a:p>
            <a:r>
              <a:rPr lang="en-US" dirty="0" smtClean="0"/>
              <a:t>Prints 1, then 1</a:t>
            </a:r>
            <a:endParaRPr lang="en-US" dirty="0"/>
          </a:p>
          <a:p>
            <a:r>
              <a:rPr lang="en-US" dirty="0">
                <a:latin typeface="Consolas"/>
                <a:cs typeface="Consolas"/>
              </a:rPr>
              <a:t>x</a:t>
            </a:r>
            <a:r>
              <a:rPr lang="en-US" dirty="0" smtClean="0">
                <a:latin typeface="Consolas"/>
                <a:cs typeface="Consolas"/>
              </a:rPr>
              <a:t>++</a:t>
            </a:r>
            <a:r>
              <a:rPr lang="en-US" dirty="0" smtClean="0"/>
              <a:t> and </a:t>
            </a:r>
            <a:r>
              <a:rPr lang="en-US" dirty="0" smtClean="0">
                <a:latin typeface="Consolas"/>
                <a:cs typeface="Consolas"/>
              </a:rPr>
              <a:t>x--</a:t>
            </a:r>
            <a:r>
              <a:rPr lang="en-US" dirty="0" smtClean="0"/>
              <a:t> are very common idioms (cf. C++)</a:t>
            </a:r>
          </a:p>
          <a:p>
            <a:r>
              <a:rPr lang="en-US" dirty="0" smtClean="0"/>
              <a:t>Life becomes messy if an expression contains multiple pre- and post- increment and decrement operators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33841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Problem: </a:t>
            </a:r>
            <a:r>
              <a:rPr lang="en-US" dirty="0" err="1" smtClean="0"/>
              <a:t>WhileDefinite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Problem: Print “hello” 10 times using a while loop</a:t>
            </a:r>
          </a:p>
          <a:p>
            <a:r>
              <a:rPr lang="en-US" dirty="0" smtClean="0"/>
              <a:t>Illustrates using a while loop to implement a definite iteration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90303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</a:t>
            </a:r>
            <a:r>
              <a:rPr lang="en-US" dirty="0" err="1" smtClean="0"/>
              <a:t>WhileDefinite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public class </a:t>
            </a:r>
            <a:r>
              <a:rPr lang="en-US" sz="2000" dirty="0" err="1">
                <a:latin typeface="Consolas"/>
                <a:cs typeface="Consolas"/>
              </a:rPr>
              <a:t>WhileDefinite</a:t>
            </a:r>
            <a:r>
              <a:rPr lang="en-US" sz="2000" dirty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   public static void main(String[] </a:t>
            </a:r>
            <a:r>
              <a:rPr lang="en-US" sz="2000" dirty="0" err="1">
                <a:latin typeface="Consolas"/>
                <a:cs typeface="Consolas"/>
              </a:rPr>
              <a:t>args</a:t>
            </a:r>
            <a:r>
              <a:rPr lang="en-US" sz="2000" dirty="0">
                <a:latin typeface="Consolas"/>
                <a:cs typeface="Consolas"/>
              </a:rPr>
              <a:t>) {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       </a:t>
            </a:r>
            <a:r>
              <a:rPr lang="en-US" sz="2000" dirty="0" err="1">
                <a:latin typeface="Consolas"/>
                <a:cs typeface="Consolas"/>
              </a:rPr>
              <a:t>int</a:t>
            </a:r>
            <a:r>
              <a:rPr lang="en-US" sz="2000" dirty="0">
                <a:latin typeface="Consolas"/>
                <a:cs typeface="Consolas"/>
              </a:rPr>
              <a:t> n = 0;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       while (n &lt; 10) {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           </a:t>
            </a:r>
            <a:r>
              <a:rPr lang="en-US" sz="2000" dirty="0" err="1">
                <a:latin typeface="Consolas"/>
                <a:cs typeface="Consolas"/>
              </a:rPr>
              <a:t>System.out.printf</a:t>
            </a:r>
            <a:r>
              <a:rPr lang="en-US" sz="2000" dirty="0">
                <a:latin typeface="Consolas"/>
                <a:cs typeface="Consolas"/>
              </a:rPr>
              <a:t>("hello (#%d)\n", n);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           n++;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       }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   </a:t>
            </a:r>
            <a:r>
              <a:rPr lang="en-US" sz="2000" dirty="0" smtClean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20747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10472" y="2810222"/>
            <a:ext cx="917192" cy="24692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505137" y="2375167"/>
            <a:ext cx="1634483" cy="31747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Loop Parts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140116" y="3527476"/>
            <a:ext cx="705533" cy="31747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public class </a:t>
            </a:r>
            <a:r>
              <a:rPr lang="en-US" sz="2000" dirty="0" err="1">
                <a:latin typeface="Consolas"/>
                <a:cs typeface="Consolas"/>
              </a:rPr>
              <a:t>WhileDefinite</a:t>
            </a:r>
            <a:r>
              <a:rPr lang="en-US" sz="2000" dirty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   public static void main(String[] </a:t>
            </a:r>
            <a:r>
              <a:rPr lang="en-US" sz="2000" dirty="0" err="1">
                <a:latin typeface="Consolas"/>
                <a:cs typeface="Consolas"/>
              </a:rPr>
              <a:t>args</a:t>
            </a:r>
            <a:r>
              <a:rPr lang="en-US" sz="2000" dirty="0">
                <a:latin typeface="Consolas"/>
                <a:cs typeface="Consolas"/>
              </a:rPr>
              <a:t>) {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       </a:t>
            </a:r>
            <a:r>
              <a:rPr lang="en-US" sz="2000" dirty="0" err="1">
                <a:latin typeface="Consolas"/>
                <a:cs typeface="Consolas"/>
              </a:rPr>
              <a:t>int</a:t>
            </a:r>
            <a:r>
              <a:rPr lang="en-US" sz="2000" dirty="0">
                <a:latin typeface="Consolas"/>
                <a:cs typeface="Consolas"/>
              </a:rPr>
              <a:t> n = 0;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       while (n &lt; 10) {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           </a:t>
            </a:r>
            <a:r>
              <a:rPr lang="en-US" sz="2000" dirty="0" err="1">
                <a:latin typeface="Consolas"/>
                <a:cs typeface="Consolas"/>
              </a:rPr>
              <a:t>System.out.printf</a:t>
            </a:r>
            <a:r>
              <a:rPr lang="en-US" sz="2000" dirty="0">
                <a:latin typeface="Consolas"/>
                <a:cs typeface="Consolas"/>
              </a:rPr>
              <a:t>("hello (#%d)\n", n);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           n++;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       }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   </a:t>
            </a:r>
            <a:r>
              <a:rPr lang="en-US" sz="2000" dirty="0" smtClean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      for (</a:t>
            </a:r>
            <a:r>
              <a:rPr lang="en-US" sz="2000" dirty="0" err="1" smtClean="0">
                <a:latin typeface="Consolas"/>
                <a:cs typeface="Consolas"/>
              </a:rPr>
              <a:t>int</a:t>
            </a:r>
            <a:r>
              <a:rPr lang="en-US" sz="2000" dirty="0" smtClean="0">
                <a:latin typeface="Consolas"/>
                <a:cs typeface="Consolas"/>
              </a:rPr>
              <a:t> n = 0; n &lt; 10; n++)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          </a:t>
            </a:r>
            <a:r>
              <a:rPr lang="en-US" sz="2000" dirty="0" err="1" smtClean="0">
                <a:latin typeface="Consolas"/>
                <a:cs typeface="Consolas"/>
              </a:rPr>
              <a:t>System.out.printf</a:t>
            </a:r>
            <a:r>
              <a:rPr lang="en-US" sz="2000" dirty="0" smtClean="0">
                <a:latin typeface="Consolas"/>
                <a:cs typeface="Consolas"/>
              </a:rPr>
              <a:t>(</a:t>
            </a:r>
            <a:r>
              <a:rPr lang="en-US" sz="2000" dirty="0">
                <a:latin typeface="Consolas"/>
                <a:cs typeface="Consolas"/>
              </a:rPr>
              <a:t>"hello (#%d)\n", n);</a:t>
            </a: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</p:txBody>
      </p:sp>
      <p:sp>
        <p:nvSpPr>
          <p:cNvPr id="12" name="Line Callout 1 11"/>
          <p:cNvSpPr/>
          <p:nvPr/>
        </p:nvSpPr>
        <p:spPr>
          <a:xfrm>
            <a:off x="7219488" y="2398684"/>
            <a:ext cx="1799108" cy="612648"/>
          </a:xfrm>
          <a:prstGeom prst="borderCallout1">
            <a:avLst>
              <a:gd name="adj1" fmla="val 49458"/>
              <a:gd name="adj2" fmla="val -489"/>
              <a:gd name="adj3" fmla="val 87550"/>
              <a:gd name="adj4" fmla="val -204346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e2. Test</a:t>
            </a:r>
            <a:endParaRPr lang="en-US" dirty="0"/>
          </a:p>
        </p:txBody>
      </p:sp>
      <p:sp>
        <p:nvSpPr>
          <p:cNvPr id="13" name="Line Callout 1 12"/>
          <p:cNvSpPr/>
          <p:nvPr/>
        </p:nvSpPr>
        <p:spPr>
          <a:xfrm>
            <a:off x="7219488" y="1469324"/>
            <a:ext cx="1799108" cy="612648"/>
          </a:xfrm>
          <a:prstGeom prst="borderCallout1">
            <a:avLst>
              <a:gd name="adj1" fmla="val 49458"/>
              <a:gd name="adj2" fmla="val -4411"/>
              <a:gd name="adj3" fmla="val 175835"/>
              <a:gd name="adj4" fmla="val -22526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e1. Initialize</a:t>
            </a:r>
            <a:endParaRPr lang="en-US" dirty="0"/>
          </a:p>
        </p:txBody>
      </p:sp>
      <p:sp>
        <p:nvSpPr>
          <p:cNvPr id="14" name="Line Callout 1 13"/>
          <p:cNvSpPr/>
          <p:nvPr/>
        </p:nvSpPr>
        <p:spPr>
          <a:xfrm>
            <a:off x="7219488" y="3868464"/>
            <a:ext cx="1799108" cy="612648"/>
          </a:xfrm>
          <a:prstGeom prst="borderCallout1">
            <a:avLst>
              <a:gd name="adj1" fmla="val 49458"/>
              <a:gd name="adj2" fmla="val -4411"/>
              <a:gd name="adj3" fmla="val -29525"/>
              <a:gd name="adj4" fmla="val -24160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e3. Update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793389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Definite Iteration: for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Very general form:</a:t>
            </a:r>
          </a:p>
          <a:p>
            <a:pPr marL="457200" lvl="1" indent="0">
              <a:buNone/>
            </a:pPr>
            <a:endParaRPr lang="en-US" dirty="0" smtClean="0">
              <a:latin typeface="Consolas"/>
              <a:cs typeface="Consolas"/>
            </a:endParaRPr>
          </a:p>
          <a:p>
            <a:pPr marL="457200" lvl="1" indent="0">
              <a:buNone/>
            </a:pPr>
            <a:r>
              <a:rPr lang="en-US" dirty="0" smtClean="0">
                <a:latin typeface="Consolas"/>
                <a:cs typeface="Consolas"/>
              </a:rPr>
              <a:t>for (e1; e2; e3) { statements; }</a:t>
            </a:r>
          </a:p>
          <a:p>
            <a:pPr marL="457200" lvl="1" indent="0">
              <a:buNone/>
            </a:pPr>
            <a:endParaRPr lang="en-US" dirty="0" smtClean="0">
              <a:latin typeface="Consolas"/>
              <a:cs typeface="Consolas"/>
            </a:endParaRPr>
          </a:p>
          <a:p>
            <a:r>
              <a:rPr lang="en-US" dirty="0" smtClean="0">
                <a:latin typeface="Calibri"/>
                <a:cs typeface="Calibri"/>
              </a:rPr>
              <a:t>Sequence of actions: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>
                <a:latin typeface="Calibri"/>
                <a:cs typeface="Calibri"/>
              </a:rPr>
              <a:t>Evaluate expression e1 (once only).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>
                <a:latin typeface="Calibri"/>
                <a:cs typeface="Calibri"/>
              </a:rPr>
              <a:t>Evaluate e2.  If true, execute statement body.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>
                <a:latin typeface="Calibri"/>
                <a:cs typeface="Calibri"/>
              </a:rPr>
              <a:t>Evaluate e3.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>
                <a:latin typeface="Calibri"/>
                <a:cs typeface="Calibri"/>
              </a:rPr>
              <a:t>Return to step 2.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38054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Practices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23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To loop n times, go from 0 to n-1</a:t>
            </a:r>
          </a:p>
          <a:p>
            <a:pPr marL="400050" lvl="1" indent="0">
              <a:buNone/>
            </a:pPr>
            <a:endParaRPr lang="en-US" sz="2400" dirty="0" smtClean="0">
              <a:latin typeface="Consolas"/>
              <a:cs typeface="Consolas"/>
            </a:endParaRPr>
          </a:p>
          <a:p>
            <a:pPr marL="400050" lvl="1" indent="0">
              <a:buNone/>
            </a:pPr>
            <a:r>
              <a:rPr lang="en-US" sz="2400" dirty="0" smtClean="0">
                <a:latin typeface="Consolas"/>
                <a:cs typeface="Consolas"/>
              </a:rPr>
              <a:t>for (</a:t>
            </a:r>
            <a:r>
              <a:rPr lang="en-US" sz="2400" dirty="0" err="1" smtClean="0">
                <a:latin typeface="Consolas"/>
                <a:cs typeface="Consolas"/>
              </a:rPr>
              <a:t>int</a:t>
            </a:r>
            <a:r>
              <a:rPr lang="en-US" sz="2400" dirty="0" smtClean="0">
                <a:latin typeface="Consolas"/>
                <a:cs typeface="Consolas"/>
              </a:rPr>
              <a:t> </a:t>
            </a:r>
            <a:r>
              <a:rPr lang="en-US" sz="2400" dirty="0" err="1" smtClean="0">
                <a:latin typeface="Consolas"/>
                <a:cs typeface="Consolas"/>
              </a:rPr>
              <a:t>i</a:t>
            </a:r>
            <a:r>
              <a:rPr lang="en-US" sz="2400" dirty="0" smtClean="0">
                <a:latin typeface="Consolas"/>
                <a:cs typeface="Consolas"/>
              </a:rPr>
              <a:t> = 0; </a:t>
            </a:r>
            <a:r>
              <a:rPr lang="en-US" sz="2400" dirty="0" err="1" smtClean="0">
                <a:latin typeface="Consolas"/>
                <a:cs typeface="Consolas"/>
              </a:rPr>
              <a:t>i</a:t>
            </a:r>
            <a:r>
              <a:rPr lang="en-US" sz="2400" dirty="0" smtClean="0">
                <a:latin typeface="Consolas"/>
                <a:cs typeface="Consolas"/>
              </a:rPr>
              <a:t> &lt; n; </a:t>
            </a:r>
            <a:r>
              <a:rPr lang="en-US" sz="2400" dirty="0" err="1" smtClean="0">
                <a:latin typeface="Consolas"/>
                <a:cs typeface="Consolas"/>
              </a:rPr>
              <a:t>i</a:t>
            </a:r>
            <a:r>
              <a:rPr lang="en-US" sz="2400" dirty="0" smtClean="0">
                <a:latin typeface="Consolas"/>
                <a:cs typeface="Consolas"/>
              </a:rPr>
              <a:t>++) { statements; }</a:t>
            </a:r>
          </a:p>
          <a:p>
            <a:pPr marL="400050" lvl="1" indent="0">
              <a:buNone/>
            </a:pPr>
            <a:endParaRPr lang="en-US" sz="2400" dirty="0" smtClean="0">
              <a:latin typeface="Consolas"/>
              <a:cs typeface="Consolas"/>
            </a:endParaRPr>
          </a:p>
          <a:p>
            <a:r>
              <a:rPr lang="en-US" dirty="0" smtClean="0">
                <a:latin typeface="Calibri"/>
                <a:cs typeface="Calibri"/>
              </a:rPr>
              <a:t>Works well for strings (and arrays): 0-based</a:t>
            </a:r>
          </a:p>
          <a:p>
            <a:r>
              <a:rPr lang="en-US" dirty="0" smtClean="0">
                <a:latin typeface="Calibri"/>
                <a:cs typeface="Calibri"/>
              </a:rPr>
              <a:t>To print the characters in a String s:</a:t>
            </a:r>
          </a:p>
          <a:p>
            <a:pPr marL="400050" lvl="1" indent="0">
              <a:buNone/>
            </a:pPr>
            <a:endParaRPr lang="en-US" sz="2600" dirty="0" smtClean="0">
              <a:latin typeface="Consolas"/>
              <a:cs typeface="Consolas"/>
            </a:endParaRPr>
          </a:p>
          <a:p>
            <a:pPr marL="400050" lvl="1" indent="0">
              <a:buNone/>
            </a:pPr>
            <a:r>
              <a:rPr lang="en-US" sz="2600" dirty="0" smtClean="0">
                <a:latin typeface="Consolas"/>
                <a:cs typeface="Consolas"/>
              </a:rPr>
              <a:t> </a:t>
            </a:r>
            <a:r>
              <a:rPr lang="en-US" sz="2600" dirty="0">
                <a:latin typeface="Consolas"/>
                <a:cs typeface="Consolas"/>
              </a:rPr>
              <a:t>String s = "hello there world";</a:t>
            </a:r>
          </a:p>
          <a:p>
            <a:pPr marL="400050" lvl="1" indent="0">
              <a:buNone/>
            </a:pPr>
            <a:r>
              <a:rPr lang="en-US" sz="2600" dirty="0">
                <a:latin typeface="Consolas"/>
                <a:cs typeface="Consolas"/>
              </a:rPr>
              <a:t> </a:t>
            </a:r>
            <a:r>
              <a:rPr lang="en-US" sz="2600" dirty="0" smtClean="0">
                <a:latin typeface="Consolas"/>
                <a:cs typeface="Consolas"/>
              </a:rPr>
              <a:t>for </a:t>
            </a:r>
            <a:r>
              <a:rPr lang="en-US" sz="2600" dirty="0">
                <a:latin typeface="Consolas"/>
                <a:cs typeface="Consolas"/>
              </a:rPr>
              <a:t>(</a:t>
            </a:r>
            <a:r>
              <a:rPr lang="en-US" sz="2600" dirty="0" err="1">
                <a:latin typeface="Consolas"/>
                <a:cs typeface="Consolas"/>
              </a:rPr>
              <a:t>int</a:t>
            </a:r>
            <a:r>
              <a:rPr lang="en-US" sz="2600" dirty="0">
                <a:latin typeface="Consolas"/>
                <a:cs typeface="Consolas"/>
              </a:rPr>
              <a:t> </a:t>
            </a:r>
            <a:r>
              <a:rPr lang="en-US" sz="2600" dirty="0" err="1">
                <a:latin typeface="Consolas"/>
                <a:cs typeface="Consolas"/>
              </a:rPr>
              <a:t>i</a:t>
            </a:r>
            <a:r>
              <a:rPr lang="en-US" sz="2600" dirty="0">
                <a:latin typeface="Consolas"/>
                <a:cs typeface="Consolas"/>
              </a:rPr>
              <a:t> = 0; </a:t>
            </a:r>
            <a:r>
              <a:rPr lang="en-US" sz="2600" dirty="0" err="1">
                <a:latin typeface="Consolas"/>
                <a:cs typeface="Consolas"/>
              </a:rPr>
              <a:t>i</a:t>
            </a:r>
            <a:r>
              <a:rPr lang="en-US" sz="2600" dirty="0">
                <a:latin typeface="Consolas"/>
                <a:cs typeface="Consolas"/>
              </a:rPr>
              <a:t> &lt; </a:t>
            </a:r>
            <a:r>
              <a:rPr lang="en-US" sz="2600" dirty="0" err="1">
                <a:latin typeface="Consolas"/>
                <a:cs typeface="Consolas"/>
              </a:rPr>
              <a:t>s.length</a:t>
            </a:r>
            <a:r>
              <a:rPr lang="en-US" sz="2600" dirty="0">
                <a:latin typeface="Consolas"/>
                <a:cs typeface="Consolas"/>
              </a:rPr>
              <a:t>(); </a:t>
            </a:r>
            <a:r>
              <a:rPr lang="en-US" sz="2600" dirty="0" err="1">
                <a:latin typeface="Consolas"/>
                <a:cs typeface="Consolas"/>
              </a:rPr>
              <a:t>i</a:t>
            </a:r>
            <a:r>
              <a:rPr lang="en-US" sz="2600" dirty="0">
                <a:latin typeface="Consolas"/>
                <a:cs typeface="Consolas"/>
              </a:rPr>
              <a:t>++)</a:t>
            </a:r>
          </a:p>
          <a:p>
            <a:pPr marL="400050" lvl="1" indent="0">
              <a:buNone/>
            </a:pPr>
            <a:r>
              <a:rPr lang="en-US" sz="2600" dirty="0">
                <a:latin typeface="Consolas"/>
                <a:cs typeface="Consolas"/>
              </a:rPr>
              <a:t> </a:t>
            </a:r>
            <a:r>
              <a:rPr lang="en-US" sz="2600" dirty="0" smtClean="0">
                <a:latin typeface="Consolas"/>
                <a:cs typeface="Consolas"/>
              </a:rPr>
              <a:t>    </a:t>
            </a:r>
            <a:r>
              <a:rPr lang="en-US" sz="2600" dirty="0" err="1">
                <a:latin typeface="Consolas"/>
                <a:cs typeface="Consolas"/>
              </a:rPr>
              <a:t>System.out.printf</a:t>
            </a:r>
            <a:r>
              <a:rPr lang="en-US" sz="2600" dirty="0" smtClean="0">
                <a:latin typeface="Consolas"/>
                <a:cs typeface="Consolas"/>
              </a:rPr>
              <a:t>(</a:t>
            </a:r>
          </a:p>
          <a:p>
            <a:pPr marL="400050" lvl="1" indent="0">
              <a:buNone/>
            </a:pPr>
            <a:r>
              <a:rPr lang="en-US" sz="2600" dirty="0">
                <a:latin typeface="Consolas"/>
                <a:cs typeface="Consolas"/>
              </a:rPr>
              <a:t> </a:t>
            </a:r>
            <a:r>
              <a:rPr lang="en-US" sz="2600" dirty="0" smtClean="0">
                <a:latin typeface="Consolas"/>
                <a:cs typeface="Consolas"/>
              </a:rPr>
              <a:t>         "</a:t>
            </a:r>
            <a:r>
              <a:rPr lang="en-US" sz="2600" dirty="0" err="1">
                <a:latin typeface="Consolas"/>
                <a:cs typeface="Consolas"/>
              </a:rPr>
              <a:t>s.charAt</a:t>
            </a:r>
            <a:r>
              <a:rPr lang="en-US" sz="2600" dirty="0">
                <a:latin typeface="Consolas"/>
                <a:cs typeface="Consolas"/>
              </a:rPr>
              <a:t>(%d) = '%c'\n", </a:t>
            </a:r>
            <a:endParaRPr lang="en-US" sz="2600" dirty="0" smtClean="0">
              <a:latin typeface="Consolas"/>
              <a:cs typeface="Consolas"/>
            </a:endParaRPr>
          </a:p>
          <a:p>
            <a:pPr marL="400050" lvl="1" indent="0">
              <a:buNone/>
            </a:pPr>
            <a:r>
              <a:rPr lang="en-US" sz="2600" dirty="0">
                <a:latin typeface="Consolas"/>
                <a:cs typeface="Consolas"/>
              </a:rPr>
              <a:t> </a:t>
            </a:r>
            <a:r>
              <a:rPr lang="en-US" sz="2600" dirty="0" smtClean="0">
                <a:latin typeface="Consolas"/>
                <a:cs typeface="Consolas"/>
              </a:rPr>
              <a:t>         </a:t>
            </a:r>
            <a:r>
              <a:rPr lang="en-US" sz="2600" dirty="0" err="1" smtClean="0">
                <a:latin typeface="Consolas"/>
                <a:cs typeface="Consolas"/>
              </a:rPr>
              <a:t>i</a:t>
            </a:r>
            <a:r>
              <a:rPr lang="en-US" sz="2600" dirty="0">
                <a:latin typeface="Consolas"/>
                <a:cs typeface="Consolas"/>
              </a:rPr>
              <a:t>, </a:t>
            </a:r>
            <a:r>
              <a:rPr lang="en-US" sz="2600" dirty="0" err="1">
                <a:latin typeface="Consolas"/>
                <a:cs typeface="Consolas"/>
              </a:rPr>
              <a:t>s.charAt</a:t>
            </a:r>
            <a:r>
              <a:rPr lang="en-US" sz="2600" dirty="0">
                <a:latin typeface="Consolas"/>
                <a:cs typeface="Consolas"/>
              </a:rPr>
              <a:t>(</a:t>
            </a:r>
            <a:r>
              <a:rPr lang="en-US" sz="2600" dirty="0" err="1">
                <a:latin typeface="Consolas"/>
                <a:cs typeface="Consolas"/>
              </a:rPr>
              <a:t>i</a:t>
            </a:r>
            <a:r>
              <a:rPr lang="en-US" sz="2600" dirty="0">
                <a:latin typeface="Consolas"/>
                <a:cs typeface="Consolas"/>
              </a:rPr>
              <a:t>));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70281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45177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Repetition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do-while Loop</a:t>
            </a:r>
          </a:p>
          <a:p>
            <a:r>
              <a:rPr lang="en-US" dirty="0" smtClean="0"/>
              <a:t>for</a:t>
            </a:r>
            <a:r>
              <a:rPr lang="en-US" dirty="0"/>
              <a:t> </a:t>
            </a:r>
            <a:r>
              <a:rPr lang="en-US" dirty="0" smtClean="0"/>
              <a:t>Loop</a:t>
            </a:r>
          </a:p>
          <a:p>
            <a:r>
              <a:rPr lang="en-US" dirty="0" smtClean="0"/>
              <a:t>Nested Loops and Other Examples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863267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do-while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d</a:t>
            </a:r>
            <a:r>
              <a:rPr lang="en-US" dirty="0" smtClean="0">
                <a:latin typeface="Consolas"/>
                <a:cs typeface="Consolas"/>
              </a:rPr>
              <a:t>o {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statements;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} while (</a:t>
            </a:r>
            <a:r>
              <a:rPr lang="en-US" dirty="0" err="1" smtClean="0">
                <a:latin typeface="Consolas"/>
                <a:cs typeface="Consolas"/>
              </a:rPr>
              <a:t>boolean</a:t>
            </a:r>
            <a:r>
              <a:rPr lang="en-US" smtClean="0">
                <a:latin typeface="Consolas"/>
                <a:cs typeface="Consolas"/>
              </a:rPr>
              <a:t>-expression);</a:t>
            </a:r>
            <a:endParaRPr lang="en-US" dirty="0" smtClean="0">
              <a:latin typeface="Consolas"/>
              <a:cs typeface="Consolas"/>
            </a:endParaRPr>
          </a:p>
          <a:p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Execute statements in body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Test </a:t>
            </a:r>
            <a:r>
              <a:rPr lang="en-US" dirty="0" err="1" smtClean="0"/>
              <a:t>boolean</a:t>
            </a:r>
            <a:r>
              <a:rPr lang="en-US" dirty="0" smtClean="0"/>
              <a:t>-expression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If true, repeat from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44113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Missing?  Lots of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 know how to make a decision and execute one statement or another</a:t>
            </a:r>
          </a:p>
          <a:p>
            <a:r>
              <a:rPr lang="en-US" dirty="0" smtClean="0"/>
              <a:t>Problems up to now involved working on a fixed set of input or small number of values</a:t>
            </a:r>
          </a:p>
          <a:p>
            <a:r>
              <a:rPr lang="en-US" dirty="0" smtClean="0"/>
              <a:t>Next power up: perform repetitive actions</a:t>
            </a:r>
          </a:p>
          <a:p>
            <a:r>
              <a:rPr lang="en-US" dirty="0" smtClean="0"/>
              <a:t>Two ways to think about repetition:</a:t>
            </a:r>
          </a:p>
          <a:p>
            <a:pPr lvl="1"/>
            <a:r>
              <a:rPr lang="en-US" dirty="0" smtClean="0"/>
              <a:t>Perform the same operation on different data</a:t>
            </a:r>
          </a:p>
          <a:p>
            <a:pPr lvl="1"/>
            <a:r>
              <a:rPr lang="en-US" dirty="0" smtClean="0"/>
              <a:t>Accumulate information over a set of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47311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Prompting the User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program, Prompter, that prompts the user for an even number</a:t>
            </a:r>
          </a:p>
          <a:p>
            <a:r>
              <a:rPr lang="en-US" dirty="0" smtClean="0"/>
              <a:t>Continue prompting until an even number is provided</a:t>
            </a:r>
          </a:p>
          <a:p>
            <a:endParaRPr lang="en-US" dirty="0"/>
          </a:p>
          <a:p>
            <a:r>
              <a:rPr lang="en-US" dirty="0" smtClean="0"/>
              <a:t>Show alternate implementation using standard while loop with sentinel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0286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1: Prompter1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import </a:t>
            </a:r>
            <a:r>
              <a:rPr lang="en-US" sz="1400" dirty="0" err="1">
                <a:latin typeface="Consolas"/>
                <a:cs typeface="Consolas"/>
              </a:rPr>
              <a:t>java.util.Scanner</a:t>
            </a:r>
            <a:r>
              <a:rPr lang="en-US" sz="14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endParaRPr lang="en-US" sz="1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public class Prompter1 {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  public static void main(String[] </a:t>
            </a:r>
            <a:r>
              <a:rPr lang="en-US" sz="1400" dirty="0" err="1">
                <a:latin typeface="Consolas"/>
                <a:cs typeface="Consolas"/>
              </a:rPr>
              <a:t>args</a:t>
            </a:r>
            <a:r>
              <a:rPr lang="en-US" sz="1400" dirty="0">
                <a:latin typeface="Consolas"/>
                <a:cs typeface="Consolas"/>
              </a:rPr>
              <a:t>) {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      Scanner in = new Scanner(</a:t>
            </a:r>
            <a:r>
              <a:rPr lang="en-US" sz="1400" dirty="0" err="1">
                <a:latin typeface="Consolas"/>
                <a:cs typeface="Consolas"/>
              </a:rPr>
              <a:t>System.in</a:t>
            </a:r>
            <a:r>
              <a:rPr lang="en-US" sz="1400" dirty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      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      // Prompt for an even number using do-while...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      </a:t>
            </a:r>
            <a:r>
              <a:rPr lang="en-US" sz="1400" dirty="0" err="1">
                <a:latin typeface="Consolas"/>
                <a:cs typeface="Consolas"/>
              </a:rPr>
              <a:t>int</a:t>
            </a:r>
            <a:r>
              <a:rPr lang="en-US" sz="1400" dirty="0">
                <a:latin typeface="Consolas"/>
                <a:cs typeface="Consolas"/>
              </a:rPr>
              <a:t> n;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      do {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          </a:t>
            </a:r>
            <a:r>
              <a:rPr lang="en-US" sz="1400" dirty="0" err="1">
                <a:latin typeface="Consolas"/>
                <a:cs typeface="Consolas"/>
              </a:rPr>
              <a:t>System.out.printf</a:t>
            </a:r>
            <a:r>
              <a:rPr lang="en-US" sz="1400" dirty="0">
                <a:latin typeface="Consolas"/>
                <a:cs typeface="Consolas"/>
              </a:rPr>
              <a:t>("Please enter an even number: ");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          n = </a:t>
            </a:r>
            <a:r>
              <a:rPr lang="en-US" sz="1400" dirty="0" err="1">
                <a:latin typeface="Consolas"/>
                <a:cs typeface="Consolas"/>
              </a:rPr>
              <a:t>in.nextInt</a:t>
            </a:r>
            <a:r>
              <a:rPr lang="en-US" sz="1400" dirty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      } while (n % 2 == 1);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      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      </a:t>
            </a:r>
            <a:r>
              <a:rPr lang="en-US" sz="1400" dirty="0" err="1">
                <a:latin typeface="Consolas"/>
                <a:cs typeface="Consolas"/>
              </a:rPr>
              <a:t>System.out.printf</a:t>
            </a:r>
            <a:r>
              <a:rPr lang="en-US" sz="1400" dirty="0">
                <a:latin typeface="Consolas"/>
                <a:cs typeface="Consolas"/>
              </a:rPr>
              <a:t>("Thank you for entering the even number %d\n", n);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  }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endParaRPr lang="en-US" sz="1400" dirty="0">
              <a:latin typeface="Consolas"/>
              <a:cs typeface="Consola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42483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2: Prompter2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46374"/>
            <a:ext cx="8229600" cy="487978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import </a:t>
            </a:r>
            <a:r>
              <a:rPr lang="en-US" sz="1400" dirty="0" err="1">
                <a:latin typeface="Consolas"/>
                <a:cs typeface="Consolas"/>
              </a:rPr>
              <a:t>java.util.Scanner</a:t>
            </a:r>
            <a:r>
              <a:rPr lang="en-US" sz="14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endParaRPr lang="en-US" sz="1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public class Prompter2 {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  public static void main(String[] </a:t>
            </a:r>
            <a:r>
              <a:rPr lang="en-US" sz="1400" dirty="0" err="1">
                <a:latin typeface="Consolas"/>
                <a:cs typeface="Consolas"/>
              </a:rPr>
              <a:t>args</a:t>
            </a:r>
            <a:r>
              <a:rPr lang="en-US" sz="1400" dirty="0">
                <a:latin typeface="Consolas"/>
                <a:cs typeface="Consolas"/>
              </a:rPr>
              <a:t>) {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      Scanner in = new Scanner(</a:t>
            </a:r>
            <a:r>
              <a:rPr lang="en-US" sz="1400" dirty="0" err="1">
                <a:latin typeface="Consolas"/>
                <a:cs typeface="Consolas"/>
              </a:rPr>
              <a:t>System.in</a:t>
            </a:r>
            <a:r>
              <a:rPr lang="en-US" sz="1400" dirty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      </a:t>
            </a:r>
            <a:r>
              <a:rPr lang="en-US" sz="1400" dirty="0" err="1">
                <a:latin typeface="Consolas"/>
                <a:cs typeface="Consolas"/>
              </a:rPr>
              <a:t>int</a:t>
            </a:r>
            <a:r>
              <a:rPr lang="en-US" sz="1400" dirty="0">
                <a:latin typeface="Consolas"/>
                <a:cs typeface="Consolas"/>
              </a:rPr>
              <a:t> n = 0;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      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      // Prompt for an even number with while, using sentinel...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      </a:t>
            </a:r>
            <a:r>
              <a:rPr lang="en-US" sz="1400" dirty="0" err="1">
                <a:latin typeface="Consolas"/>
                <a:cs typeface="Consolas"/>
              </a:rPr>
              <a:t>boolean</a:t>
            </a:r>
            <a:r>
              <a:rPr lang="en-US" sz="1400" dirty="0">
                <a:latin typeface="Consolas"/>
                <a:cs typeface="Consolas"/>
              </a:rPr>
              <a:t> done = false;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      while (!done) {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          </a:t>
            </a:r>
            <a:r>
              <a:rPr lang="en-US" sz="1400" dirty="0" err="1">
                <a:latin typeface="Consolas"/>
                <a:cs typeface="Consolas"/>
              </a:rPr>
              <a:t>System.out.printf</a:t>
            </a:r>
            <a:r>
              <a:rPr lang="en-US" sz="1400" dirty="0">
                <a:latin typeface="Consolas"/>
                <a:cs typeface="Consolas"/>
              </a:rPr>
              <a:t>("Please enter an even number: ");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          n = </a:t>
            </a:r>
            <a:r>
              <a:rPr lang="en-US" sz="1400" dirty="0" err="1">
                <a:latin typeface="Consolas"/>
                <a:cs typeface="Consolas"/>
              </a:rPr>
              <a:t>in.nextInt</a:t>
            </a:r>
            <a:r>
              <a:rPr lang="en-US" sz="1400" dirty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          if (n % 2 == 0)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              done = true;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          else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              </a:t>
            </a:r>
            <a:r>
              <a:rPr lang="en-US" sz="1400" dirty="0" err="1">
                <a:latin typeface="Consolas"/>
                <a:cs typeface="Consolas"/>
              </a:rPr>
              <a:t>System.out.printf</a:t>
            </a:r>
            <a:r>
              <a:rPr lang="en-US" sz="1400" dirty="0">
                <a:latin typeface="Consolas"/>
                <a:cs typeface="Consolas"/>
              </a:rPr>
              <a:t>("The number %d is not even.\n", n);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      }</a:t>
            </a:r>
          </a:p>
          <a:p>
            <a:pPr marL="0" indent="0">
              <a:buNone/>
            </a:pPr>
            <a:endParaRPr lang="en-US" sz="1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      </a:t>
            </a:r>
            <a:r>
              <a:rPr lang="en-US" sz="1400" dirty="0" err="1">
                <a:latin typeface="Consolas"/>
                <a:cs typeface="Consolas"/>
              </a:rPr>
              <a:t>System.out.printf</a:t>
            </a:r>
            <a:r>
              <a:rPr lang="en-US" sz="1400" dirty="0">
                <a:latin typeface="Consolas"/>
                <a:cs typeface="Consolas"/>
              </a:rPr>
              <a:t>("Thank you for entering the even number %d\n", n);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  }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endParaRPr lang="en-US" sz="1400" dirty="0">
              <a:latin typeface="Consolas"/>
              <a:cs typeface="Consola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45420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Palindrome (Redone)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method in class Palindrome</a:t>
            </a:r>
          </a:p>
          <a:p>
            <a:pPr marL="857250" lvl="2" indent="0">
              <a:buNone/>
            </a:pPr>
            <a:endParaRPr lang="en-US" dirty="0" smtClean="0">
              <a:latin typeface="Consolas"/>
              <a:cs typeface="Consolas"/>
            </a:endParaRPr>
          </a:p>
          <a:p>
            <a:pPr marL="857250" lvl="2" indent="0">
              <a:buNone/>
            </a:pPr>
            <a:r>
              <a:rPr lang="en-US" dirty="0" err="1" smtClean="0">
                <a:latin typeface="Consolas"/>
                <a:cs typeface="Consolas"/>
              </a:rPr>
              <a:t>boolean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isPalindrome</a:t>
            </a:r>
            <a:r>
              <a:rPr lang="en-US" dirty="0">
                <a:latin typeface="Consolas"/>
                <a:cs typeface="Consolas"/>
              </a:rPr>
              <a:t>(String s</a:t>
            </a:r>
            <a:r>
              <a:rPr lang="en-US" dirty="0" smtClean="0">
                <a:latin typeface="Consolas"/>
                <a:cs typeface="Consolas"/>
              </a:rPr>
              <a:t>)</a:t>
            </a:r>
          </a:p>
          <a:p>
            <a:pPr marL="857250" lvl="2" indent="0">
              <a:buNone/>
            </a:pPr>
            <a:endParaRPr lang="en-US" dirty="0">
              <a:latin typeface="Consolas"/>
              <a:cs typeface="Consolas"/>
            </a:endParaRPr>
          </a:p>
          <a:p>
            <a:r>
              <a:rPr lang="en-US" dirty="0"/>
              <a:t>to test if s is a palindrome (reads the same backwards as forward)</a:t>
            </a:r>
          </a:p>
          <a:p>
            <a:r>
              <a:rPr lang="en-US" dirty="0"/>
              <a:t>Approach </a:t>
            </a:r>
            <a:r>
              <a:rPr lang="en-US" dirty="0" smtClean="0"/>
              <a:t>2: </a:t>
            </a:r>
            <a:r>
              <a:rPr lang="en-US" dirty="0"/>
              <a:t>Use a </a:t>
            </a:r>
            <a:r>
              <a:rPr lang="en-US" dirty="0" smtClean="0"/>
              <a:t>for loop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90027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Palindrome: 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Iterate through the first half of the string</a:t>
            </a:r>
          </a:p>
          <a:p>
            <a:r>
              <a:rPr lang="en-US" dirty="0" smtClean="0"/>
              <a:t>Compare current character to corresponding character at other end of string</a:t>
            </a:r>
          </a:p>
          <a:p>
            <a:r>
              <a:rPr lang="en-US" dirty="0" smtClean="0"/>
              <a:t>Consider table of indexes </a:t>
            </a:r>
            <a:r>
              <a:rPr lang="en-US" dirty="0" err="1" smtClean="0"/>
              <a:t>i</a:t>
            </a:r>
            <a:r>
              <a:rPr lang="en-US" dirty="0" smtClean="0"/>
              <a:t> and j for “racecar”</a:t>
            </a:r>
          </a:p>
          <a:p>
            <a:r>
              <a:rPr lang="en-US" dirty="0" smtClean="0"/>
              <a:t>Find pattern, generalize to solution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47170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Palindrome: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err="1">
                <a:latin typeface="Consolas"/>
                <a:cs typeface="Consolas"/>
              </a:rPr>
              <a:t>boolean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err="1">
                <a:latin typeface="Consolas"/>
                <a:cs typeface="Consolas"/>
              </a:rPr>
              <a:t>isPalindrome</a:t>
            </a:r>
            <a:r>
              <a:rPr lang="en-US" sz="2000" dirty="0">
                <a:latin typeface="Consolas"/>
                <a:cs typeface="Consolas"/>
              </a:rPr>
              <a:t>(String s) {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   </a:t>
            </a:r>
            <a:r>
              <a:rPr lang="en-US" sz="2000" dirty="0" smtClean="0">
                <a:latin typeface="Consolas"/>
                <a:cs typeface="Consolas"/>
              </a:rPr>
              <a:t>if </a:t>
            </a:r>
            <a:r>
              <a:rPr lang="en-US" sz="2000" dirty="0">
                <a:latin typeface="Consolas"/>
                <a:cs typeface="Consolas"/>
              </a:rPr>
              <a:t>(s == null)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   </a:t>
            </a:r>
            <a:r>
              <a:rPr lang="en-US" sz="2000" dirty="0" smtClean="0">
                <a:latin typeface="Consolas"/>
                <a:cs typeface="Consolas"/>
              </a:rPr>
              <a:t>    </a:t>
            </a:r>
            <a:r>
              <a:rPr lang="en-US" sz="2000" dirty="0">
                <a:latin typeface="Consolas"/>
                <a:cs typeface="Consolas"/>
              </a:rPr>
              <a:t>return true;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       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  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>
                <a:latin typeface="Consolas"/>
                <a:cs typeface="Consolas"/>
              </a:rPr>
              <a:t>for (</a:t>
            </a:r>
            <a:r>
              <a:rPr lang="en-US" sz="2000" dirty="0" err="1">
                <a:latin typeface="Consolas"/>
                <a:cs typeface="Consolas"/>
              </a:rPr>
              <a:t>int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err="1">
                <a:latin typeface="Consolas"/>
                <a:cs typeface="Consolas"/>
              </a:rPr>
              <a:t>i</a:t>
            </a:r>
            <a:r>
              <a:rPr lang="en-US" sz="2000" dirty="0">
                <a:latin typeface="Consolas"/>
                <a:cs typeface="Consolas"/>
              </a:rPr>
              <a:t> = 0; </a:t>
            </a:r>
            <a:r>
              <a:rPr lang="en-US" sz="2000" dirty="0" err="1">
                <a:latin typeface="Consolas"/>
                <a:cs typeface="Consolas"/>
              </a:rPr>
              <a:t>i</a:t>
            </a:r>
            <a:r>
              <a:rPr lang="en-US" sz="2000" dirty="0">
                <a:latin typeface="Consolas"/>
                <a:cs typeface="Consolas"/>
              </a:rPr>
              <a:t> &lt; </a:t>
            </a:r>
            <a:r>
              <a:rPr lang="en-US" sz="2000" dirty="0" err="1">
                <a:latin typeface="Consolas"/>
                <a:cs typeface="Consolas"/>
              </a:rPr>
              <a:t>s.length</a:t>
            </a:r>
            <a:r>
              <a:rPr lang="en-US" sz="2000" dirty="0">
                <a:latin typeface="Consolas"/>
                <a:cs typeface="Consolas"/>
              </a:rPr>
              <a:t>() / 2; </a:t>
            </a:r>
            <a:r>
              <a:rPr lang="en-US" sz="2000" dirty="0" err="1">
                <a:latin typeface="Consolas"/>
                <a:cs typeface="Consolas"/>
              </a:rPr>
              <a:t>i</a:t>
            </a:r>
            <a:r>
              <a:rPr lang="en-US" sz="2000" dirty="0">
                <a:latin typeface="Consolas"/>
                <a:cs typeface="Consolas"/>
              </a:rPr>
              <a:t>++)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  </a:t>
            </a:r>
            <a:r>
              <a:rPr lang="en-US" sz="2000" dirty="0" smtClean="0">
                <a:latin typeface="Consolas"/>
                <a:cs typeface="Consolas"/>
              </a:rPr>
              <a:t>     </a:t>
            </a:r>
            <a:r>
              <a:rPr lang="en-US" sz="2000" dirty="0">
                <a:latin typeface="Consolas"/>
                <a:cs typeface="Consolas"/>
              </a:rPr>
              <a:t>if (</a:t>
            </a:r>
            <a:r>
              <a:rPr lang="en-US" sz="2000" dirty="0" err="1">
                <a:latin typeface="Consolas"/>
                <a:cs typeface="Consolas"/>
              </a:rPr>
              <a:t>s.charAt</a:t>
            </a:r>
            <a:r>
              <a:rPr lang="en-US" sz="2000" dirty="0">
                <a:latin typeface="Consolas"/>
                <a:cs typeface="Consolas"/>
              </a:rPr>
              <a:t>(</a:t>
            </a:r>
            <a:r>
              <a:rPr lang="en-US" sz="2000" dirty="0" err="1">
                <a:latin typeface="Consolas"/>
                <a:cs typeface="Consolas"/>
              </a:rPr>
              <a:t>i</a:t>
            </a:r>
            <a:r>
              <a:rPr lang="en-US" sz="2000" dirty="0">
                <a:latin typeface="Consolas"/>
                <a:cs typeface="Consolas"/>
              </a:rPr>
              <a:t>) != </a:t>
            </a:r>
            <a:r>
              <a:rPr lang="en-US" sz="2000" dirty="0" err="1">
                <a:latin typeface="Consolas"/>
                <a:cs typeface="Consolas"/>
              </a:rPr>
              <a:t>s.charAt</a:t>
            </a:r>
            <a:r>
              <a:rPr lang="en-US" sz="2000" dirty="0">
                <a:latin typeface="Consolas"/>
                <a:cs typeface="Consolas"/>
              </a:rPr>
              <a:t>(</a:t>
            </a:r>
            <a:r>
              <a:rPr lang="en-US" sz="2000" dirty="0" err="1">
                <a:latin typeface="Consolas"/>
                <a:cs typeface="Consolas"/>
              </a:rPr>
              <a:t>s.length</a:t>
            </a:r>
            <a:r>
              <a:rPr lang="en-US" sz="2000" dirty="0">
                <a:latin typeface="Consolas"/>
                <a:cs typeface="Consolas"/>
              </a:rPr>
              <a:t>() - 1 - </a:t>
            </a:r>
            <a:r>
              <a:rPr lang="en-US" sz="2000" dirty="0" err="1">
                <a:latin typeface="Consolas"/>
                <a:cs typeface="Consolas"/>
              </a:rPr>
              <a:t>i</a:t>
            </a:r>
            <a:r>
              <a:rPr lang="en-US" sz="2000" dirty="0">
                <a:latin typeface="Consolas"/>
                <a:cs typeface="Consolas"/>
              </a:rPr>
              <a:t>))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  </a:t>
            </a:r>
            <a:r>
              <a:rPr lang="en-US" sz="2000" dirty="0" smtClean="0">
                <a:latin typeface="Consolas"/>
                <a:cs typeface="Consolas"/>
              </a:rPr>
              <a:t>         </a:t>
            </a:r>
            <a:r>
              <a:rPr lang="en-US" sz="2000" dirty="0">
                <a:latin typeface="Consolas"/>
                <a:cs typeface="Consolas"/>
              </a:rPr>
              <a:t>return false;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  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>
                <a:latin typeface="Consolas"/>
                <a:cs typeface="Consolas"/>
              </a:rPr>
              <a:t>return true;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}</a:t>
            </a:r>
            <a:endParaRPr lang="en-US" sz="2000" dirty="0">
              <a:latin typeface="Consolas"/>
              <a:cs typeface="Consola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58804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Mistakes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Infinite loop</a:t>
            </a:r>
          </a:p>
          <a:p>
            <a:r>
              <a:rPr lang="en-US" dirty="0" smtClean="0"/>
              <a:t>Almost infinite loop</a:t>
            </a:r>
          </a:p>
          <a:p>
            <a:r>
              <a:rPr lang="en-US" dirty="0" smtClean="0"/>
              <a:t>Fencepost errors</a:t>
            </a:r>
          </a:p>
          <a:p>
            <a:r>
              <a:rPr lang="en-US" dirty="0" smtClean="0"/>
              <a:t>Skipped loops</a:t>
            </a:r>
          </a:p>
          <a:p>
            <a:r>
              <a:rPr lang="en-US" smtClean="0"/>
              <a:t>Misplaced semicolons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02328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Infinite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public class </a:t>
            </a:r>
            <a:r>
              <a:rPr lang="en-US" sz="2400" dirty="0" err="1">
                <a:latin typeface="Consolas"/>
                <a:cs typeface="Consolas"/>
              </a:rPr>
              <a:t>InfiniteLoop</a:t>
            </a:r>
            <a:r>
              <a:rPr lang="en-US" sz="2400" dirty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    public static void main(String[] </a:t>
            </a:r>
            <a:r>
              <a:rPr lang="en-US" sz="2400" dirty="0" err="1">
                <a:latin typeface="Consolas"/>
                <a:cs typeface="Consolas"/>
              </a:rPr>
              <a:t>args</a:t>
            </a:r>
            <a:r>
              <a:rPr lang="en-US" sz="2400" dirty="0">
                <a:latin typeface="Consolas"/>
                <a:cs typeface="Consolas"/>
              </a:rPr>
              <a:t>) {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        </a:t>
            </a:r>
            <a:r>
              <a:rPr lang="en-US" sz="2400" dirty="0" err="1">
                <a:latin typeface="Consolas"/>
                <a:cs typeface="Consolas"/>
              </a:rPr>
              <a:t>int</a:t>
            </a:r>
            <a:r>
              <a:rPr lang="en-US" sz="2400" dirty="0">
                <a:latin typeface="Consolas"/>
                <a:cs typeface="Consolas"/>
              </a:rPr>
              <a:t> n = 1;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        while (n &lt; 100) {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            </a:t>
            </a:r>
            <a:r>
              <a:rPr lang="en-US" sz="2400" dirty="0" err="1">
                <a:latin typeface="Consolas"/>
                <a:cs typeface="Consolas"/>
              </a:rPr>
              <a:t>System.out.printf</a:t>
            </a:r>
            <a:r>
              <a:rPr lang="en-US" sz="2400" dirty="0">
                <a:latin typeface="Consolas"/>
                <a:cs typeface="Consolas"/>
              </a:rPr>
              <a:t>("n = %d\n", n);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            // forgot to increment n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        }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    }</a:t>
            </a:r>
          </a:p>
          <a:p>
            <a:pPr marL="0" indent="0">
              <a:buNone/>
            </a:pPr>
            <a:r>
              <a:rPr lang="en-US" sz="2400" dirty="0" smtClean="0">
                <a:latin typeface="Consolas"/>
                <a:cs typeface="Consolas"/>
              </a:rPr>
              <a:t>}</a:t>
            </a:r>
            <a:endParaRPr lang="en-US" sz="2400" dirty="0">
              <a:latin typeface="Consolas"/>
              <a:cs typeface="Consola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03048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Almost Infinite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public class </a:t>
            </a:r>
            <a:r>
              <a:rPr lang="en-US" sz="2400" dirty="0" err="1">
                <a:latin typeface="Consolas"/>
                <a:cs typeface="Consolas"/>
              </a:rPr>
              <a:t>AlmostInfiniteLoop</a:t>
            </a:r>
            <a:r>
              <a:rPr lang="en-US" sz="2400" dirty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    public static void main(String[] </a:t>
            </a:r>
            <a:r>
              <a:rPr lang="en-US" sz="2400" dirty="0" err="1">
                <a:latin typeface="Consolas"/>
                <a:cs typeface="Consolas"/>
              </a:rPr>
              <a:t>args</a:t>
            </a:r>
            <a:r>
              <a:rPr lang="en-US" sz="2400" dirty="0">
                <a:latin typeface="Consolas"/>
                <a:cs typeface="Consolas"/>
              </a:rPr>
              <a:t>) {</a:t>
            </a:r>
          </a:p>
          <a:p>
            <a:pPr marL="0" indent="0">
              <a:buNone/>
            </a:pPr>
            <a:r>
              <a:rPr lang="en-US" sz="2400" dirty="0" smtClean="0">
                <a:latin typeface="Consolas"/>
                <a:cs typeface="Consolas"/>
              </a:rPr>
              <a:t>        </a:t>
            </a:r>
            <a:r>
              <a:rPr lang="en-US" sz="2400" dirty="0">
                <a:latin typeface="Consolas"/>
                <a:cs typeface="Consolas"/>
              </a:rPr>
              <a:t>// count down to blast </a:t>
            </a:r>
            <a:r>
              <a:rPr lang="en-US" sz="2400" dirty="0" smtClean="0">
                <a:latin typeface="Consolas"/>
                <a:cs typeface="Consolas"/>
              </a:rPr>
              <a:t>off</a:t>
            </a:r>
          </a:p>
          <a:p>
            <a:pPr marL="0" indent="0">
              <a:buNone/>
            </a:pPr>
            <a:r>
              <a:rPr lang="en-US" sz="2400" dirty="0" smtClean="0">
                <a:latin typeface="Consolas"/>
                <a:cs typeface="Consolas"/>
              </a:rPr>
              <a:t>        </a:t>
            </a:r>
            <a:r>
              <a:rPr lang="en-US" sz="2400" dirty="0">
                <a:latin typeface="Consolas"/>
                <a:cs typeface="Consolas"/>
              </a:rPr>
              <a:t>for (</a:t>
            </a:r>
            <a:r>
              <a:rPr lang="en-US" sz="2400" dirty="0" err="1">
                <a:latin typeface="Consolas"/>
                <a:cs typeface="Consolas"/>
              </a:rPr>
              <a:t>int</a:t>
            </a:r>
            <a:r>
              <a:rPr lang="en-US" sz="2400" dirty="0">
                <a:latin typeface="Consolas"/>
                <a:cs typeface="Consolas"/>
              </a:rPr>
              <a:t> </a:t>
            </a:r>
            <a:r>
              <a:rPr lang="en-US" sz="2400" dirty="0" err="1">
                <a:latin typeface="Consolas"/>
                <a:cs typeface="Consolas"/>
              </a:rPr>
              <a:t>i</a:t>
            </a:r>
            <a:r>
              <a:rPr lang="en-US" sz="2400" dirty="0">
                <a:latin typeface="Consolas"/>
                <a:cs typeface="Consolas"/>
              </a:rPr>
              <a:t> = 10; </a:t>
            </a:r>
            <a:r>
              <a:rPr lang="en-US" sz="2400" dirty="0" err="1">
                <a:latin typeface="Consolas"/>
                <a:cs typeface="Consolas"/>
              </a:rPr>
              <a:t>i</a:t>
            </a:r>
            <a:r>
              <a:rPr lang="en-US" sz="2400" dirty="0">
                <a:latin typeface="Consolas"/>
                <a:cs typeface="Consolas"/>
              </a:rPr>
              <a:t> &gt; 0; </a:t>
            </a:r>
            <a:r>
              <a:rPr lang="en-US" sz="2400" dirty="0" err="1">
                <a:latin typeface="Consolas"/>
                <a:cs typeface="Consolas"/>
              </a:rPr>
              <a:t>i</a:t>
            </a:r>
            <a:r>
              <a:rPr lang="en-US" sz="2400" dirty="0">
                <a:latin typeface="Consolas"/>
                <a:cs typeface="Consolas"/>
              </a:rPr>
              <a:t>++</a:t>
            </a:r>
            <a:r>
              <a:rPr lang="en-US" sz="2400" dirty="0" smtClean="0"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 </a:t>
            </a:r>
            <a:r>
              <a:rPr lang="en-US" sz="2400" dirty="0" smtClean="0">
                <a:latin typeface="Consolas"/>
                <a:cs typeface="Consolas"/>
              </a:rPr>
              <a:t>           </a:t>
            </a:r>
            <a:r>
              <a:rPr lang="en-US" sz="2400" dirty="0" err="1" smtClean="0">
                <a:latin typeface="Consolas"/>
                <a:cs typeface="Consolas"/>
              </a:rPr>
              <a:t>System.out.printf</a:t>
            </a:r>
            <a:r>
              <a:rPr lang="en-US" sz="2400" dirty="0">
                <a:latin typeface="Consolas"/>
                <a:cs typeface="Consolas"/>
              </a:rPr>
              <a:t>("%d\n", </a:t>
            </a:r>
            <a:r>
              <a:rPr lang="en-US" sz="2400" dirty="0" err="1">
                <a:latin typeface="Consolas"/>
                <a:cs typeface="Consolas"/>
              </a:rPr>
              <a:t>i</a:t>
            </a:r>
            <a:r>
              <a:rPr lang="en-US" sz="2400" dirty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        </a:t>
            </a:r>
            <a:r>
              <a:rPr lang="en-US" sz="2400" dirty="0" err="1">
                <a:latin typeface="Consolas"/>
                <a:cs typeface="Consolas"/>
              </a:rPr>
              <a:t>System.out.printf</a:t>
            </a:r>
            <a:r>
              <a:rPr lang="en-US" sz="2400" dirty="0">
                <a:latin typeface="Consolas"/>
                <a:cs typeface="Consolas"/>
              </a:rPr>
              <a:t>("BLAST OFF!\n");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    }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endParaRPr lang="en-US" sz="2400" dirty="0">
              <a:latin typeface="Consolas"/>
              <a:cs typeface="Consola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73674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Fencepost Error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574587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public class </a:t>
            </a:r>
            <a:r>
              <a:rPr lang="en-US" sz="2400" dirty="0" err="1">
                <a:latin typeface="Consolas"/>
                <a:cs typeface="Consolas"/>
              </a:rPr>
              <a:t>FencePostError</a:t>
            </a:r>
            <a:r>
              <a:rPr lang="en-US" sz="2400" dirty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    public static void main(String[] </a:t>
            </a:r>
            <a:r>
              <a:rPr lang="en-US" sz="2400" dirty="0" err="1">
                <a:latin typeface="Consolas"/>
                <a:cs typeface="Consolas"/>
              </a:rPr>
              <a:t>args</a:t>
            </a:r>
            <a:r>
              <a:rPr lang="en-US" sz="2400" dirty="0">
                <a:latin typeface="Consolas"/>
                <a:cs typeface="Consolas"/>
              </a:rPr>
              <a:t>) {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        for (</a:t>
            </a:r>
            <a:r>
              <a:rPr lang="en-US" sz="2400" dirty="0" err="1">
                <a:latin typeface="Consolas"/>
                <a:cs typeface="Consolas"/>
              </a:rPr>
              <a:t>int</a:t>
            </a:r>
            <a:r>
              <a:rPr lang="en-US" sz="2400" dirty="0">
                <a:latin typeface="Consolas"/>
                <a:cs typeface="Consolas"/>
              </a:rPr>
              <a:t> </a:t>
            </a:r>
            <a:r>
              <a:rPr lang="en-US" sz="2400" dirty="0" err="1">
                <a:latin typeface="Consolas"/>
                <a:cs typeface="Consolas"/>
              </a:rPr>
              <a:t>i</a:t>
            </a:r>
            <a:r>
              <a:rPr lang="en-US" sz="2400" dirty="0">
                <a:latin typeface="Consolas"/>
                <a:cs typeface="Consolas"/>
              </a:rPr>
              <a:t> = 0; </a:t>
            </a:r>
            <a:r>
              <a:rPr lang="en-US" sz="2400" dirty="0" err="1">
                <a:latin typeface="Consolas"/>
                <a:cs typeface="Consolas"/>
              </a:rPr>
              <a:t>i</a:t>
            </a:r>
            <a:r>
              <a:rPr lang="en-US" sz="2400" dirty="0">
                <a:latin typeface="Consolas"/>
                <a:cs typeface="Consolas"/>
              </a:rPr>
              <a:t> &lt;= 5; </a:t>
            </a:r>
            <a:r>
              <a:rPr lang="en-US" sz="2400" dirty="0" err="1">
                <a:latin typeface="Consolas"/>
                <a:cs typeface="Consolas"/>
              </a:rPr>
              <a:t>i</a:t>
            </a:r>
            <a:r>
              <a:rPr lang="en-US" sz="2400" dirty="0">
                <a:latin typeface="Consolas"/>
                <a:cs typeface="Consolas"/>
              </a:rPr>
              <a:t>++)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            </a:t>
            </a:r>
            <a:r>
              <a:rPr lang="en-US" sz="2400" dirty="0" err="1">
                <a:latin typeface="Consolas"/>
                <a:cs typeface="Consolas"/>
              </a:rPr>
              <a:t>System.out.printf</a:t>
            </a:r>
            <a:r>
              <a:rPr lang="en-US" sz="2400" dirty="0" smtClean="0">
                <a:latin typeface="Consolas"/>
                <a:cs typeface="Consolas"/>
              </a:rPr>
              <a:t>(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 </a:t>
            </a:r>
            <a:r>
              <a:rPr lang="en-US" sz="2400" dirty="0" smtClean="0">
                <a:latin typeface="Consolas"/>
                <a:cs typeface="Consolas"/>
              </a:rPr>
              <a:t>           "</a:t>
            </a:r>
            <a:r>
              <a:rPr lang="en-US" sz="2400" dirty="0">
                <a:latin typeface="Consolas"/>
                <a:cs typeface="Consolas"/>
              </a:rPr>
              <a:t>print this line 5 times (%d)\</a:t>
            </a:r>
            <a:r>
              <a:rPr lang="en-US" sz="2400" dirty="0" smtClean="0">
                <a:latin typeface="Consolas"/>
                <a:cs typeface="Consolas"/>
              </a:rPr>
              <a:t>n", </a:t>
            </a:r>
            <a:r>
              <a:rPr lang="en-US" sz="2400" dirty="0" err="1" smtClean="0">
                <a:latin typeface="Consolas"/>
                <a:cs typeface="Consolas"/>
              </a:rPr>
              <a:t>i</a:t>
            </a:r>
            <a:r>
              <a:rPr lang="en-US" sz="2400" dirty="0" smtClean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sz="2400" dirty="0" smtClean="0">
                <a:latin typeface="Consolas"/>
                <a:cs typeface="Consolas"/>
              </a:rPr>
              <a:t>    </a:t>
            </a:r>
            <a:r>
              <a:rPr lang="en-US" sz="2400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r>
              <a:rPr lang="en-US" sz="2400" dirty="0" smtClean="0">
                <a:latin typeface="Consolas"/>
                <a:cs typeface="Consolas"/>
              </a:rPr>
              <a:t>}</a:t>
            </a:r>
            <a:endParaRPr lang="en-US" sz="2400" dirty="0">
              <a:latin typeface="Consolas"/>
              <a:cs typeface="Consola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41728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Repetition Concept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Repetition broken into two parts</a:t>
            </a:r>
          </a:p>
          <a:p>
            <a:pPr lvl="1"/>
            <a:r>
              <a:rPr lang="en-US" dirty="0" smtClean="0"/>
              <a:t>Body of code that gets repeatedly executed</a:t>
            </a:r>
          </a:p>
          <a:p>
            <a:pPr lvl="1"/>
            <a:r>
              <a:rPr lang="en-US" dirty="0" smtClean="0"/>
              <a:t>Condition (</a:t>
            </a:r>
            <a:r>
              <a:rPr lang="en-US" dirty="0" err="1" smtClean="0"/>
              <a:t>boolean</a:t>
            </a:r>
            <a:r>
              <a:rPr lang="en-US" dirty="0" smtClean="0"/>
              <a:t>) to determine when to stop</a:t>
            </a:r>
          </a:p>
          <a:p>
            <a:r>
              <a:rPr lang="en-US" dirty="0" smtClean="0"/>
              <a:t>How to construct the body so that it does something different/useful each time it is run?</a:t>
            </a:r>
          </a:p>
          <a:p>
            <a:r>
              <a:rPr lang="en-US" dirty="0" smtClean="0"/>
              <a:t>The state of the computation must change with each iteration (otherwise nothing is done)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9287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Skipped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import </a:t>
            </a:r>
            <a:r>
              <a:rPr lang="en-US" dirty="0" err="1">
                <a:latin typeface="Consolas"/>
                <a:cs typeface="Consolas"/>
              </a:rPr>
              <a:t>java.util.Scanner</a:t>
            </a:r>
            <a:r>
              <a:rPr lang="en-US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public class </a:t>
            </a:r>
            <a:r>
              <a:rPr lang="en-US" dirty="0" err="1">
                <a:latin typeface="Consolas"/>
                <a:cs typeface="Consolas"/>
              </a:rPr>
              <a:t>SkippedLoop</a:t>
            </a:r>
            <a:r>
              <a:rPr lang="en-US" dirty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public static void main(String[] </a:t>
            </a:r>
            <a:r>
              <a:rPr lang="en-US" dirty="0" err="1">
                <a:latin typeface="Consolas"/>
                <a:cs typeface="Consolas"/>
              </a:rPr>
              <a:t>args</a:t>
            </a:r>
            <a:r>
              <a:rPr lang="en-US" dirty="0">
                <a:latin typeface="Consolas"/>
                <a:cs typeface="Consolas"/>
              </a:rPr>
              <a:t>) {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    Scanner in = new Scanner(</a:t>
            </a:r>
            <a:r>
              <a:rPr lang="en-US" dirty="0" err="1">
                <a:latin typeface="Consolas"/>
                <a:cs typeface="Consolas"/>
              </a:rPr>
              <a:t>System.in</a:t>
            </a:r>
            <a:r>
              <a:rPr lang="en-US" dirty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    </a:t>
            </a:r>
            <a:r>
              <a:rPr lang="en-US" dirty="0" err="1">
                <a:latin typeface="Consolas"/>
                <a:cs typeface="Consolas"/>
              </a:rPr>
              <a:t>int</a:t>
            </a:r>
            <a:r>
              <a:rPr lang="en-US" dirty="0">
                <a:latin typeface="Consolas"/>
                <a:cs typeface="Consolas"/>
              </a:rPr>
              <a:t> number = 0;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    </a:t>
            </a:r>
            <a:r>
              <a:rPr lang="en-US" dirty="0" err="1">
                <a:latin typeface="Consolas"/>
                <a:cs typeface="Consolas"/>
              </a:rPr>
              <a:t>int</a:t>
            </a:r>
            <a:r>
              <a:rPr lang="en-US" dirty="0">
                <a:latin typeface="Consolas"/>
                <a:cs typeface="Consolas"/>
              </a:rPr>
              <a:t> sum = 0;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    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    // read </a:t>
            </a:r>
            <a:r>
              <a:rPr lang="en-US" dirty="0" err="1">
                <a:latin typeface="Consolas"/>
                <a:cs typeface="Consolas"/>
              </a:rPr>
              <a:t>ints</a:t>
            </a:r>
            <a:r>
              <a:rPr lang="en-US" dirty="0">
                <a:latin typeface="Consolas"/>
                <a:cs typeface="Consolas"/>
              </a:rPr>
              <a:t> from user until zero, then print sum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    while (number &gt; 0) {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        sum += number;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        number = </a:t>
            </a:r>
            <a:r>
              <a:rPr lang="en-US" dirty="0" err="1">
                <a:latin typeface="Consolas"/>
                <a:cs typeface="Consolas"/>
              </a:rPr>
              <a:t>in.nextInt</a:t>
            </a:r>
            <a:r>
              <a:rPr lang="en-US" dirty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    }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    </a:t>
            </a:r>
            <a:r>
              <a:rPr lang="en-US" dirty="0" err="1">
                <a:latin typeface="Consolas"/>
                <a:cs typeface="Consolas"/>
              </a:rPr>
              <a:t>System.out.printf</a:t>
            </a:r>
            <a:r>
              <a:rPr lang="en-US" dirty="0">
                <a:latin typeface="Consolas"/>
                <a:cs typeface="Consolas"/>
              </a:rPr>
              <a:t>("sum = %d\n", sum);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}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39638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Misplaced Semicolon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686801" cy="475615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public class </a:t>
            </a:r>
            <a:r>
              <a:rPr lang="en-US" sz="2400" dirty="0" err="1">
                <a:latin typeface="Consolas"/>
                <a:cs typeface="Consolas"/>
              </a:rPr>
              <a:t>MisplacedSemicolon</a:t>
            </a:r>
            <a:r>
              <a:rPr lang="en-US" sz="2400" dirty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    public static void main(String[] </a:t>
            </a:r>
            <a:r>
              <a:rPr lang="en-US" sz="2400" dirty="0" err="1">
                <a:latin typeface="Consolas"/>
                <a:cs typeface="Consolas"/>
              </a:rPr>
              <a:t>args</a:t>
            </a:r>
            <a:r>
              <a:rPr lang="en-US" sz="2400" dirty="0">
                <a:latin typeface="Consolas"/>
                <a:cs typeface="Consolas"/>
              </a:rPr>
              <a:t>) {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        </a:t>
            </a:r>
            <a:r>
              <a:rPr lang="en-US" sz="2400" dirty="0" err="1">
                <a:latin typeface="Consolas"/>
                <a:cs typeface="Consolas"/>
              </a:rPr>
              <a:t>int</a:t>
            </a:r>
            <a:r>
              <a:rPr lang="en-US" sz="2400" dirty="0">
                <a:latin typeface="Consolas"/>
                <a:cs typeface="Consolas"/>
              </a:rPr>
              <a:t> </a:t>
            </a:r>
            <a:r>
              <a:rPr lang="en-US" sz="2400" dirty="0" err="1">
                <a:latin typeface="Consolas"/>
                <a:cs typeface="Consolas"/>
              </a:rPr>
              <a:t>i</a:t>
            </a:r>
            <a:r>
              <a:rPr lang="en-US" sz="2400" dirty="0">
                <a:latin typeface="Consolas"/>
                <a:cs typeface="Consolas"/>
              </a:rPr>
              <a:t> = 10;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        while (--</a:t>
            </a:r>
            <a:r>
              <a:rPr lang="en-US" sz="2400" dirty="0" err="1">
                <a:latin typeface="Consolas"/>
                <a:cs typeface="Consolas"/>
              </a:rPr>
              <a:t>i</a:t>
            </a:r>
            <a:r>
              <a:rPr lang="en-US" sz="2400" dirty="0">
                <a:latin typeface="Consolas"/>
                <a:cs typeface="Consolas"/>
              </a:rPr>
              <a:t> &gt;= 0); {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            </a:t>
            </a:r>
            <a:r>
              <a:rPr lang="en-US" sz="2400" dirty="0" err="1">
                <a:latin typeface="Consolas"/>
                <a:cs typeface="Consolas"/>
              </a:rPr>
              <a:t>System.out.printf</a:t>
            </a:r>
            <a:r>
              <a:rPr lang="en-US" sz="2400" dirty="0">
                <a:latin typeface="Consolas"/>
                <a:cs typeface="Consolas"/>
              </a:rPr>
              <a:t>("message #%d\n", </a:t>
            </a:r>
            <a:r>
              <a:rPr lang="en-US" sz="2400" dirty="0" err="1">
                <a:latin typeface="Consolas"/>
                <a:cs typeface="Consolas"/>
              </a:rPr>
              <a:t>i</a:t>
            </a:r>
            <a:r>
              <a:rPr lang="en-US" sz="2400" dirty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        }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    }</a:t>
            </a:r>
          </a:p>
          <a:p>
            <a:pPr marL="0" indent="0">
              <a:buNone/>
            </a:pPr>
            <a:r>
              <a:rPr lang="en-US" sz="2400" dirty="0" smtClean="0">
                <a:latin typeface="Consolas"/>
                <a:cs typeface="Consolas"/>
              </a:rPr>
              <a:t>}</a:t>
            </a:r>
            <a:endParaRPr lang="en-US" sz="2400" dirty="0">
              <a:latin typeface="Consolas"/>
              <a:cs typeface="Consola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94920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Just like you can nest if statements</a:t>
            </a:r>
          </a:p>
          <a:p>
            <a:r>
              <a:rPr lang="en-US" dirty="0" smtClean="0"/>
              <a:t>You can also nest loops</a:t>
            </a:r>
          </a:p>
          <a:p>
            <a:r>
              <a:rPr lang="en-US" dirty="0" smtClean="0"/>
              <a:t>Inner loop is run completely for each iteration of outer loop:</a:t>
            </a:r>
          </a:p>
          <a:p>
            <a:pPr marL="0" indent="0">
              <a:buNone/>
            </a:pPr>
            <a:endParaRPr lang="en-US" sz="26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600" dirty="0" smtClean="0">
                <a:latin typeface="Consolas"/>
                <a:cs typeface="Consolas"/>
              </a:rPr>
              <a:t>public </a:t>
            </a:r>
            <a:r>
              <a:rPr lang="en-US" sz="2600" dirty="0">
                <a:latin typeface="Consolas"/>
                <a:cs typeface="Consolas"/>
              </a:rPr>
              <a:t>class Nested {</a:t>
            </a:r>
          </a:p>
          <a:p>
            <a:pPr marL="0" indent="0">
              <a:buNone/>
            </a:pPr>
            <a:r>
              <a:rPr lang="en-US" sz="2600" dirty="0">
                <a:latin typeface="Consolas"/>
                <a:cs typeface="Consolas"/>
              </a:rPr>
              <a:t>    public static void main(String[] </a:t>
            </a:r>
            <a:r>
              <a:rPr lang="en-US" sz="2600" dirty="0" err="1">
                <a:latin typeface="Consolas"/>
                <a:cs typeface="Consolas"/>
              </a:rPr>
              <a:t>args</a:t>
            </a:r>
            <a:r>
              <a:rPr lang="en-US" sz="2600" dirty="0">
                <a:latin typeface="Consolas"/>
                <a:cs typeface="Consolas"/>
              </a:rPr>
              <a:t>) {</a:t>
            </a:r>
          </a:p>
          <a:p>
            <a:pPr marL="0" indent="0">
              <a:buNone/>
            </a:pPr>
            <a:r>
              <a:rPr lang="en-US" sz="2600" dirty="0">
                <a:latin typeface="Consolas"/>
                <a:cs typeface="Consolas"/>
              </a:rPr>
              <a:t>        for (</a:t>
            </a:r>
            <a:r>
              <a:rPr lang="en-US" sz="2600" dirty="0" err="1">
                <a:latin typeface="Consolas"/>
                <a:cs typeface="Consolas"/>
              </a:rPr>
              <a:t>int</a:t>
            </a:r>
            <a:r>
              <a:rPr lang="en-US" sz="2600" dirty="0">
                <a:latin typeface="Consolas"/>
                <a:cs typeface="Consolas"/>
              </a:rPr>
              <a:t> </a:t>
            </a:r>
            <a:r>
              <a:rPr lang="en-US" sz="2600" dirty="0" err="1">
                <a:latin typeface="Consolas"/>
                <a:cs typeface="Consolas"/>
              </a:rPr>
              <a:t>i</a:t>
            </a:r>
            <a:r>
              <a:rPr lang="en-US" sz="2600" dirty="0">
                <a:latin typeface="Consolas"/>
                <a:cs typeface="Consolas"/>
              </a:rPr>
              <a:t> = 0; </a:t>
            </a:r>
            <a:r>
              <a:rPr lang="en-US" sz="2600" dirty="0" err="1">
                <a:latin typeface="Consolas"/>
                <a:cs typeface="Consolas"/>
              </a:rPr>
              <a:t>i</a:t>
            </a:r>
            <a:r>
              <a:rPr lang="en-US" sz="2600" dirty="0">
                <a:latin typeface="Consolas"/>
                <a:cs typeface="Consolas"/>
              </a:rPr>
              <a:t> &lt; 5; </a:t>
            </a:r>
            <a:r>
              <a:rPr lang="en-US" sz="2600" dirty="0" err="1">
                <a:latin typeface="Consolas"/>
                <a:cs typeface="Consolas"/>
              </a:rPr>
              <a:t>i</a:t>
            </a:r>
            <a:r>
              <a:rPr lang="en-US" sz="2600" dirty="0">
                <a:latin typeface="Consolas"/>
                <a:cs typeface="Consolas"/>
              </a:rPr>
              <a:t>++)</a:t>
            </a:r>
          </a:p>
          <a:p>
            <a:pPr marL="0" indent="0">
              <a:buNone/>
            </a:pPr>
            <a:r>
              <a:rPr lang="en-US" sz="2600" dirty="0">
                <a:latin typeface="Consolas"/>
                <a:cs typeface="Consolas"/>
              </a:rPr>
              <a:t>            for (</a:t>
            </a:r>
            <a:r>
              <a:rPr lang="en-US" sz="2600" dirty="0" err="1">
                <a:latin typeface="Consolas"/>
                <a:cs typeface="Consolas"/>
              </a:rPr>
              <a:t>int</a:t>
            </a:r>
            <a:r>
              <a:rPr lang="en-US" sz="2600" dirty="0">
                <a:latin typeface="Consolas"/>
                <a:cs typeface="Consolas"/>
              </a:rPr>
              <a:t> j = 0; j &lt; 5; j++)</a:t>
            </a:r>
          </a:p>
          <a:p>
            <a:pPr marL="0" indent="0">
              <a:buNone/>
            </a:pPr>
            <a:r>
              <a:rPr lang="en-US" sz="2600" dirty="0">
                <a:latin typeface="Consolas"/>
                <a:cs typeface="Consolas"/>
              </a:rPr>
              <a:t>                </a:t>
            </a:r>
            <a:r>
              <a:rPr lang="en-US" sz="2600" dirty="0" err="1">
                <a:latin typeface="Consolas"/>
                <a:cs typeface="Consolas"/>
              </a:rPr>
              <a:t>System.out.printf</a:t>
            </a:r>
            <a:r>
              <a:rPr lang="en-US" sz="2600" dirty="0">
                <a:latin typeface="Consolas"/>
                <a:cs typeface="Consolas"/>
              </a:rPr>
              <a:t>("</a:t>
            </a:r>
            <a:r>
              <a:rPr lang="en-US" sz="2600" dirty="0" err="1">
                <a:latin typeface="Consolas"/>
                <a:cs typeface="Consolas"/>
              </a:rPr>
              <a:t>i</a:t>
            </a:r>
            <a:r>
              <a:rPr lang="en-US" sz="2600" dirty="0">
                <a:latin typeface="Consolas"/>
                <a:cs typeface="Consolas"/>
              </a:rPr>
              <a:t> = %d, j = %d\n"</a:t>
            </a:r>
            <a:r>
              <a:rPr lang="en-US" sz="2600" dirty="0" smtClean="0">
                <a:latin typeface="Consolas"/>
                <a:cs typeface="Consolas"/>
              </a:rPr>
              <a:t>,</a:t>
            </a:r>
            <a:br>
              <a:rPr lang="en-US" sz="2600" dirty="0" smtClean="0">
                <a:latin typeface="Consolas"/>
                <a:cs typeface="Consolas"/>
              </a:rPr>
            </a:br>
            <a:r>
              <a:rPr lang="en-US" sz="2600" dirty="0" smtClean="0">
                <a:latin typeface="Consolas"/>
                <a:cs typeface="Consolas"/>
              </a:rPr>
              <a:t>                                        </a:t>
            </a:r>
            <a:r>
              <a:rPr lang="en-US" sz="2600" dirty="0" err="1">
                <a:latin typeface="Consolas"/>
                <a:cs typeface="Consolas"/>
              </a:rPr>
              <a:t>i</a:t>
            </a:r>
            <a:r>
              <a:rPr lang="en-US" sz="2600" dirty="0" smtClean="0">
                <a:latin typeface="Consolas"/>
                <a:cs typeface="Consolas"/>
              </a:rPr>
              <a:t>,      </a:t>
            </a:r>
            <a:r>
              <a:rPr lang="en-US" sz="2600" dirty="0">
                <a:latin typeface="Consolas"/>
                <a:cs typeface="Consolas"/>
              </a:rPr>
              <a:t>j);</a:t>
            </a:r>
          </a:p>
          <a:p>
            <a:pPr marL="0" indent="0">
              <a:buNone/>
            </a:pPr>
            <a:r>
              <a:rPr lang="en-US" sz="2600" dirty="0">
                <a:latin typeface="Consolas"/>
                <a:cs typeface="Consolas"/>
              </a:rPr>
              <a:t>    }</a:t>
            </a:r>
          </a:p>
          <a:p>
            <a:pPr marL="0" indent="0">
              <a:buNone/>
            </a:pPr>
            <a:r>
              <a:rPr lang="en-US" sz="2600" dirty="0">
                <a:latin typeface="Consolas"/>
                <a:cs typeface="Consolas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70410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Draw Divisor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Print an </a:t>
            </a:r>
            <a:r>
              <a:rPr lang="en-US" dirty="0" err="1" smtClean="0"/>
              <a:t>NxN</a:t>
            </a:r>
            <a:r>
              <a:rPr lang="en-US" dirty="0" smtClean="0"/>
              <a:t> table</a:t>
            </a:r>
          </a:p>
          <a:p>
            <a:r>
              <a:rPr lang="en-US" dirty="0" smtClean="0"/>
              <a:t>The entry at row </a:t>
            </a:r>
            <a:r>
              <a:rPr lang="en-US" dirty="0" err="1" smtClean="0"/>
              <a:t>i</a:t>
            </a:r>
            <a:r>
              <a:rPr lang="en-US" dirty="0" smtClean="0"/>
              <a:t> and column j has an * if </a:t>
            </a:r>
            <a:r>
              <a:rPr lang="en-US" dirty="0" err="1" smtClean="0"/>
              <a:t>i</a:t>
            </a:r>
            <a:r>
              <a:rPr lang="en-US" dirty="0" smtClean="0"/>
              <a:t> divides j or j divides I</a:t>
            </a:r>
          </a:p>
          <a:p>
            <a:r>
              <a:rPr lang="en-US" dirty="0" smtClean="0"/>
              <a:t>Example for N == 5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 1  </a:t>
            </a:r>
            <a:r>
              <a:rPr lang="en-US" dirty="0">
                <a:latin typeface="Consolas"/>
                <a:cs typeface="Consolas"/>
              </a:rPr>
              <a:t>2  3  4  5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1  *  *  *  *  *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2  *  *     *   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3  *     *      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4  *  *     *   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5  *           *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88688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Draw Divisor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public class </a:t>
            </a:r>
            <a:r>
              <a:rPr lang="en-US" dirty="0" err="1">
                <a:latin typeface="Consolas"/>
                <a:cs typeface="Consolas"/>
              </a:rPr>
              <a:t>DivisorPattern</a:t>
            </a:r>
            <a:r>
              <a:rPr lang="en-US" dirty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public static void main(String[] </a:t>
            </a:r>
            <a:r>
              <a:rPr lang="en-US" dirty="0" err="1">
                <a:latin typeface="Consolas"/>
                <a:cs typeface="Consolas"/>
              </a:rPr>
              <a:t>args</a:t>
            </a:r>
            <a:r>
              <a:rPr lang="en-US" dirty="0">
                <a:latin typeface="Consolas"/>
                <a:cs typeface="Consolas"/>
              </a:rPr>
              <a:t>) {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    </a:t>
            </a:r>
            <a:r>
              <a:rPr lang="en-US" dirty="0" err="1">
                <a:latin typeface="Consolas"/>
                <a:cs typeface="Consolas"/>
              </a:rPr>
              <a:t>int</a:t>
            </a:r>
            <a:r>
              <a:rPr lang="en-US" dirty="0">
                <a:latin typeface="Consolas"/>
                <a:cs typeface="Consolas"/>
              </a:rPr>
              <a:t> N = </a:t>
            </a:r>
            <a:r>
              <a:rPr lang="en-US" dirty="0" err="1">
                <a:latin typeface="Consolas"/>
                <a:cs typeface="Consolas"/>
              </a:rPr>
              <a:t>Integer.parseInt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 err="1">
                <a:latin typeface="Consolas"/>
                <a:cs typeface="Consolas"/>
              </a:rPr>
              <a:t>args</a:t>
            </a:r>
            <a:r>
              <a:rPr lang="en-US" dirty="0">
                <a:latin typeface="Consolas"/>
                <a:cs typeface="Consolas"/>
              </a:rPr>
              <a:t>[0]);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    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    </a:t>
            </a:r>
            <a:r>
              <a:rPr lang="en-US" dirty="0" err="1">
                <a:latin typeface="Consolas"/>
                <a:cs typeface="Consolas"/>
              </a:rPr>
              <a:t>System.out.printf</a:t>
            </a:r>
            <a:r>
              <a:rPr lang="en-US" dirty="0">
                <a:latin typeface="Consolas"/>
                <a:cs typeface="Consolas"/>
              </a:rPr>
              <a:t>("  ");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    for (</a:t>
            </a:r>
            <a:r>
              <a:rPr lang="en-US" dirty="0" err="1">
                <a:latin typeface="Consolas"/>
                <a:cs typeface="Consolas"/>
              </a:rPr>
              <a:t>int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 = 1; 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 &lt;= N; 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++)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        </a:t>
            </a:r>
            <a:r>
              <a:rPr lang="en-US" dirty="0" err="1">
                <a:latin typeface="Consolas"/>
                <a:cs typeface="Consolas"/>
              </a:rPr>
              <a:t>System.out.printf</a:t>
            </a:r>
            <a:r>
              <a:rPr lang="en-US" dirty="0">
                <a:latin typeface="Consolas"/>
                <a:cs typeface="Consolas"/>
              </a:rPr>
              <a:t>("%3d", 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    </a:t>
            </a:r>
            <a:r>
              <a:rPr lang="en-US" dirty="0" err="1">
                <a:latin typeface="Consolas"/>
                <a:cs typeface="Consolas"/>
              </a:rPr>
              <a:t>System.out.printf</a:t>
            </a:r>
            <a:r>
              <a:rPr lang="en-US" dirty="0">
                <a:latin typeface="Consolas"/>
                <a:cs typeface="Consolas"/>
              </a:rPr>
              <a:t>("\n");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    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    for (</a:t>
            </a:r>
            <a:r>
              <a:rPr lang="en-US" dirty="0" err="1">
                <a:latin typeface="Consolas"/>
                <a:cs typeface="Consolas"/>
              </a:rPr>
              <a:t>int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 = 1; 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 &lt;= N; 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++) {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        </a:t>
            </a:r>
            <a:r>
              <a:rPr lang="en-US" dirty="0" err="1">
                <a:latin typeface="Consolas"/>
                <a:cs typeface="Consolas"/>
              </a:rPr>
              <a:t>System.out.printf</a:t>
            </a:r>
            <a:r>
              <a:rPr lang="en-US" dirty="0">
                <a:latin typeface="Consolas"/>
                <a:cs typeface="Consolas"/>
              </a:rPr>
              <a:t>("%3d", 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        for (</a:t>
            </a:r>
            <a:r>
              <a:rPr lang="en-US" dirty="0" err="1">
                <a:latin typeface="Consolas"/>
                <a:cs typeface="Consolas"/>
              </a:rPr>
              <a:t>int</a:t>
            </a:r>
            <a:r>
              <a:rPr lang="en-US" dirty="0">
                <a:latin typeface="Consolas"/>
                <a:cs typeface="Consolas"/>
              </a:rPr>
              <a:t> j = 1; j &lt;= N; j++) {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            if (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 % j == 0 || j % 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 == 0)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                </a:t>
            </a:r>
            <a:r>
              <a:rPr lang="en-US" dirty="0" err="1">
                <a:latin typeface="Consolas"/>
                <a:cs typeface="Consolas"/>
              </a:rPr>
              <a:t>System.out.printf</a:t>
            </a:r>
            <a:r>
              <a:rPr lang="en-US" dirty="0">
                <a:latin typeface="Consolas"/>
                <a:cs typeface="Consolas"/>
              </a:rPr>
              <a:t>(" </a:t>
            </a:r>
            <a:r>
              <a:rPr lang="en-US" dirty="0" smtClean="0">
                <a:latin typeface="Consolas"/>
                <a:cs typeface="Consolas"/>
              </a:rPr>
              <a:t> *"</a:t>
            </a:r>
            <a:r>
              <a:rPr lang="en-US" dirty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            else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                </a:t>
            </a:r>
            <a:r>
              <a:rPr lang="en-US" dirty="0" err="1">
                <a:latin typeface="Consolas"/>
                <a:cs typeface="Consolas"/>
              </a:rPr>
              <a:t>System.out.printf</a:t>
            </a:r>
            <a:r>
              <a:rPr lang="en-US" dirty="0">
                <a:latin typeface="Consolas"/>
                <a:cs typeface="Consolas"/>
              </a:rPr>
              <a:t>("   ");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        }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        </a:t>
            </a:r>
            <a:r>
              <a:rPr lang="en-US" dirty="0" err="1">
                <a:latin typeface="Consolas"/>
                <a:cs typeface="Consolas"/>
              </a:rPr>
              <a:t>System.out.printf</a:t>
            </a:r>
            <a:r>
              <a:rPr lang="en-US" dirty="0">
                <a:latin typeface="Consolas"/>
                <a:cs typeface="Consolas"/>
              </a:rPr>
              <a:t>("\n");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    }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        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}           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03238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</a:t>
            </a:r>
            <a:r>
              <a:rPr lang="en-US" dirty="0" err="1" smtClean="0"/>
              <a:t>convertToBinary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class Converter with method</a:t>
            </a:r>
          </a:p>
          <a:p>
            <a:pPr marL="800100" lvl="2" indent="0">
              <a:buNone/>
            </a:pPr>
            <a:r>
              <a:rPr lang="en-US" sz="2800" dirty="0" smtClean="0">
                <a:latin typeface="Consolas"/>
                <a:cs typeface="Consolas"/>
              </a:rPr>
              <a:t>String </a:t>
            </a:r>
            <a:r>
              <a:rPr lang="en-US" sz="2800" dirty="0" err="1" smtClean="0">
                <a:latin typeface="Consolas"/>
                <a:cs typeface="Consolas"/>
              </a:rPr>
              <a:t>convertToBinary</a:t>
            </a:r>
            <a:r>
              <a:rPr lang="en-US" sz="2800" dirty="0" smtClean="0">
                <a:latin typeface="Consolas"/>
                <a:cs typeface="Consolas"/>
              </a:rPr>
              <a:t>(</a:t>
            </a:r>
            <a:r>
              <a:rPr lang="en-US" sz="2800" dirty="0" err="1" smtClean="0">
                <a:latin typeface="Consolas"/>
                <a:cs typeface="Consolas"/>
              </a:rPr>
              <a:t>int</a:t>
            </a:r>
            <a:r>
              <a:rPr lang="en-US" sz="2800" dirty="0" smtClean="0">
                <a:latin typeface="Consolas"/>
                <a:cs typeface="Consolas"/>
              </a:rPr>
              <a:t> n)</a:t>
            </a:r>
          </a:p>
          <a:p>
            <a:r>
              <a:rPr lang="en-US" dirty="0"/>
              <a:t>t</a:t>
            </a:r>
            <a:r>
              <a:rPr lang="en-US" dirty="0" smtClean="0"/>
              <a:t>hat converts n to binary equivalent, as a String of 0s and 1s</a:t>
            </a:r>
          </a:p>
          <a:p>
            <a:r>
              <a:rPr lang="en-US" dirty="0" smtClean="0"/>
              <a:t>Use while loop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6717376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</a:t>
            </a:r>
            <a:r>
              <a:rPr lang="en-US" dirty="0" err="1" smtClean="0"/>
              <a:t>convertToBinary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28682"/>
            <a:ext cx="8229600" cy="479748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public class Converter {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  String </a:t>
            </a:r>
            <a:r>
              <a:rPr lang="en-US" sz="1400" dirty="0" err="1">
                <a:latin typeface="Consolas"/>
                <a:cs typeface="Consolas"/>
              </a:rPr>
              <a:t>convertToBinary</a:t>
            </a:r>
            <a:r>
              <a:rPr lang="en-US" sz="1400" dirty="0">
                <a:latin typeface="Consolas"/>
                <a:cs typeface="Consolas"/>
              </a:rPr>
              <a:t>(</a:t>
            </a:r>
            <a:r>
              <a:rPr lang="en-US" sz="1400" dirty="0" err="1">
                <a:latin typeface="Consolas"/>
                <a:cs typeface="Consolas"/>
              </a:rPr>
              <a:t>int</a:t>
            </a:r>
            <a:r>
              <a:rPr lang="en-US" sz="1400" dirty="0">
                <a:latin typeface="Consolas"/>
                <a:cs typeface="Consolas"/>
              </a:rPr>
              <a:t> n) {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      String result = "";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      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      // handle special cases...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      if (n &lt; 0)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          return null; // failure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      if (n == 0)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          return "0";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      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      // loop while n &gt; 0, accumulating a bit and dividing by 2...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      while (n &gt; 0) {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          if (n % 2 == 0)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              result = "0" + result;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          else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              result = "1" + result;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          n = n / 2;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      }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      return result;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  }</a:t>
            </a:r>
          </a:p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}</a:t>
            </a:r>
            <a:endParaRPr lang="en-US" sz="1400" dirty="0">
              <a:latin typeface="Consolas"/>
              <a:cs typeface="Consola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5914341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</a:t>
            </a:r>
            <a:r>
              <a:rPr lang="en-US" dirty="0" err="1" smtClean="0"/>
              <a:t>Collatz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Implement the following algorithm to generate a sequence of integers starting at n (n &gt; 0):</a:t>
            </a:r>
          </a:p>
          <a:p>
            <a:pPr lvl="1"/>
            <a:r>
              <a:rPr lang="en-US" dirty="0" smtClean="0"/>
              <a:t>While n is greater than 1:</a:t>
            </a:r>
          </a:p>
          <a:p>
            <a:pPr lvl="2"/>
            <a:r>
              <a:rPr lang="en-US" dirty="0" smtClean="0"/>
              <a:t>If n is odd, multiply by 3 and add 1</a:t>
            </a:r>
          </a:p>
          <a:p>
            <a:pPr lvl="2"/>
            <a:r>
              <a:rPr lang="en-US" dirty="0" smtClean="0"/>
              <a:t>If n is even, divide by 2</a:t>
            </a:r>
          </a:p>
          <a:p>
            <a:pPr lvl="2"/>
            <a:r>
              <a:rPr lang="en-US" dirty="0" smtClean="0"/>
              <a:t>Repeat with the new value of n</a:t>
            </a:r>
          </a:p>
          <a:p>
            <a:r>
              <a:rPr lang="en-US" dirty="0" smtClean="0"/>
              <a:t>Count and return the number of values in the sequence (including first (n) and last (1))</a:t>
            </a:r>
          </a:p>
          <a:p>
            <a:r>
              <a:rPr lang="en-US" dirty="0" smtClean="0"/>
              <a:t>Use class name </a:t>
            </a:r>
            <a:r>
              <a:rPr lang="en-US" dirty="0" err="1" smtClean="0"/>
              <a:t>Collatz</a:t>
            </a:r>
            <a:endParaRPr lang="en-US" dirty="0"/>
          </a:p>
          <a:p>
            <a:r>
              <a:rPr lang="en-US" dirty="0" smtClean="0"/>
              <a:t>And method “</a:t>
            </a:r>
            <a:r>
              <a:rPr lang="en-US" dirty="0" err="1" smtClean="0"/>
              <a:t>int</a:t>
            </a:r>
            <a:r>
              <a:rPr lang="en-US" dirty="0" smtClean="0"/>
              <a:t> count(</a:t>
            </a:r>
            <a:r>
              <a:rPr lang="en-US" dirty="0" err="1" smtClean="0"/>
              <a:t>int</a:t>
            </a:r>
            <a:r>
              <a:rPr lang="en-US" dirty="0" smtClean="0"/>
              <a:t> n)”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9606694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</a:t>
            </a:r>
            <a:r>
              <a:rPr lang="en-US" dirty="0" err="1" smtClean="0"/>
              <a:t>Collatz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public class </a:t>
            </a:r>
            <a:r>
              <a:rPr lang="en-US" dirty="0" err="1">
                <a:latin typeface="Consolas"/>
                <a:cs typeface="Consolas"/>
              </a:rPr>
              <a:t>Collatz</a:t>
            </a:r>
            <a:r>
              <a:rPr lang="en-US" dirty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</a:t>
            </a:r>
            <a:r>
              <a:rPr lang="en-US" dirty="0" err="1">
                <a:latin typeface="Consolas"/>
                <a:cs typeface="Consolas"/>
              </a:rPr>
              <a:t>int</a:t>
            </a:r>
            <a:r>
              <a:rPr lang="en-US" dirty="0">
                <a:latin typeface="Consolas"/>
                <a:cs typeface="Consolas"/>
              </a:rPr>
              <a:t> count(</a:t>
            </a:r>
            <a:r>
              <a:rPr lang="en-US" dirty="0" err="1">
                <a:latin typeface="Consolas"/>
                <a:cs typeface="Consolas"/>
              </a:rPr>
              <a:t>int</a:t>
            </a:r>
            <a:r>
              <a:rPr lang="en-US" dirty="0">
                <a:latin typeface="Consolas"/>
                <a:cs typeface="Consolas"/>
              </a:rPr>
              <a:t> n) {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</a:t>
            </a:r>
            <a:r>
              <a:rPr lang="en-US" dirty="0" smtClean="0">
                <a:latin typeface="Consolas"/>
                <a:cs typeface="Consolas"/>
              </a:rPr>
              <a:t>      </a:t>
            </a:r>
            <a:r>
              <a:rPr lang="en-US" dirty="0" err="1" smtClean="0">
                <a:latin typeface="Consolas"/>
                <a:cs typeface="Consolas"/>
              </a:rPr>
              <a:t>int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c = 1;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</a:t>
            </a:r>
            <a:r>
              <a:rPr lang="en-US" dirty="0" smtClean="0">
                <a:latin typeface="Consolas"/>
                <a:cs typeface="Consolas"/>
              </a:rPr>
              <a:t>      </a:t>
            </a:r>
            <a:r>
              <a:rPr lang="en-US" dirty="0">
                <a:latin typeface="Consolas"/>
                <a:cs typeface="Consolas"/>
              </a:rPr>
              <a:t>while (n &gt; 1) {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      </a:t>
            </a:r>
            <a:r>
              <a:rPr lang="en-US" dirty="0" err="1" smtClean="0">
                <a:latin typeface="Consolas"/>
                <a:cs typeface="Consolas"/>
              </a:rPr>
              <a:t>c</a:t>
            </a:r>
            <a:r>
              <a:rPr lang="en-US" dirty="0" err="1">
                <a:latin typeface="Consolas"/>
                <a:cs typeface="Consolas"/>
              </a:rPr>
              <a:t>++</a:t>
            </a:r>
            <a:r>
              <a:rPr lang="en-US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</a:t>
            </a:r>
            <a:r>
              <a:rPr lang="en-US" dirty="0" smtClean="0">
                <a:latin typeface="Consolas"/>
                <a:cs typeface="Consolas"/>
              </a:rPr>
              <a:t>          </a:t>
            </a:r>
            <a:r>
              <a:rPr lang="en-US" dirty="0">
                <a:latin typeface="Consolas"/>
                <a:cs typeface="Consolas"/>
              </a:rPr>
              <a:t>if (n % 2 == 0)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</a:t>
            </a:r>
            <a:r>
              <a:rPr lang="en-US" dirty="0" smtClean="0">
                <a:latin typeface="Consolas"/>
                <a:cs typeface="Consolas"/>
              </a:rPr>
              <a:t>              </a:t>
            </a:r>
            <a:r>
              <a:rPr lang="en-US" dirty="0">
                <a:latin typeface="Consolas"/>
                <a:cs typeface="Consolas"/>
              </a:rPr>
              <a:t>n /= 2;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</a:t>
            </a:r>
            <a:r>
              <a:rPr lang="en-US" dirty="0" smtClean="0">
                <a:latin typeface="Consolas"/>
                <a:cs typeface="Consolas"/>
              </a:rPr>
              <a:t>          </a:t>
            </a:r>
            <a:r>
              <a:rPr lang="en-US" dirty="0">
                <a:latin typeface="Consolas"/>
                <a:cs typeface="Consolas"/>
              </a:rPr>
              <a:t>else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</a:t>
            </a:r>
            <a:r>
              <a:rPr lang="en-US" dirty="0" smtClean="0">
                <a:latin typeface="Consolas"/>
                <a:cs typeface="Consolas"/>
              </a:rPr>
              <a:t>              </a:t>
            </a:r>
            <a:r>
              <a:rPr lang="en-US" dirty="0">
                <a:latin typeface="Consolas"/>
                <a:cs typeface="Consolas"/>
              </a:rPr>
              <a:t>n = 3 * n + 1;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</a:t>
            </a:r>
            <a:r>
              <a:rPr lang="en-US" dirty="0" smtClean="0">
                <a:latin typeface="Consolas"/>
                <a:cs typeface="Consolas"/>
              </a:rPr>
              <a:t>      }</a:t>
            </a: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  return </a:t>
            </a:r>
            <a:r>
              <a:rPr lang="en-US" dirty="0">
                <a:latin typeface="Consolas"/>
                <a:cs typeface="Consolas"/>
              </a:rPr>
              <a:t>c;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}</a:t>
            </a: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public </a:t>
            </a:r>
            <a:r>
              <a:rPr lang="en-US" dirty="0">
                <a:latin typeface="Consolas"/>
                <a:cs typeface="Consolas"/>
              </a:rPr>
              <a:t>static void main(String[] </a:t>
            </a:r>
            <a:r>
              <a:rPr lang="en-US" dirty="0" err="1">
                <a:latin typeface="Consolas"/>
                <a:cs typeface="Consolas"/>
              </a:rPr>
              <a:t>args</a:t>
            </a:r>
            <a:r>
              <a:rPr lang="en-US" dirty="0">
                <a:latin typeface="Consolas"/>
                <a:cs typeface="Consolas"/>
              </a:rPr>
              <a:t>) {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  </a:t>
            </a:r>
            <a:r>
              <a:rPr lang="en-US" dirty="0" err="1" smtClean="0">
                <a:latin typeface="Consolas"/>
                <a:cs typeface="Consolas"/>
              </a:rPr>
              <a:t>Collatz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c = new </a:t>
            </a:r>
            <a:r>
              <a:rPr lang="en-US" dirty="0" err="1" smtClean="0">
                <a:latin typeface="Consolas"/>
                <a:cs typeface="Consolas"/>
              </a:rPr>
              <a:t>Collatz</a:t>
            </a:r>
            <a:r>
              <a:rPr lang="en-US" dirty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  </a:t>
            </a:r>
            <a:r>
              <a:rPr lang="en-US" dirty="0" err="1" smtClean="0">
                <a:latin typeface="Consolas"/>
                <a:cs typeface="Consolas"/>
              </a:rPr>
              <a:t>System.out.println</a:t>
            </a:r>
            <a:r>
              <a:rPr lang="en-US" dirty="0" smtClean="0">
                <a:latin typeface="Consolas"/>
                <a:cs typeface="Consolas"/>
              </a:rPr>
              <a:t>(</a:t>
            </a:r>
            <a:r>
              <a:rPr lang="en-US" dirty="0" err="1" smtClean="0">
                <a:latin typeface="Consolas"/>
                <a:cs typeface="Consolas"/>
              </a:rPr>
              <a:t>c.count</a:t>
            </a:r>
            <a:r>
              <a:rPr lang="en-US" dirty="0">
                <a:latin typeface="Consolas"/>
                <a:cs typeface="Consolas"/>
              </a:rPr>
              <a:t>(22</a:t>
            </a:r>
            <a:r>
              <a:rPr lang="en-US" dirty="0" smtClean="0">
                <a:latin typeface="Consolas"/>
                <a:cs typeface="Consolas"/>
              </a:rPr>
              <a:t>));</a:t>
            </a: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  </a:t>
            </a:r>
            <a:r>
              <a:rPr lang="en-US" dirty="0" err="1" smtClean="0">
                <a:latin typeface="Consolas"/>
                <a:cs typeface="Consolas"/>
              </a:rPr>
              <a:t>System.out.println</a:t>
            </a:r>
            <a:r>
              <a:rPr lang="en-US" dirty="0" smtClean="0">
                <a:latin typeface="Consolas"/>
                <a:cs typeface="Consolas"/>
              </a:rPr>
              <a:t>(</a:t>
            </a:r>
            <a:r>
              <a:rPr lang="en-US" dirty="0" err="1" smtClean="0">
                <a:latin typeface="Consolas"/>
                <a:cs typeface="Consolas"/>
              </a:rPr>
              <a:t>c.count</a:t>
            </a:r>
            <a:r>
              <a:rPr lang="en-US" dirty="0">
                <a:latin typeface="Consolas"/>
                <a:cs typeface="Consolas"/>
              </a:rPr>
              <a:t>(1</a:t>
            </a:r>
            <a:r>
              <a:rPr lang="en-US" dirty="0" smtClean="0">
                <a:latin typeface="Consolas"/>
                <a:cs typeface="Consolas"/>
              </a:rPr>
              <a:t>));</a:t>
            </a: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  </a:t>
            </a:r>
            <a:r>
              <a:rPr lang="en-US" dirty="0" err="1" smtClean="0">
                <a:latin typeface="Consolas"/>
                <a:cs typeface="Consolas"/>
              </a:rPr>
              <a:t>System.out.println</a:t>
            </a:r>
            <a:r>
              <a:rPr lang="en-US" dirty="0" smtClean="0">
                <a:latin typeface="Consolas"/>
                <a:cs typeface="Consolas"/>
              </a:rPr>
              <a:t>(</a:t>
            </a:r>
            <a:r>
              <a:rPr lang="en-US" dirty="0" err="1" smtClean="0">
                <a:latin typeface="Consolas"/>
                <a:cs typeface="Consolas"/>
              </a:rPr>
              <a:t>c.count</a:t>
            </a:r>
            <a:r>
              <a:rPr lang="en-US" dirty="0">
                <a:latin typeface="Consolas"/>
                <a:cs typeface="Consolas"/>
              </a:rPr>
              <a:t>(1000</a:t>
            </a:r>
            <a:r>
              <a:rPr lang="en-US" dirty="0" smtClean="0">
                <a:latin typeface="Consolas"/>
                <a:cs typeface="Consolas"/>
              </a:rPr>
              <a:t>));</a:t>
            </a: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}</a:t>
            </a: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}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9102305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Forms of Iteration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Indefinite: loop until “done”; no advance knowledge of how many iterations will be required</a:t>
            </a:r>
          </a:p>
          <a:p>
            <a:r>
              <a:rPr lang="en-US" dirty="0" smtClean="0"/>
              <a:t>Definite: loop a given number of times; used when the iterations are controlled by a counter or size or limit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65880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Repetition Constructs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</a:t>
            </a:r>
            <a:r>
              <a:rPr lang="en-US" dirty="0" smtClean="0"/>
              <a:t>hile loop</a:t>
            </a:r>
          </a:p>
          <a:p>
            <a:pPr lvl="1"/>
            <a:r>
              <a:rPr lang="en-US" dirty="0" smtClean="0"/>
              <a:t>Check a </a:t>
            </a:r>
            <a:r>
              <a:rPr lang="en-US" dirty="0" err="1" smtClean="0"/>
              <a:t>boolean</a:t>
            </a:r>
            <a:r>
              <a:rPr lang="en-US" dirty="0" smtClean="0"/>
              <a:t> condition</a:t>
            </a:r>
          </a:p>
          <a:p>
            <a:pPr lvl="1"/>
            <a:r>
              <a:rPr lang="en-US" dirty="0" smtClean="0"/>
              <a:t>If true, execute a block of statements</a:t>
            </a:r>
          </a:p>
          <a:p>
            <a:pPr lvl="1"/>
            <a:r>
              <a:rPr lang="en-US" dirty="0" smtClean="0"/>
              <a:t>Repeat</a:t>
            </a:r>
          </a:p>
          <a:p>
            <a:r>
              <a:rPr lang="en-US" dirty="0"/>
              <a:t>d</a:t>
            </a:r>
            <a:r>
              <a:rPr lang="en-US" dirty="0" smtClean="0"/>
              <a:t>o-while loop</a:t>
            </a:r>
          </a:p>
          <a:p>
            <a:pPr lvl="1"/>
            <a:r>
              <a:rPr lang="en-US" dirty="0" smtClean="0"/>
              <a:t>Execute a block of statements</a:t>
            </a:r>
          </a:p>
          <a:p>
            <a:pPr lvl="1"/>
            <a:r>
              <a:rPr lang="en-US" dirty="0" smtClean="0"/>
              <a:t>If a </a:t>
            </a:r>
            <a:r>
              <a:rPr lang="en-US" dirty="0" err="1" smtClean="0"/>
              <a:t>boolean</a:t>
            </a:r>
            <a:r>
              <a:rPr lang="en-US" dirty="0" smtClean="0"/>
              <a:t> condition is true, repeat</a:t>
            </a:r>
          </a:p>
          <a:p>
            <a:r>
              <a:rPr lang="en-US" dirty="0"/>
              <a:t>for loop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48039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Odd or Even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Write a program that reads integers from standard input; for each integer print a message indicating “odd” or “even”</a:t>
            </a:r>
          </a:p>
          <a:p>
            <a:r>
              <a:rPr lang="en-US" dirty="0" smtClean="0"/>
              <a:t>Stop reading when no more integers</a:t>
            </a:r>
          </a:p>
          <a:p>
            <a:r>
              <a:rPr lang="en-US" dirty="0" smtClean="0"/>
              <a:t>Scanner method </a:t>
            </a:r>
            <a:r>
              <a:rPr lang="en-US" sz="2800" dirty="0" err="1" smtClean="0">
                <a:latin typeface="Consolas"/>
                <a:cs typeface="Consolas"/>
              </a:rPr>
              <a:t>hasNextInt</a:t>
            </a:r>
            <a:r>
              <a:rPr lang="en-US" sz="2800" dirty="0" smtClean="0">
                <a:latin typeface="Consolas"/>
                <a:cs typeface="Consolas"/>
              </a:rPr>
              <a:t>()</a:t>
            </a:r>
            <a:r>
              <a:rPr lang="en-US" dirty="0" smtClean="0"/>
              <a:t> returns true if there is another integer available, else returns false</a:t>
            </a:r>
          </a:p>
          <a:p>
            <a:r>
              <a:rPr lang="en-US" dirty="0"/>
              <a:t>Scanner method </a:t>
            </a:r>
            <a:r>
              <a:rPr lang="en-US" sz="2800" dirty="0" err="1">
                <a:latin typeface="Consolas"/>
                <a:cs typeface="Consolas"/>
              </a:rPr>
              <a:t>hasNextInt</a:t>
            </a:r>
            <a:r>
              <a:rPr lang="en-US" sz="2800" dirty="0">
                <a:latin typeface="Consolas"/>
                <a:cs typeface="Consolas"/>
              </a:rPr>
              <a:t>()</a:t>
            </a:r>
            <a:r>
              <a:rPr lang="en-US" dirty="0"/>
              <a:t> returns false </a:t>
            </a:r>
            <a:r>
              <a:rPr lang="en-US" dirty="0" smtClean="0"/>
              <a:t>at EOF; also returns false if something other than an integer found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79514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Odd or Even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import </a:t>
            </a:r>
            <a:r>
              <a:rPr lang="en-US" dirty="0" err="1">
                <a:latin typeface="Consolas"/>
                <a:cs typeface="Consolas"/>
              </a:rPr>
              <a:t>java.util.Scanner</a:t>
            </a:r>
            <a:r>
              <a:rPr lang="en-US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public class </a:t>
            </a:r>
            <a:r>
              <a:rPr lang="en-US" dirty="0" err="1">
                <a:latin typeface="Consolas"/>
                <a:cs typeface="Consolas"/>
              </a:rPr>
              <a:t>OddOrEven</a:t>
            </a:r>
            <a:r>
              <a:rPr lang="en-US" dirty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public static void main(String[] </a:t>
            </a:r>
            <a:r>
              <a:rPr lang="en-US" dirty="0" err="1">
                <a:latin typeface="Consolas"/>
                <a:cs typeface="Consolas"/>
              </a:rPr>
              <a:t>args</a:t>
            </a:r>
            <a:r>
              <a:rPr lang="en-US" dirty="0">
                <a:latin typeface="Consolas"/>
                <a:cs typeface="Consolas"/>
              </a:rPr>
              <a:t>) {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    Scanner in = new Scanner(System.in</a:t>
            </a:r>
            <a:r>
              <a:rPr lang="en-US" dirty="0" smtClean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    </a:t>
            </a:r>
            <a:r>
              <a:rPr lang="en-US" dirty="0" err="1" smtClean="0">
                <a:latin typeface="Consolas"/>
                <a:cs typeface="Consolas"/>
              </a:rPr>
              <a:t>int</a:t>
            </a:r>
            <a:r>
              <a:rPr lang="en-US" dirty="0" smtClean="0">
                <a:latin typeface="Consolas"/>
                <a:cs typeface="Consolas"/>
              </a:rPr>
              <a:t> number;</a:t>
            </a: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    while (</a:t>
            </a:r>
            <a:r>
              <a:rPr lang="en-US" dirty="0" err="1">
                <a:latin typeface="Consolas"/>
                <a:cs typeface="Consolas"/>
              </a:rPr>
              <a:t>in.hasNextInt</a:t>
            </a:r>
            <a:r>
              <a:rPr lang="en-US" dirty="0">
                <a:latin typeface="Consolas"/>
                <a:cs typeface="Consolas"/>
              </a:rPr>
              <a:t>()) {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        </a:t>
            </a:r>
            <a:r>
              <a:rPr lang="en-US" dirty="0" smtClean="0">
                <a:latin typeface="Consolas"/>
                <a:cs typeface="Consolas"/>
              </a:rPr>
              <a:t>number </a:t>
            </a:r>
            <a:r>
              <a:rPr lang="en-US" dirty="0">
                <a:latin typeface="Consolas"/>
                <a:cs typeface="Consolas"/>
              </a:rPr>
              <a:t>= </a:t>
            </a:r>
            <a:r>
              <a:rPr lang="en-US" dirty="0" err="1">
                <a:latin typeface="Consolas"/>
                <a:cs typeface="Consolas"/>
              </a:rPr>
              <a:t>in.nextInt</a:t>
            </a:r>
            <a:r>
              <a:rPr lang="en-US" dirty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        if (</a:t>
            </a:r>
            <a:r>
              <a:rPr lang="en-US" dirty="0" smtClean="0">
                <a:latin typeface="Consolas"/>
                <a:cs typeface="Consolas"/>
              </a:rPr>
              <a:t>number </a:t>
            </a:r>
            <a:r>
              <a:rPr lang="en-US" dirty="0">
                <a:latin typeface="Consolas"/>
                <a:cs typeface="Consolas"/>
              </a:rPr>
              <a:t>% 2 == 0)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            </a:t>
            </a:r>
            <a:r>
              <a:rPr lang="en-US" dirty="0" err="1">
                <a:latin typeface="Consolas"/>
                <a:cs typeface="Consolas"/>
              </a:rPr>
              <a:t>System.out.printf</a:t>
            </a:r>
            <a:r>
              <a:rPr lang="en-US" dirty="0">
                <a:latin typeface="Consolas"/>
                <a:cs typeface="Consolas"/>
              </a:rPr>
              <a:t>("%d is even\n", </a:t>
            </a:r>
            <a:r>
              <a:rPr lang="en-US" dirty="0" smtClean="0">
                <a:latin typeface="Consolas"/>
                <a:cs typeface="Consolas"/>
              </a:rPr>
              <a:t>number);</a:t>
            </a: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        else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            </a:t>
            </a:r>
            <a:r>
              <a:rPr lang="en-US" dirty="0" err="1">
                <a:latin typeface="Consolas"/>
                <a:cs typeface="Consolas"/>
              </a:rPr>
              <a:t>System.out.printf</a:t>
            </a:r>
            <a:r>
              <a:rPr lang="en-US" dirty="0">
                <a:latin typeface="Consolas"/>
                <a:cs typeface="Consolas"/>
              </a:rPr>
              <a:t>("%d is odd\n", </a:t>
            </a:r>
            <a:r>
              <a:rPr lang="en-US" dirty="0" smtClean="0">
                <a:latin typeface="Consolas"/>
                <a:cs typeface="Consolas"/>
              </a:rPr>
              <a:t>number);</a:t>
            </a: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    }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}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98857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Summer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a sequence of integers from the standard input and compute their sum</a:t>
            </a:r>
          </a:p>
          <a:p>
            <a:r>
              <a:rPr lang="en-US" dirty="0" smtClean="0"/>
              <a:t>Two problems:</a:t>
            </a:r>
          </a:p>
          <a:p>
            <a:pPr lvl="1"/>
            <a:r>
              <a:rPr lang="en-US" dirty="0" smtClean="0"/>
              <a:t>How do we know when we’re done?</a:t>
            </a:r>
          </a:p>
          <a:p>
            <a:pPr lvl="1"/>
            <a:r>
              <a:rPr lang="en-US" dirty="0" smtClean="0"/>
              <a:t>How do we accumulate the sum?</a:t>
            </a:r>
          </a:p>
          <a:p>
            <a:r>
              <a:rPr lang="en-US" dirty="0" smtClean="0"/>
              <a:t>Also count the number of values read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63105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9166</TotalTime>
  <Words>3238</Words>
  <Application>Microsoft Office PowerPoint</Application>
  <PresentationFormat>On-screen Show (4:3)</PresentationFormat>
  <Paragraphs>599</Paragraphs>
  <Slides>48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49" baseType="lpstr">
      <vt:lpstr>Office Theme</vt:lpstr>
      <vt:lpstr>CS18000: Problem Solving and Object-Oriented Programming</vt:lpstr>
      <vt:lpstr>Repetition</vt:lpstr>
      <vt:lpstr>What’s Missing?  Lots of Data</vt:lpstr>
      <vt:lpstr>Repetition Concept</vt:lpstr>
      <vt:lpstr>Two Forms of Iteration</vt:lpstr>
      <vt:lpstr>Java Repetition Constructs</vt:lpstr>
      <vt:lpstr>Problem: Odd or Even</vt:lpstr>
      <vt:lpstr>Solution: Odd or Even</vt:lpstr>
      <vt:lpstr>Problem: Summer</vt:lpstr>
      <vt:lpstr>Solution: Summer</vt:lpstr>
      <vt:lpstr>Repetition</vt:lpstr>
      <vt:lpstr>The while Loop</vt:lpstr>
      <vt:lpstr>Problem: Palindrome</vt:lpstr>
      <vt:lpstr>Strategy: Palindrome</vt:lpstr>
      <vt:lpstr>Solution: Palindrome</vt:lpstr>
      <vt:lpstr>Solution: PalindromeTest</vt:lpstr>
      <vt:lpstr>Problem: Reverse</vt:lpstr>
      <vt:lpstr>Continue statement</vt:lpstr>
      <vt:lpstr>Break statement</vt:lpstr>
      <vt:lpstr>Pro Tip: Compound Assignment</vt:lpstr>
      <vt:lpstr>Pro Tip 2: Increment/Decrement Operators</vt:lpstr>
      <vt:lpstr>Post- and Pre- Increment/Decrement</vt:lpstr>
      <vt:lpstr>Problem: WhileDefinite</vt:lpstr>
      <vt:lpstr>Solution: WhileDefinite</vt:lpstr>
      <vt:lpstr>The Loop Parts</vt:lpstr>
      <vt:lpstr>Definite Iteration: for loop</vt:lpstr>
      <vt:lpstr>Common Practices</vt:lpstr>
      <vt:lpstr>Repetition</vt:lpstr>
      <vt:lpstr>The do-while Loop</vt:lpstr>
      <vt:lpstr>Problem: Prompting the User</vt:lpstr>
      <vt:lpstr>Solution 1: Prompter1</vt:lpstr>
      <vt:lpstr>Solution 2: Prompter2</vt:lpstr>
      <vt:lpstr>Problem: Palindrome (Redone)</vt:lpstr>
      <vt:lpstr>Palindrome: Strategy</vt:lpstr>
      <vt:lpstr>Palindrome: Solution</vt:lpstr>
      <vt:lpstr>Common Mistakes</vt:lpstr>
      <vt:lpstr>Infinite Loop</vt:lpstr>
      <vt:lpstr>Almost Infinite Loop</vt:lpstr>
      <vt:lpstr>Fencepost Error</vt:lpstr>
      <vt:lpstr>Skipped Loop</vt:lpstr>
      <vt:lpstr>Misplaced Semicolon</vt:lpstr>
      <vt:lpstr>Nested Loops</vt:lpstr>
      <vt:lpstr>Problem: Draw Divisor Pattern</vt:lpstr>
      <vt:lpstr>Solution: Draw Divisor Pattern</vt:lpstr>
      <vt:lpstr>Problem: convertToBinary</vt:lpstr>
      <vt:lpstr>Solution: convertToBinary</vt:lpstr>
      <vt:lpstr>Problem: Collatz</vt:lpstr>
      <vt:lpstr>Solution: Collatz</vt:lpstr>
    </vt:vector>
  </TitlesOfParts>
  <Company>Purdue Computer Science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CS18000: Problem Solving and Object-Oriented Programming</dc:title>
  <dc:creator>Tim Korb</dc:creator>
  <cp:lastModifiedBy>Buster Dunsmore</cp:lastModifiedBy>
  <cp:revision>104</cp:revision>
  <cp:lastPrinted>2013-01-28T15:06:19Z</cp:lastPrinted>
  <dcterms:created xsi:type="dcterms:W3CDTF">2012-12-29T12:15:32Z</dcterms:created>
  <dcterms:modified xsi:type="dcterms:W3CDTF">2015-08-06T14:13:22Z</dcterms:modified>
</cp:coreProperties>
</file>