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47" r:id="rId1"/>
  </p:sldMasterIdLst>
  <p:notesMasterIdLst>
    <p:notesMasterId r:id="rId28"/>
  </p:notesMasterIdLst>
  <p:handoutMasterIdLst>
    <p:handoutMasterId r:id="rId29"/>
  </p:handoutMasterIdLst>
  <p:sldIdLst>
    <p:sldId id="256" r:id="rId2"/>
    <p:sldId id="258" r:id="rId3"/>
    <p:sldId id="282" r:id="rId4"/>
    <p:sldId id="283" r:id="rId5"/>
    <p:sldId id="279" r:id="rId6"/>
    <p:sldId id="284" r:id="rId7"/>
    <p:sldId id="333" r:id="rId8"/>
    <p:sldId id="305" r:id="rId9"/>
    <p:sldId id="306" r:id="rId10"/>
    <p:sldId id="315" r:id="rId11"/>
    <p:sldId id="316" r:id="rId12"/>
    <p:sldId id="317"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 id="332"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28" autoAdjust="0"/>
    <p:restoredTop sz="85372" autoAdjust="0"/>
  </p:normalViewPr>
  <p:slideViewPr>
    <p:cSldViewPr snapToGrid="0" snapToObjects="1">
      <p:cViewPr varScale="1">
        <p:scale>
          <a:sx n="59" d="100"/>
          <a:sy n="59" d="100"/>
        </p:scale>
        <p:origin x="1450" y="67"/>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755576-9660-F342-B70B-452F216D12FE}" type="datetimeFigureOut">
              <a:rPr lang="en-US" smtClean="0"/>
              <a:t>10/25/2016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E67390-5B83-184F-9560-B599FE8C49FB}" type="slidenum">
              <a:rPr lang="en-US" smtClean="0"/>
              <a:t>‹#›</a:t>
            </a:fld>
            <a:endParaRPr lang="en-US"/>
          </a:p>
        </p:txBody>
      </p:sp>
    </p:spTree>
    <p:extLst>
      <p:ext uri="{BB962C8B-B14F-4D97-AF65-F5344CB8AC3E}">
        <p14:creationId xmlns:p14="http://schemas.microsoft.com/office/powerpoint/2010/main" val="3465511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A59CCE-82AB-7E4E-8B40-F3287FF0B9F8}" type="datetimeFigureOut">
              <a:rPr lang="en-US" smtClean="0"/>
              <a:t>10/25/2016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A44966-34AF-8741-B199-20C4F0722A30}" type="slidenum">
              <a:rPr lang="en-US" smtClean="0"/>
              <a:t>‹#›</a:t>
            </a:fld>
            <a:endParaRPr lang="en-US"/>
          </a:p>
        </p:txBody>
      </p:sp>
    </p:spTree>
    <p:extLst>
      <p:ext uri="{BB962C8B-B14F-4D97-AF65-F5344CB8AC3E}">
        <p14:creationId xmlns:p14="http://schemas.microsoft.com/office/powerpoint/2010/main" val="2797244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u="none" kern="1200" baseline="0" dirty="0" smtClean="0">
                <a:solidFill>
                  <a:schemeClr val="tx1"/>
                </a:solidFill>
                <a:latin typeface="+mn-lt"/>
                <a:ea typeface="+mn-ea"/>
                <a:cs typeface="+mn-cs"/>
              </a:rPr>
              <a:t>Welcome slide for display pre-bell.</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1</a:t>
            </a:fld>
            <a:endParaRPr lang="en-US"/>
          </a:p>
        </p:txBody>
      </p:sp>
    </p:spTree>
    <p:extLst>
      <p:ext uri="{BB962C8B-B14F-4D97-AF65-F5344CB8AC3E}">
        <p14:creationId xmlns:p14="http://schemas.microsoft.com/office/powerpoint/2010/main" val="372890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Any class can be a Player by implementing the method </a:t>
            </a:r>
            <a:r>
              <a:rPr lang="en-US" dirty="0" err="1" smtClean="0"/>
              <a:t>makeMove</a:t>
            </a:r>
            <a:r>
              <a:rPr lang="en-US" dirty="0" smtClean="0"/>
              <a:t>.</a:t>
            </a:r>
          </a:p>
          <a:p>
            <a:endParaRPr lang="en-US" dirty="0" smtClean="0"/>
          </a:p>
          <a:p>
            <a:r>
              <a:rPr lang="en-US" dirty="0" smtClean="0"/>
              <a:t>The Game</a:t>
            </a:r>
            <a:r>
              <a:rPr lang="en-US" baseline="0" dirty="0" smtClean="0"/>
              <a:t> controller communicates with the Player classes through the </a:t>
            </a:r>
            <a:r>
              <a:rPr lang="en-US" baseline="0" dirty="0" err="1" smtClean="0"/>
              <a:t>makeMove</a:t>
            </a:r>
            <a:r>
              <a:rPr lang="en-US" baseline="0" dirty="0" smtClean="0"/>
              <a:t>() method, calling upon the Player strategy to make its move.  With the interface approach, the Game controller </a:t>
            </a:r>
            <a:r>
              <a:rPr lang="en-US" baseline="0" dirty="0" err="1" smtClean="0"/>
              <a:t>doesn</a:t>
            </a:r>
            <a:r>
              <a:rPr lang="fr-FR" baseline="0" dirty="0" smtClean="0"/>
              <a:t>’</a:t>
            </a:r>
            <a:r>
              <a:rPr lang="en-US" baseline="0" dirty="0" smtClean="0"/>
              <a:t>t need to “know” what the actual class of the Player is only, that it implements (in this case) the </a:t>
            </a:r>
            <a:r>
              <a:rPr lang="en-US" baseline="0" dirty="0" err="1" smtClean="0"/>
              <a:t>makeMove</a:t>
            </a:r>
            <a:r>
              <a:rPr lang="en-US" baseline="0" dirty="0" smtClean="0"/>
              <a:t>() method.</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16</a:t>
            </a:fld>
            <a:endParaRPr lang="en-US"/>
          </a:p>
        </p:txBody>
      </p:sp>
    </p:spTree>
    <p:extLst>
      <p:ext uri="{BB962C8B-B14F-4D97-AF65-F5344CB8AC3E}">
        <p14:creationId xmlns:p14="http://schemas.microsoft.com/office/powerpoint/2010/main" val="2259540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a:t>
            </a:r>
            <a:r>
              <a:rPr lang="en-US" baseline="0" dirty="0" smtClean="0"/>
              <a:t> implementing the Player interface, this class is declaring that it can communicate with a game controller.  Obviously, the Player1 class will likely have a number of other methods to carry out its tasks, but those methods are not directly accessible by the Game controller, which knows only about the </a:t>
            </a:r>
            <a:r>
              <a:rPr lang="en-US" baseline="0" dirty="0" err="1" smtClean="0"/>
              <a:t>makeMove</a:t>
            </a:r>
            <a:r>
              <a:rPr lang="en-US" baseline="0" dirty="0" smtClean="0"/>
              <a:t>() method.</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17</a:t>
            </a:fld>
            <a:endParaRPr lang="en-US"/>
          </a:p>
        </p:txBody>
      </p:sp>
    </p:spTree>
    <p:extLst>
      <p:ext uri="{BB962C8B-B14F-4D97-AF65-F5344CB8AC3E}">
        <p14:creationId xmlns:p14="http://schemas.microsoft.com/office/powerpoint/2010/main" val="2673148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that it is the Main class only that knows the actual classes of the Player strategies.  It passes objects to the Game class, but the Game class only knows about the Player interface, so only the methods defined in that interface.</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19</a:t>
            </a:fld>
            <a:endParaRPr lang="en-US"/>
          </a:p>
        </p:txBody>
      </p:sp>
    </p:spTree>
    <p:extLst>
      <p:ext uri="{BB962C8B-B14F-4D97-AF65-F5344CB8AC3E}">
        <p14:creationId xmlns:p14="http://schemas.microsoft.com/office/powerpoint/2010/main" val="3891792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 the Main class in</a:t>
            </a:r>
            <a:r>
              <a:rPr lang="en-US" baseline="0" dirty="0" smtClean="0"/>
              <a:t> </a:t>
            </a:r>
            <a:r>
              <a:rPr lang="en-US" baseline="0" dirty="0" err="1" smtClean="0"/>
              <a:t>DrJava</a:t>
            </a:r>
            <a:r>
              <a:rPr lang="en-US" baseline="0" dirty="0" smtClean="0"/>
              <a:t> to show the (simple) output.</a:t>
            </a:r>
          </a:p>
          <a:p>
            <a:endParaRPr lang="en-US" baseline="0" dirty="0" smtClean="0"/>
          </a:p>
          <a:p>
            <a:r>
              <a:rPr lang="en-US" baseline="0" dirty="0" smtClean="0"/>
              <a:t>The Game controller is started in two steps: (1) constructor that just keep track of things in the newly created Game object, and (2) the play() method that actually carries out the competition.</a:t>
            </a:r>
          </a:p>
          <a:p>
            <a:endParaRPr lang="en-US" baseline="0" dirty="0" smtClean="0"/>
          </a:p>
          <a:p>
            <a:r>
              <a:rPr lang="en-US" baseline="0" dirty="0" smtClean="0"/>
              <a:t>Obviously, this example is greatly simplified.  The play() method would be in a loop until the game completes.  The Game class in general will have a lot of game state associated with it, e.g., the current deck of cards, pieces on the game board, dice state, hands held by the player characters, etc.</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20</a:t>
            </a:fld>
            <a:endParaRPr lang="en-US"/>
          </a:p>
        </p:txBody>
      </p:sp>
    </p:spTree>
    <p:extLst>
      <p:ext uri="{BB962C8B-B14F-4D97-AF65-F5344CB8AC3E}">
        <p14:creationId xmlns:p14="http://schemas.microsoft.com/office/powerpoint/2010/main" val="296289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hasNext</a:t>
            </a:r>
            <a:r>
              <a:rPr lang="en-US" dirty="0" smtClean="0"/>
              <a:t>() and next() methods are a useful</a:t>
            </a:r>
            <a:r>
              <a:rPr lang="en-US" baseline="0" dirty="0" smtClean="0"/>
              <a:t> idiom for iterating over a collection of objects or values.</a:t>
            </a:r>
          </a:p>
          <a:p>
            <a:endParaRPr lang="en-US" baseline="0" dirty="0" smtClean="0"/>
          </a:p>
          <a:p>
            <a:r>
              <a:rPr lang="en-US" baseline="0" dirty="0" smtClean="0"/>
              <a:t>This decision to use </a:t>
            </a:r>
            <a:r>
              <a:rPr lang="en-US" baseline="0" dirty="0" err="1" smtClean="0"/>
              <a:t>hasNext</a:t>
            </a:r>
            <a:r>
              <a:rPr lang="en-US" baseline="0" dirty="0" smtClean="0"/>
              <a:t>() and next() is somewhat arbitrary on my part—it is done to fit in with the standard approach used in Java to iterate through data structures, e.g., the Scanner input stream.</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21</a:t>
            </a:fld>
            <a:endParaRPr lang="en-US"/>
          </a:p>
        </p:txBody>
      </p:sp>
    </p:spTree>
    <p:extLst>
      <p:ext uri="{BB962C8B-B14F-4D97-AF65-F5344CB8AC3E}">
        <p14:creationId xmlns:p14="http://schemas.microsoft.com/office/powerpoint/2010/main" val="3224673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Better write these both out on the chalkboard to for</a:t>
            </a:r>
            <a:r>
              <a:rPr lang="en-US" baseline="0" dirty="0" smtClean="0"/>
              <a:t> future discussion.</a:t>
            </a:r>
          </a:p>
          <a:p>
            <a:endParaRPr lang="en-US" baseline="0" dirty="0" smtClean="0"/>
          </a:p>
          <a:p>
            <a:r>
              <a:rPr lang="en-US" baseline="0" dirty="0" smtClean="0"/>
              <a:t>These interfaces are used heavily in Java collections.</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22</a:t>
            </a:fld>
            <a:endParaRPr lang="en-US"/>
          </a:p>
        </p:txBody>
      </p:sp>
    </p:spTree>
    <p:extLst>
      <p:ext uri="{BB962C8B-B14F-4D97-AF65-F5344CB8AC3E}">
        <p14:creationId xmlns:p14="http://schemas.microsoft.com/office/powerpoint/2010/main" val="3334123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this one down, too, with an arrow pointing</a:t>
            </a:r>
            <a:r>
              <a:rPr lang="en-US" baseline="0" dirty="0" smtClean="0"/>
              <a:t> to list saying that it is an </a:t>
            </a:r>
            <a:r>
              <a:rPr lang="en-US" baseline="0" dirty="0" err="1" smtClean="0"/>
              <a:t>Iterable</a:t>
            </a:r>
            <a:r>
              <a:rPr lang="en-US" baseline="0" dirty="0" smtClean="0"/>
              <a:t>.</a:t>
            </a:r>
          </a:p>
          <a:p>
            <a:endParaRPr lang="en-US" baseline="0" dirty="0" smtClean="0"/>
          </a:p>
          <a:p>
            <a:r>
              <a:rPr lang="en-US" baseline="0" dirty="0" smtClean="0"/>
              <a:t>From here, develop the Fibonacci class in three stages: basic, implements Iterator, and implements </a:t>
            </a:r>
            <a:r>
              <a:rPr lang="en-US" baseline="0" dirty="0" err="1" smtClean="0"/>
              <a:t>Iterable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23</a:t>
            </a:fld>
            <a:endParaRPr lang="en-US"/>
          </a:p>
        </p:txBody>
      </p:sp>
    </p:spTree>
    <p:extLst>
      <p:ext uri="{BB962C8B-B14F-4D97-AF65-F5344CB8AC3E}">
        <p14:creationId xmlns:p14="http://schemas.microsoft.com/office/powerpoint/2010/main" val="3151003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2</a:t>
            </a:fld>
            <a:endParaRPr lang="en-US"/>
          </a:p>
        </p:txBody>
      </p:sp>
    </p:spTree>
    <p:extLst>
      <p:ext uri="{BB962C8B-B14F-4D97-AF65-F5344CB8AC3E}">
        <p14:creationId xmlns:p14="http://schemas.microsoft.com/office/powerpoint/2010/main" val="845069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An interface is like a class in which you forgot to declare the fields and left out the method bodies</a:t>
            </a:r>
          </a:p>
          <a:p>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6</a:t>
            </a:fld>
            <a:endParaRPr lang="en-US"/>
          </a:p>
        </p:txBody>
      </p:sp>
    </p:spTree>
    <p:extLst>
      <p:ext uri="{BB962C8B-B14F-4D97-AF65-F5344CB8AC3E}">
        <p14:creationId xmlns:p14="http://schemas.microsoft.com/office/powerpoint/2010/main" val="2938834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An interface is like a class in which you forgot to declare the fields and left out the method bodies</a:t>
            </a:r>
          </a:p>
          <a:p>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7</a:t>
            </a:fld>
            <a:endParaRPr lang="en-US"/>
          </a:p>
        </p:txBody>
      </p:sp>
    </p:spTree>
    <p:extLst>
      <p:ext uri="{BB962C8B-B14F-4D97-AF65-F5344CB8AC3E}">
        <p14:creationId xmlns:p14="http://schemas.microsoft.com/office/powerpoint/2010/main" val="116086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a:t>
            </a:r>
            <a:r>
              <a:rPr lang="en-US" dirty="0" err="1" smtClean="0"/>
              <a:t>Booyah.java</a:t>
            </a:r>
            <a:r>
              <a:rPr lang="en-US" baseline="0" dirty="0" smtClean="0"/>
              <a:t> for example.</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10</a:t>
            </a:fld>
            <a:endParaRPr lang="en-US"/>
          </a:p>
        </p:txBody>
      </p:sp>
    </p:spTree>
    <p:extLst>
      <p:ext uri="{BB962C8B-B14F-4D97-AF65-F5344CB8AC3E}">
        <p14:creationId xmlns:p14="http://schemas.microsoft.com/office/powerpoint/2010/main" val="2081393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out that due to the way Java</a:t>
            </a:r>
            <a:r>
              <a:rPr lang="en-US" baseline="0" dirty="0" smtClean="0"/>
              <a:t> compiles dependent files, if you change the Constants interface by modifying one of the value, all the classes that implement that interface will be recompiled and so get the new values.</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11</a:t>
            </a:fld>
            <a:endParaRPr lang="en-US"/>
          </a:p>
        </p:txBody>
      </p:sp>
    </p:spTree>
    <p:extLst>
      <p:ext uri="{BB962C8B-B14F-4D97-AF65-F5344CB8AC3E}">
        <p14:creationId xmlns:p14="http://schemas.microsoft.com/office/powerpoint/2010/main" val="2732675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12</a:t>
            </a:fld>
            <a:endParaRPr lang="en-US"/>
          </a:p>
        </p:txBody>
      </p:sp>
    </p:spTree>
    <p:extLst>
      <p:ext uri="{BB962C8B-B14F-4D97-AF65-F5344CB8AC3E}">
        <p14:creationId xmlns:p14="http://schemas.microsoft.com/office/powerpoint/2010/main" val="414725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As another example:</a:t>
            </a:r>
            <a:r>
              <a:rPr lang="en-US" baseline="0" dirty="0" smtClean="0"/>
              <a:t> We might have an interface Trainable that is used for animals that can be trained.  In that case, Horse would implement both </a:t>
            </a:r>
            <a:r>
              <a:rPr lang="en-US" baseline="0" dirty="0" err="1" smtClean="0"/>
              <a:t>Rideable</a:t>
            </a:r>
            <a:r>
              <a:rPr lang="en-US" baseline="0" dirty="0" smtClean="0"/>
              <a:t> and Trainable interfaces.</a:t>
            </a:r>
            <a:endParaRPr lang="en-US" dirty="0" smtClean="0"/>
          </a:p>
        </p:txBody>
      </p:sp>
      <p:sp>
        <p:nvSpPr>
          <p:cNvPr id="4" name="Slide Number Placeholder 3"/>
          <p:cNvSpPr>
            <a:spLocks noGrp="1"/>
          </p:cNvSpPr>
          <p:nvPr>
            <p:ph type="sldNum" sz="quarter" idx="10"/>
          </p:nvPr>
        </p:nvSpPr>
        <p:spPr/>
        <p:txBody>
          <a:bodyPr/>
          <a:lstStyle/>
          <a:p>
            <a:fld id="{0BA44966-34AF-8741-B199-20C4F0722A30}" type="slidenum">
              <a:rPr lang="en-US" smtClean="0"/>
              <a:t>13</a:t>
            </a:fld>
            <a:endParaRPr lang="en-US"/>
          </a:p>
        </p:txBody>
      </p:sp>
    </p:spTree>
    <p:extLst>
      <p:ext uri="{BB962C8B-B14F-4D97-AF65-F5344CB8AC3E}">
        <p14:creationId xmlns:p14="http://schemas.microsoft.com/office/powerpoint/2010/main" val="2050921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 the picture on the next slide while going through this</a:t>
            </a:r>
            <a:r>
              <a:rPr lang="en-US" baseline="0" dirty="0" smtClean="0"/>
              <a:t> slide.</a:t>
            </a:r>
          </a:p>
          <a:p>
            <a:endParaRPr lang="en-US" baseline="0" dirty="0" smtClean="0"/>
          </a:p>
          <a:p>
            <a:r>
              <a:rPr lang="en-US" baseline="0" dirty="0" smtClean="0"/>
              <a:t>Project 5 will be based on this design.</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14</a:t>
            </a:fld>
            <a:endParaRPr lang="en-US"/>
          </a:p>
        </p:txBody>
      </p:sp>
    </p:spTree>
    <p:extLst>
      <p:ext uri="{BB962C8B-B14F-4D97-AF65-F5344CB8AC3E}">
        <p14:creationId xmlns:p14="http://schemas.microsoft.com/office/powerpoint/2010/main" val="3820312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C0460D-A275-B046-AF56-69F1B2B512EE}" type="datetime1">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extLst>
      <p:ext uri="{BB962C8B-B14F-4D97-AF65-F5344CB8AC3E}">
        <p14:creationId xmlns:p14="http://schemas.microsoft.com/office/powerpoint/2010/main" val="1229759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88E205-F758-6947-9983-3DFB0BFA0165}" type="datetime1">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48100-F9AF-674A-BF08-576787DAE645}" type="slidenum">
              <a:rPr lang="en-US" smtClean="0"/>
              <a:t>‹#›</a:t>
            </a:fld>
            <a:endParaRPr lang="en-US"/>
          </a:p>
        </p:txBody>
      </p:sp>
    </p:spTree>
    <p:extLst>
      <p:ext uri="{BB962C8B-B14F-4D97-AF65-F5344CB8AC3E}">
        <p14:creationId xmlns:p14="http://schemas.microsoft.com/office/powerpoint/2010/main" val="3776750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4EB037-8A0F-FA47-854A-A9C48B1AC08F}" type="datetime1">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48100-F9AF-674A-BF08-576787DAE645}" type="slidenum">
              <a:rPr lang="en-US" smtClean="0"/>
              <a:t>‹#›</a:t>
            </a:fld>
            <a:endParaRPr lang="en-US"/>
          </a:p>
        </p:txBody>
      </p:sp>
    </p:spTree>
    <p:extLst>
      <p:ext uri="{BB962C8B-B14F-4D97-AF65-F5344CB8AC3E}">
        <p14:creationId xmlns:p14="http://schemas.microsoft.com/office/powerpoint/2010/main" val="3649058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8EF79-83C7-574E-96B8-96A683BD9078}" type="datetime1">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48100-F9AF-674A-BF08-576787DAE645}" type="slidenum">
              <a:rPr lang="en-US" smtClean="0"/>
              <a:t>‹#›</a:t>
            </a:fld>
            <a:endParaRPr lang="en-US"/>
          </a:p>
        </p:txBody>
      </p:sp>
    </p:spTree>
    <p:extLst>
      <p:ext uri="{BB962C8B-B14F-4D97-AF65-F5344CB8AC3E}">
        <p14:creationId xmlns:p14="http://schemas.microsoft.com/office/powerpoint/2010/main" val="4292000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5496EF-BEA3-B44F-923F-86F66554E766}" type="datetime1">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48100-F9AF-674A-BF08-576787DAE645}" type="slidenum">
              <a:rPr lang="en-US" smtClean="0"/>
              <a:t>‹#›</a:t>
            </a:fld>
            <a:endParaRPr lang="en-US"/>
          </a:p>
        </p:txBody>
      </p:sp>
    </p:spTree>
    <p:extLst>
      <p:ext uri="{BB962C8B-B14F-4D97-AF65-F5344CB8AC3E}">
        <p14:creationId xmlns:p14="http://schemas.microsoft.com/office/powerpoint/2010/main" val="1731389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A2F2E3-10D4-7041-89AF-F5BCECAE1F8B}" type="datetime1">
              <a:rPr lang="en-US" smtClean="0"/>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48100-F9AF-674A-BF08-576787DAE645}" type="slidenum">
              <a:rPr lang="en-US" smtClean="0"/>
              <a:t>‹#›</a:t>
            </a:fld>
            <a:endParaRPr lang="en-US"/>
          </a:p>
        </p:txBody>
      </p:sp>
    </p:spTree>
    <p:extLst>
      <p:ext uri="{BB962C8B-B14F-4D97-AF65-F5344CB8AC3E}">
        <p14:creationId xmlns:p14="http://schemas.microsoft.com/office/powerpoint/2010/main" val="3165603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FD348F-27EA-5B4F-B95B-8368AA0D7DC3}" type="datetime1">
              <a:rPr lang="en-US" smtClean="0"/>
              <a:t>10/25/2016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948100-F9AF-674A-BF08-576787DAE645}" type="slidenum">
              <a:rPr lang="en-US" smtClean="0"/>
              <a:t>‹#›</a:t>
            </a:fld>
            <a:endParaRPr lang="en-US"/>
          </a:p>
        </p:txBody>
      </p:sp>
    </p:spTree>
    <p:extLst>
      <p:ext uri="{BB962C8B-B14F-4D97-AF65-F5344CB8AC3E}">
        <p14:creationId xmlns:p14="http://schemas.microsoft.com/office/powerpoint/2010/main" val="2157634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6F5FE2-33F2-2A45-8F37-625101D7CF5B}" type="datetime1">
              <a:rPr lang="en-US" smtClean="0"/>
              <a:t>10/25/2016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948100-F9AF-674A-BF08-576787DAE645}" type="slidenum">
              <a:rPr lang="en-US" smtClean="0"/>
              <a:t>‹#›</a:t>
            </a:fld>
            <a:endParaRPr lang="en-US"/>
          </a:p>
        </p:txBody>
      </p:sp>
    </p:spTree>
    <p:extLst>
      <p:ext uri="{BB962C8B-B14F-4D97-AF65-F5344CB8AC3E}">
        <p14:creationId xmlns:p14="http://schemas.microsoft.com/office/powerpoint/2010/main" val="2257441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41C30F-0B6E-6842-9F7D-6FD956461AD8}" type="datetime1">
              <a:rPr lang="en-US" smtClean="0"/>
              <a:t>10/25/2016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948100-F9AF-674A-BF08-576787DAE645}" type="slidenum">
              <a:rPr lang="en-US" smtClean="0"/>
              <a:t>‹#›</a:t>
            </a:fld>
            <a:endParaRPr lang="en-US"/>
          </a:p>
        </p:txBody>
      </p:sp>
    </p:spTree>
    <p:extLst>
      <p:ext uri="{BB962C8B-B14F-4D97-AF65-F5344CB8AC3E}">
        <p14:creationId xmlns:p14="http://schemas.microsoft.com/office/powerpoint/2010/main" val="1909688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20E074-75C9-EE42-B1D9-3EFD1628213E}" type="datetime1">
              <a:rPr lang="en-US" smtClean="0"/>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48100-F9AF-674A-BF08-576787DAE645}" type="slidenum">
              <a:rPr lang="en-US" smtClean="0"/>
              <a:t>‹#›</a:t>
            </a:fld>
            <a:endParaRPr lang="en-US"/>
          </a:p>
        </p:txBody>
      </p:sp>
    </p:spTree>
    <p:extLst>
      <p:ext uri="{BB962C8B-B14F-4D97-AF65-F5344CB8AC3E}">
        <p14:creationId xmlns:p14="http://schemas.microsoft.com/office/powerpoint/2010/main" val="296555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8A1506-FD6E-F743-BB6D-CAF84C8EC89B}" type="datetime1">
              <a:rPr lang="en-US" smtClean="0"/>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48100-F9AF-674A-BF08-576787DAE645}" type="slidenum">
              <a:rPr lang="en-US" smtClean="0"/>
              <a:t>‹#›</a:t>
            </a:fld>
            <a:endParaRPr lang="en-US"/>
          </a:p>
        </p:txBody>
      </p:sp>
    </p:spTree>
    <p:extLst>
      <p:ext uri="{BB962C8B-B14F-4D97-AF65-F5344CB8AC3E}">
        <p14:creationId xmlns:p14="http://schemas.microsoft.com/office/powerpoint/2010/main" val="833575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B320DE-CE0C-E941-9133-67FDCD6585BD}" type="datetime1">
              <a:rPr lang="en-US" smtClean="0"/>
              <a:t>10/25/2016</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948100-F9AF-674A-BF08-576787DAE645}" type="slidenum">
              <a:rPr lang="en-US" smtClean="0"/>
              <a:t>‹#›</a:t>
            </a:fld>
            <a:endParaRPr lang="en-US"/>
          </a:p>
        </p:txBody>
      </p:sp>
    </p:spTree>
    <p:extLst>
      <p:ext uri="{BB962C8B-B14F-4D97-AF65-F5344CB8AC3E}">
        <p14:creationId xmlns:p14="http://schemas.microsoft.com/office/powerpoint/2010/main" val="2714878366"/>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mtClean="0"/>
              <a:t>CS18000: Problem Solving and Object-Oriented Programming</a:t>
            </a:r>
            <a:endParaRPr lang="en-US" dirty="0"/>
          </a:p>
        </p:txBody>
      </p:sp>
      <p:sp>
        <p:nvSpPr>
          <p:cNvPr id="3" name="Subtitle 2"/>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3209575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Fields in Interfaces</a:t>
            </a:r>
            <a:endParaRPr lang="en-US" dirty="0"/>
          </a:p>
        </p:txBody>
      </p:sp>
      <p:sp>
        <p:nvSpPr>
          <p:cNvPr id="3" name="Content Placeholder 2"/>
          <p:cNvSpPr>
            <a:spLocks noGrp="1"/>
          </p:cNvSpPr>
          <p:nvPr>
            <p:ph idx="1"/>
          </p:nvPr>
        </p:nvSpPr>
        <p:spPr/>
        <p:txBody>
          <a:bodyPr>
            <a:normAutofit lnSpcReduction="10000"/>
          </a:bodyPr>
          <a:lstStyle/>
          <a:p>
            <a:r>
              <a:rPr lang="en-US" dirty="0" smtClean="0"/>
              <a:t>Interfaces may include fields</a:t>
            </a:r>
          </a:p>
          <a:p>
            <a:r>
              <a:rPr lang="en-US" dirty="0" smtClean="0"/>
              <a:t>Fields </a:t>
            </a:r>
            <a:r>
              <a:rPr lang="en-US" dirty="0"/>
              <a:t>are implicitly declared </a:t>
            </a:r>
            <a:endParaRPr lang="en-US" dirty="0" smtClean="0"/>
          </a:p>
          <a:p>
            <a:pPr lvl="1"/>
            <a:r>
              <a:rPr lang="en-US" dirty="0" smtClean="0"/>
              <a:t>public</a:t>
            </a:r>
            <a:r>
              <a:rPr lang="en-US" dirty="0"/>
              <a:t>, </a:t>
            </a:r>
            <a:endParaRPr lang="en-US" dirty="0" smtClean="0"/>
          </a:p>
          <a:p>
            <a:pPr lvl="1"/>
            <a:r>
              <a:rPr lang="en-US" dirty="0" smtClean="0"/>
              <a:t>final</a:t>
            </a:r>
            <a:r>
              <a:rPr lang="en-US" dirty="0"/>
              <a:t>, and </a:t>
            </a:r>
            <a:endParaRPr lang="en-US" dirty="0" smtClean="0"/>
          </a:p>
          <a:p>
            <a:pPr lvl="1"/>
            <a:r>
              <a:rPr lang="en-US" dirty="0" smtClean="0"/>
              <a:t>static</a:t>
            </a:r>
            <a:endParaRPr lang="en-US" dirty="0"/>
          </a:p>
          <a:p>
            <a:r>
              <a:rPr lang="en-US" dirty="0" smtClean="0"/>
              <a:t>That is, fields in interfaces are constants, and so must be declared with an initializer (=)</a:t>
            </a:r>
          </a:p>
          <a:p>
            <a:r>
              <a:rPr lang="en-US" dirty="0" smtClean="0"/>
              <a:t>Allows easy use of shared constants</a:t>
            </a:r>
          </a:p>
          <a:p>
            <a:r>
              <a:rPr lang="en-US" dirty="0"/>
              <a:t>Methods are implicitly declared public</a:t>
            </a:r>
          </a:p>
          <a:p>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t>10</a:t>
            </a:fld>
            <a:endParaRPr lang="en-US"/>
          </a:p>
        </p:txBody>
      </p:sp>
    </p:spTree>
    <p:extLst>
      <p:ext uri="{BB962C8B-B14F-4D97-AF65-F5344CB8AC3E}">
        <p14:creationId xmlns:p14="http://schemas.microsoft.com/office/powerpoint/2010/main" val="1009076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dissolv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Constants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Consolas"/>
                <a:cs typeface="Consolas"/>
              </a:rPr>
              <a:t>interface Constants {</a:t>
            </a:r>
          </a:p>
          <a:p>
            <a:pPr marL="0" indent="0">
              <a:buNone/>
            </a:pPr>
            <a:r>
              <a:rPr lang="en-US" dirty="0">
                <a:latin typeface="Consolas"/>
                <a:cs typeface="Consolas"/>
              </a:rPr>
              <a:t>    double X = 1234.56;</a:t>
            </a:r>
          </a:p>
          <a:p>
            <a:pPr marL="0" indent="0">
              <a:buNone/>
            </a:pPr>
            <a:r>
              <a:rPr lang="en-US" dirty="0">
                <a:latin typeface="Consolas"/>
                <a:cs typeface="Consolas"/>
              </a:rPr>
              <a:t>    </a:t>
            </a:r>
            <a:r>
              <a:rPr lang="en-US" dirty="0" err="1">
                <a:latin typeface="Consolas"/>
                <a:cs typeface="Consolas"/>
              </a:rPr>
              <a:t>int</a:t>
            </a:r>
            <a:r>
              <a:rPr lang="en-US" dirty="0">
                <a:latin typeface="Consolas"/>
                <a:cs typeface="Consolas"/>
              </a:rPr>
              <a:t> Y = -1;</a:t>
            </a:r>
          </a:p>
          <a:p>
            <a:pPr marL="0" indent="0">
              <a:buNone/>
            </a:pPr>
            <a:r>
              <a:rPr lang="en-US" dirty="0">
                <a:latin typeface="Consolas"/>
                <a:cs typeface="Consolas"/>
              </a:rPr>
              <a:t>    String Z = "hello there";</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public class </a:t>
            </a:r>
            <a:r>
              <a:rPr lang="en-US" dirty="0" err="1">
                <a:latin typeface="Consolas"/>
                <a:cs typeface="Consolas"/>
              </a:rPr>
              <a:t>Booyah</a:t>
            </a:r>
            <a:r>
              <a:rPr lang="en-US" dirty="0">
                <a:latin typeface="Consolas"/>
                <a:cs typeface="Consolas"/>
              </a:rPr>
              <a:t> implements Constants {</a:t>
            </a:r>
          </a:p>
          <a:p>
            <a:pPr marL="0" indent="0">
              <a:buNone/>
            </a:pPr>
            <a:r>
              <a:rPr lang="en-US" dirty="0">
                <a:latin typeface="Consolas"/>
                <a:cs typeface="Consolas"/>
              </a:rPr>
              <a:t>    public static void main(String[]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(X);</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(Y);</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(Z);</a:t>
            </a:r>
          </a:p>
          <a:p>
            <a:pPr marL="0" indent="0">
              <a:buNone/>
            </a:pPr>
            <a:r>
              <a:rPr lang="en-US" dirty="0">
                <a:latin typeface="Consolas"/>
                <a:cs typeface="Consolas"/>
              </a:rPr>
              <a:t>    }</a:t>
            </a:r>
          </a:p>
          <a:p>
            <a:pPr marL="0" indent="0">
              <a:buNone/>
            </a:pPr>
            <a:r>
              <a:rPr lang="en-US" dirty="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t>11</a:t>
            </a:fld>
            <a:endParaRPr lang="en-US"/>
          </a:p>
        </p:txBody>
      </p:sp>
    </p:spTree>
    <p:extLst>
      <p:ext uri="{BB962C8B-B14F-4D97-AF65-F5344CB8AC3E}">
        <p14:creationId xmlns:p14="http://schemas.microsoft.com/office/powerpoint/2010/main" val="3776403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Multiple Interfaces</a:t>
            </a:r>
            <a:endParaRPr lang="en-US" dirty="0"/>
          </a:p>
        </p:txBody>
      </p:sp>
      <p:sp>
        <p:nvSpPr>
          <p:cNvPr id="3" name="Content Placeholder 2"/>
          <p:cNvSpPr>
            <a:spLocks noGrp="1"/>
          </p:cNvSpPr>
          <p:nvPr>
            <p:ph idx="1"/>
          </p:nvPr>
        </p:nvSpPr>
        <p:spPr>
          <a:xfrm>
            <a:off x="457199" y="1600200"/>
            <a:ext cx="8410373" cy="4525963"/>
          </a:xfrm>
        </p:spPr>
        <p:txBody>
          <a:bodyPr/>
          <a:lstStyle/>
          <a:p>
            <a:r>
              <a:rPr lang="en-US" dirty="0" smtClean="0"/>
              <a:t>A class can implement multiple interfaces</a:t>
            </a:r>
          </a:p>
          <a:p>
            <a:r>
              <a:rPr lang="en-US" dirty="0" smtClean="0"/>
              <a:t>The methods implemented are the union of the methods specified in the interfaces</a:t>
            </a:r>
          </a:p>
          <a:p>
            <a:r>
              <a:rPr lang="en-US" dirty="0" smtClean="0"/>
              <a:t>Examples:</a:t>
            </a:r>
          </a:p>
          <a:p>
            <a:pPr marL="0" indent="0">
              <a:buNone/>
            </a:pPr>
            <a:endParaRPr lang="en-US" sz="2400" dirty="0" smtClean="0">
              <a:latin typeface="Consolas"/>
              <a:cs typeface="Consolas"/>
            </a:endParaRPr>
          </a:p>
          <a:p>
            <a:pPr marL="0" indent="0">
              <a:buNone/>
            </a:pPr>
            <a:r>
              <a:rPr lang="en-US" sz="2400" dirty="0">
                <a:latin typeface="Consolas"/>
                <a:cs typeface="Consolas"/>
              </a:rPr>
              <a:t>class </a:t>
            </a:r>
            <a:r>
              <a:rPr lang="en-US" sz="2400" dirty="0" err="1">
                <a:latin typeface="Consolas"/>
                <a:cs typeface="Consolas"/>
              </a:rPr>
              <a:t>SoapOpera</a:t>
            </a:r>
            <a:r>
              <a:rPr lang="en-US" sz="2400" dirty="0">
                <a:latin typeface="Consolas"/>
                <a:cs typeface="Consolas"/>
              </a:rPr>
              <a:t> implements </a:t>
            </a:r>
            <a:r>
              <a:rPr lang="en-US" sz="2400" dirty="0" err="1">
                <a:latin typeface="Consolas"/>
                <a:cs typeface="Consolas"/>
              </a:rPr>
              <a:t>Cryable</a:t>
            </a:r>
            <a:r>
              <a:rPr lang="en-US" sz="2400" dirty="0">
                <a:latin typeface="Consolas"/>
                <a:cs typeface="Consolas"/>
              </a:rPr>
              <a:t> { … }</a:t>
            </a:r>
          </a:p>
          <a:p>
            <a:pPr marL="0" indent="0">
              <a:buNone/>
            </a:pPr>
            <a:r>
              <a:rPr lang="en-US" sz="2400" dirty="0">
                <a:latin typeface="Consolas"/>
                <a:cs typeface="Consolas"/>
              </a:rPr>
              <a:t>class </a:t>
            </a:r>
            <a:r>
              <a:rPr lang="en-US" sz="2400" dirty="0" err="1">
                <a:latin typeface="Consolas"/>
                <a:cs typeface="Consolas"/>
              </a:rPr>
              <a:t>SitCom</a:t>
            </a:r>
            <a:r>
              <a:rPr lang="en-US" sz="2400" dirty="0">
                <a:latin typeface="Consolas"/>
                <a:cs typeface="Consolas"/>
              </a:rPr>
              <a:t> implements Laughable { … }</a:t>
            </a:r>
          </a:p>
          <a:p>
            <a:pPr marL="0" indent="0">
              <a:buNone/>
            </a:pPr>
            <a:r>
              <a:rPr lang="en-US" sz="2400" dirty="0" smtClean="0">
                <a:latin typeface="Consolas"/>
                <a:cs typeface="Consolas"/>
              </a:rPr>
              <a:t>class Movie implements Laughable, </a:t>
            </a:r>
            <a:r>
              <a:rPr lang="en-US" sz="2400" dirty="0" err="1" smtClean="0">
                <a:latin typeface="Consolas"/>
                <a:cs typeface="Consolas"/>
              </a:rPr>
              <a:t>Cryable</a:t>
            </a:r>
            <a:r>
              <a:rPr lang="en-US" sz="2400" dirty="0" smtClean="0">
                <a:latin typeface="Consolas"/>
                <a:cs typeface="Consolas"/>
              </a:rPr>
              <a:t> { … }</a:t>
            </a:r>
          </a:p>
        </p:txBody>
      </p:sp>
      <p:sp>
        <p:nvSpPr>
          <p:cNvPr id="4" name="Slide Number Placeholder 3"/>
          <p:cNvSpPr>
            <a:spLocks noGrp="1"/>
          </p:cNvSpPr>
          <p:nvPr>
            <p:ph type="sldNum" sz="quarter" idx="12"/>
          </p:nvPr>
        </p:nvSpPr>
        <p:spPr/>
        <p:txBody>
          <a:bodyPr/>
          <a:lstStyle/>
          <a:p>
            <a:fld id="{8A948100-F9AF-674A-BF08-576787DAE645}" type="slidenum">
              <a:rPr lang="en-US" smtClean="0"/>
              <a:t>12</a:t>
            </a:fld>
            <a:endParaRPr lang="en-US"/>
          </a:p>
        </p:txBody>
      </p:sp>
    </p:spTree>
    <p:extLst>
      <p:ext uri="{BB962C8B-B14F-4D97-AF65-F5344CB8AC3E}">
        <p14:creationId xmlns:p14="http://schemas.microsoft.com/office/powerpoint/2010/main" val="1658941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ssolv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Rideable</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a:t>Rideable</a:t>
            </a:r>
            <a:r>
              <a:rPr lang="en-US" dirty="0"/>
              <a:t> </a:t>
            </a:r>
            <a:r>
              <a:rPr lang="en-US" dirty="0" smtClean="0"/>
              <a:t>defines an interface to something you ride:</a:t>
            </a:r>
          </a:p>
          <a:p>
            <a:pPr marL="457200" lvl="1" indent="0">
              <a:buNone/>
            </a:pPr>
            <a:r>
              <a:rPr lang="en-US" sz="2600" dirty="0" smtClean="0">
                <a:latin typeface="Consolas"/>
                <a:cs typeface="Consolas"/>
              </a:rPr>
              <a:t>void mount();</a:t>
            </a:r>
          </a:p>
          <a:p>
            <a:pPr marL="457200" lvl="1" indent="0">
              <a:buNone/>
            </a:pPr>
            <a:r>
              <a:rPr lang="en-US" sz="2600" dirty="0" smtClean="0">
                <a:latin typeface="Consolas"/>
                <a:cs typeface="Consolas"/>
              </a:rPr>
              <a:t>void dismount();</a:t>
            </a:r>
          </a:p>
          <a:p>
            <a:pPr marL="457200" lvl="1" indent="0">
              <a:buNone/>
            </a:pPr>
            <a:r>
              <a:rPr lang="en-US" sz="2600" dirty="0" smtClean="0">
                <a:latin typeface="Consolas"/>
                <a:cs typeface="Consolas"/>
              </a:rPr>
              <a:t>void move(</a:t>
            </a:r>
            <a:r>
              <a:rPr lang="en-US" sz="2600" dirty="0" err="1" smtClean="0">
                <a:latin typeface="Consolas"/>
                <a:cs typeface="Consolas"/>
              </a:rPr>
              <a:t>boolean</a:t>
            </a:r>
            <a:r>
              <a:rPr lang="en-US" sz="2600" dirty="0" smtClean="0">
                <a:latin typeface="Consolas"/>
                <a:cs typeface="Consolas"/>
              </a:rPr>
              <a:t> forward);</a:t>
            </a:r>
          </a:p>
          <a:p>
            <a:pPr marL="457200" lvl="1" indent="0">
              <a:buNone/>
            </a:pPr>
            <a:r>
              <a:rPr lang="en-US" sz="2600" dirty="0">
                <a:latin typeface="Consolas"/>
                <a:cs typeface="Consolas"/>
              </a:rPr>
              <a:t>v</a:t>
            </a:r>
            <a:r>
              <a:rPr lang="en-US" sz="2600" dirty="0" smtClean="0">
                <a:latin typeface="Consolas"/>
                <a:cs typeface="Consolas"/>
              </a:rPr>
              <a:t>oid turn(</a:t>
            </a:r>
            <a:r>
              <a:rPr lang="en-US" sz="2600" dirty="0" err="1" smtClean="0">
                <a:latin typeface="Consolas"/>
                <a:cs typeface="Consolas"/>
              </a:rPr>
              <a:t>int</a:t>
            </a:r>
            <a:r>
              <a:rPr lang="en-US" sz="2600" dirty="0" smtClean="0">
                <a:latin typeface="Consolas"/>
                <a:cs typeface="Consolas"/>
              </a:rPr>
              <a:t> direction);</a:t>
            </a:r>
          </a:p>
          <a:p>
            <a:pPr marL="457200" lvl="1" indent="0">
              <a:buNone/>
            </a:pPr>
            <a:r>
              <a:rPr lang="en-US" sz="2600" dirty="0" smtClean="0">
                <a:latin typeface="Consolas"/>
                <a:cs typeface="Consolas"/>
              </a:rPr>
              <a:t>void </a:t>
            </a:r>
            <a:r>
              <a:rPr lang="en-US" sz="2600" dirty="0" err="1" smtClean="0">
                <a:latin typeface="Consolas"/>
                <a:cs typeface="Consolas"/>
              </a:rPr>
              <a:t>setSpeed</a:t>
            </a:r>
            <a:r>
              <a:rPr lang="en-US" sz="2600" dirty="0" smtClean="0">
                <a:latin typeface="Consolas"/>
                <a:cs typeface="Consolas"/>
              </a:rPr>
              <a:t>(double mph);</a:t>
            </a:r>
          </a:p>
          <a:p>
            <a:r>
              <a:rPr lang="en-US" dirty="0" smtClean="0"/>
              <a:t>Implementations:</a:t>
            </a:r>
          </a:p>
          <a:p>
            <a:pPr marL="457200" lvl="1" indent="0">
              <a:buNone/>
            </a:pPr>
            <a:r>
              <a:rPr lang="en-US" sz="2600" dirty="0">
                <a:latin typeface="Consolas"/>
                <a:cs typeface="Consolas"/>
              </a:rPr>
              <a:t>c</a:t>
            </a:r>
            <a:r>
              <a:rPr lang="en-US" sz="2600" dirty="0" smtClean="0">
                <a:latin typeface="Consolas"/>
                <a:cs typeface="Consolas"/>
              </a:rPr>
              <a:t>lass Motorcycle implements </a:t>
            </a:r>
            <a:r>
              <a:rPr lang="en-US" sz="2600" dirty="0" err="1" smtClean="0">
                <a:latin typeface="Consolas"/>
                <a:cs typeface="Consolas"/>
              </a:rPr>
              <a:t>Rideable</a:t>
            </a:r>
            <a:r>
              <a:rPr lang="en-US" sz="2600" dirty="0" smtClean="0">
                <a:latin typeface="Consolas"/>
                <a:cs typeface="Consolas"/>
              </a:rPr>
              <a:t> { … }</a:t>
            </a:r>
          </a:p>
          <a:p>
            <a:pPr marL="457200" lvl="1" indent="0">
              <a:buNone/>
            </a:pPr>
            <a:r>
              <a:rPr lang="en-US" sz="2600" dirty="0">
                <a:latin typeface="Consolas"/>
                <a:cs typeface="Consolas"/>
              </a:rPr>
              <a:t>c</a:t>
            </a:r>
            <a:r>
              <a:rPr lang="en-US" sz="2600" dirty="0" smtClean="0">
                <a:latin typeface="Consolas"/>
                <a:cs typeface="Consolas"/>
              </a:rPr>
              <a:t>lass Horse implements </a:t>
            </a:r>
            <a:r>
              <a:rPr lang="en-US" sz="2600" dirty="0" err="1" smtClean="0">
                <a:latin typeface="Consolas"/>
                <a:cs typeface="Consolas"/>
              </a:rPr>
              <a:t>Rideable</a:t>
            </a:r>
            <a:r>
              <a:rPr lang="en-US" sz="2600" dirty="0" smtClean="0">
                <a:latin typeface="Consolas"/>
                <a:cs typeface="Consolas"/>
              </a:rPr>
              <a:t>, Trainable { … }</a:t>
            </a:r>
          </a:p>
          <a:p>
            <a:pPr marL="457200" lvl="1" indent="0">
              <a:buNone/>
            </a:pPr>
            <a:r>
              <a:rPr lang="en-US" sz="2600" dirty="0">
                <a:latin typeface="Consolas"/>
                <a:cs typeface="Consolas"/>
              </a:rPr>
              <a:t>c</a:t>
            </a:r>
            <a:r>
              <a:rPr lang="en-US" sz="2600" dirty="0" smtClean="0">
                <a:latin typeface="Consolas"/>
                <a:cs typeface="Consolas"/>
              </a:rPr>
              <a:t>lass Bicycle implements </a:t>
            </a:r>
            <a:r>
              <a:rPr lang="en-US" sz="2600" dirty="0" err="1" smtClean="0">
                <a:latin typeface="Consolas"/>
                <a:cs typeface="Consolas"/>
              </a:rPr>
              <a:t>Rideable</a:t>
            </a:r>
            <a:r>
              <a:rPr lang="en-US" sz="2600" dirty="0" smtClean="0">
                <a:latin typeface="Consolas"/>
                <a:cs typeface="Consolas"/>
              </a:rPr>
              <a:t> { … }</a:t>
            </a:r>
            <a:endParaRPr lang="en-US" sz="2600"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t>13</a:t>
            </a:fld>
            <a:endParaRPr lang="en-US"/>
          </a:p>
        </p:txBody>
      </p:sp>
    </p:spTree>
    <p:extLst>
      <p:ext uri="{BB962C8B-B14F-4D97-AF65-F5344CB8AC3E}">
        <p14:creationId xmlns:p14="http://schemas.microsoft.com/office/powerpoint/2010/main" val="1307771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Building a Game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Problem: Implement a turn-based game in which players can pick up </a:t>
            </a:r>
            <a:r>
              <a:rPr lang="en-US" smtClean="0"/>
              <a:t>valuable objects</a:t>
            </a:r>
            <a:endParaRPr lang="en-US" dirty="0" smtClean="0"/>
          </a:p>
          <a:p>
            <a:r>
              <a:rPr lang="en-US" dirty="0" smtClean="0"/>
              <a:t>Multiple players, each with own strategy</a:t>
            </a:r>
          </a:p>
          <a:p>
            <a:r>
              <a:rPr lang="en-US" dirty="0" smtClean="0"/>
              <a:t>Rules enforced by game controller</a:t>
            </a:r>
          </a:p>
          <a:p>
            <a:r>
              <a:rPr lang="en-US" dirty="0" smtClean="0"/>
              <a:t>Use of Java interface:</a:t>
            </a:r>
          </a:p>
          <a:p>
            <a:pPr lvl="1"/>
            <a:r>
              <a:rPr lang="en-US" dirty="0" smtClean="0"/>
              <a:t>Each player class implements Player interface</a:t>
            </a:r>
          </a:p>
          <a:p>
            <a:pPr lvl="1"/>
            <a:r>
              <a:rPr lang="en-US" dirty="0" smtClean="0"/>
              <a:t>Game controller expects parameters of type Player</a:t>
            </a:r>
          </a:p>
          <a:p>
            <a:r>
              <a:rPr lang="en-US" dirty="0" smtClean="0"/>
              <a:t>Main program:</a:t>
            </a:r>
          </a:p>
          <a:p>
            <a:pPr lvl="1"/>
            <a:r>
              <a:rPr lang="en-US" dirty="0" smtClean="0"/>
              <a:t>Creates player objects from classes</a:t>
            </a:r>
          </a:p>
          <a:p>
            <a:pPr lvl="1"/>
            <a:r>
              <a:rPr lang="en-US" dirty="0" smtClean="0"/>
              <a:t>Creates game controller with player objects</a:t>
            </a:r>
          </a:p>
          <a:p>
            <a:pPr lvl="1"/>
            <a:r>
              <a:rPr lang="en-US" dirty="0" smtClean="0"/>
              <a:t>Starts game controller</a:t>
            </a:r>
          </a:p>
          <a:p>
            <a:pPr lvl="1"/>
            <a:r>
              <a:rPr lang="en-US" dirty="0" smtClean="0"/>
              <a:t>Prints results</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t>14</a:t>
            </a:fld>
            <a:endParaRPr lang="en-US"/>
          </a:p>
        </p:txBody>
      </p:sp>
    </p:spTree>
    <p:extLst>
      <p:ext uri="{BB962C8B-B14F-4D97-AF65-F5344CB8AC3E}">
        <p14:creationId xmlns:p14="http://schemas.microsoft.com/office/powerpoint/2010/main" val="963783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ssolve">
                                      <p:cBhvr>
                                        <p:cTn id="33" dur="500"/>
                                        <p:tgtEl>
                                          <p:spTgt spid="3">
                                            <p:txEl>
                                              <p:pRg st="6" end="6"/>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dissolve">
                                      <p:cBhvr>
                                        <p:cTn id="36" dur="500"/>
                                        <p:tgtEl>
                                          <p:spTgt spid="3">
                                            <p:txEl>
                                              <p:pRg st="7" end="7"/>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dissolve">
                                      <p:cBhvr>
                                        <p:cTn id="39" dur="500"/>
                                        <p:tgtEl>
                                          <p:spTgt spid="3">
                                            <p:txEl>
                                              <p:pRg st="8" end="8"/>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dissolve">
                                      <p:cBhvr>
                                        <p:cTn id="42" dur="500"/>
                                        <p:tgtEl>
                                          <p:spTgt spid="3">
                                            <p:txEl>
                                              <p:pRg st="9" end="9"/>
                                            </p:txEl>
                                          </p:spTgt>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dissolve">
                                      <p:cBhvr>
                                        <p:cTn id="4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Program Class Diagram</a:t>
            </a:r>
            <a:endParaRPr lang="en-US" dirty="0"/>
          </a:p>
        </p:txBody>
      </p:sp>
      <p:sp>
        <p:nvSpPr>
          <p:cNvPr id="3" name="Slide Number Placeholder 2"/>
          <p:cNvSpPr>
            <a:spLocks noGrp="1"/>
          </p:cNvSpPr>
          <p:nvPr>
            <p:ph type="sldNum" sz="quarter" idx="12"/>
          </p:nvPr>
        </p:nvSpPr>
        <p:spPr/>
        <p:txBody>
          <a:bodyPr/>
          <a:lstStyle/>
          <a:p>
            <a:fld id="{8A948100-F9AF-674A-BF08-576787DAE645}" type="slidenum">
              <a:rPr lang="en-US" smtClean="0"/>
              <a:t>15</a:t>
            </a:fld>
            <a:endParaRPr lang="en-US"/>
          </a:p>
        </p:txBody>
      </p:sp>
      <p:sp>
        <p:nvSpPr>
          <p:cNvPr id="5" name="Process 4"/>
          <p:cNvSpPr/>
          <p:nvPr/>
        </p:nvSpPr>
        <p:spPr>
          <a:xfrm>
            <a:off x="1904453" y="3352481"/>
            <a:ext cx="2436875" cy="1006889"/>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Player</a:t>
            </a:r>
            <a:br>
              <a:rPr lang="en-US" sz="2400" dirty="0" smtClean="0"/>
            </a:br>
            <a:r>
              <a:rPr lang="en-US" sz="2400" dirty="0" smtClean="0"/>
              <a:t>(interface)</a:t>
            </a:r>
            <a:endParaRPr lang="en-US" sz="2400" dirty="0"/>
          </a:p>
        </p:txBody>
      </p:sp>
      <p:sp>
        <p:nvSpPr>
          <p:cNvPr id="6" name="Process 5"/>
          <p:cNvSpPr/>
          <p:nvPr/>
        </p:nvSpPr>
        <p:spPr>
          <a:xfrm>
            <a:off x="457200" y="5349461"/>
            <a:ext cx="2436875" cy="1006889"/>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Player 1</a:t>
            </a:r>
          </a:p>
          <a:p>
            <a:pPr algn="ctr"/>
            <a:r>
              <a:rPr lang="en-US" sz="2400" dirty="0" smtClean="0"/>
              <a:t>(strategy 1)</a:t>
            </a:r>
            <a:endParaRPr lang="en-US" sz="2400" dirty="0"/>
          </a:p>
        </p:txBody>
      </p:sp>
      <p:sp>
        <p:nvSpPr>
          <p:cNvPr id="7" name="Process 6"/>
          <p:cNvSpPr/>
          <p:nvPr/>
        </p:nvSpPr>
        <p:spPr>
          <a:xfrm>
            <a:off x="4341328" y="5349461"/>
            <a:ext cx="2436875" cy="1006889"/>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Player 2</a:t>
            </a:r>
          </a:p>
          <a:p>
            <a:pPr algn="ctr"/>
            <a:r>
              <a:rPr lang="en-US" sz="2400" dirty="0" smtClean="0"/>
              <a:t>(strategy 2)</a:t>
            </a:r>
            <a:endParaRPr lang="en-US" sz="2400" dirty="0"/>
          </a:p>
        </p:txBody>
      </p:sp>
      <p:sp>
        <p:nvSpPr>
          <p:cNvPr id="8" name="Process 7"/>
          <p:cNvSpPr/>
          <p:nvPr/>
        </p:nvSpPr>
        <p:spPr>
          <a:xfrm>
            <a:off x="6249925" y="3352481"/>
            <a:ext cx="2436875" cy="1006889"/>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Main</a:t>
            </a:r>
          </a:p>
          <a:p>
            <a:pPr algn="ctr"/>
            <a:r>
              <a:rPr lang="en-US" sz="2400" dirty="0" smtClean="0"/>
              <a:t>(start up)</a:t>
            </a:r>
            <a:endParaRPr lang="en-US" sz="2400" dirty="0"/>
          </a:p>
        </p:txBody>
      </p:sp>
      <p:sp>
        <p:nvSpPr>
          <p:cNvPr id="9" name="Process 8"/>
          <p:cNvSpPr/>
          <p:nvPr/>
        </p:nvSpPr>
        <p:spPr>
          <a:xfrm>
            <a:off x="3378398" y="1513986"/>
            <a:ext cx="2436875" cy="1006889"/>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Game</a:t>
            </a:r>
          </a:p>
          <a:p>
            <a:pPr algn="ctr"/>
            <a:r>
              <a:rPr lang="en-US" sz="2400" dirty="0" smtClean="0"/>
              <a:t>(rules and logic)</a:t>
            </a:r>
            <a:endParaRPr lang="en-US" sz="2400" dirty="0"/>
          </a:p>
        </p:txBody>
      </p:sp>
      <p:cxnSp>
        <p:nvCxnSpPr>
          <p:cNvPr id="11" name="Straight Arrow Connector 10"/>
          <p:cNvCxnSpPr>
            <a:stCxn id="6" idx="0"/>
            <a:endCxn id="5" idx="2"/>
          </p:cNvCxnSpPr>
          <p:nvPr/>
        </p:nvCxnSpPr>
        <p:spPr>
          <a:xfrm flipV="1">
            <a:off x="1675638" y="4359370"/>
            <a:ext cx="1447253" cy="9900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0"/>
            <a:endCxn id="5" idx="2"/>
          </p:cNvCxnSpPr>
          <p:nvPr/>
        </p:nvCxnSpPr>
        <p:spPr>
          <a:xfrm flipH="1" flipV="1">
            <a:off x="3122891" y="4359370"/>
            <a:ext cx="2436875" cy="9900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8" idx="0"/>
            <a:endCxn id="9" idx="2"/>
          </p:cNvCxnSpPr>
          <p:nvPr/>
        </p:nvCxnSpPr>
        <p:spPr>
          <a:xfrm flipH="1" flipV="1">
            <a:off x="4596836" y="2520875"/>
            <a:ext cx="2871527" cy="8316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8" idx="2"/>
            <a:endCxn id="6" idx="0"/>
          </p:cNvCxnSpPr>
          <p:nvPr/>
        </p:nvCxnSpPr>
        <p:spPr>
          <a:xfrm flipH="1">
            <a:off x="1675638" y="4359370"/>
            <a:ext cx="5792725" cy="9900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8" idx="2"/>
            <a:endCxn id="7" idx="0"/>
          </p:cNvCxnSpPr>
          <p:nvPr/>
        </p:nvCxnSpPr>
        <p:spPr>
          <a:xfrm flipH="1">
            <a:off x="5559766" y="4359370"/>
            <a:ext cx="1908597" cy="9900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7028766" y="4462346"/>
            <a:ext cx="870626" cy="369332"/>
          </a:xfrm>
          <a:prstGeom prst="rect">
            <a:avLst/>
          </a:prstGeom>
          <a:noFill/>
        </p:spPr>
        <p:txBody>
          <a:bodyPr wrap="none" rtlCol="0">
            <a:spAutoFit/>
          </a:bodyPr>
          <a:lstStyle/>
          <a:p>
            <a:r>
              <a:rPr lang="en-US" dirty="0" smtClean="0"/>
              <a:t>creates</a:t>
            </a:r>
            <a:endParaRPr lang="en-US" dirty="0"/>
          </a:p>
        </p:txBody>
      </p:sp>
      <p:sp>
        <p:nvSpPr>
          <p:cNvPr id="37" name="TextBox 36"/>
          <p:cNvSpPr txBox="1"/>
          <p:nvPr/>
        </p:nvSpPr>
        <p:spPr>
          <a:xfrm>
            <a:off x="6534384" y="2772599"/>
            <a:ext cx="870626" cy="369332"/>
          </a:xfrm>
          <a:prstGeom prst="rect">
            <a:avLst/>
          </a:prstGeom>
          <a:noFill/>
        </p:spPr>
        <p:txBody>
          <a:bodyPr wrap="none" rtlCol="0">
            <a:spAutoFit/>
          </a:bodyPr>
          <a:lstStyle/>
          <a:p>
            <a:r>
              <a:rPr lang="en-US" dirty="0" smtClean="0"/>
              <a:t>creates</a:t>
            </a:r>
            <a:endParaRPr lang="en-US" dirty="0"/>
          </a:p>
        </p:txBody>
      </p:sp>
      <p:sp>
        <p:nvSpPr>
          <p:cNvPr id="38" name="TextBox 37"/>
          <p:cNvSpPr txBox="1"/>
          <p:nvPr/>
        </p:nvSpPr>
        <p:spPr>
          <a:xfrm>
            <a:off x="1209104" y="4484286"/>
            <a:ext cx="1300356" cy="369332"/>
          </a:xfrm>
          <a:prstGeom prst="rect">
            <a:avLst/>
          </a:prstGeom>
          <a:noFill/>
        </p:spPr>
        <p:txBody>
          <a:bodyPr wrap="none" rtlCol="0">
            <a:spAutoFit/>
          </a:bodyPr>
          <a:lstStyle/>
          <a:p>
            <a:r>
              <a:rPr lang="en-US" dirty="0" smtClean="0"/>
              <a:t>implements</a:t>
            </a:r>
            <a:endParaRPr lang="en-US" dirty="0"/>
          </a:p>
        </p:txBody>
      </p:sp>
      <p:sp>
        <p:nvSpPr>
          <p:cNvPr id="39" name="TextBox 38"/>
          <p:cNvSpPr txBox="1"/>
          <p:nvPr/>
        </p:nvSpPr>
        <p:spPr>
          <a:xfrm>
            <a:off x="3422320" y="2519930"/>
            <a:ext cx="601359" cy="369332"/>
          </a:xfrm>
          <a:prstGeom prst="rect">
            <a:avLst/>
          </a:prstGeom>
          <a:noFill/>
        </p:spPr>
        <p:txBody>
          <a:bodyPr wrap="none" rtlCol="0">
            <a:spAutoFit/>
          </a:bodyPr>
          <a:lstStyle/>
          <a:p>
            <a:r>
              <a:rPr lang="en-US" dirty="0" smtClean="0"/>
              <a:t>uses</a:t>
            </a:r>
            <a:endParaRPr lang="en-US" dirty="0"/>
          </a:p>
        </p:txBody>
      </p:sp>
      <p:cxnSp>
        <p:nvCxnSpPr>
          <p:cNvPr id="41" name="Straight Arrow Connector 40"/>
          <p:cNvCxnSpPr>
            <a:stCxn id="9" idx="2"/>
            <a:endCxn id="5" idx="0"/>
          </p:cNvCxnSpPr>
          <p:nvPr/>
        </p:nvCxnSpPr>
        <p:spPr>
          <a:xfrm flipH="1">
            <a:off x="3122891" y="2520875"/>
            <a:ext cx="1473945" cy="8316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5685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Player Interface</a:t>
            </a:r>
            <a:endParaRPr lang="en-US" dirty="0"/>
          </a:p>
        </p:txBody>
      </p:sp>
      <p:sp>
        <p:nvSpPr>
          <p:cNvPr id="3" name="Content Placeholder 2"/>
          <p:cNvSpPr>
            <a:spLocks noGrp="1"/>
          </p:cNvSpPr>
          <p:nvPr>
            <p:ph idx="1"/>
          </p:nvPr>
        </p:nvSpPr>
        <p:spPr/>
        <p:txBody>
          <a:bodyPr/>
          <a:lstStyle/>
          <a:p>
            <a:pPr marL="0" indent="0">
              <a:buNone/>
            </a:pPr>
            <a:r>
              <a:rPr lang="en-US" dirty="0">
                <a:latin typeface="Consolas"/>
                <a:cs typeface="Consolas"/>
              </a:rPr>
              <a:t>interface Player {</a:t>
            </a:r>
          </a:p>
          <a:p>
            <a:pPr marL="0" indent="0">
              <a:buNone/>
            </a:pPr>
            <a:r>
              <a:rPr lang="en-US" dirty="0">
                <a:latin typeface="Consolas"/>
                <a:cs typeface="Consolas"/>
              </a:rPr>
              <a:t>    void </a:t>
            </a:r>
            <a:r>
              <a:rPr lang="en-US" dirty="0" err="1">
                <a:latin typeface="Consolas"/>
                <a:cs typeface="Consolas"/>
              </a:rPr>
              <a:t>makeMove</a:t>
            </a:r>
            <a:r>
              <a:rPr lang="en-US" dirty="0" smtClean="0">
                <a:latin typeface="Consolas"/>
                <a:cs typeface="Consolas"/>
              </a:rPr>
              <a:t>();</a:t>
            </a:r>
          </a:p>
          <a:p>
            <a:pPr marL="0" indent="0">
              <a:buNone/>
            </a:pPr>
            <a:r>
              <a:rPr lang="en-US" dirty="0">
                <a:latin typeface="Consolas"/>
                <a:cs typeface="Consolas"/>
              </a:rPr>
              <a:t> </a:t>
            </a:r>
            <a:r>
              <a:rPr lang="en-US" dirty="0" smtClean="0">
                <a:latin typeface="Consolas"/>
                <a:cs typeface="Consolas"/>
              </a:rPr>
              <a:t>   void </a:t>
            </a:r>
            <a:r>
              <a:rPr lang="en-US" dirty="0" err="1" smtClean="0">
                <a:latin typeface="Consolas"/>
                <a:cs typeface="Consolas"/>
              </a:rPr>
              <a:t>getItems</a:t>
            </a:r>
            <a:r>
              <a:rPr lang="en-US" dirty="0" smtClean="0">
                <a:latin typeface="Consolas"/>
                <a:cs typeface="Consolas"/>
              </a:rPr>
              <a:t>();</a:t>
            </a:r>
            <a:endParaRPr lang="en-US" dirty="0">
              <a:latin typeface="Consolas"/>
              <a:cs typeface="Consolas"/>
            </a:endParaRPr>
          </a:p>
          <a:p>
            <a:pPr marL="0" indent="0">
              <a:buNone/>
            </a:pPr>
            <a:r>
              <a:rPr lang="en-US" dirty="0">
                <a:latin typeface="Consolas"/>
                <a:cs typeface="Consolas"/>
              </a:rPr>
              <a:t>}</a:t>
            </a:r>
          </a:p>
          <a:p>
            <a:pPr marL="0" indent="0">
              <a:buNone/>
            </a:pPr>
            <a:endParaRPr lang="en-US"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t>16</a:t>
            </a:fld>
            <a:endParaRPr lang="en-US"/>
          </a:p>
        </p:txBody>
      </p:sp>
    </p:spTree>
    <p:extLst>
      <p:ext uri="{BB962C8B-B14F-4D97-AF65-F5344CB8AC3E}">
        <p14:creationId xmlns:p14="http://schemas.microsoft.com/office/powerpoint/2010/main" val="3883130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Player1 Class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latin typeface="Consolas"/>
                <a:cs typeface="Consolas"/>
              </a:rPr>
              <a:t>public class Player1 implements Player {</a:t>
            </a:r>
          </a:p>
          <a:p>
            <a:pPr marL="0" indent="0">
              <a:buNone/>
            </a:pPr>
            <a:r>
              <a:rPr lang="en-US" sz="2800" dirty="0">
                <a:latin typeface="Consolas"/>
                <a:cs typeface="Consolas"/>
              </a:rPr>
              <a:t>    public void </a:t>
            </a:r>
            <a:r>
              <a:rPr lang="en-US" sz="2800" dirty="0" err="1">
                <a:latin typeface="Consolas"/>
                <a:cs typeface="Consolas"/>
              </a:rPr>
              <a:t>makeMove</a:t>
            </a:r>
            <a:r>
              <a:rPr lang="en-US" sz="2800" dirty="0">
                <a:latin typeface="Consolas"/>
                <a:cs typeface="Consolas"/>
              </a:rPr>
              <a:t>() </a:t>
            </a:r>
            <a:r>
              <a:rPr lang="en-US" sz="2800" dirty="0" smtClean="0">
                <a:latin typeface="Consolas"/>
                <a:cs typeface="Consolas"/>
              </a:rPr>
              <a:t>{…}; </a:t>
            </a:r>
          </a:p>
          <a:p>
            <a:pPr marL="0" indent="0">
              <a:buNone/>
            </a:pPr>
            <a:r>
              <a:rPr lang="en-US" sz="2800" dirty="0" smtClean="0">
                <a:latin typeface="Consolas"/>
                <a:cs typeface="Consolas"/>
              </a:rPr>
              <a:t>    </a:t>
            </a:r>
            <a:r>
              <a:rPr lang="en-US" sz="2800" dirty="0">
                <a:latin typeface="Consolas"/>
                <a:cs typeface="Consolas"/>
              </a:rPr>
              <a:t>public void </a:t>
            </a:r>
            <a:r>
              <a:rPr lang="en-US" sz="2800" dirty="0" err="1" smtClean="0">
                <a:latin typeface="Consolas"/>
                <a:cs typeface="Consolas"/>
              </a:rPr>
              <a:t>getItems</a:t>
            </a:r>
            <a:r>
              <a:rPr lang="en-US" sz="2800" dirty="0" smtClean="0">
                <a:latin typeface="Consolas"/>
                <a:cs typeface="Consolas"/>
              </a:rPr>
              <a:t>() </a:t>
            </a:r>
            <a:r>
              <a:rPr lang="en-US" sz="2800" dirty="0">
                <a:latin typeface="Consolas"/>
                <a:cs typeface="Consolas"/>
              </a:rPr>
              <a:t>{…}; </a:t>
            </a:r>
            <a:endParaRPr lang="en-US" sz="2800" dirty="0" smtClean="0">
              <a:latin typeface="Consolas"/>
              <a:cs typeface="Consolas"/>
            </a:endParaRPr>
          </a:p>
          <a:p>
            <a:pPr marL="0" indent="0">
              <a:buNone/>
            </a:pPr>
            <a:r>
              <a:rPr lang="en-US" sz="2800" dirty="0">
                <a:latin typeface="Consolas"/>
                <a:cs typeface="Consolas"/>
              </a:rPr>
              <a:t> </a:t>
            </a:r>
            <a:r>
              <a:rPr lang="en-US" sz="2800" dirty="0" smtClean="0">
                <a:latin typeface="Consolas"/>
                <a:cs typeface="Consolas"/>
              </a:rPr>
              <a:t>   …other methods…</a:t>
            </a:r>
          </a:p>
          <a:p>
            <a:pPr marL="0" indent="0">
              <a:buNone/>
            </a:pPr>
            <a:r>
              <a:rPr lang="en-US" sz="2800" dirty="0" smtClean="0">
                <a:latin typeface="Consolas"/>
                <a:cs typeface="Consolas"/>
              </a:rPr>
              <a:t>    }</a:t>
            </a:r>
            <a:endParaRPr lang="en-US" sz="2800" dirty="0">
              <a:latin typeface="Consolas"/>
              <a:cs typeface="Consolas"/>
            </a:endParaRPr>
          </a:p>
          <a:p>
            <a:pPr marL="0" indent="0">
              <a:buNone/>
            </a:pPr>
            <a:r>
              <a:rPr lang="en-US" sz="2800" dirty="0">
                <a:latin typeface="Consolas"/>
                <a:cs typeface="Consolas"/>
              </a:rPr>
              <a:t>}</a:t>
            </a:r>
          </a:p>
          <a:p>
            <a:pPr marL="0" indent="0">
              <a:buNone/>
            </a:pPr>
            <a:endParaRPr lang="en-US" sz="2800"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t>17</a:t>
            </a:fld>
            <a:endParaRPr lang="en-US"/>
          </a:p>
        </p:txBody>
      </p:sp>
    </p:spTree>
    <p:extLst>
      <p:ext uri="{BB962C8B-B14F-4D97-AF65-F5344CB8AC3E}">
        <p14:creationId xmlns:p14="http://schemas.microsoft.com/office/powerpoint/2010/main" val="3644542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Player2 Class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latin typeface="Consolas"/>
                <a:cs typeface="Consolas"/>
              </a:rPr>
              <a:t>public class </a:t>
            </a:r>
            <a:r>
              <a:rPr lang="en-US" sz="2800" dirty="0" smtClean="0">
                <a:latin typeface="Consolas"/>
                <a:cs typeface="Consolas"/>
              </a:rPr>
              <a:t>Player2 </a:t>
            </a:r>
            <a:r>
              <a:rPr lang="en-US" sz="2800" dirty="0">
                <a:latin typeface="Consolas"/>
                <a:cs typeface="Consolas"/>
              </a:rPr>
              <a:t>implements Player {</a:t>
            </a:r>
          </a:p>
          <a:p>
            <a:pPr marL="0" indent="0">
              <a:buNone/>
            </a:pPr>
            <a:r>
              <a:rPr lang="en-US" sz="2800" dirty="0">
                <a:latin typeface="Consolas"/>
                <a:cs typeface="Consolas"/>
              </a:rPr>
              <a:t>    public void </a:t>
            </a:r>
            <a:r>
              <a:rPr lang="en-US" sz="2800" dirty="0" err="1">
                <a:latin typeface="Consolas"/>
                <a:cs typeface="Consolas"/>
              </a:rPr>
              <a:t>makeMove</a:t>
            </a:r>
            <a:r>
              <a:rPr lang="en-US" sz="2800" dirty="0">
                <a:latin typeface="Consolas"/>
                <a:cs typeface="Consolas"/>
              </a:rPr>
              <a:t>() {…}; </a:t>
            </a:r>
          </a:p>
          <a:p>
            <a:pPr marL="0" indent="0">
              <a:buNone/>
            </a:pPr>
            <a:r>
              <a:rPr lang="en-US" sz="2800" dirty="0">
                <a:latin typeface="Consolas"/>
                <a:cs typeface="Consolas"/>
              </a:rPr>
              <a:t>    public void </a:t>
            </a:r>
            <a:r>
              <a:rPr lang="en-US" sz="2800" dirty="0" err="1">
                <a:latin typeface="Consolas"/>
                <a:cs typeface="Consolas"/>
              </a:rPr>
              <a:t>getItems</a:t>
            </a:r>
            <a:r>
              <a:rPr lang="en-US" sz="2800" dirty="0">
                <a:latin typeface="Consolas"/>
                <a:cs typeface="Consolas"/>
              </a:rPr>
              <a:t>() {…}; </a:t>
            </a:r>
            <a:endParaRPr lang="en-US" sz="2800" dirty="0" smtClean="0">
              <a:latin typeface="Consolas"/>
              <a:cs typeface="Consolas"/>
            </a:endParaRPr>
          </a:p>
          <a:p>
            <a:pPr marL="0" indent="0">
              <a:buNone/>
            </a:pPr>
            <a:r>
              <a:rPr lang="en-US" sz="2800" smtClean="0">
                <a:latin typeface="Consolas"/>
                <a:cs typeface="Consolas"/>
              </a:rPr>
              <a:t>    </a:t>
            </a:r>
            <a:r>
              <a:rPr lang="en-US" sz="2800">
                <a:latin typeface="Consolas"/>
                <a:cs typeface="Consolas"/>
              </a:rPr>
              <a:t>…other methods…</a:t>
            </a:r>
            <a:endParaRPr lang="en-US" sz="2800" dirty="0">
              <a:latin typeface="Consolas"/>
              <a:cs typeface="Consolas"/>
            </a:endParaRPr>
          </a:p>
          <a:p>
            <a:pPr marL="0" indent="0">
              <a:buNone/>
            </a:pPr>
            <a:r>
              <a:rPr lang="en-US" sz="2800" dirty="0">
                <a:latin typeface="Consolas"/>
                <a:cs typeface="Consolas"/>
              </a:rPr>
              <a:t>    }</a:t>
            </a:r>
          </a:p>
          <a:p>
            <a:pPr marL="0" indent="0">
              <a:buNone/>
            </a:pPr>
            <a:r>
              <a:rPr lang="en-US" sz="2800" dirty="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t>18</a:t>
            </a:fld>
            <a:endParaRPr lang="en-US"/>
          </a:p>
        </p:txBody>
      </p:sp>
    </p:spTree>
    <p:extLst>
      <p:ext uri="{BB962C8B-B14F-4D97-AF65-F5344CB8AC3E}">
        <p14:creationId xmlns:p14="http://schemas.microsoft.com/office/powerpoint/2010/main" val="231654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Class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latin typeface="Consolas"/>
                <a:cs typeface="Consolas"/>
              </a:rPr>
              <a:t>public class Main {</a:t>
            </a:r>
          </a:p>
          <a:p>
            <a:pPr marL="0" indent="0">
              <a:buNone/>
            </a:pPr>
            <a:r>
              <a:rPr lang="en-US" sz="2400" dirty="0">
                <a:latin typeface="Consolas"/>
                <a:cs typeface="Consolas"/>
              </a:rPr>
              <a:t>    public static void main(String[] </a:t>
            </a:r>
            <a:r>
              <a:rPr lang="en-US" sz="2400" dirty="0" err="1">
                <a:latin typeface="Consolas"/>
                <a:cs typeface="Consolas"/>
              </a:rPr>
              <a:t>args</a:t>
            </a:r>
            <a:r>
              <a:rPr lang="en-US" sz="2400" dirty="0">
                <a:latin typeface="Consolas"/>
                <a:cs typeface="Consolas"/>
              </a:rPr>
              <a:t>) {</a:t>
            </a:r>
          </a:p>
          <a:p>
            <a:pPr marL="0" indent="0">
              <a:buNone/>
            </a:pPr>
            <a:r>
              <a:rPr lang="en-US" sz="2400" dirty="0">
                <a:latin typeface="Consolas"/>
                <a:cs typeface="Consolas"/>
              </a:rPr>
              <a:t>        Player1 p1 = new Player1();</a:t>
            </a:r>
          </a:p>
          <a:p>
            <a:pPr marL="0" indent="0">
              <a:buNone/>
            </a:pPr>
            <a:r>
              <a:rPr lang="en-US" sz="2400" dirty="0">
                <a:latin typeface="Consolas"/>
                <a:cs typeface="Consolas"/>
              </a:rPr>
              <a:t>        Player2 p2 = new Player2();</a:t>
            </a:r>
          </a:p>
          <a:p>
            <a:pPr marL="0" indent="0">
              <a:buNone/>
            </a:pPr>
            <a:r>
              <a:rPr lang="en-US" sz="2400" dirty="0">
                <a:latin typeface="Consolas"/>
                <a:cs typeface="Consolas"/>
              </a:rPr>
              <a:t>        Game game = new Game(p1, p2);</a:t>
            </a:r>
          </a:p>
          <a:p>
            <a:pPr marL="0" indent="0">
              <a:buNone/>
            </a:pPr>
            <a:r>
              <a:rPr lang="en-US" sz="2400" dirty="0">
                <a:latin typeface="Consolas"/>
                <a:cs typeface="Consolas"/>
              </a:rPr>
              <a:t>        </a:t>
            </a:r>
            <a:r>
              <a:rPr lang="en-US" sz="2400" dirty="0" err="1">
                <a:latin typeface="Consolas"/>
                <a:cs typeface="Consolas"/>
              </a:rPr>
              <a:t>game.play</a:t>
            </a:r>
            <a:r>
              <a:rPr lang="en-US" sz="2400" dirty="0">
                <a:latin typeface="Consolas"/>
                <a:cs typeface="Consolas"/>
              </a:rPr>
              <a:t>();</a:t>
            </a:r>
          </a:p>
          <a:p>
            <a:pPr marL="0" indent="0">
              <a:buNone/>
            </a:pPr>
            <a:r>
              <a:rPr lang="en-US" sz="2400" dirty="0">
                <a:latin typeface="Consolas"/>
                <a:cs typeface="Consolas"/>
              </a:rPr>
              <a:t>        </a:t>
            </a:r>
            <a:r>
              <a:rPr lang="en-US" sz="2400" dirty="0" err="1">
                <a:latin typeface="Consolas"/>
                <a:cs typeface="Consolas"/>
              </a:rPr>
              <a:t>System.out.println</a:t>
            </a:r>
            <a:r>
              <a:rPr lang="en-US" sz="2400" dirty="0">
                <a:latin typeface="Consolas"/>
                <a:cs typeface="Consolas"/>
              </a:rPr>
              <a:t>("game over");</a:t>
            </a:r>
          </a:p>
          <a:p>
            <a:pPr marL="0" indent="0">
              <a:buNone/>
            </a:pPr>
            <a:r>
              <a:rPr lang="en-US" sz="2400" dirty="0">
                <a:latin typeface="Consolas"/>
                <a:cs typeface="Consolas"/>
              </a:rPr>
              <a:t>    }</a:t>
            </a:r>
          </a:p>
          <a:p>
            <a:pPr marL="0" indent="0">
              <a:buNone/>
            </a:pPr>
            <a:r>
              <a:rPr lang="en-US" sz="2400" dirty="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t>19</a:t>
            </a:fld>
            <a:endParaRPr lang="en-US"/>
          </a:p>
        </p:txBody>
      </p:sp>
    </p:spTree>
    <p:extLst>
      <p:ext uri="{BB962C8B-B14F-4D97-AF65-F5344CB8AC3E}">
        <p14:creationId xmlns:p14="http://schemas.microsoft.com/office/powerpoint/2010/main" val="3762871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45178"/>
            <a:ext cx="7772400" cy="1470025"/>
          </a:xfrm>
        </p:spPr>
        <p:txBody>
          <a:bodyPr>
            <a:normAutofit/>
          </a:bodyPr>
          <a:lstStyle/>
          <a:p>
            <a:r>
              <a:rPr lang="en-US" dirty="0" smtClean="0"/>
              <a:t/>
            </a:r>
            <a:br>
              <a:rPr lang="en-US" dirty="0" smtClean="0"/>
            </a:br>
            <a:r>
              <a:rPr lang="en-US" dirty="0" smtClean="0"/>
              <a:t>Interfaces</a:t>
            </a:r>
            <a:endParaRPr lang="en-US" dirty="0"/>
          </a:p>
        </p:txBody>
      </p:sp>
      <p:sp>
        <p:nvSpPr>
          <p:cNvPr id="3" name="Subtitle 2"/>
          <p:cNvSpPr>
            <a:spLocks noGrp="1"/>
          </p:cNvSpPr>
          <p:nvPr>
            <p:ph type="subTitle" idx="1"/>
          </p:nvPr>
        </p:nvSpPr>
        <p:spPr/>
        <p:txBody>
          <a:bodyPr/>
          <a:lstStyle/>
          <a:p>
            <a:r>
              <a:rPr lang="en-US" dirty="0" smtClean="0"/>
              <a:t>Interfaces</a:t>
            </a:r>
            <a:endParaRPr lang="en-US" dirty="0"/>
          </a:p>
          <a:p>
            <a:r>
              <a:rPr lang="en-US" dirty="0" smtClean="0"/>
              <a:t>Encapsulation</a:t>
            </a:r>
          </a:p>
        </p:txBody>
      </p:sp>
    </p:spTree>
    <p:extLst>
      <p:ext uri="{BB962C8B-B14F-4D97-AF65-F5344CB8AC3E}">
        <p14:creationId xmlns:p14="http://schemas.microsoft.com/office/powerpoint/2010/main" val="3863267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Class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latin typeface="Consolas"/>
                <a:cs typeface="Consolas"/>
              </a:rPr>
              <a:t>public class Game {</a:t>
            </a:r>
          </a:p>
          <a:p>
            <a:pPr marL="0" indent="0">
              <a:buNone/>
            </a:pPr>
            <a:r>
              <a:rPr lang="en-US" dirty="0">
                <a:latin typeface="Consolas"/>
                <a:cs typeface="Consolas"/>
              </a:rPr>
              <a:t>    private Player p1;</a:t>
            </a:r>
          </a:p>
          <a:p>
            <a:pPr marL="0" indent="0">
              <a:buNone/>
            </a:pPr>
            <a:r>
              <a:rPr lang="en-US" dirty="0">
                <a:latin typeface="Consolas"/>
                <a:cs typeface="Consolas"/>
              </a:rPr>
              <a:t>    private Player p2;</a:t>
            </a:r>
          </a:p>
          <a:p>
            <a:pPr marL="0" indent="0">
              <a:buNone/>
            </a:pPr>
            <a:r>
              <a:rPr lang="en-US" dirty="0">
                <a:latin typeface="Consolas"/>
                <a:cs typeface="Consolas"/>
              </a:rPr>
              <a:t>    </a:t>
            </a:r>
          </a:p>
          <a:p>
            <a:pPr marL="0" indent="0">
              <a:buNone/>
            </a:pPr>
            <a:r>
              <a:rPr lang="en-US" dirty="0">
                <a:latin typeface="Consolas"/>
                <a:cs typeface="Consolas"/>
              </a:rPr>
              <a:t>    Game(Player p1, Player p2) {</a:t>
            </a:r>
          </a:p>
          <a:p>
            <a:pPr marL="0" indent="0">
              <a:buNone/>
            </a:pPr>
            <a:r>
              <a:rPr lang="en-US" dirty="0">
                <a:latin typeface="Consolas"/>
                <a:cs typeface="Consolas"/>
              </a:rPr>
              <a:t>        this.p1 = p1;</a:t>
            </a:r>
          </a:p>
          <a:p>
            <a:pPr marL="0" indent="0">
              <a:buNone/>
            </a:pPr>
            <a:r>
              <a:rPr lang="en-US" dirty="0">
                <a:latin typeface="Consolas"/>
                <a:cs typeface="Consolas"/>
              </a:rPr>
              <a:t>        this.p2 = p2;</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    void play() {</a:t>
            </a:r>
          </a:p>
          <a:p>
            <a:pPr marL="0" indent="0">
              <a:buNone/>
            </a:pPr>
            <a:r>
              <a:rPr lang="en-US" dirty="0">
                <a:latin typeface="Consolas"/>
                <a:cs typeface="Consolas"/>
              </a:rPr>
              <a:t>        p1.makeMove</a:t>
            </a:r>
            <a:r>
              <a:rPr lang="en-US" dirty="0" smtClean="0">
                <a:latin typeface="Consolas"/>
                <a:cs typeface="Consolas"/>
              </a:rPr>
              <a:t>(); …</a:t>
            </a:r>
            <a:endParaRPr lang="en-US" dirty="0">
              <a:latin typeface="Consolas"/>
              <a:cs typeface="Consolas"/>
            </a:endParaRPr>
          </a:p>
          <a:p>
            <a:pPr marL="0" indent="0">
              <a:buNone/>
            </a:pPr>
            <a:r>
              <a:rPr lang="en-US" dirty="0">
                <a:latin typeface="Consolas"/>
                <a:cs typeface="Consolas"/>
              </a:rPr>
              <a:t>        p2.makeMove</a:t>
            </a:r>
            <a:r>
              <a:rPr lang="en-US" dirty="0" smtClean="0">
                <a:latin typeface="Consolas"/>
                <a:cs typeface="Consolas"/>
              </a:rPr>
              <a:t>(); …</a:t>
            </a:r>
          </a:p>
          <a:p>
            <a:pPr marL="0" indent="0">
              <a:buNone/>
            </a:pPr>
            <a:r>
              <a:rPr lang="en-US" dirty="0" smtClean="0">
                <a:latin typeface="Consolas"/>
                <a:cs typeface="Consolas"/>
              </a:rPr>
              <a:t>        p1.getItems(); … </a:t>
            </a:r>
            <a:endParaRPr lang="en-US" dirty="0">
              <a:latin typeface="Consolas"/>
              <a:cs typeface="Consolas"/>
            </a:endParaRPr>
          </a:p>
          <a:p>
            <a:pPr marL="0" indent="0">
              <a:buNone/>
            </a:pPr>
            <a:r>
              <a:rPr lang="en-US" dirty="0">
                <a:latin typeface="Consolas"/>
                <a:cs typeface="Consolas"/>
              </a:rPr>
              <a:t>        </a:t>
            </a:r>
            <a:r>
              <a:rPr lang="en-US" dirty="0" smtClean="0">
                <a:latin typeface="Consolas"/>
                <a:cs typeface="Consolas"/>
              </a:rPr>
              <a:t>p2.getItems(); …</a:t>
            </a:r>
            <a:endParaRPr lang="en-US" dirty="0">
              <a:latin typeface="Consolas"/>
              <a:cs typeface="Consolas"/>
            </a:endParaRPr>
          </a:p>
          <a:p>
            <a:pPr marL="0" indent="0">
              <a:buNone/>
            </a:pPr>
            <a:r>
              <a:rPr lang="en-US" dirty="0">
                <a:latin typeface="Consolas"/>
                <a:cs typeface="Consolas"/>
              </a:rPr>
              <a:t>    }</a:t>
            </a:r>
          </a:p>
          <a:p>
            <a:pPr marL="0" indent="0">
              <a:buNone/>
            </a:pPr>
            <a:r>
              <a:rPr lang="en-US" dirty="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t>20</a:t>
            </a:fld>
            <a:endParaRPr lang="en-US"/>
          </a:p>
        </p:txBody>
      </p:sp>
    </p:spTree>
    <p:extLst>
      <p:ext uri="{BB962C8B-B14F-4D97-AF65-F5344CB8AC3E}">
        <p14:creationId xmlns:p14="http://schemas.microsoft.com/office/powerpoint/2010/main" val="395078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Fibonacci Generator</a:t>
            </a:r>
            <a:endParaRPr lang="en-US" dirty="0"/>
          </a:p>
        </p:txBody>
      </p:sp>
      <p:sp>
        <p:nvSpPr>
          <p:cNvPr id="3" name="Content Placeholder 2"/>
          <p:cNvSpPr>
            <a:spLocks noGrp="1"/>
          </p:cNvSpPr>
          <p:nvPr>
            <p:ph idx="1"/>
          </p:nvPr>
        </p:nvSpPr>
        <p:spPr/>
        <p:txBody>
          <a:bodyPr/>
          <a:lstStyle/>
          <a:p>
            <a:r>
              <a:rPr lang="en-US" dirty="0" smtClean="0"/>
              <a:t>Write a class to generate the Fibonacci sequence</a:t>
            </a:r>
          </a:p>
          <a:p>
            <a:r>
              <a:rPr lang="en-US" dirty="0" smtClean="0"/>
              <a:t>Each value is sum of two previous values</a:t>
            </a:r>
          </a:p>
          <a:p>
            <a:r>
              <a:rPr lang="en-US" dirty="0" smtClean="0"/>
              <a:t>1, 1, 2, 3, 5, 8, 13, 21, …</a:t>
            </a:r>
          </a:p>
          <a:p>
            <a:r>
              <a:rPr lang="en-US" dirty="0" smtClean="0"/>
              <a:t>Constructor takes an </a:t>
            </a:r>
            <a:r>
              <a:rPr lang="en-US" dirty="0" err="1" smtClean="0">
                <a:latin typeface="Consolas"/>
                <a:cs typeface="Consolas"/>
              </a:rPr>
              <a:t>int</a:t>
            </a:r>
            <a:r>
              <a:rPr lang="en-US" dirty="0" smtClean="0"/>
              <a:t> n that specifies the (finite) number of values to generate</a:t>
            </a:r>
          </a:p>
          <a:p>
            <a:r>
              <a:rPr lang="en-US" dirty="0" smtClean="0"/>
              <a:t>Fibonacci object provides </a:t>
            </a:r>
            <a:r>
              <a:rPr lang="en-US" dirty="0" err="1" smtClean="0">
                <a:latin typeface="Consolas"/>
                <a:cs typeface="Consolas"/>
              </a:rPr>
              <a:t>hasNext</a:t>
            </a:r>
            <a:r>
              <a:rPr lang="en-US" dirty="0" smtClean="0">
                <a:latin typeface="Consolas"/>
                <a:cs typeface="Consolas"/>
              </a:rPr>
              <a:t>()</a:t>
            </a:r>
            <a:r>
              <a:rPr lang="en-US" dirty="0" smtClean="0"/>
              <a:t> and </a:t>
            </a:r>
            <a:r>
              <a:rPr lang="en-US" dirty="0" smtClean="0">
                <a:latin typeface="Consolas"/>
                <a:cs typeface="Consolas"/>
              </a:rPr>
              <a:t>next()</a:t>
            </a:r>
            <a:r>
              <a:rPr lang="en-US" dirty="0" smtClean="0"/>
              <a:t> methods to generate the n values</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t>21</a:t>
            </a:fld>
            <a:endParaRPr lang="en-US"/>
          </a:p>
        </p:txBody>
      </p:sp>
    </p:spTree>
    <p:extLst>
      <p:ext uri="{BB962C8B-B14F-4D97-AF65-F5344CB8AC3E}">
        <p14:creationId xmlns:p14="http://schemas.microsoft.com/office/powerpoint/2010/main" val="1965988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Two Standard Java Interfaces (simplified)</a:t>
            </a:r>
            <a:endParaRPr lang="en-US" dirty="0"/>
          </a:p>
        </p:txBody>
      </p:sp>
      <p:sp>
        <p:nvSpPr>
          <p:cNvPr id="3" name="Content Placeholder 2"/>
          <p:cNvSpPr>
            <a:spLocks noGrp="1"/>
          </p:cNvSpPr>
          <p:nvPr>
            <p:ph idx="1"/>
          </p:nvPr>
        </p:nvSpPr>
        <p:spPr>
          <a:xfrm>
            <a:off x="457200" y="1945126"/>
            <a:ext cx="8229600" cy="4656861"/>
          </a:xfrm>
        </p:spPr>
        <p:txBody>
          <a:bodyPr>
            <a:normAutofit/>
          </a:bodyPr>
          <a:lstStyle/>
          <a:p>
            <a:pPr marL="0" indent="0">
              <a:buNone/>
            </a:pPr>
            <a:r>
              <a:rPr lang="en-US" sz="2800" dirty="0">
                <a:latin typeface="Consolas"/>
                <a:cs typeface="Consolas"/>
              </a:rPr>
              <a:t>i</a:t>
            </a:r>
            <a:r>
              <a:rPr lang="en-US" sz="2800" dirty="0" smtClean="0">
                <a:latin typeface="Consolas"/>
                <a:cs typeface="Consolas"/>
              </a:rPr>
              <a:t>nterface Iterator {</a:t>
            </a:r>
          </a:p>
          <a:p>
            <a:pPr marL="0" indent="0">
              <a:buNone/>
            </a:pPr>
            <a:r>
              <a:rPr lang="en-US" sz="2800" dirty="0">
                <a:latin typeface="Consolas"/>
                <a:cs typeface="Consolas"/>
              </a:rPr>
              <a:t> </a:t>
            </a:r>
            <a:r>
              <a:rPr lang="en-US" sz="2800" dirty="0" smtClean="0">
                <a:latin typeface="Consolas"/>
                <a:cs typeface="Consolas"/>
              </a:rPr>
              <a:t>   </a:t>
            </a:r>
            <a:r>
              <a:rPr lang="en-US" sz="2800" dirty="0" err="1" smtClean="0">
                <a:latin typeface="Consolas"/>
                <a:cs typeface="Consolas"/>
              </a:rPr>
              <a:t>boolean</a:t>
            </a:r>
            <a:r>
              <a:rPr lang="en-US" sz="2800" dirty="0" smtClean="0">
                <a:latin typeface="Consolas"/>
                <a:cs typeface="Consolas"/>
              </a:rPr>
              <a:t> </a:t>
            </a:r>
            <a:r>
              <a:rPr lang="en-US" sz="2800" dirty="0" err="1" smtClean="0">
                <a:latin typeface="Consolas"/>
                <a:cs typeface="Consolas"/>
              </a:rPr>
              <a:t>hasNext</a:t>
            </a:r>
            <a:r>
              <a:rPr lang="en-US" sz="2800" dirty="0" smtClean="0">
                <a:latin typeface="Consolas"/>
                <a:cs typeface="Consolas"/>
              </a:rPr>
              <a:t>();</a:t>
            </a:r>
          </a:p>
          <a:p>
            <a:pPr marL="0" indent="0">
              <a:buNone/>
            </a:pPr>
            <a:r>
              <a:rPr lang="en-US" sz="2800" dirty="0">
                <a:latin typeface="Consolas"/>
                <a:cs typeface="Consolas"/>
              </a:rPr>
              <a:t> </a:t>
            </a:r>
            <a:r>
              <a:rPr lang="en-US" sz="2800" dirty="0" smtClean="0">
                <a:latin typeface="Consolas"/>
                <a:cs typeface="Consolas"/>
              </a:rPr>
              <a:t>   Object next();</a:t>
            </a:r>
          </a:p>
          <a:p>
            <a:pPr marL="0" indent="0">
              <a:buNone/>
            </a:pPr>
            <a:r>
              <a:rPr lang="en-US" sz="2800" dirty="0">
                <a:latin typeface="Consolas"/>
                <a:cs typeface="Consolas"/>
              </a:rPr>
              <a:t> </a:t>
            </a:r>
            <a:r>
              <a:rPr lang="en-US" sz="2800" dirty="0" smtClean="0">
                <a:latin typeface="Consolas"/>
                <a:cs typeface="Consolas"/>
              </a:rPr>
              <a:t>   void remove();</a:t>
            </a:r>
          </a:p>
          <a:p>
            <a:pPr marL="0" indent="0">
              <a:buNone/>
            </a:pPr>
            <a:r>
              <a:rPr lang="en-US" sz="2800" dirty="0" smtClean="0">
                <a:latin typeface="Consolas"/>
                <a:cs typeface="Consolas"/>
              </a:rPr>
              <a:t>}</a:t>
            </a:r>
          </a:p>
          <a:p>
            <a:pPr marL="0" indent="0">
              <a:buNone/>
            </a:pPr>
            <a:endParaRPr lang="en-US" sz="2800" dirty="0" smtClean="0">
              <a:latin typeface="Consolas"/>
              <a:cs typeface="Consolas"/>
            </a:endParaRPr>
          </a:p>
          <a:p>
            <a:pPr marL="0" indent="0">
              <a:buNone/>
            </a:pPr>
            <a:r>
              <a:rPr lang="en-US" sz="2800" dirty="0" smtClean="0">
                <a:latin typeface="Consolas"/>
                <a:cs typeface="Consolas"/>
              </a:rPr>
              <a:t>interface </a:t>
            </a:r>
            <a:r>
              <a:rPr lang="en-US" sz="2800" dirty="0" err="1" smtClean="0">
                <a:latin typeface="Consolas"/>
                <a:cs typeface="Consolas"/>
              </a:rPr>
              <a:t>Iterable</a:t>
            </a:r>
            <a:r>
              <a:rPr lang="en-US" sz="2800" dirty="0" smtClean="0">
                <a:latin typeface="Consolas"/>
                <a:cs typeface="Consolas"/>
              </a:rPr>
              <a:t> {</a:t>
            </a:r>
          </a:p>
          <a:p>
            <a:pPr marL="0" indent="0">
              <a:buNone/>
            </a:pPr>
            <a:r>
              <a:rPr lang="en-US" sz="2800" dirty="0">
                <a:latin typeface="Consolas"/>
                <a:cs typeface="Consolas"/>
              </a:rPr>
              <a:t> </a:t>
            </a:r>
            <a:r>
              <a:rPr lang="en-US" sz="2800" dirty="0" smtClean="0">
                <a:latin typeface="Consolas"/>
                <a:cs typeface="Consolas"/>
              </a:rPr>
              <a:t>   Iterator iterator();</a:t>
            </a:r>
          </a:p>
          <a:p>
            <a:pPr marL="0" indent="0">
              <a:buNone/>
            </a:pPr>
            <a:r>
              <a:rPr lang="en-US" sz="2800" dirty="0" smtClean="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t>22</a:t>
            </a:fld>
            <a:endParaRPr lang="en-US"/>
          </a:p>
        </p:txBody>
      </p:sp>
    </p:spTree>
    <p:extLst>
      <p:ext uri="{BB962C8B-B14F-4D97-AF65-F5344CB8AC3E}">
        <p14:creationId xmlns:p14="http://schemas.microsoft.com/office/powerpoint/2010/main" val="81137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for-each Loop</a:t>
            </a:r>
            <a:endParaRPr lang="en-US" dirty="0"/>
          </a:p>
        </p:txBody>
      </p:sp>
      <p:sp>
        <p:nvSpPr>
          <p:cNvPr id="3" name="Content Placeholder 2"/>
          <p:cNvSpPr>
            <a:spLocks noGrp="1"/>
          </p:cNvSpPr>
          <p:nvPr>
            <p:ph idx="1"/>
          </p:nvPr>
        </p:nvSpPr>
        <p:spPr/>
        <p:txBody>
          <a:bodyPr/>
          <a:lstStyle/>
          <a:p>
            <a:r>
              <a:rPr lang="en-US" dirty="0" smtClean="0"/>
              <a:t>Uses </a:t>
            </a:r>
            <a:r>
              <a:rPr lang="en-US" dirty="0" err="1" smtClean="0">
                <a:latin typeface="Consolas"/>
                <a:cs typeface="Consolas"/>
              </a:rPr>
              <a:t>Iterable</a:t>
            </a:r>
            <a:r>
              <a:rPr lang="en-US" dirty="0" smtClean="0"/>
              <a:t> interface</a:t>
            </a:r>
          </a:p>
          <a:p>
            <a:pPr marL="0" indent="0">
              <a:buNone/>
            </a:pPr>
            <a:endParaRPr lang="en-US" dirty="0" smtClean="0">
              <a:latin typeface="Consolas"/>
              <a:cs typeface="Consolas"/>
            </a:endParaRPr>
          </a:p>
          <a:p>
            <a:pPr marL="0" indent="0">
              <a:buNone/>
            </a:pPr>
            <a:r>
              <a:rPr lang="en-US" dirty="0" smtClean="0">
                <a:latin typeface="Consolas"/>
                <a:cs typeface="Consolas"/>
              </a:rPr>
              <a:t>	for (Tree t : list) { … }</a:t>
            </a:r>
          </a:p>
          <a:p>
            <a:pPr marL="0" indent="0">
              <a:buNone/>
            </a:pPr>
            <a:endParaRPr lang="en-US" dirty="0" smtClean="0">
              <a:latin typeface="Consolas"/>
              <a:cs typeface="Consolas"/>
            </a:endParaRPr>
          </a:p>
          <a:p>
            <a:r>
              <a:rPr lang="en-US" dirty="0" smtClean="0"/>
              <a:t>The </a:t>
            </a:r>
            <a:r>
              <a:rPr lang="en-US" dirty="0" smtClean="0">
                <a:latin typeface="Consolas"/>
                <a:cs typeface="Consolas"/>
              </a:rPr>
              <a:t>list</a:t>
            </a:r>
            <a:r>
              <a:rPr lang="en-US" dirty="0" smtClean="0"/>
              <a:t> must implement the </a:t>
            </a:r>
            <a:r>
              <a:rPr lang="en-US" dirty="0" err="1" smtClean="0">
                <a:latin typeface="Consolas"/>
                <a:cs typeface="Consolas"/>
              </a:rPr>
              <a:t>Iterable</a:t>
            </a:r>
            <a:r>
              <a:rPr lang="en-US" dirty="0" smtClean="0"/>
              <a:t> interface</a:t>
            </a:r>
          </a:p>
          <a:p>
            <a:r>
              <a:rPr lang="en-US" dirty="0" smtClean="0"/>
              <a:t>That is, it must have a method that returns an </a:t>
            </a:r>
            <a:r>
              <a:rPr lang="en-US" dirty="0" smtClean="0">
                <a:latin typeface="Consolas"/>
                <a:cs typeface="Consolas"/>
              </a:rPr>
              <a:t>Iterator</a:t>
            </a:r>
            <a:r>
              <a:rPr lang="en-US" dirty="0" smtClean="0"/>
              <a:t> over elements of the collection</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t>23</a:t>
            </a:fld>
            <a:endParaRPr lang="en-US"/>
          </a:p>
        </p:txBody>
      </p:sp>
    </p:spTree>
    <p:extLst>
      <p:ext uri="{BB962C8B-B14F-4D97-AF65-F5344CB8AC3E}">
        <p14:creationId xmlns:p14="http://schemas.microsoft.com/office/powerpoint/2010/main" val="3444272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ssolv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Fibonacci (1)</a:t>
            </a:r>
            <a:endParaRPr lang="en-US" dirty="0"/>
          </a:p>
        </p:txBody>
      </p:sp>
      <p:sp>
        <p:nvSpPr>
          <p:cNvPr id="3" name="Content Placeholder 2"/>
          <p:cNvSpPr>
            <a:spLocks noGrp="1"/>
          </p:cNvSpPr>
          <p:nvPr>
            <p:ph idx="1"/>
          </p:nvPr>
        </p:nvSpPr>
        <p:spPr>
          <a:xfrm>
            <a:off x="457200" y="1175657"/>
            <a:ext cx="8686800" cy="5682343"/>
          </a:xfrm>
        </p:spPr>
        <p:txBody>
          <a:bodyPr>
            <a:noAutofit/>
          </a:bodyPr>
          <a:lstStyle/>
          <a:p>
            <a:pPr marL="0" indent="0">
              <a:buNone/>
            </a:pPr>
            <a:r>
              <a:rPr lang="en-US" sz="1500" dirty="0">
                <a:latin typeface="Consolas"/>
                <a:cs typeface="Consolas"/>
              </a:rPr>
              <a:t>import </a:t>
            </a:r>
            <a:r>
              <a:rPr lang="en-US" sz="1500" dirty="0" err="1">
                <a:latin typeface="Consolas"/>
                <a:cs typeface="Consolas"/>
              </a:rPr>
              <a:t>java.util.Iterator</a:t>
            </a:r>
            <a:r>
              <a:rPr lang="en-US" sz="1500" dirty="0" smtClean="0">
                <a:latin typeface="Consolas"/>
                <a:cs typeface="Consolas"/>
              </a:rPr>
              <a:t>;</a:t>
            </a:r>
          </a:p>
          <a:p>
            <a:pPr marL="0" indent="0">
              <a:buNone/>
            </a:pPr>
            <a:r>
              <a:rPr lang="en-US" sz="1500" dirty="0" smtClean="0">
                <a:latin typeface="Consolas"/>
                <a:cs typeface="Consolas"/>
              </a:rPr>
              <a:t>Import </a:t>
            </a:r>
            <a:r>
              <a:rPr lang="en-US" sz="1500" dirty="0" err="1" smtClean="0">
                <a:latin typeface="Consolas"/>
                <a:cs typeface="Consolas"/>
              </a:rPr>
              <a:t>java.lang.Iterable</a:t>
            </a:r>
            <a:r>
              <a:rPr lang="en-US" sz="1500" smtClean="0">
                <a:latin typeface="Consolas"/>
                <a:cs typeface="Consolas"/>
              </a:rPr>
              <a:t>;</a:t>
            </a:r>
            <a:endParaRPr lang="en-US" sz="1500" dirty="0">
              <a:latin typeface="Consolas"/>
              <a:cs typeface="Consolas"/>
            </a:endParaRPr>
          </a:p>
          <a:p>
            <a:pPr marL="0" indent="0">
              <a:buNone/>
            </a:pPr>
            <a:endParaRPr lang="en-US" sz="1500" dirty="0">
              <a:latin typeface="Consolas"/>
              <a:cs typeface="Consolas"/>
            </a:endParaRPr>
          </a:p>
          <a:p>
            <a:pPr marL="0" indent="0">
              <a:buNone/>
            </a:pPr>
            <a:r>
              <a:rPr lang="en-US" sz="1500" dirty="0">
                <a:latin typeface="Consolas"/>
                <a:cs typeface="Consolas"/>
              </a:rPr>
              <a:t>public class Fibonacci implements Iterator, </a:t>
            </a:r>
            <a:r>
              <a:rPr lang="en-US" sz="1500" dirty="0" err="1">
                <a:latin typeface="Consolas"/>
                <a:cs typeface="Consolas"/>
              </a:rPr>
              <a:t>Iterable</a:t>
            </a:r>
            <a:r>
              <a:rPr lang="en-US" sz="1500" dirty="0">
                <a:latin typeface="Consolas"/>
                <a:cs typeface="Consolas"/>
              </a:rPr>
              <a:t> {</a:t>
            </a:r>
          </a:p>
          <a:p>
            <a:pPr marL="0" indent="0">
              <a:buNone/>
            </a:pPr>
            <a:r>
              <a:rPr lang="en-US" sz="1500" dirty="0">
                <a:latin typeface="Consolas"/>
                <a:cs typeface="Consolas"/>
              </a:rPr>
              <a:t>    private </a:t>
            </a:r>
            <a:r>
              <a:rPr lang="en-US" sz="1500" dirty="0" err="1">
                <a:latin typeface="Consolas"/>
                <a:cs typeface="Consolas"/>
              </a:rPr>
              <a:t>int</a:t>
            </a:r>
            <a:r>
              <a:rPr lang="en-US" sz="1500" dirty="0">
                <a:latin typeface="Consolas"/>
                <a:cs typeface="Consolas"/>
              </a:rPr>
              <a:t> n</a:t>
            </a:r>
            <a:r>
              <a:rPr lang="en-US" sz="1500" dirty="0" smtClean="0">
                <a:latin typeface="Consolas"/>
                <a:cs typeface="Consolas"/>
              </a:rPr>
              <a:t>; // how many Fibonacci numbers</a:t>
            </a:r>
            <a:endParaRPr lang="en-US" sz="1500" dirty="0">
              <a:latin typeface="Consolas"/>
              <a:cs typeface="Consolas"/>
            </a:endParaRPr>
          </a:p>
          <a:p>
            <a:pPr marL="0" indent="0">
              <a:buNone/>
            </a:pPr>
            <a:r>
              <a:rPr lang="en-US" sz="1500" dirty="0">
                <a:latin typeface="Consolas"/>
                <a:cs typeface="Consolas"/>
              </a:rPr>
              <a:t>    </a:t>
            </a:r>
            <a:r>
              <a:rPr lang="en-US" sz="1500" dirty="0" smtClean="0">
                <a:latin typeface="Consolas"/>
                <a:cs typeface="Consolas"/>
              </a:rPr>
              <a:t>private </a:t>
            </a:r>
            <a:r>
              <a:rPr lang="en-US" sz="1500" dirty="0" err="1" smtClean="0">
                <a:latin typeface="Consolas"/>
                <a:cs typeface="Consolas"/>
              </a:rPr>
              <a:t>int</a:t>
            </a:r>
            <a:r>
              <a:rPr lang="en-US" sz="1500" dirty="0" smtClean="0">
                <a:latin typeface="Consolas"/>
                <a:cs typeface="Consolas"/>
              </a:rPr>
              <a:t> </a:t>
            </a:r>
            <a:r>
              <a:rPr lang="en-US" sz="1500" dirty="0" err="1">
                <a:latin typeface="Consolas"/>
                <a:cs typeface="Consolas"/>
              </a:rPr>
              <a:t>i</a:t>
            </a:r>
            <a:r>
              <a:rPr lang="en-US" sz="1500" dirty="0" smtClean="0">
                <a:latin typeface="Consolas"/>
                <a:cs typeface="Consolas"/>
              </a:rPr>
              <a:t>; // how many so far</a:t>
            </a:r>
            <a:endParaRPr lang="en-US" sz="1500" dirty="0">
              <a:latin typeface="Consolas"/>
              <a:cs typeface="Consolas"/>
            </a:endParaRPr>
          </a:p>
          <a:p>
            <a:pPr marL="0" indent="0">
              <a:buNone/>
            </a:pPr>
            <a:r>
              <a:rPr lang="en-US" sz="1500" dirty="0">
                <a:latin typeface="Consolas"/>
                <a:cs typeface="Consolas"/>
              </a:rPr>
              <a:t>    </a:t>
            </a:r>
            <a:r>
              <a:rPr lang="en-US" sz="1500" dirty="0" smtClean="0">
                <a:latin typeface="Consolas"/>
                <a:cs typeface="Consolas"/>
              </a:rPr>
              <a:t>private </a:t>
            </a:r>
            <a:r>
              <a:rPr lang="en-US" sz="1500" dirty="0" err="1" smtClean="0">
                <a:latin typeface="Consolas"/>
                <a:cs typeface="Consolas"/>
              </a:rPr>
              <a:t>int</a:t>
            </a:r>
            <a:r>
              <a:rPr lang="en-US" sz="1500" dirty="0" smtClean="0">
                <a:latin typeface="Consolas"/>
                <a:cs typeface="Consolas"/>
              </a:rPr>
              <a:t> </a:t>
            </a:r>
            <a:r>
              <a:rPr lang="en-US" sz="1500" dirty="0">
                <a:latin typeface="Consolas"/>
                <a:cs typeface="Consolas"/>
              </a:rPr>
              <a:t>f1, f2</a:t>
            </a:r>
            <a:r>
              <a:rPr lang="en-US" sz="1500" dirty="0" smtClean="0">
                <a:latin typeface="Consolas"/>
                <a:cs typeface="Consolas"/>
              </a:rPr>
              <a:t>; // last two Fibonacci numbers generated</a:t>
            </a:r>
            <a:endParaRPr lang="en-US" sz="1500" dirty="0">
              <a:latin typeface="Consolas"/>
              <a:cs typeface="Consolas"/>
            </a:endParaRPr>
          </a:p>
          <a:p>
            <a:pPr marL="0" indent="0">
              <a:buNone/>
            </a:pPr>
            <a:r>
              <a:rPr lang="en-US" sz="1500" dirty="0">
                <a:latin typeface="Consolas"/>
                <a:cs typeface="Consolas"/>
              </a:rPr>
              <a:t>    </a:t>
            </a:r>
          </a:p>
          <a:p>
            <a:pPr marL="0" indent="0">
              <a:buNone/>
            </a:pPr>
            <a:r>
              <a:rPr lang="en-US" sz="1500" dirty="0">
                <a:latin typeface="Consolas"/>
                <a:cs typeface="Consolas"/>
              </a:rPr>
              <a:t>    public Fibonacci(</a:t>
            </a:r>
            <a:r>
              <a:rPr lang="en-US" sz="1500" dirty="0" err="1">
                <a:latin typeface="Consolas"/>
                <a:cs typeface="Consolas"/>
              </a:rPr>
              <a:t>int</a:t>
            </a:r>
            <a:r>
              <a:rPr lang="en-US" sz="1500" dirty="0">
                <a:latin typeface="Consolas"/>
                <a:cs typeface="Consolas"/>
              </a:rPr>
              <a:t> n) {</a:t>
            </a:r>
          </a:p>
          <a:p>
            <a:pPr marL="0" indent="0">
              <a:buNone/>
            </a:pPr>
            <a:r>
              <a:rPr lang="en-US" sz="1500" dirty="0">
                <a:latin typeface="Consolas"/>
                <a:cs typeface="Consolas"/>
              </a:rPr>
              <a:t>        </a:t>
            </a:r>
            <a:r>
              <a:rPr lang="en-US" sz="1500" dirty="0" err="1">
                <a:latin typeface="Consolas"/>
                <a:cs typeface="Consolas"/>
              </a:rPr>
              <a:t>this.n</a:t>
            </a:r>
            <a:r>
              <a:rPr lang="en-US" sz="1500" dirty="0">
                <a:latin typeface="Consolas"/>
                <a:cs typeface="Consolas"/>
              </a:rPr>
              <a:t> = n;</a:t>
            </a:r>
          </a:p>
          <a:p>
            <a:pPr marL="0" indent="0">
              <a:buNone/>
            </a:pPr>
            <a:r>
              <a:rPr lang="en-US" sz="1500" dirty="0">
                <a:latin typeface="Consolas"/>
                <a:cs typeface="Consolas"/>
              </a:rPr>
              <a:t>        </a:t>
            </a:r>
            <a:r>
              <a:rPr lang="en-US" sz="1500" dirty="0" err="1">
                <a:latin typeface="Consolas"/>
                <a:cs typeface="Consolas"/>
              </a:rPr>
              <a:t>i</a:t>
            </a:r>
            <a:r>
              <a:rPr lang="en-US" sz="1500" dirty="0">
                <a:latin typeface="Consolas"/>
                <a:cs typeface="Consolas"/>
              </a:rPr>
              <a:t> = 0;</a:t>
            </a:r>
          </a:p>
          <a:p>
            <a:pPr marL="0" indent="0">
              <a:buNone/>
            </a:pPr>
            <a:r>
              <a:rPr lang="en-US" sz="1500" dirty="0">
                <a:latin typeface="Consolas"/>
                <a:cs typeface="Consolas"/>
              </a:rPr>
              <a:t>        f1 = f2 = 1;</a:t>
            </a:r>
          </a:p>
          <a:p>
            <a:pPr marL="0" indent="0">
              <a:buNone/>
            </a:pPr>
            <a:r>
              <a:rPr lang="en-US" sz="1500" dirty="0">
                <a:latin typeface="Consolas"/>
                <a:cs typeface="Consolas"/>
              </a:rPr>
              <a:t>    }</a:t>
            </a:r>
          </a:p>
          <a:p>
            <a:pPr marL="0" indent="0">
              <a:buNone/>
            </a:pPr>
            <a:r>
              <a:rPr lang="en-US" sz="1500" dirty="0">
                <a:latin typeface="Consolas"/>
                <a:cs typeface="Consolas"/>
              </a:rPr>
              <a:t>    </a:t>
            </a:r>
          </a:p>
          <a:p>
            <a:pPr marL="0" indent="0">
              <a:buNone/>
            </a:pPr>
            <a:r>
              <a:rPr lang="en-US" sz="1500" dirty="0">
                <a:latin typeface="Consolas"/>
                <a:cs typeface="Consolas"/>
              </a:rPr>
              <a:t>    // method required by </a:t>
            </a:r>
            <a:r>
              <a:rPr lang="en-US" sz="1500" dirty="0" err="1">
                <a:latin typeface="Consolas"/>
                <a:cs typeface="Consolas"/>
              </a:rPr>
              <a:t>Iterable</a:t>
            </a:r>
            <a:r>
              <a:rPr lang="en-US" sz="1500" dirty="0">
                <a:latin typeface="Consolas"/>
                <a:cs typeface="Consolas"/>
              </a:rPr>
              <a:t> interface...</a:t>
            </a:r>
          </a:p>
          <a:p>
            <a:pPr marL="0" indent="0">
              <a:buNone/>
            </a:pPr>
            <a:r>
              <a:rPr lang="en-US" sz="1500" dirty="0">
                <a:latin typeface="Consolas"/>
                <a:cs typeface="Consolas"/>
              </a:rPr>
              <a:t>    public Iterator iterator() {</a:t>
            </a:r>
          </a:p>
          <a:p>
            <a:pPr marL="0" indent="0">
              <a:buNone/>
            </a:pPr>
            <a:r>
              <a:rPr lang="en-US" sz="1500" dirty="0">
                <a:latin typeface="Consolas"/>
                <a:cs typeface="Consolas"/>
              </a:rPr>
              <a:t>        return this;</a:t>
            </a:r>
          </a:p>
          <a:p>
            <a:pPr marL="0" indent="0">
              <a:buNone/>
            </a:pPr>
            <a:r>
              <a:rPr lang="en-US" sz="1500" dirty="0">
                <a:latin typeface="Consolas"/>
                <a:cs typeface="Consolas"/>
              </a:rPr>
              <a:t>    }</a:t>
            </a:r>
          </a:p>
          <a:p>
            <a:pPr marL="0" indent="0">
              <a:buNone/>
            </a:pPr>
            <a:endParaRPr lang="en-US" sz="1500" dirty="0" smtClean="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t>24</a:t>
            </a:fld>
            <a:endParaRPr lang="en-US"/>
          </a:p>
        </p:txBody>
      </p:sp>
    </p:spTree>
    <p:extLst>
      <p:ext uri="{BB962C8B-B14F-4D97-AF65-F5344CB8AC3E}">
        <p14:creationId xmlns:p14="http://schemas.microsoft.com/office/powerpoint/2010/main" val="2788172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Fibonacci (2)</a:t>
            </a:r>
            <a:endParaRPr lang="en-US" dirty="0"/>
          </a:p>
        </p:txBody>
      </p:sp>
      <p:sp>
        <p:nvSpPr>
          <p:cNvPr id="3" name="Content Placeholder 2"/>
          <p:cNvSpPr>
            <a:spLocks noGrp="1"/>
          </p:cNvSpPr>
          <p:nvPr>
            <p:ph idx="1"/>
          </p:nvPr>
        </p:nvSpPr>
        <p:spPr>
          <a:xfrm>
            <a:off x="457200" y="1739172"/>
            <a:ext cx="8686800" cy="5118828"/>
          </a:xfrm>
        </p:spPr>
        <p:txBody>
          <a:bodyPr>
            <a:noAutofit/>
          </a:bodyPr>
          <a:lstStyle/>
          <a:p>
            <a:pPr marL="0" indent="0">
              <a:buNone/>
            </a:pPr>
            <a:r>
              <a:rPr lang="en-US" sz="1500" dirty="0" smtClean="0">
                <a:latin typeface="Consolas"/>
                <a:cs typeface="Consolas"/>
              </a:rPr>
              <a:t>    /</a:t>
            </a:r>
            <a:r>
              <a:rPr lang="en-US" sz="1500" dirty="0">
                <a:latin typeface="Consolas"/>
                <a:cs typeface="Consolas"/>
              </a:rPr>
              <a:t>/ method required by Iterator interface...</a:t>
            </a:r>
          </a:p>
          <a:p>
            <a:pPr marL="0" indent="0">
              <a:buNone/>
            </a:pPr>
            <a:r>
              <a:rPr lang="en-US" sz="1500" dirty="0">
                <a:latin typeface="Consolas"/>
                <a:cs typeface="Consolas"/>
              </a:rPr>
              <a:t>    public </a:t>
            </a:r>
            <a:r>
              <a:rPr lang="en-US" sz="1500" dirty="0" err="1">
                <a:latin typeface="Consolas"/>
                <a:cs typeface="Consolas"/>
              </a:rPr>
              <a:t>boolean</a:t>
            </a:r>
            <a:r>
              <a:rPr lang="en-US" sz="1500" dirty="0">
                <a:latin typeface="Consolas"/>
                <a:cs typeface="Consolas"/>
              </a:rPr>
              <a:t> </a:t>
            </a:r>
            <a:r>
              <a:rPr lang="en-US" sz="1500" dirty="0" err="1">
                <a:latin typeface="Consolas"/>
                <a:cs typeface="Consolas"/>
              </a:rPr>
              <a:t>hasNext</a:t>
            </a:r>
            <a:r>
              <a:rPr lang="en-US" sz="1500" dirty="0">
                <a:latin typeface="Consolas"/>
                <a:cs typeface="Consolas"/>
              </a:rPr>
              <a:t>() {</a:t>
            </a:r>
          </a:p>
          <a:p>
            <a:pPr marL="0" indent="0">
              <a:buNone/>
            </a:pPr>
            <a:r>
              <a:rPr lang="en-US" sz="1500" dirty="0">
                <a:latin typeface="Consolas"/>
                <a:cs typeface="Consolas"/>
              </a:rPr>
              <a:t>        return </a:t>
            </a:r>
            <a:r>
              <a:rPr lang="en-US" sz="1500" dirty="0" err="1">
                <a:latin typeface="Consolas"/>
                <a:cs typeface="Consolas"/>
              </a:rPr>
              <a:t>i</a:t>
            </a:r>
            <a:r>
              <a:rPr lang="en-US" sz="1500" dirty="0">
                <a:latin typeface="Consolas"/>
                <a:cs typeface="Consolas"/>
              </a:rPr>
              <a:t> &lt; n;</a:t>
            </a:r>
          </a:p>
          <a:p>
            <a:pPr marL="0" indent="0">
              <a:buNone/>
            </a:pPr>
            <a:r>
              <a:rPr lang="en-US" sz="1500" dirty="0">
                <a:latin typeface="Consolas"/>
                <a:cs typeface="Consolas"/>
              </a:rPr>
              <a:t>    }</a:t>
            </a:r>
          </a:p>
          <a:p>
            <a:pPr marL="0" indent="0">
              <a:buNone/>
            </a:pPr>
            <a:r>
              <a:rPr lang="en-US" sz="1500" dirty="0">
                <a:latin typeface="Consolas"/>
                <a:cs typeface="Consolas"/>
              </a:rPr>
              <a:t>    </a:t>
            </a:r>
          </a:p>
          <a:p>
            <a:pPr marL="0" indent="0">
              <a:buNone/>
            </a:pPr>
            <a:r>
              <a:rPr lang="en-US" sz="1500" dirty="0">
                <a:latin typeface="Consolas"/>
                <a:cs typeface="Consolas"/>
              </a:rPr>
              <a:t>    // method required by Iterator interface...</a:t>
            </a:r>
          </a:p>
          <a:p>
            <a:pPr marL="0" indent="0">
              <a:buNone/>
            </a:pPr>
            <a:r>
              <a:rPr lang="en-US" sz="1500" dirty="0">
                <a:latin typeface="Consolas"/>
                <a:cs typeface="Consolas"/>
              </a:rPr>
              <a:t>    public Integer next() {</a:t>
            </a:r>
          </a:p>
          <a:p>
            <a:pPr marL="0" indent="0">
              <a:buNone/>
            </a:pPr>
            <a:r>
              <a:rPr lang="en-US" sz="1500" dirty="0">
                <a:latin typeface="Consolas"/>
                <a:cs typeface="Consolas"/>
              </a:rPr>
              <a:t>        if (</a:t>
            </a:r>
            <a:r>
              <a:rPr lang="en-US" sz="1500" dirty="0" err="1">
                <a:latin typeface="Consolas"/>
                <a:cs typeface="Consolas"/>
              </a:rPr>
              <a:t>i</a:t>
            </a:r>
            <a:r>
              <a:rPr lang="en-US" sz="1500" dirty="0">
                <a:latin typeface="Consolas"/>
                <a:cs typeface="Consolas"/>
              </a:rPr>
              <a:t> == 0 || </a:t>
            </a:r>
            <a:r>
              <a:rPr lang="en-US" sz="1500" dirty="0" err="1">
                <a:latin typeface="Consolas"/>
                <a:cs typeface="Consolas"/>
              </a:rPr>
              <a:t>i</a:t>
            </a:r>
            <a:r>
              <a:rPr lang="en-US" sz="1500" dirty="0">
                <a:latin typeface="Consolas"/>
                <a:cs typeface="Consolas"/>
              </a:rPr>
              <a:t> == 1) {</a:t>
            </a:r>
          </a:p>
          <a:p>
            <a:pPr marL="0" indent="0">
              <a:buNone/>
            </a:pPr>
            <a:r>
              <a:rPr lang="en-US" sz="1500" dirty="0">
                <a:latin typeface="Consolas"/>
                <a:cs typeface="Consolas"/>
              </a:rPr>
              <a:t>            </a:t>
            </a:r>
            <a:r>
              <a:rPr lang="en-US" sz="1500" dirty="0" err="1">
                <a:latin typeface="Consolas"/>
                <a:cs typeface="Consolas"/>
              </a:rPr>
              <a:t>i</a:t>
            </a:r>
            <a:r>
              <a:rPr lang="en-US" sz="1500" dirty="0">
                <a:latin typeface="Consolas"/>
                <a:cs typeface="Consolas"/>
              </a:rPr>
              <a:t>++;</a:t>
            </a:r>
          </a:p>
          <a:p>
            <a:pPr marL="0" indent="0">
              <a:buNone/>
            </a:pPr>
            <a:r>
              <a:rPr lang="en-US" sz="1500" dirty="0">
                <a:latin typeface="Consolas"/>
                <a:cs typeface="Consolas"/>
              </a:rPr>
              <a:t>            return 1;</a:t>
            </a:r>
          </a:p>
          <a:p>
            <a:pPr marL="0" indent="0">
              <a:buNone/>
            </a:pPr>
            <a:r>
              <a:rPr lang="en-US" sz="1500" dirty="0">
                <a:latin typeface="Consolas"/>
                <a:cs typeface="Consolas"/>
              </a:rPr>
              <a:t>        }</a:t>
            </a:r>
          </a:p>
          <a:p>
            <a:pPr marL="0" indent="0">
              <a:buNone/>
            </a:pPr>
            <a:r>
              <a:rPr lang="en-US" sz="1500" dirty="0">
                <a:latin typeface="Consolas"/>
                <a:cs typeface="Consolas"/>
              </a:rPr>
              <a:t>        </a:t>
            </a:r>
            <a:r>
              <a:rPr lang="en-US" sz="1500" dirty="0" err="1">
                <a:latin typeface="Consolas"/>
                <a:cs typeface="Consolas"/>
              </a:rPr>
              <a:t>int</a:t>
            </a:r>
            <a:r>
              <a:rPr lang="en-US" sz="1500" dirty="0">
                <a:latin typeface="Consolas"/>
                <a:cs typeface="Consolas"/>
              </a:rPr>
              <a:t> t = f1 + f2;</a:t>
            </a:r>
          </a:p>
          <a:p>
            <a:pPr marL="0" indent="0">
              <a:buNone/>
            </a:pPr>
            <a:r>
              <a:rPr lang="en-US" sz="1500" dirty="0">
                <a:latin typeface="Consolas"/>
                <a:cs typeface="Consolas"/>
              </a:rPr>
              <a:t>        f1 = f2;</a:t>
            </a:r>
          </a:p>
          <a:p>
            <a:pPr marL="0" indent="0">
              <a:buNone/>
            </a:pPr>
            <a:r>
              <a:rPr lang="en-US" sz="1500" dirty="0">
                <a:latin typeface="Consolas"/>
                <a:cs typeface="Consolas"/>
              </a:rPr>
              <a:t>        f2 = t;</a:t>
            </a:r>
          </a:p>
          <a:p>
            <a:pPr marL="0" indent="0">
              <a:buNone/>
            </a:pPr>
            <a:r>
              <a:rPr lang="en-US" sz="1500" dirty="0">
                <a:latin typeface="Consolas"/>
                <a:cs typeface="Consolas"/>
              </a:rPr>
              <a:t>        </a:t>
            </a:r>
            <a:r>
              <a:rPr lang="en-US" sz="1500" dirty="0" err="1">
                <a:latin typeface="Consolas"/>
                <a:cs typeface="Consolas"/>
              </a:rPr>
              <a:t>i</a:t>
            </a:r>
            <a:r>
              <a:rPr lang="en-US" sz="1500" dirty="0">
                <a:latin typeface="Consolas"/>
                <a:cs typeface="Consolas"/>
              </a:rPr>
              <a:t>++;</a:t>
            </a:r>
          </a:p>
          <a:p>
            <a:pPr marL="0" indent="0">
              <a:buNone/>
            </a:pPr>
            <a:r>
              <a:rPr lang="en-US" sz="1500" dirty="0">
                <a:latin typeface="Consolas"/>
                <a:cs typeface="Consolas"/>
              </a:rPr>
              <a:t>        return t;</a:t>
            </a:r>
          </a:p>
          <a:p>
            <a:pPr marL="0" indent="0">
              <a:buNone/>
            </a:pPr>
            <a:r>
              <a:rPr lang="en-US" sz="1500" dirty="0">
                <a:latin typeface="Consolas"/>
                <a:cs typeface="Consolas"/>
              </a:rPr>
              <a:t>    </a:t>
            </a:r>
            <a:r>
              <a:rPr lang="en-US" sz="1500" dirty="0" smtClean="0">
                <a:latin typeface="Consolas"/>
                <a:cs typeface="Consolas"/>
              </a:rPr>
              <a:t>}</a:t>
            </a:r>
            <a:endParaRPr lang="en-US" sz="1500"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t>25</a:t>
            </a:fld>
            <a:endParaRPr lang="en-US"/>
          </a:p>
        </p:txBody>
      </p:sp>
    </p:spTree>
    <p:extLst>
      <p:ext uri="{BB962C8B-B14F-4D97-AF65-F5344CB8AC3E}">
        <p14:creationId xmlns:p14="http://schemas.microsoft.com/office/powerpoint/2010/main" val="4227664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Fibonacci (3)</a:t>
            </a:r>
            <a:endParaRPr lang="en-US" dirty="0"/>
          </a:p>
        </p:txBody>
      </p:sp>
      <p:sp>
        <p:nvSpPr>
          <p:cNvPr id="3" name="Content Placeholder 2"/>
          <p:cNvSpPr>
            <a:spLocks noGrp="1"/>
          </p:cNvSpPr>
          <p:nvPr>
            <p:ph idx="1"/>
          </p:nvPr>
        </p:nvSpPr>
        <p:spPr>
          <a:xfrm>
            <a:off x="457200" y="1739172"/>
            <a:ext cx="8686800" cy="5118828"/>
          </a:xfrm>
        </p:spPr>
        <p:txBody>
          <a:bodyPr>
            <a:noAutofit/>
          </a:bodyPr>
          <a:lstStyle/>
          <a:p>
            <a:pPr marL="0" indent="0">
              <a:buNone/>
            </a:pPr>
            <a:r>
              <a:rPr lang="en-US" sz="1500" dirty="0" smtClean="0">
                <a:latin typeface="Consolas"/>
                <a:cs typeface="Consolas"/>
              </a:rPr>
              <a:t>    /</a:t>
            </a:r>
            <a:r>
              <a:rPr lang="en-US" sz="1500" dirty="0">
                <a:latin typeface="Consolas"/>
                <a:cs typeface="Consolas"/>
              </a:rPr>
              <a:t>/ method required by Iterator interface...</a:t>
            </a:r>
          </a:p>
          <a:p>
            <a:pPr marL="0" indent="0">
              <a:buNone/>
            </a:pPr>
            <a:r>
              <a:rPr lang="en-US" sz="1500" dirty="0">
                <a:latin typeface="Consolas"/>
                <a:cs typeface="Consolas"/>
              </a:rPr>
              <a:t>    public void remove() {</a:t>
            </a:r>
          </a:p>
          <a:p>
            <a:pPr marL="0" indent="0">
              <a:buNone/>
            </a:pPr>
            <a:r>
              <a:rPr lang="en-US" sz="1500" dirty="0">
                <a:latin typeface="Consolas"/>
                <a:cs typeface="Consolas"/>
              </a:rPr>
              <a:t>    }</a:t>
            </a:r>
          </a:p>
          <a:p>
            <a:pPr marL="0" indent="0">
              <a:buNone/>
            </a:pPr>
            <a:r>
              <a:rPr lang="en-US" sz="1500" dirty="0">
                <a:latin typeface="Consolas"/>
                <a:cs typeface="Consolas"/>
              </a:rPr>
              <a:t>    </a:t>
            </a:r>
          </a:p>
          <a:p>
            <a:pPr marL="0" indent="0">
              <a:buNone/>
            </a:pPr>
            <a:r>
              <a:rPr lang="en-US" sz="1500" dirty="0">
                <a:latin typeface="Consolas"/>
                <a:cs typeface="Consolas"/>
              </a:rPr>
              <a:t>    public static void main(String[] </a:t>
            </a:r>
            <a:r>
              <a:rPr lang="en-US" sz="1500" dirty="0" err="1">
                <a:latin typeface="Consolas"/>
                <a:cs typeface="Consolas"/>
              </a:rPr>
              <a:t>args</a:t>
            </a:r>
            <a:r>
              <a:rPr lang="en-US" sz="1500" dirty="0">
                <a:latin typeface="Consolas"/>
                <a:cs typeface="Consolas"/>
              </a:rPr>
              <a:t>) {</a:t>
            </a:r>
          </a:p>
          <a:p>
            <a:pPr marL="0" indent="0">
              <a:buNone/>
            </a:pPr>
            <a:r>
              <a:rPr lang="en-US" sz="1500" dirty="0">
                <a:latin typeface="Consolas"/>
                <a:cs typeface="Consolas"/>
              </a:rPr>
              <a:t>        Iterator i1 = new Fibonacci(25);</a:t>
            </a:r>
          </a:p>
          <a:p>
            <a:pPr marL="0" indent="0">
              <a:buNone/>
            </a:pPr>
            <a:r>
              <a:rPr lang="en-US" sz="1500" dirty="0">
                <a:latin typeface="Consolas"/>
                <a:cs typeface="Consolas"/>
              </a:rPr>
              <a:t>        while (i1.hasNext())</a:t>
            </a:r>
          </a:p>
          <a:p>
            <a:pPr marL="0" indent="0">
              <a:buNone/>
            </a:pPr>
            <a:r>
              <a:rPr lang="en-US" sz="1500" dirty="0">
                <a:latin typeface="Consolas"/>
                <a:cs typeface="Consolas"/>
              </a:rPr>
              <a:t>            </a:t>
            </a:r>
            <a:r>
              <a:rPr lang="en-US" sz="1500" dirty="0" err="1">
                <a:latin typeface="Consolas"/>
                <a:cs typeface="Consolas"/>
              </a:rPr>
              <a:t>System.out.printf</a:t>
            </a:r>
            <a:r>
              <a:rPr lang="en-US" sz="1500" dirty="0">
                <a:latin typeface="Consolas"/>
                <a:cs typeface="Consolas"/>
              </a:rPr>
              <a:t>("%d ", i1.next());</a:t>
            </a:r>
          </a:p>
          <a:p>
            <a:pPr marL="0" indent="0">
              <a:buNone/>
            </a:pPr>
            <a:r>
              <a:rPr lang="en-US" sz="1500" dirty="0">
                <a:latin typeface="Consolas"/>
                <a:cs typeface="Consolas"/>
              </a:rPr>
              <a:t>        </a:t>
            </a:r>
            <a:r>
              <a:rPr lang="en-US" sz="1500" dirty="0" err="1">
                <a:latin typeface="Consolas"/>
                <a:cs typeface="Consolas"/>
              </a:rPr>
              <a:t>System.out.printf</a:t>
            </a:r>
            <a:r>
              <a:rPr lang="en-US" sz="1500" dirty="0">
                <a:latin typeface="Consolas"/>
                <a:cs typeface="Consolas"/>
              </a:rPr>
              <a:t>("\n");</a:t>
            </a:r>
          </a:p>
          <a:p>
            <a:pPr marL="0" indent="0">
              <a:buNone/>
            </a:pPr>
            <a:r>
              <a:rPr lang="en-US" sz="1500" dirty="0">
                <a:latin typeface="Consolas"/>
                <a:cs typeface="Consolas"/>
              </a:rPr>
              <a:t>        </a:t>
            </a:r>
          </a:p>
          <a:p>
            <a:pPr marL="0" indent="0">
              <a:buNone/>
            </a:pPr>
            <a:r>
              <a:rPr lang="en-US" sz="1500" dirty="0">
                <a:latin typeface="Consolas"/>
                <a:cs typeface="Consolas"/>
              </a:rPr>
              <a:t>        </a:t>
            </a:r>
            <a:r>
              <a:rPr lang="en-US" sz="1500" dirty="0" err="1">
                <a:latin typeface="Consolas"/>
                <a:cs typeface="Consolas"/>
              </a:rPr>
              <a:t>Iterable</a:t>
            </a:r>
            <a:r>
              <a:rPr lang="en-US" sz="1500" dirty="0">
                <a:latin typeface="Consolas"/>
                <a:cs typeface="Consolas"/>
              </a:rPr>
              <a:t> i2 = new Fibonacci(30);</a:t>
            </a:r>
          </a:p>
          <a:p>
            <a:pPr marL="0" indent="0">
              <a:buNone/>
            </a:pPr>
            <a:r>
              <a:rPr lang="en-US" sz="1500" dirty="0">
                <a:latin typeface="Consolas"/>
                <a:cs typeface="Consolas"/>
              </a:rPr>
              <a:t>        for (Object </a:t>
            </a:r>
            <a:r>
              <a:rPr lang="en-US" sz="1500" dirty="0" err="1">
                <a:latin typeface="Consolas"/>
                <a:cs typeface="Consolas"/>
              </a:rPr>
              <a:t>i</a:t>
            </a:r>
            <a:r>
              <a:rPr lang="en-US" sz="1500" dirty="0">
                <a:latin typeface="Consolas"/>
                <a:cs typeface="Consolas"/>
              </a:rPr>
              <a:t> : i2)</a:t>
            </a:r>
          </a:p>
          <a:p>
            <a:pPr marL="0" indent="0">
              <a:buNone/>
            </a:pPr>
            <a:r>
              <a:rPr lang="en-US" sz="1500" dirty="0">
                <a:latin typeface="Consolas"/>
                <a:cs typeface="Consolas"/>
              </a:rPr>
              <a:t>            </a:t>
            </a:r>
            <a:r>
              <a:rPr lang="en-US" sz="1500" dirty="0" err="1">
                <a:latin typeface="Consolas"/>
                <a:cs typeface="Consolas"/>
              </a:rPr>
              <a:t>System.out.printf</a:t>
            </a:r>
            <a:r>
              <a:rPr lang="en-US" sz="1500" dirty="0">
                <a:latin typeface="Consolas"/>
                <a:cs typeface="Consolas"/>
              </a:rPr>
              <a:t>("%d ", (Integer) </a:t>
            </a:r>
            <a:r>
              <a:rPr lang="en-US" sz="1500" dirty="0" err="1">
                <a:latin typeface="Consolas"/>
                <a:cs typeface="Consolas"/>
              </a:rPr>
              <a:t>i</a:t>
            </a:r>
            <a:r>
              <a:rPr lang="en-US" sz="1500" dirty="0">
                <a:latin typeface="Consolas"/>
                <a:cs typeface="Consolas"/>
              </a:rPr>
              <a:t>);</a:t>
            </a:r>
          </a:p>
          <a:p>
            <a:pPr marL="0" indent="0">
              <a:buNone/>
            </a:pPr>
            <a:r>
              <a:rPr lang="en-US" sz="1500" dirty="0">
                <a:latin typeface="Consolas"/>
                <a:cs typeface="Consolas"/>
              </a:rPr>
              <a:t>        </a:t>
            </a:r>
            <a:r>
              <a:rPr lang="en-US" sz="1500" dirty="0" err="1">
                <a:latin typeface="Consolas"/>
                <a:cs typeface="Consolas"/>
              </a:rPr>
              <a:t>System.out.printf</a:t>
            </a:r>
            <a:r>
              <a:rPr lang="en-US" sz="1500" dirty="0">
                <a:latin typeface="Consolas"/>
                <a:cs typeface="Consolas"/>
              </a:rPr>
              <a:t>("\n");</a:t>
            </a:r>
          </a:p>
          <a:p>
            <a:pPr marL="0" indent="0">
              <a:buNone/>
            </a:pPr>
            <a:r>
              <a:rPr lang="en-US" sz="1500" dirty="0">
                <a:latin typeface="Consolas"/>
                <a:cs typeface="Consolas"/>
              </a:rPr>
              <a:t>    }</a:t>
            </a:r>
          </a:p>
          <a:p>
            <a:pPr marL="0" indent="0">
              <a:buNone/>
            </a:pPr>
            <a:r>
              <a:rPr lang="en-US" sz="1500" dirty="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t>26</a:t>
            </a:fld>
            <a:endParaRPr lang="en-US"/>
          </a:p>
        </p:txBody>
      </p:sp>
    </p:spTree>
    <p:extLst>
      <p:ext uri="{BB962C8B-B14F-4D97-AF65-F5344CB8AC3E}">
        <p14:creationId xmlns:p14="http://schemas.microsoft.com/office/powerpoint/2010/main" val="2259227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Concepts</a:t>
            </a:r>
            <a:endParaRPr lang="en-US" dirty="0"/>
          </a:p>
        </p:txBody>
      </p:sp>
      <p:sp>
        <p:nvSpPr>
          <p:cNvPr id="3" name="Content Placeholder 2"/>
          <p:cNvSpPr>
            <a:spLocks noGrp="1"/>
          </p:cNvSpPr>
          <p:nvPr>
            <p:ph idx="1"/>
          </p:nvPr>
        </p:nvSpPr>
        <p:spPr/>
        <p:txBody>
          <a:bodyPr/>
          <a:lstStyle/>
          <a:p>
            <a:r>
              <a:rPr lang="en-US" dirty="0" smtClean="0"/>
              <a:t>Interface: </a:t>
            </a:r>
          </a:p>
          <a:p>
            <a:pPr lvl="1"/>
            <a:r>
              <a:rPr lang="en-US" dirty="0" smtClean="0"/>
              <a:t>A point where two systems interact</a:t>
            </a:r>
          </a:p>
          <a:p>
            <a:pPr lvl="1"/>
            <a:r>
              <a:rPr lang="en-US" dirty="0" smtClean="0"/>
              <a:t>Typically asymmetric: one system “defines” the interface, the other system “uses” it</a:t>
            </a:r>
          </a:p>
          <a:p>
            <a:r>
              <a:rPr lang="en-US" dirty="0" smtClean="0"/>
              <a:t>Examples:</a:t>
            </a:r>
          </a:p>
          <a:p>
            <a:pPr lvl="1"/>
            <a:r>
              <a:rPr lang="en-US" dirty="0" smtClean="0"/>
              <a:t>Graphical User Interface (GUI): user -&gt; computer</a:t>
            </a:r>
          </a:p>
          <a:p>
            <a:pPr lvl="1"/>
            <a:r>
              <a:rPr lang="en-US" dirty="0" smtClean="0"/>
              <a:t>Application Programming Interface (API): application program -&gt; library of related methods</a:t>
            </a:r>
          </a:p>
        </p:txBody>
      </p:sp>
      <p:sp>
        <p:nvSpPr>
          <p:cNvPr id="4" name="Slide Number Placeholder 3"/>
          <p:cNvSpPr>
            <a:spLocks noGrp="1"/>
          </p:cNvSpPr>
          <p:nvPr>
            <p:ph type="sldNum" sz="quarter" idx="12"/>
          </p:nvPr>
        </p:nvSpPr>
        <p:spPr/>
        <p:txBody>
          <a:bodyPr/>
          <a:lstStyle/>
          <a:p>
            <a:fld id="{8A948100-F9AF-674A-BF08-576787DAE645}" type="slidenum">
              <a:rPr lang="en-US" smtClean="0"/>
              <a:t>3</a:t>
            </a:fld>
            <a:endParaRPr lang="en-US"/>
          </a:p>
        </p:txBody>
      </p:sp>
    </p:spTree>
    <p:extLst>
      <p:ext uri="{BB962C8B-B14F-4D97-AF65-F5344CB8AC3E}">
        <p14:creationId xmlns:p14="http://schemas.microsoft.com/office/powerpoint/2010/main" val="14106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Class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Java class provides one form of interface</a:t>
            </a:r>
          </a:p>
          <a:p>
            <a:r>
              <a:rPr lang="en-US" dirty="0" smtClean="0"/>
              <a:t>Public members (methods, mainly) define the interface to “clients” (users) of that class</a:t>
            </a:r>
          </a:p>
          <a:p>
            <a:r>
              <a:rPr lang="en-US" dirty="0" smtClean="0"/>
              <a:t>Class interface consists of</a:t>
            </a:r>
          </a:p>
          <a:p>
            <a:pPr lvl="1"/>
            <a:r>
              <a:rPr lang="en-US" dirty="0" smtClean="0"/>
              <a:t>Public method signatures (what the method expects)</a:t>
            </a:r>
          </a:p>
          <a:p>
            <a:pPr lvl="1"/>
            <a:r>
              <a:rPr lang="en-US" dirty="0" smtClean="0"/>
              <a:t>Method return types (what the method returns)</a:t>
            </a:r>
          </a:p>
          <a:p>
            <a:endParaRPr lang="en-US" dirty="0" smtClean="0"/>
          </a:p>
          <a:p>
            <a:r>
              <a:rPr lang="en-US" dirty="0" smtClean="0"/>
              <a:t>The Java language abstracts this idea one step further…</a:t>
            </a:r>
          </a:p>
          <a:p>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t>4</a:t>
            </a:fld>
            <a:endParaRPr lang="en-US"/>
          </a:p>
        </p:txBody>
      </p:sp>
    </p:spTree>
    <p:extLst>
      <p:ext uri="{BB962C8B-B14F-4D97-AF65-F5344CB8AC3E}">
        <p14:creationId xmlns:p14="http://schemas.microsoft.com/office/powerpoint/2010/main" val="2730379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dissolv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Interface</a:t>
            </a:r>
            <a:endParaRPr lang="en-US" dirty="0"/>
          </a:p>
        </p:txBody>
      </p:sp>
      <p:sp>
        <p:nvSpPr>
          <p:cNvPr id="3" name="Content Placeholder 2"/>
          <p:cNvSpPr>
            <a:spLocks noGrp="1"/>
          </p:cNvSpPr>
          <p:nvPr>
            <p:ph idx="1"/>
          </p:nvPr>
        </p:nvSpPr>
        <p:spPr/>
        <p:txBody>
          <a:bodyPr>
            <a:normAutofit/>
          </a:bodyPr>
          <a:lstStyle/>
          <a:p>
            <a:r>
              <a:rPr lang="en-US" dirty="0" smtClean="0"/>
              <a:t>Defines </a:t>
            </a:r>
            <a:r>
              <a:rPr lang="en-US" dirty="0"/>
              <a:t>a “contract” between</a:t>
            </a:r>
          </a:p>
          <a:p>
            <a:pPr lvl="1"/>
            <a:r>
              <a:rPr lang="en-US" dirty="0"/>
              <a:t>A class that </a:t>
            </a:r>
            <a:r>
              <a:rPr lang="en-US" dirty="0" smtClean="0"/>
              <a:t>defines the </a:t>
            </a:r>
            <a:r>
              <a:rPr lang="en-US" dirty="0"/>
              <a:t>interface, and</a:t>
            </a:r>
          </a:p>
          <a:p>
            <a:pPr lvl="1"/>
            <a:r>
              <a:rPr lang="en-US" dirty="0"/>
              <a:t>A class that </a:t>
            </a:r>
            <a:r>
              <a:rPr lang="en-US" dirty="0" smtClean="0"/>
              <a:t>implements (uses) </a:t>
            </a:r>
            <a:r>
              <a:rPr lang="en-US" dirty="0"/>
              <a:t>the interface</a:t>
            </a:r>
          </a:p>
          <a:p>
            <a:r>
              <a:rPr lang="en-US" dirty="0" smtClean="0"/>
              <a:t>Any class that </a:t>
            </a:r>
            <a:r>
              <a:rPr lang="en-US" i="1" dirty="0" smtClean="0"/>
              <a:t>implements</a:t>
            </a:r>
            <a:r>
              <a:rPr lang="en-US" dirty="0" smtClean="0"/>
              <a:t> the interface must provide implementations for all the method bodies given in the interface </a:t>
            </a:r>
            <a:r>
              <a:rPr lang="en-US" i="1" dirty="0" smtClean="0"/>
              <a:t>definition </a:t>
            </a:r>
            <a:r>
              <a:rPr lang="en-US" dirty="0" smtClean="0"/>
              <a:t>(except default methods)</a:t>
            </a:r>
          </a:p>
        </p:txBody>
      </p:sp>
      <p:sp>
        <p:nvSpPr>
          <p:cNvPr id="4" name="Slide Number Placeholder 3"/>
          <p:cNvSpPr>
            <a:spLocks noGrp="1"/>
          </p:cNvSpPr>
          <p:nvPr>
            <p:ph type="sldNum" sz="quarter" idx="12"/>
          </p:nvPr>
        </p:nvSpPr>
        <p:spPr/>
        <p:txBody>
          <a:bodyPr/>
          <a:lstStyle/>
          <a:p>
            <a:fld id="{8A948100-F9AF-674A-BF08-576787DAE645}" type="slidenum">
              <a:rPr lang="en-US" smtClean="0"/>
              <a:t>5</a:t>
            </a:fld>
            <a:endParaRPr lang="en-US"/>
          </a:p>
        </p:txBody>
      </p:sp>
    </p:spTree>
    <p:extLst>
      <p:ext uri="{BB962C8B-B14F-4D97-AF65-F5344CB8AC3E}">
        <p14:creationId xmlns:p14="http://schemas.microsoft.com/office/powerpoint/2010/main" val="1028450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Syntax</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class-like declaration</a:t>
            </a:r>
          </a:p>
          <a:p>
            <a:pPr lvl="1"/>
            <a:r>
              <a:rPr lang="en-US" dirty="0" smtClean="0">
                <a:latin typeface="Consolas"/>
                <a:cs typeface="Consolas"/>
              </a:rPr>
              <a:t>interface Doable { … }</a:t>
            </a:r>
          </a:p>
          <a:p>
            <a:pPr lvl="1"/>
            <a:r>
              <a:rPr lang="en-US" dirty="0" smtClean="0"/>
              <a:t>Exists in own file</a:t>
            </a:r>
          </a:p>
          <a:p>
            <a:pPr lvl="1"/>
            <a:r>
              <a:rPr lang="en-US" dirty="0" smtClean="0"/>
              <a:t>Includes method declarations</a:t>
            </a:r>
          </a:p>
          <a:p>
            <a:r>
              <a:rPr lang="en-US" dirty="0" smtClean="0"/>
              <a:t>But…</a:t>
            </a:r>
          </a:p>
          <a:p>
            <a:pPr lvl="1"/>
            <a:r>
              <a:rPr lang="en-US" dirty="0" smtClean="0"/>
              <a:t>No method </a:t>
            </a:r>
            <a:r>
              <a:rPr lang="en-US" i="1" dirty="0" smtClean="0"/>
              <a:t>bodies </a:t>
            </a:r>
            <a:r>
              <a:rPr lang="en-US" dirty="0"/>
              <a:t>(except default methods)</a:t>
            </a:r>
          </a:p>
          <a:p>
            <a:pPr lvl="1"/>
            <a:r>
              <a:rPr lang="en-US" dirty="0" smtClean="0"/>
              <a:t>No fields (other than constants)</a:t>
            </a:r>
          </a:p>
          <a:p>
            <a:pPr lvl="1"/>
            <a:endParaRPr lang="en-US" dirty="0" smtClean="0"/>
          </a:p>
          <a:p>
            <a:r>
              <a:rPr lang="en-US" dirty="0"/>
              <a:t>An interface is like a class in which you forgot to declare the fields and left out the method bodies</a:t>
            </a:r>
          </a:p>
          <a:p>
            <a:pPr lvl="1"/>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t>6</a:t>
            </a:fld>
            <a:endParaRPr lang="en-US"/>
          </a:p>
        </p:txBody>
      </p:sp>
    </p:spTree>
    <p:extLst>
      <p:ext uri="{BB962C8B-B14F-4D97-AF65-F5344CB8AC3E}">
        <p14:creationId xmlns:p14="http://schemas.microsoft.com/office/powerpoint/2010/main" val="3745128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dissolv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Methods</a:t>
            </a:r>
            <a:endParaRPr lang="en-US" dirty="0"/>
          </a:p>
        </p:txBody>
      </p:sp>
      <p:sp>
        <p:nvSpPr>
          <p:cNvPr id="3" name="Content Placeholder 2"/>
          <p:cNvSpPr>
            <a:spLocks noGrp="1"/>
          </p:cNvSpPr>
          <p:nvPr>
            <p:ph idx="1"/>
          </p:nvPr>
        </p:nvSpPr>
        <p:spPr/>
        <p:txBody>
          <a:bodyPr>
            <a:normAutofit fontScale="55000" lnSpcReduction="20000"/>
          </a:bodyPr>
          <a:lstStyle/>
          <a:p>
            <a:r>
              <a:rPr lang="en-US" sz="3600" dirty="0"/>
              <a:t>A default method is an instance method defined in an interface whose method header begins with the default keyword</a:t>
            </a:r>
          </a:p>
          <a:p>
            <a:r>
              <a:rPr lang="en-US" sz="3600" dirty="0"/>
              <a:t>It also provides a code body</a:t>
            </a:r>
          </a:p>
          <a:p>
            <a:r>
              <a:rPr lang="en-US" sz="3600" dirty="0"/>
              <a:t>Every class that implements the interface inherits the interface's default methods </a:t>
            </a:r>
            <a:r>
              <a:rPr lang="en-US" sz="3600" dirty="0" smtClean="0"/>
              <a:t>but can </a:t>
            </a:r>
            <a:r>
              <a:rPr lang="en-US" sz="3600" dirty="0"/>
              <a:t>override them</a:t>
            </a:r>
          </a:p>
          <a:p>
            <a:endParaRPr lang="en-US" dirty="0"/>
          </a:p>
          <a:p>
            <a:pPr marL="0" indent="0">
              <a:buNone/>
            </a:pPr>
            <a:r>
              <a:rPr lang="en-US" dirty="0">
                <a:latin typeface="Consolas" panose="020B0609020204030204" pitchFamily="49" charset="0"/>
                <a:cs typeface="Consolas" panose="020B0609020204030204" pitchFamily="49" charset="0"/>
              </a:rPr>
              <a:t>public interface Addressable</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String </a:t>
            </a:r>
            <a:r>
              <a:rPr lang="en-US" dirty="0" err="1">
                <a:latin typeface="Consolas" panose="020B0609020204030204" pitchFamily="49" charset="0"/>
                <a:cs typeface="Consolas" panose="020B0609020204030204" pitchFamily="49" charset="0"/>
              </a:rPr>
              <a:t>getStreet</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String </a:t>
            </a:r>
            <a:r>
              <a:rPr lang="en-US" dirty="0" err="1">
                <a:latin typeface="Consolas" panose="020B0609020204030204" pitchFamily="49" charset="0"/>
                <a:cs typeface="Consolas" panose="020B0609020204030204" pitchFamily="49" charset="0"/>
              </a:rPr>
              <a:t>getCity</a:t>
            </a:r>
            <a:r>
              <a:rPr lang="en-US" dirty="0">
                <a:latin typeface="Consolas" panose="020B0609020204030204" pitchFamily="49" charset="0"/>
                <a:cs typeface="Consolas" panose="020B0609020204030204" pitchFamily="49" charset="0"/>
              </a:rPr>
              <a:t>();</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default String </a:t>
            </a:r>
            <a:r>
              <a:rPr lang="en-US" dirty="0" err="1">
                <a:latin typeface="Consolas" panose="020B0609020204030204" pitchFamily="49" charset="0"/>
                <a:cs typeface="Consolas" panose="020B0609020204030204" pitchFamily="49" charset="0"/>
              </a:rPr>
              <a:t>getFullAddress</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return </a:t>
            </a:r>
            <a:r>
              <a:rPr lang="en-US" dirty="0" err="1">
                <a:latin typeface="Consolas" panose="020B0609020204030204" pitchFamily="49" charset="0"/>
                <a:cs typeface="Consolas" panose="020B0609020204030204" pitchFamily="49" charset="0"/>
              </a:rPr>
              <a:t>getStreet</a:t>
            </a:r>
            <a:r>
              <a:rPr lang="en-US" dirty="0">
                <a:latin typeface="Consolas" panose="020B0609020204030204" pitchFamily="49" charset="0"/>
                <a:cs typeface="Consolas" panose="020B0609020204030204" pitchFamily="49" charset="0"/>
              </a:rPr>
              <a:t>() + ", " + </a:t>
            </a:r>
            <a:r>
              <a:rPr lang="en-US" dirty="0" err="1">
                <a:latin typeface="Consolas" panose="020B0609020204030204" pitchFamily="49" charset="0"/>
                <a:cs typeface="Consolas" panose="020B0609020204030204" pitchFamily="49" charset="0"/>
              </a:rPr>
              <a:t>getCity</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t>7</a:t>
            </a:fld>
            <a:endParaRPr lang="en-US"/>
          </a:p>
        </p:txBody>
      </p:sp>
    </p:spTree>
    <p:extLst>
      <p:ext uri="{BB962C8B-B14F-4D97-AF65-F5344CB8AC3E}">
        <p14:creationId xmlns:p14="http://schemas.microsoft.com/office/powerpoint/2010/main" val="2187352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ssolv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dissolv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dissolv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dissolv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dissolv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dissolv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dissolve">
                                      <p:cBhvr>
                                        <p:cTn id="6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an Interface</a:t>
            </a:r>
            <a:endParaRPr lang="en-US" dirty="0"/>
          </a:p>
        </p:txBody>
      </p:sp>
      <p:sp>
        <p:nvSpPr>
          <p:cNvPr id="3" name="Content Placeholder 2"/>
          <p:cNvSpPr>
            <a:spLocks noGrp="1"/>
          </p:cNvSpPr>
          <p:nvPr>
            <p:ph idx="1"/>
          </p:nvPr>
        </p:nvSpPr>
        <p:spPr/>
        <p:txBody>
          <a:bodyPr/>
          <a:lstStyle/>
          <a:p>
            <a:r>
              <a:rPr lang="en-US" dirty="0" smtClean="0"/>
              <a:t>Classes may declare that they “</a:t>
            </a:r>
            <a:r>
              <a:rPr lang="en-US" dirty="0" smtClean="0">
                <a:latin typeface="Consolas"/>
                <a:cs typeface="Consolas"/>
              </a:rPr>
              <a:t>implement</a:t>
            </a:r>
            <a:r>
              <a:rPr lang="en-US" dirty="0" smtClean="0"/>
              <a:t>” an interface</a:t>
            </a:r>
          </a:p>
          <a:p>
            <a:r>
              <a:rPr lang="en-US" dirty="0" smtClean="0"/>
              <a:t>Given interface </a:t>
            </a:r>
            <a:r>
              <a:rPr lang="en-US" dirty="0" smtClean="0">
                <a:latin typeface="Consolas"/>
                <a:cs typeface="Consolas"/>
              </a:rPr>
              <a:t>Doable</a:t>
            </a:r>
            <a:r>
              <a:rPr lang="en-US" dirty="0" smtClean="0">
                <a:latin typeface="Calibri"/>
                <a:cs typeface="Calibri"/>
              </a:rPr>
              <a:t> a class </a:t>
            </a:r>
            <a:r>
              <a:rPr lang="en-US" dirty="0" err="1" smtClean="0">
                <a:latin typeface="Consolas"/>
                <a:cs typeface="Consolas"/>
              </a:rPr>
              <a:t>Henway</a:t>
            </a:r>
            <a:r>
              <a:rPr lang="en-US" dirty="0" smtClean="0">
                <a:latin typeface="Calibri"/>
                <a:cs typeface="Calibri"/>
              </a:rPr>
              <a:t> can implement it</a:t>
            </a:r>
            <a:r>
              <a:rPr lang="en-US" dirty="0" smtClean="0"/>
              <a:t>…</a:t>
            </a:r>
          </a:p>
          <a:p>
            <a:pPr marL="457200" lvl="1" indent="0">
              <a:buNone/>
            </a:pPr>
            <a:r>
              <a:rPr lang="en-US" sz="2400" dirty="0" smtClean="0">
                <a:latin typeface="Consolas"/>
                <a:cs typeface="Consolas"/>
              </a:rPr>
              <a:t>public class </a:t>
            </a:r>
            <a:r>
              <a:rPr lang="en-US" sz="2400" dirty="0" err="1" smtClean="0">
                <a:latin typeface="Consolas"/>
                <a:cs typeface="Consolas"/>
              </a:rPr>
              <a:t>Henway</a:t>
            </a:r>
            <a:r>
              <a:rPr lang="en-US" sz="2400" dirty="0" smtClean="0">
                <a:latin typeface="Consolas"/>
                <a:cs typeface="Consolas"/>
              </a:rPr>
              <a:t> implements Doable { … }</a:t>
            </a:r>
            <a:endParaRPr lang="en-US" dirty="0"/>
          </a:p>
          <a:p>
            <a:r>
              <a:rPr lang="en-US" dirty="0" smtClean="0"/>
              <a:t>All the methods declared in </a:t>
            </a:r>
            <a:r>
              <a:rPr lang="en-US" dirty="0" smtClean="0">
                <a:latin typeface="Consolas"/>
                <a:cs typeface="Consolas"/>
              </a:rPr>
              <a:t>Doable</a:t>
            </a:r>
            <a:r>
              <a:rPr lang="en-US" dirty="0" smtClean="0"/>
              <a:t> must appear in </a:t>
            </a:r>
            <a:r>
              <a:rPr lang="en-US" dirty="0" err="1" smtClean="0">
                <a:latin typeface="Consolas"/>
                <a:cs typeface="Consolas"/>
              </a:rPr>
              <a:t>Henway</a:t>
            </a:r>
            <a:r>
              <a:rPr lang="en-US" dirty="0" smtClean="0"/>
              <a:t> (and other methods may appear, too)</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t>8</a:t>
            </a:fld>
            <a:endParaRPr lang="en-US"/>
          </a:p>
        </p:txBody>
      </p:sp>
    </p:spTree>
    <p:extLst>
      <p:ext uri="{BB962C8B-B14F-4D97-AF65-F5344CB8AC3E}">
        <p14:creationId xmlns:p14="http://schemas.microsoft.com/office/powerpoint/2010/main" val="1107256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Doable</a:t>
            </a:r>
            <a:endParaRPr lang="en-US" dirty="0"/>
          </a:p>
        </p:txBody>
      </p:sp>
      <p:sp>
        <p:nvSpPr>
          <p:cNvPr id="3" name="Content Placeholder 2"/>
          <p:cNvSpPr>
            <a:spLocks noGrp="1"/>
          </p:cNvSpPr>
          <p:nvPr>
            <p:ph idx="1"/>
          </p:nvPr>
        </p:nvSpPr>
        <p:spPr>
          <a:xfrm>
            <a:off x="457200" y="1600200"/>
            <a:ext cx="8686800" cy="5257800"/>
          </a:xfrm>
        </p:spPr>
        <p:txBody>
          <a:bodyPr>
            <a:normAutofit lnSpcReduction="10000"/>
          </a:bodyPr>
          <a:lstStyle/>
          <a:p>
            <a:pPr marL="0" indent="0">
              <a:buNone/>
            </a:pPr>
            <a:r>
              <a:rPr lang="en-US" sz="2400" dirty="0">
                <a:latin typeface="Consolas"/>
                <a:cs typeface="Consolas"/>
              </a:rPr>
              <a:t>interface Doable { </a:t>
            </a:r>
          </a:p>
          <a:p>
            <a:pPr marL="0" indent="0">
              <a:buNone/>
            </a:pPr>
            <a:r>
              <a:rPr lang="en-US" sz="2400" dirty="0">
                <a:latin typeface="Consolas"/>
                <a:cs typeface="Consolas"/>
              </a:rPr>
              <a:t>    </a:t>
            </a:r>
            <a:r>
              <a:rPr lang="en-US" sz="2400" dirty="0" err="1">
                <a:latin typeface="Consolas"/>
                <a:cs typeface="Consolas"/>
              </a:rPr>
              <a:t>int</a:t>
            </a:r>
            <a:r>
              <a:rPr lang="en-US" sz="2400" dirty="0">
                <a:latin typeface="Consolas"/>
                <a:cs typeface="Consolas"/>
              </a:rPr>
              <a:t> compute(</a:t>
            </a:r>
            <a:r>
              <a:rPr lang="en-US" sz="2400" dirty="0" err="1">
                <a:latin typeface="Consolas"/>
                <a:cs typeface="Consolas"/>
              </a:rPr>
              <a:t>int</a:t>
            </a:r>
            <a:r>
              <a:rPr lang="en-US" sz="2400" dirty="0">
                <a:latin typeface="Consolas"/>
                <a:cs typeface="Consolas"/>
              </a:rPr>
              <a:t> x); </a:t>
            </a:r>
          </a:p>
          <a:p>
            <a:pPr marL="0" indent="0">
              <a:buNone/>
            </a:pPr>
            <a:r>
              <a:rPr lang="en-US" sz="2400" dirty="0">
                <a:latin typeface="Consolas"/>
                <a:cs typeface="Consolas"/>
              </a:rPr>
              <a:t>    void </a:t>
            </a:r>
            <a:r>
              <a:rPr lang="en-US" sz="2400" dirty="0" err="1">
                <a:latin typeface="Consolas"/>
                <a:cs typeface="Consolas"/>
              </a:rPr>
              <a:t>doit</a:t>
            </a:r>
            <a:r>
              <a:rPr lang="en-US" sz="2400" dirty="0">
                <a:latin typeface="Consolas"/>
                <a:cs typeface="Consolas"/>
              </a:rPr>
              <a:t>(</a:t>
            </a:r>
            <a:r>
              <a:rPr lang="en-US" sz="2400" dirty="0" err="1">
                <a:latin typeface="Consolas"/>
                <a:cs typeface="Consolas"/>
              </a:rPr>
              <a:t>int</a:t>
            </a:r>
            <a:r>
              <a:rPr lang="en-US" sz="2400" dirty="0">
                <a:latin typeface="Consolas"/>
                <a:cs typeface="Consolas"/>
              </a:rPr>
              <a:t> y); </a:t>
            </a:r>
          </a:p>
          <a:p>
            <a:pPr marL="0" indent="0">
              <a:buNone/>
            </a:pPr>
            <a:r>
              <a:rPr lang="en-US" sz="2400" dirty="0">
                <a:latin typeface="Consolas"/>
                <a:cs typeface="Consolas"/>
              </a:rPr>
              <a:t>} </a:t>
            </a:r>
          </a:p>
          <a:p>
            <a:pPr marL="0" indent="0">
              <a:buNone/>
            </a:pPr>
            <a:endParaRPr lang="en-US" sz="2400" dirty="0">
              <a:latin typeface="Consolas"/>
              <a:cs typeface="Consolas"/>
            </a:endParaRPr>
          </a:p>
          <a:p>
            <a:pPr marL="0" indent="0">
              <a:buNone/>
            </a:pPr>
            <a:r>
              <a:rPr lang="en-US" sz="2400" dirty="0">
                <a:latin typeface="Consolas"/>
                <a:cs typeface="Consolas"/>
              </a:rPr>
              <a:t>class </a:t>
            </a:r>
            <a:r>
              <a:rPr lang="en-US" sz="2400" dirty="0" err="1">
                <a:latin typeface="Consolas"/>
                <a:cs typeface="Consolas"/>
              </a:rPr>
              <a:t>Henway</a:t>
            </a:r>
            <a:r>
              <a:rPr lang="en-US" sz="2400" dirty="0">
                <a:latin typeface="Consolas"/>
                <a:cs typeface="Consolas"/>
              </a:rPr>
              <a:t> implements Doable { </a:t>
            </a:r>
          </a:p>
          <a:p>
            <a:pPr marL="0" indent="0">
              <a:buNone/>
            </a:pPr>
            <a:r>
              <a:rPr lang="en-US" sz="2400" dirty="0">
                <a:latin typeface="Consolas"/>
                <a:cs typeface="Consolas"/>
              </a:rPr>
              <a:t>    public </a:t>
            </a:r>
            <a:r>
              <a:rPr lang="en-US" sz="2400" dirty="0" err="1">
                <a:latin typeface="Consolas"/>
                <a:cs typeface="Consolas"/>
              </a:rPr>
              <a:t>int</a:t>
            </a:r>
            <a:r>
              <a:rPr lang="en-US" sz="2400" dirty="0">
                <a:latin typeface="Consolas"/>
                <a:cs typeface="Consolas"/>
              </a:rPr>
              <a:t> compute(</a:t>
            </a:r>
            <a:r>
              <a:rPr lang="en-US" sz="2400" dirty="0" err="1">
                <a:latin typeface="Consolas"/>
                <a:cs typeface="Consolas"/>
              </a:rPr>
              <a:t>int</a:t>
            </a:r>
            <a:r>
              <a:rPr lang="en-US" sz="2400" dirty="0">
                <a:latin typeface="Consolas"/>
                <a:cs typeface="Consolas"/>
              </a:rPr>
              <a:t> x) </a:t>
            </a:r>
            <a:r>
              <a:rPr lang="en-US" sz="2400" dirty="0" smtClean="0">
                <a:latin typeface="Consolas"/>
                <a:cs typeface="Consolas"/>
              </a:rPr>
              <a:t>{</a:t>
            </a:r>
          </a:p>
          <a:p>
            <a:pPr marL="0" indent="0">
              <a:buNone/>
            </a:pPr>
            <a:r>
              <a:rPr lang="en-US" sz="2400" dirty="0">
                <a:latin typeface="Consolas"/>
                <a:cs typeface="Consolas"/>
              </a:rPr>
              <a:t> </a:t>
            </a:r>
            <a:r>
              <a:rPr lang="en-US" sz="2400" dirty="0" smtClean="0">
                <a:latin typeface="Consolas"/>
                <a:cs typeface="Consolas"/>
              </a:rPr>
              <a:t>      </a:t>
            </a:r>
            <a:r>
              <a:rPr lang="en-US" sz="2400" dirty="0">
                <a:latin typeface="Consolas"/>
                <a:cs typeface="Consolas"/>
              </a:rPr>
              <a:t>return x + 1; </a:t>
            </a:r>
            <a:endParaRPr lang="en-US" sz="2400" dirty="0" smtClean="0">
              <a:latin typeface="Consolas"/>
              <a:cs typeface="Consolas"/>
            </a:endParaRPr>
          </a:p>
          <a:p>
            <a:pPr marL="0" indent="0">
              <a:buNone/>
            </a:pPr>
            <a:r>
              <a:rPr lang="en-US" sz="2400" dirty="0">
                <a:latin typeface="Consolas"/>
                <a:cs typeface="Consolas"/>
              </a:rPr>
              <a:t> </a:t>
            </a:r>
            <a:r>
              <a:rPr lang="en-US" sz="2400" dirty="0" smtClean="0">
                <a:latin typeface="Consolas"/>
                <a:cs typeface="Consolas"/>
              </a:rPr>
              <a:t>   } </a:t>
            </a:r>
            <a:endParaRPr lang="en-US" sz="2400" dirty="0">
              <a:latin typeface="Consolas"/>
              <a:cs typeface="Consolas"/>
            </a:endParaRPr>
          </a:p>
          <a:p>
            <a:pPr marL="0" indent="0">
              <a:buNone/>
            </a:pPr>
            <a:r>
              <a:rPr lang="en-US" sz="2400" dirty="0">
                <a:latin typeface="Consolas"/>
                <a:cs typeface="Consolas"/>
              </a:rPr>
              <a:t>    public void </a:t>
            </a:r>
            <a:r>
              <a:rPr lang="en-US" sz="2400" dirty="0" err="1">
                <a:latin typeface="Consolas"/>
                <a:cs typeface="Consolas"/>
              </a:rPr>
              <a:t>doit</a:t>
            </a:r>
            <a:r>
              <a:rPr lang="en-US" sz="2400" dirty="0">
                <a:latin typeface="Consolas"/>
                <a:cs typeface="Consolas"/>
              </a:rPr>
              <a:t>(</a:t>
            </a:r>
            <a:r>
              <a:rPr lang="en-US" sz="2400" dirty="0" err="1">
                <a:latin typeface="Consolas"/>
                <a:cs typeface="Consolas"/>
              </a:rPr>
              <a:t>int</a:t>
            </a:r>
            <a:r>
              <a:rPr lang="en-US" sz="2400" dirty="0">
                <a:latin typeface="Consolas"/>
                <a:cs typeface="Consolas"/>
              </a:rPr>
              <a:t> y</a:t>
            </a:r>
            <a:r>
              <a:rPr lang="en-US" sz="2400" dirty="0" smtClean="0">
                <a:latin typeface="Consolas"/>
                <a:cs typeface="Consolas"/>
              </a:rPr>
              <a:t>) {</a:t>
            </a:r>
          </a:p>
          <a:p>
            <a:pPr marL="0" indent="0">
              <a:buNone/>
            </a:pPr>
            <a:r>
              <a:rPr lang="en-US" sz="2400" dirty="0">
                <a:latin typeface="Consolas"/>
                <a:cs typeface="Consolas"/>
              </a:rPr>
              <a:t> </a:t>
            </a:r>
            <a:r>
              <a:rPr lang="en-US" sz="2400" dirty="0" smtClean="0">
                <a:latin typeface="Consolas"/>
                <a:cs typeface="Consolas"/>
              </a:rPr>
              <a:t>       </a:t>
            </a:r>
            <a:r>
              <a:rPr lang="en-US" sz="2400" dirty="0" err="1" smtClean="0">
                <a:latin typeface="Consolas"/>
                <a:cs typeface="Consolas"/>
              </a:rPr>
              <a:t>System.out.println</a:t>
            </a:r>
            <a:r>
              <a:rPr lang="en-US" sz="2400" dirty="0">
                <a:latin typeface="Consolas"/>
                <a:cs typeface="Consolas"/>
              </a:rPr>
              <a:t>(y); </a:t>
            </a:r>
            <a:endParaRPr lang="en-US" sz="2400" dirty="0" smtClean="0">
              <a:latin typeface="Consolas"/>
              <a:cs typeface="Consolas"/>
            </a:endParaRPr>
          </a:p>
          <a:p>
            <a:pPr marL="0" indent="0">
              <a:buNone/>
            </a:pPr>
            <a:r>
              <a:rPr lang="en-US" sz="2400" dirty="0">
                <a:latin typeface="Consolas"/>
                <a:cs typeface="Consolas"/>
              </a:rPr>
              <a:t> </a:t>
            </a:r>
            <a:r>
              <a:rPr lang="en-US" sz="2400" dirty="0" smtClean="0">
                <a:latin typeface="Consolas"/>
                <a:cs typeface="Consolas"/>
              </a:rPr>
              <a:t>   } </a:t>
            </a:r>
            <a:endParaRPr lang="en-US" sz="2400" dirty="0">
              <a:latin typeface="Consolas"/>
              <a:cs typeface="Consolas"/>
            </a:endParaRPr>
          </a:p>
          <a:p>
            <a:pPr marL="0" indent="0">
              <a:buNone/>
            </a:pPr>
            <a:r>
              <a:rPr lang="en-US" sz="2400" dirty="0">
                <a:latin typeface="Consolas"/>
                <a:cs typeface="Consolas"/>
              </a:rPr>
              <a:t>} </a:t>
            </a:r>
          </a:p>
        </p:txBody>
      </p:sp>
      <p:sp>
        <p:nvSpPr>
          <p:cNvPr id="4" name="Slide Number Placeholder 3"/>
          <p:cNvSpPr>
            <a:spLocks noGrp="1"/>
          </p:cNvSpPr>
          <p:nvPr>
            <p:ph type="sldNum" sz="quarter" idx="12"/>
          </p:nvPr>
        </p:nvSpPr>
        <p:spPr/>
        <p:txBody>
          <a:bodyPr/>
          <a:lstStyle/>
          <a:p>
            <a:fld id="{8A948100-F9AF-674A-BF08-576787DAE645}" type="slidenum">
              <a:rPr lang="en-US" smtClean="0"/>
              <a:t>9</a:t>
            </a:fld>
            <a:endParaRPr lang="en-US"/>
          </a:p>
        </p:txBody>
      </p:sp>
    </p:spTree>
    <p:extLst>
      <p:ext uri="{BB962C8B-B14F-4D97-AF65-F5344CB8AC3E}">
        <p14:creationId xmlns:p14="http://schemas.microsoft.com/office/powerpoint/2010/main" val="3376847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27338</TotalTime>
  <Words>1874</Words>
  <Application>Microsoft Office PowerPoint</Application>
  <PresentationFormat>On-screen Show (4:3)</PresentationFormat>
  <Paragraphs>327</Paragraphs>
  <Slides>26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Consolas</vt:lpstr>
      <vt:lpstr>Office Theme</vt:lpstr>
      <vt:lpstr>CS18000: Problem Solving and Object-Oriented Programming</vt:lpstr>
      <vt:lpstr> Interfaces</vt:lpstr>
      <vt:lpstr>Interface Concepts</vt:lpstr>
      <vt:lpstr>Java Class</vt:lpstr>
      <vt:lpstr>Java Interface</vt:lpstr>
      <vt:lpstr>Interface Syntax</vt:lpstr>
      <vt:lpstr>Default Methods</vt:lpstr>
      <vt:lpstr>Implementing an Interface</vt:lpstr>
      <vt:lpstr>Example: Doable</vt:lpstr>
      <vt:lpstr>Fields in Interfaces</vt:lpstr>
      <vt:lpstr>Example: Constants</vt:lpstr>
      <vt:lpstr>Implementing Multiple Interfaces</vt:lpstr>
      <vt:lpstr>Example: Rideable</vt:lpstr>
      <vt:lpstr>Example: Building a Game</vt:lpstr>
      <vt:lpstr>Game Program Class Diagram</vt:lpstr>
      <vt:lpstr>Player Interface</vt:lpstr>
      <vt:lpstr>Player1 Class</vt:lpstr>
      <vt:lpstr>Player2 Class</vt:lpstr>
      <vt:lpstr>Main Class</vt:lpstr>
      <vt:lpstr>Game Class</vt:lpstr>
      <vt:lpstr>Example: Fibonacci Generator</vt:lpstr>
      <vt:lpstr>Two Standard Java Interfaces (simplified)</vt:lpstr>
      <vt:lpstr>Java for-each Loop</vt:lpstr>
      <vt:lpstr>Fibonacci (1)</vt:lpstr>
      <vt:lpstr>Fibonacci (2)</vt:lpstr>
      <vt:lpstr>Fibonacci (3)</vt:lpstr>
    </vt:vector>
  </TitlesOfParts>
  <Company>Purdue Computer Science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CS18000: Problem Solving and Object-Oriented Programming</dc:title>
  <dc:creator>Tim Korb</dc:creator>
  <cp:lastModifiedBy>Buster</cp:lastModifiedBy>
  <cp:revision>103</cp:revision>
  <cp:lastPrinted>2013-02-25T01:20:37Z</cp:lastPrinted>
  <dcterms:created xsi:type="dcterms:W3CDTF">2012-12-29T12:15:32Z</dcterms:created>
  <dcterms:modified xsi:type="dcterms:W3CDTF">2016-10-25T16:47:36Z</dcterms:modified>
</cp:coreProperties>
</file>