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47" r:id="rId1"/>
  </p:sldMasterIdLst>
  <p:notesMasterIdLst>
    <p:notesMasterId r:id="rId48"/>
  </p:notesMasterIdLst>
  <p:handoutMasterIdLst>
    <p:handoutMasterId r:id="rId49"/>
  </p:handoutMasterIdLst>
  <p:sldIdLst>
    <p:sldId id="256" r:id="rId2"/>
    <p:sldId id="306"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258" r:id="rId24"/>
    <p:sldId id="287" r:id="rId25"/>
    <p:sldId id="288" r:id="rId26"/>
    <p:sldId id="289" r:id="rId27"/>
    <p:sldId id="295" r:id="rId28"/>
    <p:sldId id="349" r:id="rId29"/>
    <p:sldId id="275" r:id="rId30"/>
    <p:sldId id="333" r:id="rId31"/>
    <p:sldId id="351" r:id="rId32"/>
    <p:sldId id="334" r:id="rId33"/>
    <p:sldId id="335" r:id="rId34"/>
    <p:sldId id="336" r:id="rId35"/>
    <p:sldId id="337" r:id="rId36"/>
    <p:sldId id="338" r:id="rId37"/>
    <p:sldId id="339" r:id="rId38"/>
    <p:sldId id="341" r:id="rId39"/>
    <p:sldId id="342" r:id="rId40"/>
    <p:sldId id="343" r:id="rId41"/>
    <p:sldId id="344" r:id="rId42"/>
    <p:sldId id="345" r:id="rId43"/>
    <p:sldId id="346" r:id="rId44"/>
    <p:sldId id="350" r:id="rId45"/>
    <p:sldId id="347" r:id="rId46"/>
    <p:sldId id="348"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28" autoAdjust="0"/>
    <p:restoredTop sz="85372" autoAdjust="0"/>
  </p:normalViewPr>
  <p:slideViewPr>
    <p:cSldViewPr snapToGrid="0" snapToObjects="1">
      <p:cViewPr varScale="1">
        <p:scale>
          <a:sx n="59" d="100"/>
          <a:sy n="59" d="100"/>
        </p:scale>
        <p:origin x="1450"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755576-9660-F342-B70B-452F216D12FE}" type="datetimeFigureOut">
              <a:rPr lang="en-US" smtClean="0"/>
              <a:t>7/11/2016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E67390-5B83-184F-9560-B599FE8C49FB}" type="slidenum">
              <a:rPr lang="en-US" smtClean="0"/>
              <a:t>‹#›</a:t>
            </a:fld>
            <a:endParaRPr lang="en-US"/>
          </a:p>
        </p:txBody>
      </p:sp>
    </p:spTree>
    <p:extLst>
      <p:ext uri="{BB962C8B-B14F-4D97-AF65-F5344CB8AC3E}">
        <p14:creationId xmlns:p14="http://schemas.microsoft.com/office/powerpoint/2010/main" val="3465511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A59CCE-82AB-7E4E-8B40-F3287FF0B9F8}" type="datetimeFigureOut">
              <a:rPr lang="en-US" smtClean="0"/>
              <a:t>7/11/2016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A44966-34AF-8741-B199-20C4F0722A30}" type="slidenum">
              <a:rPr lang="en-US" smtClean="0"/>
              <a:t>‹#›</a:t>
            </a:fld>
            <a:endParaRPr lang="en-US"/>
          </a:p>
        </p:txBody>
      </p:sp>
    </p:spTree>
    <p:extLst>
      <p:ext uri="{BB962C8B-B14F-4D97-AF65-F5344CB8AC3E}">
        <p14:creationId xmlns:p14="http://schemas.microsoft.com/office/powerpoint/2010/main" val="2797244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kern="1200" baseline="0" dirty="0" smtClean="0">
                <a:solidFill>
                  <a:schemeClr val="tx1"/>
                </a:solidFill>
                <a:latin typeface="+mn-lt"/>
                <a:ea typeface="+mn-ea"/>
                <a:cs typeface="+mn-cs"/>
              </a:rPr>
              <a:t>Welcome slide for display pre-bell.</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1</a:t>
            </a:fld>
            <a:endParaRPr lang="en-US"/>
          </a:p>
        </p:txBody>
      </p:sp>
    </p:spTree>
    <p:extLst>
      <p:ext uri="{BB962C8B-B14F-4D97-AF65-F5344CB8AC3E}">
        <p14:creationId xmlns:p14="http://schemas.microsoft.com/office/powerpoint/2010/main" val="372890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Lot of abstractions here.  Many</a:t>
            </a:r>
            <a:r>
              <a:rPr lang="en-US" baseline="0" dirty="0" smtClean="0"/>
              <a:t> of the concepts we are discussing apply when writing large programs or using Java libraries or other APIs.  You will get to apply these concepts more over the remaining projects and labs.</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23</a:t>
            </a:fld>
            <a:endParaRPr lang="en-US"/>
          </a:p>
        </p:txBody>
      </p:sp>
    </p:spTree>
    <p:extLst>
      <p:ext uri="{BB962C8B-B14F-4D97-AF65-F5344CB8AC3E}">
        <p14:creationId xmlns:p14="http://schemas.microsoft.com/office/powerpoint/2010/main" val="845069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Bring up Person</a:t>
            </a:r>
            <a:r>
              <a:rPr lang="en-US" baseline="0" dirty="0" smtClean="0"/>
              <a:t> and Student classes in </a:t>
            </a:r>
            <a:r>
              <a:rPr lang="en-US" baseline="0" dirty="0" err="1" smtClean="0"/>
              <a:t>people.drjava</a:t>
            </a:r>
            <a:r>
              <a:rPr lang="en-US" baseline="0" dirty="0" smtClean="0"/>
              <a:t>, showing that Student cannot access the name or address fields of Person.</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24</a:t>
            </a:fld>
            <a:endParaRPr lang="en-US"/>
          </a:p>
        </p:txBody>
      </p:sp>
    </p:spTree>
    <p:extLst>
      <p:ext uri="{BB962C8B-B14F-4D97-AF65-F5344CB8AC3E}">
        <p14:creationId xmlns:p14="http://schemas.microsoft.com/office/powerpoint/2010/main" val="967742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Modify Person</a:t>
            </a:r>
            <a:r>
              <a:rPr lang="en-US" baseline="0" dirty="0" smtClean="0"/>
              <a:t> and Student to illustrate use of protected.</a:t>
            </a:r>
          </a:p>
          <a:p>
            <a:endParaRPr lang="en-US" baseline="0" dirty="0" smtClean="0"/>
          </a:p>
          <a:p>
            <a:r>
              <a:rPr lang="en-US" baseline="0" dirty="0" smtClean="0"/>
              <a:t>Also, illustrate error when no call to super(…) is provided in Student.</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25</a:t>
            </a:fld>
            <a:endParaRPr lang="en-US"/>
          </a:p>
        </p:txBody>
      </p:sp>
    </p:spTree>
    <p:extLst>
      <p:ext uri="{BB962C8B-B14F-4D97-AF65-F5344CB8AC3E}">
        <p14:creationId xmlns:p14="http://schemas.microsoft.com/office/powerpoint/2010/main" val="1227974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just shown</a:t>
            </a:r>
            <a:r>
              <a:rPr lang="en-US" baseline="0" dirty="0" smtClean="0"/>
              <a:t> the </a:t>
            </a:r>
            <a:r>
              <a:rPr lang="en-US" baseline="0" dirty="0" err="1" smtClean="0"/>
              <a:t>toString</a:t>
            </a:r>
            <a:r>
              <a:rPr lang="en-US" baseline="0" dirty="0" smtClean="0"/>
              <a:t>() example.</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27</a:t>
            </a:fld>
            <a:endParaRPr lang="en-US"/>
          </a:p>
        </p:txBody>
      </p:sp>
    </p:spTree>
    <p:extLst>
      <p:ext uri="{BB962C8B-B14F-4D97-AF65-F5344CB8AC3E}">
        <p14:creationId xmlns:p14="http://schemas.microsoft.com/office/powerpoint/2010/main" val="4134617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explain where this might be useful.</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29</a:t>
            </a:fld>
            <a:endParaRPr lang="en-US"/>
          </a:p>
        </p:txBody>
      </p:sp>
    </p:spTree>
    <p:extLst>
      <p:ext uri="{BB962C8B-B14F-4D97-AF65-F5344CB8AC3E}">
        <p14:creationId xmlns:p14="http://schemas.microsoft.com/office/powerpoint/2010/main" val="6733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30</a:t>
            </a:fld>
            <a:endParaRPr lang="en-US"/>
          </a:p>
        </p:txBody>
      </p:sp>
    </p:spTree>
    <p:extLst>
      <p:ext uri="{BB962C8B-B14F-4D97-AF65-F5344CB8AC3E}">
        <p14:creationId xmlns:p14="http://schemas.microsoft.com/office/powerpoint/2010/main" val="845069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a:t>
            </a:r>
            <a:r>
              <a:rPr lang="en-US" dirty="0" err="1" smtClean="0"/>
              <a:t>c++</a:t>
            </a:r>
            <a:r>
              <a:rPr lang="en-US" dirty="0" smtClean="0"/>
              <a:t> and sum += n, to be introduced</a:t>
            </a:r>
            <a:r>
              <a:rPr lang="en-US" baseline="0" dirty="0" smtClean="0"/>
              <a:t> in a few slides</a:t>
            </a:r>
            <a:r>
              <a:rPr lang="en-US" dirty="0" smtClean="0"/>
              <a:t>.</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31</a:t>
            </a:fld>
            <a:endParaRPr lang="en-US"/>
          </a:p>
        </p:txBody>
      </p:sp>
    </p:spTree>
    <p:extLst>
      <p:ext uri="{BB962C8B-B14F-4D97-AF65-F5344CB8AC3E}">
        <p14:creationId xmlns:p14="http://schemas.microsoft.com/office/powerpoint/2010/main" val="2184376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Stops execution and search for an exception</a:t>
            </a:r>
            <a:r>
              <a:rPr lang="en-US" baseline="0" dirty="0" smtClean="0"/>
              <a:t> handler: Yet another form of flow control in Java.</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33</a:t>
            </a:fld>
            <a:endParaRPr lang="en-US"/>
          </a:p>
        </p:txBody>
      </p:sp>
    </p:spTree>
    <p:extLst>
      <p:ext uri="{BB962C8B-B14F-4D97-AF65-F5344CB8AC3E}">
        <p14:creationId xmlns:p14="http://schemas.microsoft.com/office/powerpoint/2010/main" val="291575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return from method2 to method1</a:t>
            </a:r>
            <a:r>
              <a:rPr lang="en-US" baseline="0" dirty="0" smtClean="0"/>
              <a:t> (as an aside).</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34</a:t>
            </a:fld>
            <a:endParaRPr lang="en-US"/>
          </a:p>
        </p:txBody>
      </p:sp>
    </p:spTree>
    <p:extLst>
      <p:ext uri="{BB962C8B-B14F-4D97-AF65-F5344CB8AC3E}">
        <p14:creationId xmlns:p14="http://schemas.microsoft.com/office/powerpoint/2010/main" val="12952356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only remember</a:t>
            </a:r>
            <a:r>
              <a:rPr lang="en-US" baseline="0" dirty="0" smtClean="0"/>
              <a:t> one slide from this lecture, this one is it!  It is the basic pattern for using exceptions in Java.</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36</a:t>
            </a:fld>
            <a:endParaRPr lang="en-US"/>
          </a:p>
        </p:txBody>
      </p:sp>
    </p:spTree>
    <p:extLst>
      <p:ext uri="{BB962C8B-B14F-4D97-AF65-F5344CB8AC3E}">
        <p14:creationId xmlns:p14="http://schemas.microsoft.com/office/powerpoint/2010/main" val="2878101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2</a:t>
            </a:fld>
            <a:endParaRPr lang="en-US"/>
          </a:p>
        </p:txBody>
      </p:sp>
    </p:spTree>
    <p:extLst>
      <p:ext uri="{BB962C8B-B14F-4D97-AF65-F5344CB8AC3E}">
        <p14:creationId xmlns:p14="http://schemas.microsoft.com/office/powerpoint/2010/main" val="8450690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Revisit the </a:t>
            </a:r>
            <a:r>
              <a:rPr lang="en-US" dirty="0" err="1" smtClean="0"/>
              <a:t>ImageUtility</a:t>
            </a:r>
            <a:r>
              <a:rPr lang="en-US" dirty="0" smtClean="0"/>
              <a:t> methods to see</a:t>
            </a:r>
            <a:r>
              <a:rPr lang="en-US" baseline="0" dirty="0" smtClean="0"/>
              <a:t> how they re-throw checked Exceptions as unchecked Exceptions.</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40</a:t>
            </a:fld>
            <a:endParaRPr lang="en-US"/>
          </a:p>
        </p:txBody>
      </p:sp>
    </p:spTree>
    <p:extLst>
      <p:ext uri="{BB962C8B-B14F-4D97-AF65-F5344CB8AC3E}">
        <p14:creationId xmlns:p14="http://schemas.microsoft.com/office/powerpoint/2010/main" val="28065270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a:t>
            </a:r>
            <a:r>
              <a:rPr lang="en-US" baseline="0" dirty="0" err="1" smtClean="0"/>
              <a:t>DrJava</a:t>
            </a:r>
            <a:r>
              <a:rPr lang="en-US" baseline="0" dirty="0" smtClean="0"/>
              <a:t>, run EOF main and main1 methods to try this example and one that catches the exception.</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41</a:t>
            </a:fld>
            <a:endParaRPr lang="en-US"/>
          </a:p>
        </p:txBody>
      </p:sp>
    </p:spTree>
    <p:extLst>
      <p:ext uri="{BB962C8B-B14F-4D97-AF65-F5344CB8AC3E}">
        <p14:creationId xmlns:p14="http://schemas.microsoft.com/office/powerpoint/2010/main" val="7263658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coming in a minute…</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45</a:t>
            </a:fld>
            <a:endParaRPr lang="en-US"/>
          </a:p>
        </p:txBody>
      </p:sp>
    </p:spTree>
    <p:extLst>
      <p:ext uri="{BB962C8B-B14F-4D97-AF65-F5344CB8AC3E}">
        <p14:creationId xmlns:p14="http://schemas.microsoft.com/office/powerpoint/2010/main" val="40448778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See </a:t>
            </a:r>
            <a:r>
              <a:rPr lang="en-US" dirty="0" err="1" smtClean="0"/>
              <a:t>ExceptionDemo</a:t>
            </a:r>
            <a:r>
              <a:rPr lang="en-US" baseline="0" dirty="0" smtClean="0"/>
              <a:t> for complete but ugly example.  From the </a:t>
            </a:r>
            <a:r>
              <a:rPr lang="en-US" baseline="0" dirty="0" err="1" smtClean="0"/>
              <a:t>DrJava</a:t>
            </a:r>
            <a:r>
              <a:rPr lang="en-US" baseline="0" dirty="0" smtClean="0"/>
              <a:t> command line try no arguments, 0, 1, and hello to cycle through all the exceptions.</a:t>
            </a:r>
            <a:endParaRPr lang="en-US" dirty="0" smtClean="0"/>
          </a:p>
          <a:p>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46</a:t>
            </a:fld>
            <a:endParaRPr lang="en-US"/>
          </a:p>
        </p:txBody>
      </p:sp>
    </p:spTree>
    <p:extLst>
      <p:ext uri="{BB962C8B-B14F-4D97-AF65-F5344CB8AC3E}">
        <p14:creationId xmlns:p14="http://schemas.microsoft.com/office/powerpoint/2010/main" val="2744362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that constructors are not inherited.</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7</a:t>
            </a:fld>
            <a:endParaRPr lang="en-US"/>
          </a:p>
        </p:txBody>
      </p:sp>
    </p:spTree>
    <p:extLst>
      <p:ext uri="{BB962C8B-B14F-4D97-AF65-F5344CB8AC3E}">
        <p14:creationId xmlns:p14="http://schemas.microsoft.com/office/powerpoint/2010/main" val="3107157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Better explain what “inherits” means—accessible, available</a:t>
            </a:r>
            <a:r>
              <a:rPr lang="en-US" baseline="0" dirty="0" smtClean="0"/>
              <a:t> as part of the object of the subclass.  A memory diagram might help, showing the Person and Student objects, and the Student object with both Person and Student fields.</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8</a:t>
            </a:fld>
            <a:endParaRPr lang="en-US"/>
          </a:p>
        </p:txBody>
      </p:sp>
    </p:spTree>
    <p:extLst>
      <p:ext uri="{BB962C8B-B14F-4D97-AF65-F5344CB8AC3E}">
        <p14:creationId xmlns:p14="http://schemas.microsoft.com/office/powerpoint/2010/main" val="2194730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call to super(name, address) is a gross forward reference.</a:t>
            </a:r>
          </a:p>
          <a:p>
            <a:endParaRPr lang="en-US" dirty="0" smtClean="0"/>
          </a:p>
          <a:p>
            <a:r>
              <a:rPr lang="en-US" dirty="0" smtClean="0"/>
              <a:t>Point out that the subclass can access public and protected members in the superclass,</a:t>
            </a:r>
            <a:r>
              <a:rPr lang="en-US" baseline="0" dirty="0" smtClean="0"/>
              <a:t> but not private members.</a:t>
            </a:r>
          </a:p>
          <a:p>
            <a:endParaRPr lang="en-US" baseline="0" dirty="0" smtClean="0"/>
          </a:p>
          <a:p>
            <a:r>
              <a:rPr lang="en-US" baseline="0" dirty="0" smtClean="0"/>
              <a:t>Also point out that the subclass object contains all the fields of the superclass object.</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9</a:t>
            </a:fld>
            <a:endParaRPr lang="en-US"/>
          </a:p>
        </p:txBody>
      </p:sp>
    </p:spTree>
    <p:extLst>
      <p:ext uri="{BB962C8B-B14F-4D97-AF65-F5344CB8AC3E}">
        <p14:creationId xmlns:p14="http://schemas.microsoft.com/office/powerpoint/2010/main" val="413929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 Tire</a:t>
            </a:r>
            <a:r>
              <a:rPr lang="en-US" baseline="0" dirty="0" smtClean="0"/>
              <a:t> -&gt; Wheel -&gt; Object example.</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13</a:t>
            </a:fld>
            <a:endParaRPr lang="en-US"/>
          </a:p>
        </p:txBody>
      </p:sp>
    </p:spTree>
    <p:extLst>
      <p:ext uri="{BB962C8B-B14F-4D97-AF65-F5344CB8AC3E}">
        <p14:creationId xmlns:p14="http://schemas.microsoft.com/office/powerpoint/2010/main" val="3197825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it implements constructor chaining.</a:t>
            </a:r>
          </a:p>
        </p:txBody>
      </p:sp>
      <p:sp>
        <p:nvSpPr>
          <p:cNvPr id="4" name="Slide Number Placeholder 3"/>
          <p:cNvSpPr>
            <a:spLocks noGrp="1"/>
          </p:cNvSpPr>
          <p:nvPr>
            <p:ph type="sldNum" sz="quarter" idx="10"/>
          </p:nvPr>
        </p:nvSpPr>
        <p:spPr/>
        <p:txBody>
          <a:bodyPr/>
          <a:lstStyle/>
          <a:p>
            <a:fld id="{0BA44966-34AF-8741-B199-20C4F0722A30}" type="slidenum">
              <a:rPr lang="en-US" smtClean="0"/>
              <a:t>14</a:t>
            </a:fld>
            <a:endParaRPr lang="en-US"/>
          </a:p>
        </p:txBody>
      </p:sp>
    </p:spTree>
    <p:extLst>
      <p:ext uri="{BB962C8B-B14F-4D97-AF65-F5344CB8AC3E}">
        <p14:creationId xmlns:p14="http://schemas.microsoft.com/office/powerpoint/2010/main" val="4176443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Remind</a:t>
            </a:r>
            <a:r>
              <a:rPr lang="en-US" baseline="0" dirty="0" smtClean="0"/>
              <a:t> the students of what this(…) does.</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16</a:t>
            </a:fld>
            <a:endParaRPr lang="en-US"/>
          </a:p>
        </p:txBody>
      </p:sp>
    </p:spTree>
    <p:extLst>
      <p:ext uri="{BB962C8B-B14F-4D97-AF65-F5344CB8AC3E}">
        <p14:creationId xmlns:p14="http://schemas.microsoft.com/office/powerpoint/2010/main" val="1779183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Remind</a:t>
            </a:r>
            <a:r>
              <a:rPr lang="en-US" baseline="0" dirty="0" smtClean="0"/>
              <a:t> the students of what this(…) does.</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t>17</a:t>
            </a:fld>
            <a:endParaRPr lang="en-US"/>
          </a:p>
        </p:txBody>
      </p:sp>
    </p:spTree>
    <p:extLst>
      <p:ext uri="{BB962C8B-B14F-4D97-AF65-F5344CB8AC3E}">
        <p14:creationId xmlns:p14="http://schemas.microsoft.com/office/powerpoint/2010/main" val="1779183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C0460D-A275-B046-AF56-69F1B2B512EE}" type="datetime1">
              <a:rPr lang="en-US" smtClean="0"/>
              <a:t>7/11/2016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extLst>
      <p:ext uri="{BB962C8B-B14F-4D97-AF65-F5344CB8AC3E}">
        <p14:creationId xmlns:p14="http://schemas.microsoft.com/office/powerpoint/2010/main" val="1229759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88E205-F758-6947-9983-3DFB0BFA0165}" type="datetime1">
              <a:rPr lang="en-US" smtClean="0"/>
              <a:t>7/11/2016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48100-F9AF-674A-BF08-576787DAE645}" type="slidenum">
              <a:rPr lang="en-US" smtClean="0"/>
              <a:t>‹#›</a:t>
            </a:fld>
            <a:endParaRPr lang="en-US"/>
          </a:p>
        </p:txBody>
      </p:sp>
    </p:spTree>
    <p:extLst>
      <p:ext uri="{BB962C8B-B14F-4D97-AF65-F5344CB8AC3E}">
        <p14:creationId xmlns:p14="http://schemas.microsoft.com/office/powerpoint/2010/main" val="3776750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4EB037-8A0F-FA47-854A-A9C48B1AC08F}" type="datetime1">
              <a:rPr lang="en-US" smtClean="0"/>
              <a:t>7/11/2016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48100-F9AF-674A-BF08-576787DAE645}" type="slidenum">
              <a:rPr lang="en-US" smtClean="0"/>
              <a:t>‹#›</a:t>
            </a:fld>
            <a:endParaRPr lang="en-US"/>
          </a:p>
        </p:txBody>
      </p:sp>
    </p:spTree>
    <p:extLst>
      <p:ext uri="{BB962C8B-B14F-4D97-AF65-F5344CB8AC3E}">
        <p14:creationId xmlns:p14="http://schemas.microsoft.com/office/powerpoint/2010/main" val="3649058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8EF79-83C7-574E-96B8-96A683BD9078}" type="datetime1">
              <a:rPr lang="en-US" smtClean="0"/>
              <a:t>7/11/2016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48100-F9AF-674A-BF08-576787DAE645}" type="slidenum">
              <a:rPr lang="en-US" smtClean="0"/>
              <a:t>‹#›</a:t>
            </a:fld>
            <a:endParaRPr lang="en-US"/>
          </a:p>
        </p:txBody>
      </p:sp>
    </p:spTree>
    <p:extLst>
      <p:ext uri="{BB962C8B-B14F-4D97-AF65-F5344CB8AC3E}">
        <p14:creationId xmlns:p14="http://schemas.microsoft.com/office/powerpoint/2010/main" val="4292000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5496EF-BEA3-B44F-923F-86F66554E766}" type="datetime1">
              <a:rPr lang="en-US" smtClean="0"/>
              <a:t>7/11/2016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48100-F9AF-674A-BF08-576787DAE645}" type="slidenum">
              <a:rPr lang="en-US" smtClean="0"/>
              <a:t>‹#›</a:t>
            </a:fld>
            <a:endParaRPr lang="en-US"/>
          </a:p>
        </p:txBody>
      </p:sp>
    </p:spTree>
    <p:extLst>
      <p:ext uri="{BB962C8B-B14F-4D97-AF65-F5344CB8AC3E}">
        <p14:creationId xmlns:p14="http://schemas.microsoft.com/office/powerpoint/2010/main" val="1731389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A2F2E3-10D4-7041-89AF-F5BCECAE1F8B}" type="datetime1">
              <a:rPr lang="en-US" smtClean="0"/>
              <a:t>7/11/2016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48100-F9AF-674A-BF08-576787DAE645}" type="slidenum">
              <a:rPr lang="en-US" smtClean="0"/>
              <a:t>‹#›</a:t>
            </a:fld>
            <a:endParaRPr lang="en-US"/>
          </a:p>
        </p:txBody>
      </p:sp>
    </p:spTree>
    <p:extLst>
      <p:ext uri="{BB962C8B-B14F-4D97-AF65-F5344CB8AC3E}">
        <p14:creationId xmlns:p14="http://schemas.microsoft.com/office/powerpoint/2010/main" val="3165603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FD348F-27EA-5B4F-B95B-8368AA0D7DC3}" type="datetime1">
              <a:rPr lang="en-US" smtClean="0"/>
              <a:t>7/11/2016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948100-F9AF-674A-BF08-576787DAE645}" type="slidenum">
              <a:rPr lang="en-US" smtClean="0"/>
              <a:t>‹#›</a:t>
            </a:fld>
            <a:endParaRPr lang="en-US"/>
          </a:p>
        </p:txBody>
      </p:sp>
    </p:spTree>
    <p:extLst>
      <p:ext uri="{BB962C8B-B14F-4D97-AF65-F5344CB8AC3E}">
        <p14:creationId xmlns:p14="http://schemas.microsoft.com/office/powerpoint/2010/main" val="2157634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6F5FE2-33F2-2A45-8F37-625101D7CF5B}" type="datetime1">
              <a:rPr lang="en-US" smtClean="0"/>
              <a:t>7/11/2016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948100-F9AF-674A-BF08-576787DAE645}" type="slidenum">
              <a:rPr lang="en-US" smtClean="0"/>
              <a:t>‹#›</a:t>
            </a:fld>
            <a:endParaRPr lang="en-US"/>
          </a:p>
        </p:txBody>
      </p:sp>
    </p:spTree>
    <p:extLst>
      <p:ext uri="{BB962C8B-B14F-4D97-AF65-F5344CB8AC3E}">
        <p14:creationId xmlns:p14="http://schemas.microsoft.com/office/powerpoint/2010/main" val="2257441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41C30F-0B6E-6842-9F7D-6FD956461AD8}" type="datetime1">
              <a:rPr lang="en-US" smtClean="0"/>
              <a:t>7/11/2016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948100-F9AF-674A-BF08-576787DAE645}" type="slidenum">
              <a:rPr lang="en-US" smtClean="0"/>
              <a:t>‹#›</a:t>
            </a:fld>
            <a:endParaRPr lang="en-US"/>
          </a:p>
        </p:txBody>
      </p:sp>
    </p:spTree>
    <p:extLst>
      <p:ext uri="{BB962C8B-B14F-4D97-AF65-F5344CB8AC3E}">
        <p14:creationId xmlns:p14="http://schemas.microsoft.com/office/powerpoint/2010/main" val="1909688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20E074-75C9-EE42-B1D9-3EFD1628213E}" type="datetime1">
              <a:rPr lang="en-US" smtClean="0"/>
              <a:t>7/11/2016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48100-F9AF-674A-BF08-576787DAE645}" type="slidenum">
              <a:rPr lang="en-US" smtClean="0"/>
              <a:t>‹#›</a:t>
            </a:fld>
            <a:endParaRPr lang="en-US"/>
          </a:p>
        </p:txBody>
      </p:sp>
    </p:spTree>
    <p:extLst>
      <p:ext uri="{BB962C8B-B14F-4D97-AF65-F5344CB8AC3E}">
        <p14:creationId xmlns:p14="http://schemas.microsoft.com/office/powerpoint/2010/main" val="296555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8A1506-FD6E-F743-BB6D-CAF84C8EC89B}" type="datetime1">
              <a:rPr lang="en-US" smtClean="0"/>
              <a:t>7/11/2016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48100-F9AF-674A-BF08-576787DAE645}" type="slidenum">
              <a:rPr lang="en-US" smtClean="0"/>
              <a:t>‹#›</a:t>
            </a:fld>
            <a:endParaRPr lang="en-US"/>
          </a:p>
        </p:txBody>
      </p:sp>
    </p:spTree>
    <p:extLst>
      <p:ext uri="{BB962C8B-B14F-4D97-AF65-F5344CB8AC3E}">
        <p14:creationId xmlns:p14="http://schemas.microsoft.com/office/powerpoint/2010/main" val="833575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B320DE-CE0C-E941-9133-67FDCD6585BD}" type="datetime1">
              <a:rPr lang="en-US" smtClean="0"/>
              <a:t>7/11/2016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948100-F9AF-674A-BF08-576787DAE645}" type="slidenum">
              <a:rPr lang="en-US" smtClean="0"/>
              <a:t>‹#›</a:t>
            </a:fld>
            <a:endParaRPr lang="en-US"/>
          </a:p>
        </p:txBody>
      </p:sp>
    </p:spTree>
    <p:extLst>
      <p:ext uri="{BB962C8B-B14F-4D97-AF65-F5344CB8AC3E}">
        <p14:creationId xmlns:p14="http://schemas.microsoft.com/office/powerpoint/2010/main" val="2714878366"/>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CS18000: Problem Solving and Object-Oriented Programming</a:t>
            </a:r>
            <a:endParaRPr lang="en-US" dirty="0"/>
          </a:p>
        </p:txBody>
      </p:sp>
      <p:sp>
        <p:nvSpPr>
          <p:cNvPr id="3" name="Subtitle 2"/>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3209575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Class</a:t>
            </a:r>
            <a:endParaRPr lang="en-US" dirty="0"/>
          </a:p>
        </p:txBody>
      </p:sp>
      <p:sp>
        <p:nvSpPr>
          <p:cNvPr id="3" name="Content Placeholder 2"/>
          <p:cNvSpPr>
            <a:spLocks noGrp="1"/>
          </p:cNvSpPr>
          <p:nvPr>
            <p:ph idx="1"/>
          </p:nvPr>
        </p:nvSpPr>
        <p:spPr/>
        <p:txBody>
          <a:bodyPr/>
          <a:lstStyle/>
          <a:p>
            <a:r>
              <a:rPr lang="en-US" dirty="0" smtClean="0"/>
              <a:t>One designated class in Java—Object—is the root of all classes</a:t>
            </a:r>
          </a:p>
          <a:p>
            <a:r>
              <a:rPr lang="en-US" dirty="0" smtClean="0"/>
              <a:t>Any class that doesn’t extend another class implicitly extends the Object class</a:t>
            </a:r>
          </a:p>
          <a:p>
            <a:r>
              <a:rPr lang="en-US" dirty="0" smtClean="0"/>
              <a:t>A class can only extend one other class (but can implement multiple interfaces)</a:t>
            </a:r>
          </a:p>
          <a:p>
            <a:r>
              <a:rPr lang="en-US" dirty="0" smtClean="0"/>
              <a:t>Java is a “single inheritance” system</a:t>
            </a:r>
          </a:p>
          <a:p>
            <a:r>
              <a:rPr lang="en-US" dirty="0" smtClean="0"/>
              <a:t>C++ is a “multiple inheritance” system</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t>10</a:t>
            </a:fld>
            <a:endParaRPr lang="en-US"/>
          </a:p>
        </p:txBody>
      </p:sp>
    </p:spTree>
    <p:extLst>
      <p:ext uri="{BB962C8B-B14F-4D97-AF65-F5344CB8AC3E}">
        <p14:creationId xmlns:p14="http://schemas.microsoft.com/office/powerpoint/2010/main" val="3920454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638154" y="2940573"/>
            <a:ext cx="1979242" cy="3238065"/>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Subclass Object</a:t>
            </a:r>
            <a:endParaRPr lang="en-US" dirty="0"/>
          </a:p>
        </p:txBody>
      </p:sp>
      <p:sp>
        <p:nvSpPr>
          <p:cNvPr id="3" name="Content Placeholder 2"/>
          <p:cNvSpPr>
            <a:spLocks noGrp="1"/>
          </p:cNvSpPr>
          <p:nvPr>
            <p:ph idx="1"/>
          </p:nvPr>
        </p:nvSpPr>
        <p:spPr/>
        <p:txBody>
          <a:bodyPr/>
          <a:lstStyle/>
          <a:p>
            <a:r>
              <a:rPr lang="en-US" dirty="0" smtClean="0"/>
              <a:t>Contains its fields as well as all the fields defined in its </a:t>
            </a:r>
            <a:r>
              <a:rPr lang="en-US" dirty="0" err="1" smtClean="0"/>
              <a:t>superclasses</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t>11</a:t>
            </a:fld>
            <a:endParaRPr lang="en-US"/>
          </a:p>
        </p:txBody>
      </p:sp>
      <p:grpSp>
        <p:nvGrpSpPr>
          <p:cNvPr id="7" name="Group 6"/>
          <p:cNvGrpSpPr/>
          <p:nvPr/>
        </p:nvGrpSpPr>
        <p:grpSpPr>
          <a:xfrm>
            <a:off x="2459327" y="4103052"/>
            <a:ext cx="3100436" cy="411909"/>
            <a:chOff x="4141543" y="3043550"/>
            <a:chExt cx="3100436" cy="411909"/>
          </a:xfrm>
        </p:grpSpPr>
        <p:sp>
          <p:nvSpPr>
            <p:cNvPr id="5" name="Rectangle 4"/>
            <p:cNvSpPr/>
            <p:nvPr/>
          </p:nvSpPr>
          <p:spPr>
            <a:xfrm>
              <a:off x="5400023" y="3043550"/>
              <a:ext cx="1841956" cy="411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4141543" y="3066433"/>
              <a:ext cx="1178395" cy="369332"/>
            </a:xfrm>
            <a:prstGeom prst="rect">
              <a:avLst/>
            </a:prstGeom>
            <a:noFill/>
          </p:spPr>
          <p:txBody>
            <a:bodyPr wrap="square" rtlCol="0">
              <a:spAutoFit/>
            </a:bodyPr>
            <a:lstStyle/>
            <a:p>
              <a:pPr algn="r"/>
              <a:r>
                <a:rPr lang="en-US" dirty="0" smtClean="0"/>
                <a:t>name</a:t>
              </a:r>
              <a:endParaRPr lang="en-US" dirty="0"/>
            </a:p>
          </p:txBody>
        </p:sp>
      </p:grpSp>
      <p:grpSp>
        <p:nvGrpSpPr>
          <p:cNvPr id="8" name="Group 7"/>
          <p:cNvGrpSpPr/>
          <p:nvPr/>
        </p:nvGrpSpPr>
        <p:grpSpPr>
          <a:xfrm>
            <a:off x="2459327" y="4621594"/>
            <a:ext cx="3100436" cy="411909"/>
            <a:chOff x="4141543" y="3043550"/>
            <a:chExt cx="3100436" cy="411909"/>
          </a:xfrm>
        </p:grpSpPr>
        <p:sp>
          <p:nvSpPr>
            <p:cNvPr id="9" name="Rectangle 8"/>
            <p:cNvSpPr/>
            <p:nvPr/>
          </p:nvSpPr>
          <p:spPr>
            <a:xfrm>
              <a:off x="5400023" y="3043550"/>
              <a:ext cx="1841956" cy="411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4141543" y="3066433"/>
              <a:ext cx="1178395" cy="369332"/>
            </a:xfrm>
            <a:prstGeom prst="rect">
              <a:avLst/>
            </a:prstGeom>
            <a:noFill/>
          </p:spPr>
          <p:txBody>
            <a:bodyPr wrap="square" rtlCol="0">
              <a:spAutoFit/>
            </a:bodyPr>
            <a:lstStyle/>
            <a:p>
              <a:pPr algn="r"/>
              <a:r>
                <a:rPr lang="en-US" dirty="0" smtClean="0"/>
                <a:t>address</a:t>
              </a:r>
              <a:endParaRPr lang="en-US" dirty="0"/>
            </a:p>
          </p:txBody>
        </p:sp>
      </p:grpSp>
      <p:grpSp>
        <p:nvGrpSpPr>
          <p:cNvPr id="11" name="Group 10"/>
          <p:cNvGrpSpPr/>
          <p:nvPr/>
        </p:nvGrpSpPr>
        <p:grpSpPr>
          <a:xfrm>
            <a:off x="2459327" y="5140136"/>
            <a:ext cx="3100436" cy="411909"/>
            <a:chOff x="4141543" y="3043550"/>
            <a:chExt cx="3100436" cy="411909"/>
          </a:xfrm>
        </p:grpSpPr>
        <p:sp>
          <p:nvSpPr>
            <p:cNvPr id="12" name="Rectangle 11"/>
            <p:cNvSpPr/>
            <p:nvPr/>
          </p:nvSpPr>
          <p:spPr>
            <a:xfrm>
              <a:off x="5400023" y="3043550"/>
              <a:ext cx="1841956" cy="411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4141543" y="3066433"/>
              <a:ext cx="1178395" cy="369332"/>
            </a:xfrm>
            <a:prstGeom prst="rect">
              <a:avLst/>
            </a:prstGeom>
            <a:noFill/>
          </p:spPr>
          <p:txBody>
            <a:bodyPr wrap="square" rtlCol="0">
              <a:spAutoFit/>
            </a:bodyPr>
            <a:lstStyle/>
            <a:p>
              <a:pPr algn="r"/>
              <a:r>
                <a:rPr lang="en-US" dirty="0" smtClean="0"/>
                <a:t>classes</a:t>
              </a:r>
              <a:endParaRPr lang="en-US" dirty="0"/>
            </a:p>
          </p:txBody>
        </p:sp>
      </p:grpSp>
      <p:grpSp>
        <p:nvGrpSpPr>
          <p:cNvPr id="14" name="Group 13"/>
          <p:cNvGrpSpPr/>
          <p:nvPr/>
        </p:nvGrpSpPr>
        <p:grpSpPr>
          <a:xfrm>
            <a:off x="2459327" y="5658677"/>
            <a:ext cx="3100436" cy="411909"/>
            <a:chOff x="4141543" y="3043550"/>
            <a:chExt cx="3100436" cy="411909"/>
          </a:xfrm>
        </p:grpSpPr>
        <p:sp>
          <p:nvSpPr>
            <p:cNvPr id="15" name="Rectangle 14"/>
            <p:cNvSpPr/>
            <p:nvPr/>
          </p:nvSpPr>
          <p:spPr>
            <a:xfrm>
              <a:off x="5400023" y="3043550"/>
              <a:ext cx="1841956" cy="411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4141543" y="3066433"/>
              <a:ext cx="1178395" cy="369332"/>
            </a:xfrm>
            <a:prstGeom prst="rect">
              <a:avLst/>
            </a:prstGeom>
            <a:noFill/>
          </p:spPr>
          <p:txBody>
            <a:bodyPr wrap="square" rtlCol="0">
              <a:spAutoFit/>
            </a:bodyPr>
            <a:lstStyle/>
            <a:p>
              <a:pPr algn="r"/>
              <a:r>
                <a:rPr lang="en-US" dirty="0" smtClean="0"/>
                <a:t>grades</a:t>
              </a:r>
              <a:endParaRPr lang="en-US" dirty="0"/>
            </a:p>
          </p:txBody>
        </p:sp>
      </p:grpSp>
      <p:sp>
        <p:nvSpPr>
          <p:cNvPr id="20" name="TextBox 19"/>
          <p:cNvSpPr txBox="1"/>
          <p:nvPr/>
        </p:nvSpPr>
        <p:spPr>
          <a:xfrm>
            <a:off x="3912728" y="2860476"/>
            <a:ext cx="1569660" cy="369332"/>
          </a:xfrm>
          <a:prstGeom prst="rect">
            <a:avLst/>
          </a:prstGeom>
          <a:noFill/>
        </p:spPr>
        <p:txBody>
          <a:bodyPr wrap="none" rtlCol="0">
            <a:spAutoFit/>
          </a:bodyPr>
          <a:lstStyle/>
          <a:p>
            <a:r>
              <a:rPr lang="en-US" dirty="0" smtClean="0"/>
              <a:t>Student object</a:t>
            </a:r>
            <a:endParaRPr lang="en-US" dirty="0"/>
          </a:p>
        </p:txBody>
      </p:sp>
      <p:sp>
        <p:nvSpPr>
          <p:cNvPr id="22" name="Right Brace 21"/>
          <p:cNvSpPr/>
          <p:nvPr/>
        </p:nvSpPr>
        <p:spPr>
          <a:xfrm>
            <a:off x="5789007" y="4103052"/>
            <a:ext cx="320341" cy="91075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Right Brace 22"/>
          <p:cNvSpPr/>
          <p:nvPr/>
        </p:nvSpPr>
        <p:spPr>
          <a:xfrm>
            <a:off x="5789007" y="5140135"/>
            <a:ext cx="320341" cy="91075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6109348" y="4369220"/>
            <a:ext cx="2417474" cy="369332"/>
          </a:xfrm>
          <a:prstGeom prst="rect">
            <a:avLst/>
          </a:prstGeom>
          <a:noFill/>
        </p:spPr>
        <p:txBody>
          <a:bodyPr wrap="none" rtlCol="0">
            <a:spAutoFit/>
          </a:bodyPr>
          <a:lstStyle/>
          <a:p>
            <a:r>
              <a:rPr lang="en-US" dirty="0" smtClean="0"/>
              <a:t>Fields defined in Person</a:t>
            </a:r>
            <a:endParaRPr lang="en-US" dirty="0"/>
          </a:p>
        </p:txBody>
      </p:sp>
      <p:sp>
        <p:nvSpPr>
          <p:cNvPr id="25" name="TextBox 24"/>
          <p:cNvSpPr txBox="1"/>
          <p:nvPr/>
        </p:nvSpPr>
        <p:spPr>
          <a:xfrm>
            <a:off x="6109348" y="5367379"/>
            <a:ext cx="2508995" cy="369332"/>
          </a:xfrm>
          <a:prstGeom prst="rect">
            <a:avLst/>
          </a:prstGeom>
          <a:noFill/>
        </p:spPr>
        <p:txBody>
          <a:bodyPr wrap="none" rtlCol="0">
            <a:spAutoFit/>
          </a:bodyPr>
          <a:lstStyle/>
          <a:p>
            <a:r>
              <a:rPr lang="en-US" dirty="0" smtClean="0"/>
              <a:t>Fields defined in Student</a:t>
            </a:r>
            <a:endParaRPr lang="en-US" dirty="0"/>
          </a:p>
        </p:txBody>
      </p:sp>
      <p:sp>
        <p:nvSpPr>
          <p:cNvPr id="26" name="Right Brace 25"/>
          <p:cNvSpPr/>
          <p:nvPr/>
        </p:nvSpPr>
        <p:spPr>
          <a:xfrm>
            <a:off x="5789007" y="3078060"/>
            <a:ext cx="320341" cy="91075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TextBox 26"/>
          <p:cNvSpPr txBox="1"/>
          <p:nvPr/>
        </p:nvSpPr>
        <p:spPr>
          <a:xfrm>
            <a:off x="6109348" y="3344228"/>
            <a:ext cx="2390398" cy="369332"/>
          </a:xfrm>
          <a:prstGeom prst="rect">
            <a:avLst/>
          </a:prstGeom>
          <a:noFill/>
        </p:spPr>
        <p:txBody>
          <a:bodyPr wrap="none" rtlCol="0">
            <a:spAutoFit/>
          </a:bodyPr>
          <a:lstStyle/>
          <a:p>
            <a:r>
              <a:rPr lang="en-US" dirty="0" smtClean="0"/>
              <a:t>Fields defined in Object</a:t>
            </a:r>
            <a:endParaRPr lang="en-US" dirty="0"/>
          </a:p>
        </p:txBody>
      </p:sp>
    </p:spTree>
    <p:extLst>
      <p:ext uri="{BB962C8B-B14F-4D97-AF65-F5344CB8AC3E}">
        <p14:creationId xmlns:p14="http://schemas.microsoft.com/office/powerpoint/2010/main" val="3508071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Class Methods</a:t>
            </a:r>
            <a:endParaRPr lang="en-US" dirty="0"/>
          </a:p>
        </p:txBody>
      </p:sp>
      <p:sp>
        <p:nvSpPr>
          <p:cNvPr id="3" name="Content Placeholder 2"/>
          <p:cNvSpPr>
            <a:spLocks noGrp="1"/>
          </p:cNvSpPr>
          <p:nvPr>
            <p:ph idx="1"/>
          </p:nvPr>
        </p:nvSpPr>
        <p:spPr>
          <a:xfrm>
            <a:off x="457200" y="1600200"/>
            <a:ext cx="8229600" cy="5121275"/>
          </a:xfrm>
        </p:spPr>
        <p:txBody>
          <a:bodyPr>
            <a:normAutofit/>
          </a:bodyPr>
          <a:lstStyle/>
          <a:p>
            <a:r>
              <a:rPr lang="en-US" dirty="0" smtClean="0"/>
              <a:t>The Object class has a small number of public methods.  Samples…</a:t>
            </a:r>
          </a:p>
          <a:p>
            <a:pPr lvl="1"/>
            <a:r>
              <a:rPr lang="en-US" dirty="0"/>
              <a:t>c</a:t>
            </a:r>
            <a:r>
              <a:rPr lang="en-US" dirty="0" smtClean="0"/>
              <a:t>lone() – makes a copy of the object</a:t>
            </a:r>
          </a:p>
          <a:p>
            <a:pPr lvl="1"/>
            <a:r>
              <a:rPr lang="en-US" dirty="0"/>
              <a:t>e</a:t>
            </a:r>
            <a:r>
              <a:rPr lang="en-US" dirty="0" smtClean="0"/>
              <a:t>quals(Object e) – compares for equality</a:t>
            </a:r>
          </a:p>
          <a:p>
            <a:pPr lvl="1"/>
            <a:r>
              <a:rPr lang="en-US" dirty="0" err="1" smtClean="0"/>
              <a:t>toString</a:t>
            </a:r>
            <a:r>
              <a:rPr lang="en-US" dirty="0" smtClean="0"/>
              <a:t>() – returns a String representation</a:t>
            </a:r>
          </a:p>
          <a:p>
            <a:r>
              <a:rPr lang="en-US" dirty="0" smtClean="0"/>
              <a:t>The </a:t>
            </a:r>
            <a:r>
              <a:rPr lang="en-US" dirty="0" err="1" smtClean="0"/>
              <a:t>toString</a:t>
            </a:r>
            <a:r>
              <a:rPr lang="en-US" dirty="0" smtClean="0"/>
              <a:t>() method is very handy: </a:t>
            </a:r>
          </a:p>
          <a:p>
            <a:pPr lvl="1"/>
            <a:r>
              <a:rPr lang="en-US" dirty="0" smtClean="0"/>
              <a:t>It is called by </a:t>
            </a:r>
            <a:r>
              <a:rPr lang="en-US" dirty="0" err="1" smtClean="0"/>
              <a:t>printf</a:t>
            </a:r>
            <a:r>
              <a:rPr lang="en-US" dirty="0" smtClean="0"/>
              <a:t> and similar methods when a String is needed (e.g., for printing)</a:t>
            </a:r>
          </a:p>
          <a:p>
            <a:pPr lvl="1"/>
            <a:r>
              <a:rPr lang="en-US" dirty="0" smtClean="0"/>
              <a:t>You can override it in your classes to get something more descriptive</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t>12</a:t>
            </a:fld>
            <a:endParaRPr lang="en-US"/>
          </a:p>
        </p:txBody>
      </p:sp>
    </p:spTree>
    <p:extLst>
      <p:ext uri="{BB962C8B-B14F-4D97-AF65-F5344CB8AC3E}">
        <p14:creationId xmlns:p14="http://schemas.microsoft.com/office/powerpoint/2010/main" val="790002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Chaining</a:t>
            </a:r>
            <a:endParaRPr lang="en-US" dirty="0"/>
          </a:p>
        </p:txBody>
      </p:sp>
      <p:sp>
        <p:nvSpPr>
          <p:cNvPr id="3" name="Content Placeholder 2"/>
          <p:cNvSpPr>
            <a:spLocks noGrp="1"/>
          </p:cNvSpPr>
          <p:nvPr>
            <p:ph idx="1"/>
          </p:nvPr>
        </p:nvSpPr>
        <p:spPr>
          <a:xfrm>
            <a:off x="457200" y="1600200"/>
            <a:ext cx="8229600" cy="4956019"/>
          </a:xfrm>
        </p:spPr>
        <p:txBody>
          <a:bodyPr>
            <a:normAutofit/>
          </a:bodyPr>
          <a:lstStyle/>
          <a:p>
            <a:r>
              <a:rPr lang="en-US" dirty="0" smtClean="0"/>
              <a:t>When constructing an object of a class, it is important that all the constructors up the inheritance chain have an opportunity to initialize the object under construction</a:t>
            </a:r>
          </a:p>
          <a:p>
            <a:r>
              <a:rPr lang="en-US" dirty="0" smtClean="0"/>
              <a:t>Called </a:t>
            </a:r>
            <a:r>
              <a:rPr lang="en-US" i="1" dirty="0" smtClean="0"/>
              <a:t>constructor chaining</a:t>
            </a:r>
          </a:p>
          <a:p>
            <a:r>
              <a:rPr lang="en-US" dirty="0" smtClean="0"/>
              <a:t>Java enforces constructor chaining by inserting implicit calls to superclass constructors</a:t>
            </a:r>
          </a:p>
          <a:p>
            <a:r>
              <a:rPr lang="en-US" dirty="0" smtClean="0"/>
              <a:t>You can override this behavior by inserting your own calls</a:t>
            </a:r>
          </a:p>
        </p:txBody>
      </p:sp>
      <p:sp>
        <p:nvSpPr>
          <p:cNvPr id="4" name="Slide Number Placeholder 3"/>
          <p:cNvSpPr>
            <a:spLocks noGrp="1"/>
          </p:cNvSpPr>
          <p:nvPr>
            <p:ph type="sldNum" sz="quarter" idx="12"/>
          </p:nvPr>
        </p:nvSpPr>
        <p:spPr/>
        <p:txBody>
          <a:bodyPr/>
          <a:lstStyle/>
          <a:p>
            <a:fld id="{8A948100-F9AF-674A-BF08-576787DAE645}" type="slidenum">
              <a:rPr lang="en-US" smtClean="0"/>
              <a:t>13</a:t>
            </a:fld>
            <a:endParaRPr lang="en-US"/>
          </a:p>
        </p:txBody>
      </p:sp>
    </p:spTree>
    <p:extLst>
      <p:ext uri="{BB962C8B-B14F-4D97-AF65-F5344CB8AC3E}">
        <p14:creationId xmlns:p14="http://schemas.microsoft.com/office/powerpoint/2010/main" val="893076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Default Constructors</a:t>
            </a:r>
            <a:endParaRPr lang="en-US" dirty="0"/>
          </a:p>
        </p:txBody>
      </p:sp>
      <p:sp>
        <p:nvSpPr>
          <p:cNvPr id="3" name="Content Placeholder 2"/>
          <p:cNvSpPr>
            <a:spLocks noGrp="1"/>
          </p:cNvSpPr>
          <p:nvPr>
            <p:ph idx="1"/>
          </p:nvPr>
        </p:nvSpPr>
        <p:spPr>
          <a:xfrm>
            <a:off x="457200" y="1600200"/>
            <a:ext cx="8229600" cy="4944577"/>
          </a:xfrm>
        </p:spPr>
        <p:txBody>
          <a:bodyPr>
            <a:normAutofit/>
          </a:bodyPr>
          <a:lstStyle/>
          <a:p>
            <a:r>
              <a:rPr lang="en-US" dirty="0" smtClean="0"/>
              <a:t>If you don’t provide any constructors in a class, Java provides one for you:</a:t>
            </a:r>
          </a:p>
          <a:p>
            <a:pPr marL="400050" lvl="2" indent="0">
              <a:buNone/>
            </a:pPr>
            <a:endParaRPr lang="en-US" dirty="0" smtClean="0">
              <a:latin typeface="Consolas"/>
              <a:cs typeface="Consolas"/>
            </a:endParaRPr>
          </a:p>
          <a:p>
            <a:pPr marL="400050" lvl="2" indent="0">
              <a:buNone/>
            </a:pPr>
            <a:r>
              <a:rPr lang="en-US" dirty="0" smtClean="0">
                <a:latin typeface="Consolas"/>
                <a:cs typeface="Consolas"/>
              </a:rPr>
              <a:t>public </a:t>
            </a:r>
            <a:r>
              <a:rPr lang="en-US" dirty="0" err="1" smtClean="0">
                <a:latin typeface="Consolas"/>
                <a:cs typeface="Consolas"/>
              </a:rPr>
              <a:t>ClassName</a:t>
            </a:r>
            <a:r>
              <a:rPr lang="en-US" dirty="0">
                <a:latin typeface="Consolas"/>
                <a:cs typeface="Consolas"/>
              </a:rPr>
              <a:t>() { </a:t>
            </a:r>
            <a:endParaRPr lang="en-US" dirty="0" smtClean="0">
              <a:latin typeface="Consolas"/>
              <a:cs typeface="Consolas"/>
            </a:endParaRPr>
          </a:p>
          <a:p>
            <a:pPr marL="400050" lvl="2" indent="0">
              <a:buNone/>
            </a:pPr>
            <a:r>
              <a:rPr lang="en-US" dirty="0">
                <a:latin typeface="Consolas"/>
                <a:cs typeface="Consolas"/>
              </a:rPr>
              <a:t> </a:t>
            </a:r>
            <a:r>
              <a:rPr lang="en-US" dirty="0" smtClean="0">
                <a:latin typeface="Consolas"/>
                <a:cs typeface="Consolas"/>
              </a:rPr>
              <a:t>   super</a:t>
            </a:r>
            <a:r>
              <a:rPr lang="en-US" dirty="0">
                <a:latin typeface="Consolas"/>
                <a:cs typeface="Consolas"/>
              </a:rPr>
              <a:t>(); </a:t>
            </a:r>
            <a:endParaRPr lang="en-US" dirty="0" smtClean="0">
              <a:latin typeface="Consolas"/>
              <a:cs typeface="Consolas"/>
            </a:endParaRPr>
          </a:p>
          <a:p>
            <a:pPr marL="400050" lvl="2" indent="0">
              <a:buNone/>
            </a:pPr>
            <a:r>
              <a:rPr lang="en-US" dirty="0" smtClean="0">
                <a:latin typeface="Consolas"/>
                <a:cs typeface="Consolas"/>
              </a:rPr>
              <a:t>}</a:t>
            </a:r>
          </a:p>
          <a:p>
            <a:pPr marL="400050" lvl="2" indent="0">
              <a:buNone/>
            </a:pPr>
            <a:endParaRPr lang="en-US" dirty="0">
              <a:latin typeface="Consolas"/>
              <a:cs typeface="Consolas"/>
            </a:endParaRPr>
          </a:p>
          <a:p>
            <a:r>
              <a:rPr lang="en-US" dirty="0" smtClean="0"/>
              <a:t>The statement “super();” calls the 0-argument constructor in the superclass</a:t>
            </a:r>
          </a:p>
        </p:txBody>
      </p:sp>
      <p:sp>
        <p:nvSpPr>
          <p:cNvPr id="4" name="Slide Number Placeholder 3"/>
          <p:cNvSpPr>
            <a:spLocks noGrp="1"/>
          </p:cNvSpPr>
          <p:nvPr>
            <p:ph type="sldNum" sz="quarter" idx="12"/>
          </p:nvPr>
        </p:nvSpPr>
        <p:spPr/>
        <p:txBody>
          <a:bodyPr/>
          <a:lstStyle/>
          <a:p>
            <a:fld id="{8A948100-F9AF-674A-BF08-576787DAE645}" type="slidenum">
              <a:rPr lang="en-US" smtClean="0"/>
              <a:t>14</a:t>
            </a:fld>
            <a:endParaRPr lang="en-US"/>
          </a:p>
        </p:txBody>
      </p:sp>
    </p:spTree>
    <p:extLst>
      <p:ext uri="{BB962C8B-B14F-4D97-AF65-F5344CB8AC3E}">
        <p14:creationId xmlns:p14="http://schemas.microsoft.com/office/powerpoint/2010/main" val="1239090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dissolve">
                                      <p:cBhvr>
                                        <p:cTn id="13" dur="500"/>
                                        <p:tgtEl>
                                          <p:spTgt spid="3">
                                            <p:txEl>
                                              <p:pRg st="3" end="3"/>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dissolv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dissolve">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Default Chaining</a:t>
            </a:r>
            <a:endParaRPr lang="en-US" dirty="0"/>
          </a:p>
        </p:txBody>
      </p:sp>
      <p:sp>
        <p:nvSpPr>
          <p:cNvPr id="3" name="Content Placeholder 2"/>
          <p:cNvSpPr>
            <a:spLocks noGrp="1"/>
          </p:cNvSpPr>
          <p:nvPr>
            <p:ph idx="1"/>
          </p:nvPr>
        </p:nvSpPr>
        <p:spPr>
          <a:xfrm>
            <a:off x="457200" y="1600200"/>
            <a:ext cx="8229600" cy="4944577"/>
          </a:xfrm>
        </p:spPr>
        <p:txBody>
          <a:bodyPr>
            <a:normAutofit/>
          </a:bodyPr>
          <a:lstStyle/>
          <a:p>
            <a:pPr marL="0" indent="0">
              <a:buNone/>
            </a:pPr>
            <a:r>
              <a:rPr lang="en-US" dirty="0" smtClean="0"/>
              <a:t>If you </a:t>
            </a:r>
            <a:r>
              <a:rPr lang="en-US" i="1" dirty="0" smtClean="0"/>
              <a:t>do</a:t>
            </a:r>
            <a:r>
              <a:rPr lang="en-US" dirty="0" smtClean="0"/>
              <a:t> provide a constructor…</a:t>
            </a:r>
          </a:p>
          <a:p>
            <a:r>
              <a:rPr lang="en-US" dirty="0" smtClean="0"/>
              <a:t>by default Java inserts the statement </a:t>
            </a:r>
          </a:p>
          <a:p>
            <a:pPr lvl="1"/>
            <a:endParaRPr lang="en-US" dirty="0"/>
          </a:p>
          <a:p>
            <a:pPr marL="857250" lvl="2" indent="0">
              <a:buNone/>
            </a:pPr>
            <a:r>
              <a:rPr lang="en-US" sz="2800" dirty="0" smtClean="0">
                <a:latin typeface="Consolas"/>
                <a:cs typeface="Consolas"/>
              </a:rPr>
              <a:t>super();</a:t>
            </a:r>
          </a:p>
          <a:p>
            <a:pPr lvl="1"/>
            <a:endParaRPr lang="en-US" dirty="0"/>
          </a:p>
          <a:p>
            <a:r>
              <a:rPr lang="en-US" dirty="0" smtClean="0"/>
              <a:t>at the beginning to enforce chaining</a:t>
            </a:r>
          </a:p>
          <a:p>
            <a:endParaRPr lang="en-US" dirty="0">
              <a:cs typeface="Calibri"/>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t>15</a:t>
            </a:fld>
            <a:endParaRPr lang="en-US"/>
          </a:p>
        </p:txBody>
      </p:sp>
    </p:spTree>
    <p:extLst>
      <p:ext uri="{BB962C8B-B14F-4D97-AF65-F5344CB8AC3E}">
        <p14:creationId xmlns:p14="http://schemas.microsoft.com/office/powerpoint/2010/main" val="552596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Explicit Chaining</a:t>
            </a:r>
            <a:endParaRPr lang="en-US" dirty="0"/>
          </a:p>
        </p:txBody>
      </p:sp>
      <p:sp>
        <p:nvSpPr>
          <p:cNvPr id="3" name="Content Placeholder 2"/>
          <p:cNvSpPr>
            <a:spLocks noGrp="1"/>
          </p:cNvSpPr>
          <p:nvPr>
            <p:ph idx="1"/>
          </p:nvPr>
        </p:nvSpPr>
        <p:spPr/>
        <p:txBody>
          <a:bodyPr>
            <a:normAutofit lnSpcReduction="10000"/>
          </a:bodyPr>
          <a:lstStyle/>
          <a:p>
            <a:r>
              <a:rPr lang="en-US" dirty="0" smtClean="0"/>
              <a:t>You can explicitly call a superclass constructor yourself</a:t>
            </a:r>
          </a:p>
          <a:p>
            <a:r>
              <a:rPr lang="en-US" dirty="0" smtClean="0"/>
              <a:t>Useful for passing arguments “up the line” to initialize the object using superclass constructors</a:t>
            </a:r>
          </a:p>
          <a:p>
            <a:r>
              <a:rPr lang="en-US" dirty="0" smtClean="0"/>
              <a:t>See the Student example earlier</a:t>
            </a:r>
          </a:p>
          <a:p>
            <a:pPr lvl="1"/>
            <a:r>
              <a:rPr lang="en-US" dirty="0" smtClean="0"/>
              <a:t>Calls super(name, address)</a:t>
            </a:r>
          </a:p>
          <a:p>
            <a:pPr lvl="1"/>
            <a:r>
              <a:rPr lang="en-US" dirty="0" smtClean="0"/>
              <a:t>Invokes constructor in Person to initialize these fields</a:t>
            </a:r>
          </a:p>
        </p:txBody>
      </p:sp>
      <p:sp>
        <p:nvSpPr>
          <p:cNvPr id="4" name="Slide Number Placeholder 3"/>
          <p:cNvSpPr>
            <a:spLocks noGrp="1"/>
          </p:cNvSpPr>
          <p:nvPr>
            <p:ph type="sldNum" sz="quarter" idx="12"/>
          </p:nvPr>
        </p:nvSpPr>
        <p:spPr/>
        <p:txBody>
          <a:bodyPr/>
          <a:lstStyle/>
          <a:p>
            <a:fld id="{8A948100-F9AF-674A-BF08-576787DAE645}" type="slidenum">
              <a:rPr lang="en-US" smtClean="0"/>
              <a:t>16</a:t>
            </a:fld>
            <a:endParaRPr lang="en-US"/>
          </a:p>
        </p:txBody>
      </p:sp>
    </p:spTree>
    <p:extLst>
      <p:ext uri="{BB962C8B-B14F-4D97-AF65-F5344CB8AC3E}">
        <p14:creationId xmlns:p14="http://schemas.microsoft.com/office/powerpoint/2010/main" val="585760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Explicit Chaining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first step in each constructor is to either </a:t>
            </a:r>
          </a:p>
          <a:p>
            <a:pPr lvl="1"/>
            <a:r>
              <a:rPr lang="en-US" dirty="0" smtClean="0"/>
              <a:t>Call another constructor in the current class, or</a:t>
            </a:r>
          </a:p>
          <a:p>
            <a:pPr lvl="1"/>
            <a:r>
              <a:rPr lang="en-US" dirty="0" smtClean="0"/>
              <a:t>Call a superclass constructor</a:t>
            </a:r>
          </a:p>
          <a:p>
            <a:r>
              <a:rPr lang="en-US" dirty="0" smtClean="0"/>
              <a:t>To call another constructor, use this(…)</a:t>
            </a:r>
          </a:p>
          <a:p>
            <a:r>
              <a:rPr lang="en-US" dirty="0" smtClean="0"/>
              <a:t>To call a superclass constructor, use super(…)</a:t>
            </a:r>
          </a:p>
          <a:p>
            <a:r>
              <a:rPr lang="en-US" dirty="0" smtClean="0"/>
              <a:t>You can do one or the other but not both</a:t>
            </a:r>
          </a:p>
          <a:p>
            <a:r>
              <a:rPr lang="en-US" dirty="0" smtClean="0"/>
              <a:t>In either case, the argument types are matched with the class constructors to find a match</a:t>
            </a:r>
          </a:p>
          <a:p>
            <a:r>
              <a:rPr lang="en-US" dirty="0" smtClean="0"/>
              <a:t>If no explicit this(…) or super(…) is provided in a constructor, Java automatically calls super() (the superclass constructor with no arguments)</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t>17</a:t>
            </a:fld>
            <a:endParaRPr lang="en-US"/>
          </a:p>
        </p:txBody>
      </p:sp>
    </p:spTree>
    <p:extLst>
      <p:ext uri="{BB962C8B-B14F-4D97-AF65-F5344CB8AC3E}">
        <p14:creationId xmlns:p14="http://schemas.microsoft.com/office/powerpoint/2010/main" val="3230218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dissolv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dissolve">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Complications</a:t>
            </a:r>
            <a:endParaRPr lang="en-US" dirty="0"/>
          </a:p>
        </p:txBody>
      </p:sp>
      <p:sp>
        <p:nvSpPr>
          <p:cNvPr id="3" name="Content Placeholder 2"/>
          <p:cNvSpPr>
            <a:spLocks noGrp="1"/>
          </p:cNvSpPr>
          <p:nvPr>
            <p:ph idx="1"/>
          </p:nvPr>
        </p:nvSpPr>
        <p:spPr/>
        <p:txBody>
          <a:bodyPr>
            <a:normAutofit/>
          </a:bodyPr>
          <a:lstStyle/>
          <a:p>
            <a:r>
              <a:rPr lang="en-US" dirty="0" smtClean="0">
                <a:latin typeface="Calibri"/>
                <a:cs typeface="Calibri"/>
              </a:rPr>
              <a:t>If the base class does not have a </a:t>
            </a:r>
            <a:r>
              <a:rPr lang="en-US" dirty="0" err="1" smtClean="0">
                <a:latin typeface="Calibri"/>
                <a:cs typeface="Calibri"/>
              </a:rPr>
              <a:t>parameterless</a:t>
            </a:r>
            <a:r>
              <a:rPr lang="en-US" dirty="0" smtClean="0">
                <a:latin typeface="Calibri"/>
                <a:cs typeface="Calibri"/>
              </a:rPr>
              <a:t> constructor, the derived class constructor must make an explicit call, with super(…), to an available constructor in the base class</a:t>
            </a:r>
            <a:endParaRPr lang="en-US" dirty="0">
              <a:latin typeface="Calibri"/>
              <a:cs typeface="Calibri"/>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t>18</a:t>
            </a:fld>
            <a:endParaRPr lang="en-US"/>
          </a:p>
        </p:txBody>
      </p:sp>
    </p:spTree>
    <p:extLst>
      <p:ext uri="{BB962C8B-B14F-4D97-AF65-F5344CB8AC3E}">
        <p14:creationId xmlns:p14="http://schemas.microsoft.com/office/powerpoint/2010/main" val="690098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 and this()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Recall that this(…) can be used to call another constructor in the current class</a:t>
            </a:r>
          </a:p>
          <a:p>
            <a:r>
              <a:rPr lang="en-US" dirty="0" smtClean="0"/>
              <a:t>If you call this(…), Java does not call super()</a:t>
            </a:r>
          </a:p>
          <a:p>
            <a:r>
              <a:rPr lang="en-US" dirty="0" smtClean="0"/>
              <a:t>OK, since, the constructor you call must either call this(…) or super(…), so super(…) will eventually be called</a:t>
            </a:r>
          </a:p>
          <a:p>
            <a:r>
              <a:rPr lang="en-US" dirty="0" smtClean="0"/>
              <a:t>If specified explicitly, calls to super(…) or this(…) must be the </a:t>
            </a:r>
            <a:r>
              <a:rPr lang="en-US" i="1" dirty="0" smtClean="0"/>
              <a:t>first</a:t>
            </a:r>
            <a:r>
              <a:rPr lang="en-US" dirty="0" smtClean="0"/>
              <a:t> statement in a constructor—ensures proper initialization by superclass constructors before subclass constructors continue</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t>19</a:t>
            </a:fld>
            <a:endParaRPr lang="en-US"/>
          </a:p>
        </p:txBody>
      </p:sp>
    </p:spTree>
    <p:extLst>
      <p:ext uri="{BB962C8B-B14F-4D97-AF65-F5344CB8AC3E}">
        <p14:creationId xmlns:p14="http://schemas.microsoft.com/office/powerpoint/2010/main" val="1002164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45177"/>
            <a:ext cx="7772400" cy="1470025"/>
          </a:xfrm>
        </p:spPr>
        <p:txBody>
          <a:bodyPr>
            <a:normAutofit/>
          </a:bodyPr>
          <a:lstStyle/>
          <a:p>
            <a:r>
              <a:rPr lang="en-US" smtClean="0"/>
              <a:t>Inheritance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4137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Wheel Example (1)</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latin typeface="Consolas"/>
                <a:cs typeface="Consolas"/>
              </a:rPr>
              <a:t>public class Wheel {</a:t>
            </a:r>
          </a:p>
          <a:p>
            <a:pPr marL="0" indent="0">
              <a:buNone/>
            </a:pPr>
            <a:r>
              <a:rPr lang="en-US" dirty="0">
                <a:latin typeface="Consolas"/>
                <a:cs typeface="Consolas"/>
              </a:rPr>
              <a:t>    private double radius;</a:t>
            </a:r>
          </a:p>
          <a:p>
            <a:pPr marL="0" indent="0">
              <a:buNone/>
            </a:pPr>
            <a:r>
              <a:rPr lang="en-US" dirty="0">
                <a:latin typeface="Consolas"/>
                <a:cs typeface="Consolas"/>
              </a:rPr>
              <a:t>    </a:t>
            </a:r>
          </a:p>
          <a:p>
            <a:pPr marL="0" indent="0">
              <a:buNone/>
            </a:pPr>
            <a:r>
              <a:rPr lang="en-US" dirty="0">
                <a:latin typeface="Consolas"/>
                <a:cs typeface="Consolas"/>
              </a:rPr>
              <a:t>    public Wheel(double radius) {</a:t>
            </a:r>
          </a:p>
          <a:p>
            <a:pPr marL="0" indent="0">
              <a:buNone/>
            </a:pPr>
            <a:r>
              <a:rPr lang="en-US" dirty="0">
                <a:latin typeface="Consolas"/>
                <a:cs typeface="Consolas"/>
              </a:rPr>
              <a:t>        </a:t>
            </a:r>
            <a:r>
              <a:rPr lang="en-US" dirty="0" err="1">
                <a:latin typeface="Consolas"/>
                <a:cs typeface="Consolas"/>
              </a:rPr>
              <a:t>this.radius</a:t>
            </a:r>
            <a:r>
              <a:rPr lang="en-US" dirty="0">
                <a:latin typeface="Consolas"/>
                <a:cs typeface="Consolas"/>
              </a:rPr>
              <a:t> = radius;</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smtClean="0">
                <a:latin typeface="Consolas"/>
                <a:cs typeface="Consolas"/>
              </a:rPr>
              <a:t>public class </a:t>
            </a:r>
            <a:r>
              <a:rPr lang="en-US" dirty="0">
                <a:latin typeface="Consolas"/>
                <a:cs typeface="Consolas"/>
              </a:rPr>
              <a:t>Tire extends Wheel {</a:t>
            </a:r>
          </a:p>
          <a:p>
            <a:pPr marL="0" indent="0">
              <a:buNone/>
            </a:pPr>
            <a:r>
              <a:rPr lang="en-US" dirty="0">
                <a:latin typeface="Consolas"/>
                <a:cs typeface="Consolas"/>
              </a:rPr>
              <a:t>    private double width;</a:t>
            </a:r>
          </a:p>
          <a:p>
            <a:pPr marL="0" indent="0">
              <a:buNone/>
            </a:pPr>
            <a:r>
              <a:rPr lang="en-US" dirty="0">
                <a:latin typeface="Consolas"/>
                <a:cs typeface="Consolas"/>
              </a:rPr>
              <a:t>    </a:t>
            </a:r>
          </a:p>
          <a:p>
            <a:pPr marL="0" indent="0">
              <a:buNone/>
            </a:pPr>
            <a:r>
              <a:rPr lang="en-US" dirty="0">
                <a:latin typeface="Consolas"/>
                <a:cs typeface="Consolas"/>
              </a:rPr>
              <a:t>    public Tire(double radius, double width) {</a:t>
            </a:r>
          </a:p>
          <a:p>
            <a:pPr marL="0" indent="0">
              <a:buNone/>
            </a:pPr>
            <a:r>
              <a:rPr lang="en-US" dirty="0">
                <a:latin typeface="Consolas"/>
                <a:cs typeface="Consolas"/>
              </a:rPr>
              <a:t>        </a:t>
            </a:r>
            <a:r>
              <a:rPr lang="en-US" dirty="0" smtClean="0">
                <a:latin typeface="Consolas"/>
                <a:cs typeface="Consolas"/>
              </a:rPr>
              <a:t>// super</a:t>
            </a:r>
            <a:r>
              <a:rPr lang="en-US" dirty="0">
                <a:latin typeface="Consolas"/>
                <a:cs typeface="Consolas"/>
              </a:rPr>
              <a:t>(radius);</a:t>
            </a:r>
          </a:p>
          <a:p>
            <a:pPr marL="0" indent="0">
              <a:buNone/>
            </a:pPr>
            <a:r>
              <a:rPr lang="en-US" dirty="0">
                <a:latin typeface="Consolas"/>
                <a:cs typeface="Consolas"/>
              </a:rPr>
              <a:t>        </a:t>
            </a:r>
            <a:r>
              <a:rPr lang="en-US" dirty="0" err="1">
                <a:latin typeface="Consolas"/>
                <a:cs typeface="Consolas"/>
              </a:rPr>
              <a:t>this.width</a:t>
            </a:r>
            <a:r>
              <a:rPr lang="en-US" dirty="0">
                <a:latin typeface="Consolas"/>
                <a:cs typeface="Consolas"/>
              </a:rPr>
              <a:t> = width;</a:t>
            </a:r>
          </a:p>
          <a:p>
            <a:pPr marL="0" indent="0">
              <a:buNone/>
            </a:pPr>
            <a:r>
              <a:rPr lang="en-US" dirty="0">
                <a:latin typeface="Consolas"/>
                <a:cs typeface="Consolas"/>
              </a:rPr>
              <a:t>    }</a:t>
            </a:r>
          </a:p>
          <a:p>
            <a:pPr marL="0" indent="0">
              <a:buNone/>
            </a:pPr>
            <a:r>
              <a:rPr lang="en-US" dirty="0">
                <a:latin typeface="Consolas"/>
                <a:cs typeface="Consolas"/>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t>20</a:t>
            </a:fld>
            <a:endParaRPr lang="en-US"/>
          </a:p>
        </p:txBody>
      </p:sp>
      <p:grpSp>
        <p:nvGrpSpPr>
          <p:cNvPr id="52" name="Group 51"/>
          <p:cNvGrpSpPr/>
          <p:nvPr/>
        </p:nvGrpSpPr>
        <p:grpSpPr>
          <a:xfrm>
            <a:off x="3786880" y="5034443"/>
            <a:ext cx="5299915" cy="1407361"/>
            <a:chOff x="3786880" y="5034443"/>
            <a:chExt cx="5299915" cy="1407361"/>
          </a:xfrm>
        </p:grpSpPr>
        <p:sp>
          <p:nvSpPr>
            <p:cNvPr id="5" name="Rectangle 4"/>
            <p:cNvSpPr/>
            <p:nvPr/>
          </p:nvSpPr>
          <p:spPr>
            <a:xfrm>
              <a:off x="6398224" y="5034443"/>
              <a:ext cx="2688571" cy="14073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If no call to super(…), Java inserts call to super(), which doesn’t exist.</a:t>
              </a:r>
            </a:p>
            <a:p>
              <a:pPr algn="ctr"/>
              <a:r>
                <a:rPr lang="en-US" dirty="0" smtClean="0"/>
                <a:t>Result -&gt; syntax error</a:t>
              </a:r>
              <a:endParaRPr lang="en-US" dirty="0"/>
            </a:p>
          </p:txBody>
        </p:sp>
        <p:cxnSp>
          <p:nvCxnSpPr>
            <p:cNvPr id="7" name="Straight Arrow Connector 6"/>
            <p:cNvCxnSpPr>
              <a:stCxn id="5" idx="1"/>
            </p:cNvCxnSpPr>
            <p:nvPr/>
          </p:nvCxnSpPr>
          <p:spPr>
            <a:xfrm flipH="1" flipV="1">
              <a:off x="3786880" y="5034443"/>
              <a:ext cx="2611344" cy="7036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4702139" y="2299267"/>
            <a:ext cx="4384655" cy="1250824"/>
            <a:chOff x="4702139" y="2299267"/>
            <a:chExt cx="4384655" cy="1250824"/>
          </a:xfrm>
        </p:grpSpPr>
        <p:sp>
          <p:nvSpPr>
            <p:cNvPr id="9" name="Rectangle 8"/>
            <p:cNvSpPr/>
            <p:nvPr/>
          </p:nvSpPr>
          <p:spPr>
            <a:xfrm>
              <a:off x="6398223" y="2299267"/>
              <a:ext cx="2688571" cy="12508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Since constructor provided, no default (0 argument) constructor provided or available.</a:t>
              </a:r>
              <a:endParaRPr lang="en-US" dirty="0"/>
            </a:p>
          </p:txBody>
        </p:sp>
        <p:cxnSp>
          <p:nvCxnSpPr>
            <p:cNvPr id="11" name="Straight Arrow Connector 10"/>
            <p:cNvCxnSpPr>
              <a:stCxn id="9" idx="1"/>
            </p:cNvCxnSpPr>
            <p:nvPr/>
          </p:nvCxnSpPr>
          <p:spPr>
            <a:xfrm flipH="1" flipV="1">
              <a:off x="4702139" y="2585875"/>
              <a:ext cx="1696084" cy="3388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49" name="Group 48"/>
          <p:cNvGrpSpPr/>
          <p:nvPr/>
        </p:nvGrpSpPr>
        <p:grpSpPr>
          <a:xfrm>
            <a:off x="3249166" y="1325592"/>
            <a:ext cx="5837628" cy="882696"/>
            <a:chOff x="3249166" y="1325592"/>
            <a:chExt cx="5837628" cy="882696"/>
          </a:xfrm>
        </p:grpSpPr>
        <p:sp>
          <p:nvSpPr>
            <p:cNvPr id="14" name="Rectangle 13"/>
            <p:cNvSpPr/>
            <p:nvPr/>
          </p:nvSpPr>
          <p:spPr>
            <a:xfrm>
              <a:off x="6398223" y="1325592"/>
              <a:ext cx="2688571" cy="8826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 “extends”, so implicitly extends Object class</a:t>
              </a:r>
              <a:endParaRPr lang="en-US" dirty="0"/>
            </a:p>
          </p:txBody>
        </p:sp>
        <p:cxnSp>
          <p:nvCxnSpPr>
            <p:cNvPr id="15" name="Straight Arrow Connector 14"/>
            <p:cNvCxnSpPr>
              <a:stCxn id="14" idx="1"/>
            </p:cNvCxnSpPr>
            <p:nvPr/>
          </p:nvCxnSpPr>
          <p:spPr>
            <a:xfrm flipH="1">
              <a:off x="3249166" y="1766940"/>
              <a:ext cx="314905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51" name="Group 50"/>
          <p:cNvGrpSpPr/>
          <p:nvPr/>
        </p:nvGrpSpPr>
        <p:grpSpPr>
          <a:xfrm>
            <a:off x="4336035" y="2814712"/>
            <a:ext cx="4750759" cy="2128752"/>
            <a:chOff x="4336035" y="2814712"/>
            <a:chExt cx="4750759" cy="2128752"/>
          </a:xfrm>
        </p:grpSpPr>
        <p:sp>
          <p:nvSpPr>
            <p:cNvPr id="35" name="Rectangle 34"/>
            <p:cNvSpPr/>
            <p:nvPr/>
          </p:nvSpPr>
          <p:spPr>
            <a:xfrm>
              <a:off x="6398223" y="3641070"/>
              <a:ext cx="2688571" cy="13023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Since no call to super(…) or this(…), Java inserts call to super(), Object constructor</a:t>
              </a:r>
              <a:endParaRPr lang="en-US" dirty="0"/>
            </a:p>
          </p:txBody>
        </p:sp>
        <p:cxnSp>
          <p:nvCxnSpPr>
            <p:cNvPr id="36" name="Straight Arrow Connector 35"/>
            <p:cNvCxnSpPr>
              <a:stCxn id="35" idx="1"/>
            </p:cNvCxnSpPr>
            <p:nvPr/>
          </p:nvCxnSpPr>
          <p:spPr>
            <a:xfrm flipH="1" flipV="1">
              <a:off x="4336035" y="2814712"/>
              <a:ext cx="2062188" cy="14775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645677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dissolve">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dissolve">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dissolve">
                                      <p:cBhvr>
                                        <p:cTn id="2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Wheel Example (1)</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latin typeface="Consolas"/>
                <a:cs typeface="Consolas"/>
              </a:rPr>
              <a:t>public class Wheel {</a:t>
            </a:r>
          </a:p>
          <a:p>
            <a:pPr marL="0" indent="0">
              <a:buNone/>
            </a:pPr>
            <a:r>
              <a:rPr lang="en-US" dirty="0">
                <a:latin typeface="Consolas"/>
                <a:cs typeface="Consolas"/>
              </a:rPr>
              <a:t>    private double radius;</a:t>
            </a:r>
          </a:p>
          <a:p>
            <a:pPr marL="0" indent="0">
              <a:buNone/>
            </a:pPr>
            <a:r>
              <a:rPr lang="en-US" dirty="0">
                <a:latin typeface="Consolas"/>
                <a:cs typeface="Consolas"/>
              </a:rPr>
              <a:t>    </a:t>
            </a:r>
          </a:p>
          <a:p>
            <a:pPr marL="0" indent="0">
              <a:buNone/>
            </a:pPr>
            <a:r>
              <a:rPr lang="en-US" dirty="0">
                <a:latin typeface="Consolas"/>
                <a:cs typeface="Consolas"/>
              </a:rPr>
              <a:t>    public Wheel(double radius) {</a:t>
            </a:r>
          </a:p>
          <a:p>
            <a:pPr marL="0" indent="0">
              <a:buNone/>
            </a:pPr>
            <a:r>
              <a:rPr lang="en-US" dirty="0">
                <a:latin typeface="Consolas"/>
                <a:cs typeface="Consolas"/>
              </a:rPr>
              <a:t>        </a:t>
            </a:r>
            <a:r>
              <a:rPr lang="en-US" dirty="0" err="1">
                <a:latin typeface="Consolas"/>
                <a:cs typeface="Consolas"/>
              </a:rPr>
              <a:t>this.radius</a:t>
            </a:r>
            <a:r>
              <a:rPr lang="en-US" dirty="0">
                <a:latin typeface="Consolas"/>
                <a:cs typeface="Consolas"/>
              </a:rPr>
              <a:t> = radius;</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smtClean="0">
                <a:latin typeface="Consolas"/>
                <a:cs typeface="Consolas"/>
              </a:rPr>
              <a:t>public class </a:t>
            </a:r>
            <a:r>
              <a:rPr lang="en-US" dirty="0">
                <a:latin typeface="Consolas"/>
                <a:cs typeface="Consolas"/>
              </a:rPr>
              <a:t>Tire extends Wheel {</a:t>
            </a:r>
          </a:p>
          <a:p>
            <a:pPr marL="0" indent="0">
              <a:buNone/>
            </a:pPr>
            <a:r>
              <a:rPr lang="en-US" dirty="0">
                <a:latin typeface="Consolas"/>
                <a:cs typeface="Consolas"/>
              </a:rPr>
              <a:t>    private double width;</a:t>
            </a:r>
          </a:p>
          <a:p>
            <a:pPr marL="0" indent="0">
              <a:buNone/>
            </a:pPr>
            <a:r>
              <a:rPr lang="en-US" dirty="0">
                <a:latin typeface="Consolas"/>
                <a:cs typeface="Consolas"/>
              </a:rPr>
              <a:t>    </a:t>
            </a:r>
          </a:p>
          <a:p>
            <a:pPr marL="0" indent="0">
              <a:buNone/>
            </a:pPr>
            <a:r>
              <a:rPr lang="en-US" dirty="0">
                <a:latin typeface="Consolas"/>
                <a:cs typeface="Consolas"/>
              </a:rPr>
              <a:t>    public Tire(double radius, double width) {</a:t>
            </a:r>
          </a:p>
          <a:p>
            <a:pPr marL="0" indent="0">
              <a:buNone/>
            </a:pPr>
            <a:r>
              <a:rPr lang="en-US" dirty="0">
                <a:latin typeface="Consolas"/>
                <a:cs typeface="Consolas"/>
              </a:rPr>
              <a:t>        super(radius);</a:t>
            </a:r>
          </a:p>
          <a:p>
            <a:pPr marL="0" indent="0">
              <a:buNone/>
            </a:pPr>
            <a:r>
              <a:rPr lang="en-US" dirty="0">
                <a:latin typeface="Consolas"/>
                <a:cs typeface="Consolas"/>
              </a:rPr>
              <a:t>        </a:t>
            </a:r>
            <a:r>
              <a:rPr lang="en-US" dirty="0" err="1">
                <a:latin typeface="Consolas"/>
                <a:cs typeface="Consolas"/>
              </a:rPr>
              <a:t>this.width</a:t>
            </a:r>
            <a:r>
              <a:rPr lang="en-US" dirty="0">
                <a:latin typeface="Consolas"/>
                <a:cs typeface="Consolas"/>
              </a:rPr>
              <a:t> = width;</a:t>
            </a:r>
          </a:p>
          <a:p>
            <a:pPr marL="0" indent="0">
              <a:buNone/>
            </a:pPr>
            <a:r>
              <a:rPr lang="en-US" dirty="0">
                <a:latin typeface="Consolas"/>
                <a:cs typeface="Consolas"/>
              </a:rPr>
              <a:t>    }</a:t>
            </a:r>
          </a:p>
          <a:p>
            <a:pPr marL="0" indent="0">
              <a:buNone/>
            </a:pPr>
            <a:r>
              <a:rPr lang="en-US" dirty="0">
                <a:latin typeface="Consolas"/>
                <a:cs typeface="Consolas"/>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t>21</a:t>
            </a:fld>
            <a:endParaRPr lang="en-US"/>
          </a:p>
        </p:txBody>
      </p:sp>
      <p:grpSp>
        <p:nvGrpSpPr>
          <p:cNvPr id="5" name="Group 4"/>
          <p:cNvGrpSpPr/>
          <p:nvPr/>
        </p:nvGrpSpPr>
        <p:grpSpPr>
          <a:xfrm>
            <a:off x="3786880" y="5034443"/>
            <a:ext cx="5299915" cy="1407361"/>
            <a:chOff x="3786880" y="5034443"/>
            <a:chExt cx="5299915" cy="1407361"/>
          </a:xfrm>
        </p:grpSpPr>
        <p:sp>
          <p:nvSpPr>
            <p:cNvPr id="6" name="Rectangle 5"/>
            <p:cNvSpPr/>
            <p:nvPr/>
          </p:nvSpPr>
          <p:spPr>
            <a:xfrm>
              <a:off x="6398224" y="5034443"/>
              <a:ext cx="2688571" cy="14073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With call to super(…), superclass constructor called with specified argument</a:t>
              </a:r>
              <a:endParaRPr lang="en-US" dirty="0"/>
            </a:p>
          </p:txBody>
        </p:sp>
        <p:cxnSp>
          <p:nvCxnSpPr>
            <p:cNvPr id="7" name="Straight Arrow Connector 6"/>
            <p:cNvCxnSpPr>
              <a:stCxn id="6" idx="1"/>
            </p:cNvCxnSpPr>
            <p:nvPr/>
          </p:nvCxnSpPr>
          <p:spPr>
            <a:xfrm flipH="1" flipV="1">
              <a:off x="3786880" y="5034443"/>
              <a:ext cx="2611344" cy="7036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30550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a:xfrm>
            <a:off x="457200" y="1600200"/>
            <a:ext cx="8229600" cy="5121275"/>
          </a:xfrm>
        </p:spPr>
        <p:txBody>
          <a:bodyPr>
            <a:normAutofit fontScale="92500" lnSpcReduction="20000"/>
          </a:bodyPr>
          <a:lstStyle/>
          <a:p>
            <a:r>
              <a:rPr lang="en-US" dirty="0" smtClean="0"/>
              <a:t>Student </a:t>
            </a:r>
            <a:r>
              <a:rPr lang="en-US" dirty="0" smtClean="0">
                <a:latin typeface="Consolas"/>
                <a:cs typeface="Consolas"/>
              </a:rPr>
              <a:t>extends</a:t>
            </a:r>
            <a:r>
              <a:rPr lang="en-US" dirty="0" smtClean="0"/>
              <a:t> Person</a:t>
            </a:r>
          </a:p>
          <a:p>
            <a:r>
              <a:rPr lang="en-US" dirty="0" smtClean="0"/>
              <a:t>Student is a </a:t>
            </a:r>
            <a:r>
              <a:rPr lang="en-US" i="1" dirty="0" smtClean="0"/>
              <a:t>subclass</a:t>
            </a:r>
            <a:r>
              <a:rPr lang="en-US" dirty="0" smtClean="0"/>
              <a:t> of Person</a:t>
            </a:r>
          </a:p>
          <a:p>
            <a:r>
              <a:rPr lang="en-US" dirty="0" smtClean="0"/>
              <a:t>Person is a </a:t>
            </a:r>
            <a:r>
              <a:rPr lang="en-US" i="1" dirty="0" smtClean="0"/>
              <a:t>superclass</a:t>
            </a:r>
            <a:r>
              <a:rPr lang="en-US" dirty="0" smtClean="0"/>
              <a:t> of Student</a:t>
            </a:r>
          </a:p>
          <a:p>
            <a:r>
              <a:rPr lang="en-US" dirty="0" smtClean="0"/>
              <a:t>Person is the </a:t>
            </a:r>
            <a:r>
              <a:rPr lang="en-US" i="1" dirty="0" smtClean="0"/>
              <a:t>parent</a:t>
            </a:r>
            <a:r>
              <a:rPr lang="en-US" dirty="0" smtClean="0"/>
              <a:t> class, Student is the </a:t>
            </a:r>
            <a:r>
              <a:rPr lang="en-US" i="1" dirty="0" smtClean="0"/>
              <a:t>child</a:t>
            </a:r>
            <a:r>
              <a:rPr lang="en-US" dirty="0" smtClean="0"/>
              <a:t> class</a:t>
            </a:r>
          </a:p>
          <a:p>
            <a:r>
              <a:rPr lang="en-US" dirty="0" smtClean="0"/>
              <a:t>Person is the </a:t>
            </a:r>
            <a:r>
              <a:rPr lang="en-US" i="1" dirty="0" smtClean="0"/>
              <a:t>base</a:t>
            </a:r>
            <a:r>
              <a:rPr lang="en-US" dirty="0" smtClean="0"/>
              <a:t> class, Student is the </a:t>
            </a:r>
            <a:r>
              <a:rPr lang="en-US" i="1" dirty="0" smtClean="0"/>
              <a:t>derived</a:t>
            </a:r>
            <a:r>
              <a:rPr lang="en-US" dirty="0" smtClean="0"/>
              <a:t> class</a:t>
            </a:r>
          </a:p>
          <a:p>
            <a:endParaRPr lang="en-US" dirty="0"/>
          </a:p>
          <a:p>
            <a:r>
              <a:rPr lang="en-US" dirty="0" smtClean="0"/>
              <a:t>Superclass/subclass may be counterintuitive since the subclass has more “stuff” than the superclass</a:t>
            </a:r>
          </a:p>
          <a:p>
            <a:r>
              <a:rPr lang="en-US" dirty="0" smtClean="0"/>
              <a:t>Instead, think “superset/subset”.  Objects in class Student are a subset of objects in class Person</a:t>
            </a:r>
          </a:p>
        </p:txBody>
      </p:sp>
      <p:sp>
        <p:nvSpPr>
          <p:cNvPr id="4" name="Slide Number Placeholder 3"/>
          <p:cNvSpPr>
            <a:spLocks noGrp="1"/>
          </p:cNvSpPr>
          <p:nvPr>
            <p:ph type="sldNum" sz="quarter" idx="12"/>
          </p:nvPr>
        </p:nvSpPr>
        <p:spPr/>
        <p:txBody>
          <a:bodyPr/>
          <a:lstStyle/>
          <a:p>
            <a:fld id="{8A948100-F9AF-674A-BF08-576787DAE645}" type="slidenum">
              <a:rPr lang="en-US" smtClean="0"/>
              <a:t>22</a:t>
            </a:fld>
            <a:endParaRPr lang="en-US"/>
          </a:p>
        </p:txBody>
      </p:sp>
    </p:spTree>
    <p:extLst>
      <p:ext uri="{BB962C8B-B14F-4D97-AF65-F5344CB8AC3E}">
        <p14:creationId xmlns:p14="http://schemas.microsoft.com/office/powerpoint/2010/main" val="3501563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ssolv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dissolv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45177"/>
            <a:ext cx="7772400" cy="1470025"/>
          </a:xfrm>
        </p:spPr>
        <p:txBody>
          <a:bodyPr>
            <a:normAutofit/>
          </a:bodyPr>
          <a:lstStyle/>
          <a:p>
            <a:r>
              <a:rPr lang="en-US" dirty="0" smtClean="0"/>
              <a:t>More Inheritance</a:t>
            </a:r>
            <a:endParaRPr lang="en-US" dirty="0"/>
          </a:p>
        </p:txBody>
      </p:sp>
      <p:sp>
        <p:nvSpPr>
          <p:cNvPr id="3" name="Subtitle 2"/>
          <p:cNvSpPr>
            <a:spLocks noGrp="1"/>
          </p:cNvSpPr>
          <p:nvPr>
            <p:ph type="subTitle" idx="1"/>
          </p:nvPr>
        </p:nvSpPr>
        <p:spPr/>
        <p:txBody>
          <a:bodyPr>
            <a:normAutofit/>
          </a:bodyPr>
          <a:lstStyle/>
          <a:p>
            <a:r>
              <a:rPr lang="en-US" dirty="0" smtClean="0"/>
              <a:t>Access Restrictions and Visibility</a:t>
            </a:r>
          </a:p>
          <a:p>
            <a:r>
              <a:rPr lang="en-US" dirty="0" smtClean="0"/>
              <a:t>Overriding and Hiding</a:t>
            </a:r>
          </a:p>
          <a:p>
            <a:r>
              <a:rPr lang="en-US" dirty="0" err="1" smtClean="0"/>
              <a:t>instanceof</a:t>
            </a:r>
            <a:endParaRPr lang="en-US" dirty="0" smtClean="0"/>
          </a:p>
        </p:txBody>
      </p:sp>
    </p:spTree>
    <p:extLst>
      <p:ext uri="{BB962C8B-B14F-4D97-AF65-F5344CB8AC3E}">
        <p14:creationId xmlns:p14="http://schemas.microsoft.com/office/powerpoint/2010/main" val="3863267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Reminder: Java Access Modifiers</a:t>
            </a:r>
            <a:endParaRPr lang="en-US" dirty="0"/>
          </a:p>
        </p:txBody>
      </p:sp>
      <p:sp>
        <p:nvSpPr>
          <p:cNvPr id="3" name="Content Placeholder 2"/>
          <p:cNvSpPr>
            <a:spLocks noGrp="1"/>
          </p:cNvSpPr>
          <p:nvPr>
            <p:ph idx="1"/>
          </p:nvPr>
        </p:nvSpPr>
        <p:spPr/>
        <p:txBody>
          <a:bodyPr/>
          <a:lstStyle/>
          <a:p>
            <a:r>
              <a:rPr lang="en-US" dirty="0" smtClean="0"/>
              <a:t>Can apply to members: fields and methods</a:t>
            </a:r>
          </a:p>
          <a:p>
            <a:r>
              <a:rPr lang="en-US" dirty="0" smtClean="0"/>
              <a:t>Modifiers control access to members from methods in other classes</a:t>
            </a:r>
          </a:p>
          <a:p>
            <a:r>
              <a:rPr lang="en-US" dirty="0" smtClean="0"/>
              <a:t>This list is from least to most restrictive:</a:t>
            </a:r>
          </a:p>
          <a:p>
            <a:endParaRPr lang="en-US" dirty="0" smtClean="0"/>
          </a:p>
        </p:txBody>
      </p:sp>
      <p:sp>
        <p:nvSpPr>
          <p:cNvPr id="4" name="Slide Number Placeholder 3"/>
          <p:cNvSpPr>
            <a:spLocks noGrp="1"/>
          </p:cNvSpPr>
          <p:nvPr>
            <p:ph type="sldNum" sz="quarter" idx="12"/>
          </p:nvPr>
        </p:nvSpPr>
        <p:spPr/>
        <p:txBody>
          <a:bodyPr/>
          <a:lstStyle/>
          <a:p>
            <a:fld id="{8A948100-F9AF-674A-BF08-576787DAE645}" type="slidenum">
              <a:rPr lang="en-US" smtClean="0"/>
              <a:t>24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605601068"/>
              </p:ext>
            </p:extLst>
          </p:nvPr>
        </p:nvGraphicFramePr>
        <p:xfrm>
          <a:off x="1283731" y="4037687"/>
          <a:ext cx="6633237" cy="2392680"/>
        </p:xfrm>
        <a:graphic>
          <a:graphicData uri="http://schemas.openxmlformats.org/drawingml/2006/table">
            <a:tbl>
              <a:tblPr firstRow="1" bandRow="1">
                <a:tableStyleId>{2D5ABB26-0587-4C30-8999-92F81FD0307C}</a:tableStyleId>
              </a:tblPr>
              <a:tblGrid>
                <a:gridCol w="1336195"/>
                <a:gridCol w="5297042"/>
              </a:tblGrid>
              <a:tr h="370840">
                <a:tc>
                  <a:txBody>
                    <a:bodyPr/>
                    <a:lstStyle/>
                    <a:p>
                      <a:r>
                        <a:rPr lang="en-US" b="1" dirty="0" smtClean="0"/>
                        <a:t>Keyword</a:t>
                      </a:r>
                      <a:endParaRPr lang="en-US" b="1" dirty="0"/>
                    </a:p>
                  </a:txBody>
                  <a:tcPr/>
                </a:tc>
                <a:tc>
                  <a:txBody>
                    <a:bodyPr/>
                    <a:lstStyle/>
                    <a:p>
                      <a:r>
                        <a:rPr lang="en-US" b="1" dirty="0" smtClean="0"/>
                        <a:t>Restriction</a:t>
                      </a:r>
                      <a:endParaRPr lang="en-US" b="1" dirty="0"/>
                    </a:p>
                  </a:txBody>
                  <a:tcPr/>
                </a:tc>
              </a:tr>
              <a:tr h="370840">
                <a:tc>
                  <a:txBody>
                    <a:bodyPr/>
                    <a:lstStyle/>
                    <a:p>
                      <a:r>
                        <a:rPr lang="en-US" dirty="0" smtClean="0">
                          <a:latin typeface="Consolas"/>
                          <a:cs typeface="Consolas"/>
                        </a:rPr>
                        <a:t>public</a:t>
                      </a:r>
                      <a:endParaRPr lang="en-US" dirty="0">
                        <a:latin typeface="Consolas"/>
                        <a:cs typeface="Consolas"/>
                      </a:endParaRPr>
                    </a:p>
                  </a:txBody>
                  <a:tcPr/>
                </a:tc>
                <a:tc>
                  <a:txBody>
                    <a:bodyPr/>
                    <a:lstStyle/>
                    <a:p>
                      <a:r>
                        <a:rPr lang="en-US" dirty="0" smtClean="0"/>
                        <a:t>None (any other</a:t>
                      </a:r>
                      <a:r>
                        <a:rPr lang="en-US" baseline="0" dirty="0" smtClean="0"/>
                        <a:t> method can access)</a:t>
                      </a:r>
                      <a:endParaRPr lang="en-US" dirty="0"/>
                    </a:p>
                  </a:txBody>
                  <a:tcPr/>
                </a:tc>
              </a:tr>
              <a:tr h="370840">
                <a:tc>
                  <a:txBody>
                    <a:bodyPr/>
                    <a:lstStyle/>
                    <a:p>
                      <a:r>
                        <a:rPr lang="en-US" dirty="0" smtClean="0">
                          <a:latin typeface="Consolas"/>
                          <a:cs typeface="Consolas"/>
                        </a:rPr>
                        <a:t>protected</a:t>
                      </a:r>
                      <a:endParaRPr lang="en-US" dirty="0">
                        <a:latin typeface="Consolas"/>
                        <a:cs typeface="Consolas"/>
                      </a:endParaRPr>
                    </a:p>
                  </a:txBody>
                  <a:tcPr/>
                </a:tc>
                <a:tc>
                  <a:txBody>
                    <a:bodyPr/>
                    <a:lstStyle/>
                    <a:p>
                      <a:r>
                        <a:rPr lang="en-US" dirty="0" smtClean="0"/>
                        <a:t>Only methods in the</a:t>
                      </a:r>
                      <a:r>
                        <a:rPr lang="en-US" baseline="0" dirty="0" smtClean="0"/>
                        <a:t> class, subclasses, or in classes in the same package can access</a:t>
                      </a:r>
                      <a:endParaRPr lang="en-US" dirty="0"/>
                    </a:p>
                  </a:txBody>
                  <a:tcPr/>
                </a:tc>
              </a:tr>
              <a:tr h="370840">
                <a:tc>
                  <a:txBody>
                    <a:bodyPr/>
                    <a:lstStyle/>
                    <a:p>
                      <a:r>
                        <a:rPr lang="en-US" i="1" dirty="0" smtClean="0"/>
                        <a:t>[none]</a:t>
                      </a:r>
                      <a:endParaRPr lang="en-US" i="1" dirty="0"/>
                    </a:p>
                  </a:txBody>
                  <a:tcPr/>
                </a:tc>
                <a:tc>
                  <a:txBody>
                    <a:bodyPr/>
                    <a:lstStyle/>
                    <a:p>
                      <a:r>
                        <a:rPr lang="en-US" dirty="0" smtClean="0"/>
                        <a:t>Only methods in the class or in classes in the same package can access (called “package private”)</a:t>
                      </a:r>
                      <a:endParaRPr lang="en-US" dirty="0"/>
                    </a:p>
                  </a:txBody>
                  <a:tcPr/>
                </a:tc>
              </a:tr>
              <a:tr h="370840">
                <a:tc>
                  <a:txBody>
                    <a:bodyPr/>
                    <a:lstStyle/>
                    <a:p>
                      <a:r>
                        <a:rPr lang="en-US" dirty="0" smtClean="0">
                          <a:latin typeface="Consolas"/>
                          <a:cs typeface="Consolas"/>
                        </a:rPr>
                        <a:t>private</a:t>
                      </a:r>
                      <a:endParaRPr lang="en-US" dirty="0">
                        <a:latin typeface="Consolas"/>
                        <a:cs typeface="Consolas"/>
                      </a:endParaRPr>
                    </a:p>
                  </a:txBody>
                  <a:tcPr/>
                </a:tc>
                <a:tc>
                  <a:txBody>
                    <a:bodyPr/>
                    <a:lstStyle/>
                    <a:p>
                      <a:r>
                        <a:rPr lang="en-US" dirty="0" smtClean="0"/>
                        <a:t>Only methods in the class can access</a:t>
                      </a:r>
                      <a:endParaRPr lang="en-US" dirty="0"/>
                    </a:p>
                  </a:txBody>
                  <a:tcPr/>
                </a:tc>
              </a:tr>
            </a:tbl>
          </a:graphicData>
        </a:graphic>
      </p:graphicFrame>
    </p:spTree>
    <p:extLst>
      <p:ext uri="{BB962C8B-B14F-4D97-AF65-F5344CB8AC3E}">
        <p14:creationId xmlns:p14="http://schemas.microsoft.com/office/powerpoint/2010/main" val="3331496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dissolv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Subclass Access</a:t>
            </a:r>
            <a:endParaRPr lang="en-US" dirty="0"/>
          </a:p>
        </p:txBody>
      </p:sp>
      <p:sp>
        <p:nvSpPr>
          <p:cNvPr id="3" name="Content Placeholder 2"/>
          <p:cNvSpPr>
            <a:spLocks noGrp="1"/>
          </p:cNvSpPr>
          <p:nvPr>
            <p:ph idx="1"/>
          </p:nvPr>
        </p:nvSpPr>
        <p:spPr>
          <a:xfrm>
            <a:off x="457200" y="1600200"/>
            <a:ext cx="8229600" cy="5121275"/>
          </a:xfrm>
        </p:spPr>
        <p:txBody>
          <a:bodyPr/>
          <a:lstStyle/>
          <a:p>
            <a:r>
              <a:rPr lang="en-US" dirty="0" smtClean="0"/>
              <a:t>Subclasses cannot access private fields in their </a:t>
            </a:r>
            <a:r>
              <a:rPr lang="en-US" dirty="0" err="1" smtClean="0"/>
              <a:t>superclasses</a:t>
            </a:r>
            <a:endParaRPr lang="en-US" dirty="0" smtClean="0"/>
          </a:p>
          <a:p>
            <a:r>
              <a:rPr lang="en-US" dirty="0" smtClean="0"/>
              <a:t>Two options:</a:t>
            </a:r>
          </a:p>
          <a:p>
            <a:pPr lvl="1"/>
            <a:r>
              <a:rPr lang="en-US" dirty="0" smtClean="0"/>
              <a:t>Leave as is; provide </a:t>
            </a:r>
            <a:r>
              <a:rPr lang="en-US" dirty="0" err="1" smtClean="0"/>
              <a:t>accessors</a:t>
            </a:r>
            <a:r>
              <a:rPr lang="en-US" dirty="0" smtClean="0"/>
              <a:t> and/or </a:t>
            </a:r>
            <a:r>
              <a:rPr lang="en-US" dirty="0" err="1" smtClean="0"/>
              <a:t>mutators</a:t>
            </a:r>
            <a:endParaRPr lang="en-US" dirty="0" smtClean="0"/>
          </a:p>
          <a:p>
            <a:pPr lvl="1"/>
            <a:r>
              <a:rPr lang="en-US" dirty="0" smtClean="0"/>
              <a:t>Change private to protected</a:t>
            </a:r>
          </a:p>
          <a:p>
            <a:r>
              <a:rPr lang="en-US" dirty="0" smtClean="0"/>
              <a:t>Protected allows subclass access to superclass fields (even if the subclass is in a different package)</a:t>
            </a:r>
          </a:p>
          <a:p>
            <a:r>
              <a:rPr lang="en-US" dirty="0" smtClean="0"/>
              <a:t>General advice: use </a:t>
            </a:r>
            <a:r>
              <a:rPr lang="en-US" dirty="0" err="1" smtClean="0"/>
              <a:t>accessors</a:t>
            </a:r>
            <a:r>
              <a:rPr lang="en-US" dirty="0" smtClean="0"/>
              <a:t> and </a:t>
            </a:r>
            <a:r>
              <a:rPr lang="en-US" dirty="0" err="1" smtClean="0"/>
              <a:t>mutators</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t>25</a:t>
            </a:fld>
            <a:endParaRPr lang="en-US"/>
          </a:p>
        </p:txBody>
      </p:sp>
    </p:spTree>
    <p:extLst>
      <p:ext uri="{BB962C8B-B14F-4D97-AF65-F5344CB8AC3E}">
        <p14:creationId xmlns:p14="http://schemas.microsoft.com/office/powerpoint/2010/main" val="1994897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Methods</a:t>
            </a:r>
            <a:endParaRPr lang="en-US" dirty="0"/>
          </a:p>
        </p:txBody>
      </p:sp>
      <p:sp>
        <p:nvSpPr>
          <p:cNvPr id="3" name="Content Placeholder 2"/>
          <p:cNvSpPr>
            <a:spLocks noGrp="1"/>
          </p:cNvSpPr>
          <p:nvPr>
            <p:ph idx="1"/>
          </p:nvPr>
        </p:nvSpPr>
        <p:spPr/>
        <p:txBody>
          <a:bodyPr>
            <a:normAutofit lnSpcReduction="10000"/>
          </a:bodyPr>
          <a:lstStyle/>
          <a:p>
            <a:r>
              <a:rPr lang="en-US" dirty="0" smtClean="0"/>
              <a:t>A subclass method with the same signature as a superclass method </a:t>
            </a:r>
            <a:r>
              <a:rPr lang="en-US" i="1" dirty="0" smtClean="0"/>
              <a:t>overrides</a:t>
            </a:r>
            <a:r>
              <a:rPr lang="en-US" dirty="0" smtClean="0"/>
              <a:t> the superclass method</a:t>
            </a:r>
          </a:p>
          <a:p>
            <a:r>
              <a:rPr lang="en-US" dirty="0" smtClean="0"/>
              <a:t>The subclass method is executed </a:t>
            </a:r>
            <a:r>
              <a:rPr lang="en-US" i="1" dirty="0" smtClean="0"/>
              <a:t>instead</a:t>
            </a:r>
            <a:r>
              <a:rPr lang="en-US" dirty="0" smtClean="0"/>
              <a:t> of the superclass method</a:t>
            </a:r>
          </a:p>
          <a:p>
            <a:r>
              <a:rPr lang="en-US" dirty="0" smtClean="0"/>
              <a:t>Useful to change the behavior of a method when applied to a subclass object</a:t>
            </a:r>
          </a:p>
          <a:p>
            <a:r>
              <a:rPr lang="en-US" dirty="0" smtClean="0"/>
              <a:t>A method that is not overridden is inherited by (available to) the subclass</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t>26</a:t>
            </a:fld>
            <a:endParaRPr lang="en-US"/>
          </a:p>
        </p:txBody>
      </p:sp>
    </p:spTree>
    <p:extLst>
      <p:ext uri="{BB962C8B-B14F-4D97-AF65-F5344CB8AC3E}">
        <p14:creationId xmlns:p14="http://schemas.microsoft.com/office/powerpoint/2010/main" val="2253556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Accessing Overridden Methods</a:t>
            </a:r>
            <a:endParaRPr lang="en-US" dirty="0"/>
          </a:p>
        </p:txBody>
      </p:sp>
      <p:sp>
        <p:nvSpPr>
          <p:cNvPr id="3" name="Content Placeholder 2"/>
          <p:cNvSpPr>
            <a:spLocks noGrp="1"/>
          </p:cNvSpPr>
          <p:nvPr>
            <p:ph idx="1"/>
          </p:nvPr>
        </p:nvSpPr>
        <p:spPr>
          <a:xfrm>
            <a:off x="457200" y="1600200"/>
            <a:ext cx="8229600" cy="4756150"/>
          </a:xfrm>
        </p:spPr>
        <p:txBody>
          <a:bodyPr>
            <a:normAutofit/>
          </a:bodyPr>
          <a:lstStyle/>
          <a:p>
            <a:r>
              <a:rPr lang="en-US" dirty="0" smtClean="0"/>
              <a:t>Overridden methods can also be accessed using super: </a:t>
            </a:r>
            <a:r>
              <a:rPr lang="en-US" dirty="0" err="1" smtClean="0"/>
              <a:t>super.method</a:t>
            </a:r>
            <a:r>
              <a:rPr lang="en-US" dirty="0" smtClean="0"/>
              <a:t>(…)</a:t>
            </a:r>
          </a:p>
        </p:txBody>
      </p:sp>
      <p:sp>
        <p:nvSpPr>
          <p:cNvPr id="4" name="Slide Number Placeholder 3"/>
          <p:cNvSpPr>
            <a:spLocks noGrp="1"/>
          </p:cNvSpPr>
          <p:nvPr>
            <p:ph type="sldNum" sz="quarter" idx="12"/>
          </p:nvPr>
        </p:nvSpPr>
        <p:spPr/>
        <p:txBody>
          <a:bodyPr/>
          <a:lstStyle/>
          <a:p>
            <a:fld id="{8A948100-F9AF-674A-BF08-576787DAE645}" type="slidenum">
              <a:rPr lang="en-US" smtClean="0"/>
              <a:t>27</a:t>
            </a:fld>
            <a:endParaRPr lang="en-US"/>
          </a:p>
        </p:txBody>
      </p:sp>
    </p:spTree>
    <p:extLst>
      <p:ext uri="{BB962C8B-B14F-4D97-AF65-F5344CB8AC3E}">
        <p14:creationId xmlns:p14="http://schemas.microsoft.com/office/powerpoint/2010/main" val="3469880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Overriding Methods</a:t>
            </a:r>
          </a:p>
        </p:txBody>
      </p:sp>
      <p:sp>
        <p:nvSpPr>
          <p:cNvPr id="3" name="Content Placeholder 2"/>
          <p:cNvSpPr>
            <a:spLocks noGrp="1"/>
          </p:cNvSpPr>
          <p:nvPr>
            <p:ph idx="1"/>
          </p:nvPr>
        </p:nvSpPr>
        <p:spPr>
          <a:xfrm>
            <a:off x="457200" y="1417638"/>
            <a:ext cx="8229600" cy="5132791"/>
          </a:xfrm>
        </p:spPr>
        <p:txBody>
          <a:bodyPr>
            <a:normAutofit fontScale="55000" lnSpcReduction="20000"/>
          </a:bodyPr>
          <a:lstStyle/>
          <a:p>
            <a:pPr marL="0" indent="0">
              <a:buNone/>
            </a:pPr>
            <a:r>
              <a:rPr lang="en-US" dirty="0">
                <a:latin typeface="Consolas"/>
                <a:cs typeface="Consolas"/>
              </a:rPr>
              <a:t>public class Person {</a:t>
            </a:r>
          </a:p>
          <a:p>
            <a:pPr marL="0" indent="0">
              <a:buNone/>
            </a:pPr>
            <a:r>
              <a:rPr lang="en-US" dirty="0">
                <a:latin typeface="Consolas"/>
                <a:cs typeface="Consolas"/>
              </a:rPr>
              <a:t>    public void display() {</a:t>
            </a: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a:t>
            </a:r>
            <a:r>
              <a:rPr lang="en-US" dirty="0" err="1">
                <a:latin typeface="Consolas"/>
                <a:cs typeface="Consolas"/>
              </a:rPr>
              <a:t>name,address</a:t>
            </a:r>
            <a:r>
              <a:rPr lang="en-US" dirty="0">
                <a:latin typeface="Consolas"/>
                <a:cs typeface="Consolas"/>
              </a:rPr>
              <a:t>);</a:t>
            </a:r>
          </a:p>
          <a:p>
            <a:pPr marL="0" indent="0">
              <a:buNone/>
            </a:pPr>
            <a:r>
              <a:rPr lang="en-US" dirty="0">
                <a:latin typeface="Consolas"/>
                <a:cs typeface="Consolas"/>
              </a:rPr>
              <a:t>    </a:t>
            </a:r>
            <a:r>
              <a:rPr lang="en-US" dirty="0" smtClean="0">
                <a:latin typeface="Consolas"/>
                <a:cs typeface="Consolas"/>
              </a:rPr>
              <a:t>}</a:t>
            </a:r>
          </a:p>
          <a:p>
            <a:pPr marL="0" indent="0">
              <a:buNone/>
            </a:pPr>
            <a:r>
              <a:rPr lang="en-US" dirty="0" smtClean="0">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public class Student extends Person {</a:t>
            </a:r>
          </a:p>
          <a:p>
            <a:pPr marL="0" indent="0">
              <a:buNone/>
            </a:pPr>
            <a:r>
              <a:rPr lang="en-US" dirty="0">
                <a:latin typeface="Consolas"/>
                <a:cs typeface="Consolas"/>
              </a:rPr>
              <a:t>    public void display() {</a:t>
            </a: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a:t>
            </a:r>
            <a:r>
              <a:rPr lang="en-US" dirty="0" err="1">
                <a:latin typeface="Consolas"/>
                <a:cs typeface="Consolas"/>
              </a:rPr>
              <a:t>name,address,classes,grades</a:t>
            </a:r>
            <a:r>
              <a:rPr lang="en-US" dirty="0">
                <a:latin typeface="Consolas"/>
                <a:cs typeface="Consolas"/>
              </a:rPr>
              <a:t>);</a:t>
            </a:r>
          </a:p>
          <a:p>
            <a:pPr marL="0" indent="0">
              <a:buNone/>
            </a:pPr>
            <a:r>
              <a:rPr lang="en-US" dirty="0">
                <a:latin typeface="Consolas"/>
                <a:cs typeface="Consolas"/>
              </a:rPr>
              <a:t>    }</a:t>
            </a:r>
          </a:p>
          <a:p>
            <a:pPr marL="0" indent="0">
              <a:buNone/>
            </a:pPr>
            <a:r>
              <a:rPr lang="en-US" dirty="0" smtClean="0">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public class Student extends Person {</a:t>
            </a:r>
          </a:p>
          <a:p>
            <a:pPr marL="0" indent="0">
              <a:buNone/>
            </a:pPr>
            <a:r>
              <a:rPr lang="en-US" dirty="0">
                <a:latin typeface="Consolas"/>
                <a:cs typeface="Consolas"/>
              </a:rPr>
              <a:t>    public void display() {</a:t>
            </a:r>
          </a:p>
          <a:p>
            <a:pPr marL="0" indent="0">
              <a:buNone/>
            </a:pPr>
            <a:r>
              <a:rPr lang="en-US" dirty="0">
                <a:latin typeface="Consolas"/>
                <a:cs typeface="Consolas"/>
              </a:rPr>
              <a:t>        </a:t>
            </a:r>
            <a:r>
              <a:rPr lang="en-US" dirty="0" err="1">
                <a:latin typeface="Consolas"/>
                <a:cs typeface="Consolas"/>
              </a:rPr>
              <a:t>super.display</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a:t>
            </a:r>
            <a:r>
              <a:rPr lang="en-US" dirty="0" err="1">
                <a:latin typeface="Consolas"/>
                <a:cs typeface="Consolas"/>
              </a:rPr>
              <a:t>classes,grades</a:t>
            </a:r>
            <a:r>
              <a:rPr lang="en-US" dirty="0">
                <a:latin typeface="Consolas"/>
                <a:cs typeface="Consolas"/>
              </a:rPr>
              <a:t>);</a:t>
            </a:r>
          </a:p>
          <a:p>
            <a:pPr marL="0" indent="0">
              <a:buNone/>
            </a:pPr>
            <a:r>
              <a:rPr lang="en-US" dirty="0">
                <a:latin typeface="Consolas"/>
                <a:cs typeface="Consolas"/>
              </a:rPr>
              <a:t>    </a:t>
            </a:r>
            <a:r>
              <a:rPr lang="en-US" dirty="0" smtClean="0">
                <a:latin typeface="Consolas"/>
                <a:cs typeface="Consolas"/>
              </a:rPr>
              <a:t>}</a:t>
            </a:r>
          </a:p>
          <a:p>
            <a:pPr marL="0" indent="0">
              <a:buNone/>
            </a:pPr>
            <a:r>
              <a:rPr lang="en-US" dirty="0">
                <a:latin typeface="Consolas"/>
                <a:cs typeface="Consolas"/>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t>28</a:t>
            </a:fld>
            <a:endParaRPr lang="en-US"/>
          </a:p>
        </p:txBody>
      </p:sp>
    </p:spTree>
    <p:extLst>
      <p:ext uri="{BB962C8B-B14F-4D97-AF65-F5344CB8AC3E}">
        <p14:creationId xmlns:p14="http://schemas.microsoft.com/office/powerpoint/2010/main" val="1538581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latin typeface="Consolas"/>
                <a:cs typeface="Consolas"/>
              </a:rPr>
              <a:t>instanceof</a:t>
            </a:r>
            <a:r>
              <a:rPr lang="en-US" dirty="0" smtClean="0"/>
              <a:t> Operator</a:t>
            </a:r>
            <a:endParaRPr lang="en-US" dirty="0"/>
          </a:p>
        </p:txBody>
      </p:sp>
      <p:sp>
        <p:nvSpPr>
          <p:cNvPr id="3" name="Content Placeholder 2"/>
          <p:cNvSpPr>
            <a:spLocks noGrp="1"/>
          </p:cNvSpPr>
          <p:nvPr>
            <p:ph idx="1"/>
          </p:nvPr>
        </p:nvSpPr>
        <p:spPr/>
        <p:txBody>
          <a:bodyPr>
            <a:normAutofit fontScale="92500"/>
          </a:bodyPr>
          <a:lstStyle/>
          <a:p>
            <a:r>
              <a:rPr lang="en-US" dirty="0" smtClean="0"/>
              <a:t>It is possible to determine if an object is of a particular class (or subclass)</a:t>
            </a:r>
          </a:p>
          <a:p>
            <a:r>
              <a:rPr lang="en-US" dirty="0" smtClean="0"/>
              <a:t>The expression…</a:t>
            </a:r>
            <a:endParaRPr lang="en-US" dirty="0"/>
          </a:p>
          <a:p>
            <a:pPr marL="400050" lvl="1" indent="0">
              <a:buNone/>
            </a:pPr>
            <a:r>
              <a:rPr lang="en-US" sz="3200" dirty="0" smtClean="0">
                <a:latin typeface="Consolas"/>
                <a:cs typeface="Consolas"/>
              </a:rPr>
              <a:t>(</a:t>
            </a:r>
            <a:r>
              <a:rPr lang="en-US" sz="3200" dirty="0" err="1" smtClean="0">
                <a:latin typeface="Consolas"/>
                <a:cs typeface="Consolas"/>
              </a:rPr>
              <a:t>objectA</a:t>
            </a:r>
            <a:r>
              <a:rPr lang="en-US" sz="3200" dirty="0" smtClean="0">
                <a:latin typeface="Consolas"/>
                <a:cs typeface="Consolas"/>
              </a:rPr>
              <a:t> </a:t>
            </a:r>
            <a:r>
              <a:rPr lang="en-US" sz="3200" dirty="0" err="1" smtClean="0">
                <a:latin typeface="Consolas"/>
                <a:cs typeface="Consolas"/>
              </a:rPr>
              <a:t>instanceof</a:t>
            </a:r>
            <a:r>
              <a:rPr lang="en-US" sz="3200" dirty="0" smtClean="0">
                <a:latin typeface="Consolas"/>
                <a:cs typeface="Consolas"/>
              </a:rPr>
              <a:t> </a:t>
            </a:r>
            <a:r>
              <a:rPr lang="en-US" sz="3200" dirty="0" err="1" smtClean="0">
                <a:latin typeface="Consolas"/>
                <a:cs typeface="Consolas"/>
              </a:rPr>
              <a:t>ClassB</a:t>
            </a:r>
            <a:r>
              <a:rPr lang="en-US" sz="3200" dirty="0" smtClean="0">
                <a:latin typeface="Consolas"/>
                <a:cs typeface="Consolas"/>
              </a:rPr>
              <a:t>)</a:t>
            </a:r>
          </a:p>
          <a:p>
            <a:r>
              <a:rPr lang="en-US" dirty="0" smtClean="0"/>
              <a:t>…evaluates </a:t>
            </a:r>
            <a:r>
              <a:rPr lang="en-US" dirty="0" smtClean="0">
                <a:latin typeface="Consolas"/>
                <a:cs typeface="Consolas"/>
              </a:rPr>
              <a:t>true</a:t>
            </a:r>
            <a:r>
              <a:rPr lang="en-US" dirty="0" smtClean="0"/>
              <a:t> if the object referenced by </a:t>
            </a:r>
            <a:r>
              <a:rPr lang="en-US" dirty="0" err="1" smtClean="0">
                <a:latin typeface="Consolas"/>
                <a:cs typeface="Consolas"/>
              </a:rPr>
              <a:t>objectA</a:t>
            </a:r>
            <a:r>
              <a:rPr lang="en-US" dirty="0" smtClean="0"/>
              <a:t> is an instance of the class </a:t>
            </a:r>
            <a:r>
              <a:rPr lang="en-US" dirty="0" err="1" smtClean="0">
                <a:latin typeface="Consolas"/>
                <a:cs typeface="Consolas"/>
              </a:rPr>
              <a:t>ClassB</a:t>
            </a:r>
            <a:endParaRPr lang="en-US" dirty="0">
              <a:latin typeface="Consolas"/>
              <a:cs typeface="Consolas"/>
            </a:endParaRPr>
          </a:p>
          <a:p>
            <a:r>
              <a:rPr lang="en-US" dirty="0" smtClean="0">
                <a:latin typeface="Consolas"/>
                <a:cs typeface="Consolas"/>
              </a:rPr>
              <a:t>(student1 </a:t>
            </a:r>
            <a:r>
              <a:rPr lang="en-US" dirty="0" err="1" smtClean="0">
                <a:latin typeface="Consolas"/>
                <a:cs typeface="Consolas"/>
              </a:rPr>
              <a:t>instanceof</a:t>
            </a:r>
            <a:r>
              <a:rPr lang="en-US" dirty="0" smtClean="0">
                <a:latin typeface="Consolas"/>
                <a:cs typeface="Consolas"/>
              </a:rPr>
              <a:t> Student)</a:t>
            </a:r>
            <a:r>
              <a:rPr lang="en-US" dirty="0" smtClean="0"/>
              <a:t> is </a:t>
            </a:r>
            <a:r>
              <a:rPr lang="en-US" dirty="0" smtClean="0">
                <a:latin typeface="Consolas"/>
                <a:cs typeface="Consolas"/>
              </a:rPr>
              <a:t>true</a:t>
            </a:r>
          </a:p>
          <a:p>
            <a:r>
              <a:rPr lang="en-US" dirty="0">
                <a:latin typeface="Consolas"/>
                <a:cs typeface="Consolas"/>
              </a:rPr>
              <a:t>(student1 </a:t>
            </a:r>
            <a:r>
              <a:rPr lang="en-US" dirty="0" err="1">
                <a:latin typeface="Consolas"/>
                <a:cs typeface="Consolas"/>
              </a:rPr>
              <a:t>instanceof</a:t>
            </a:r>
            <a:r>
              <a:rPr lang="en-US" dirty="0">
                <a:latin typeface="Consolas"/>
                <a:cs typeface="Consolas"/>
              </a:rPr>
              <a:t> </a:t>
            </a:r>
            <a:r>
              <a:rPr lang="en-US" dirty="0" smtClean="0">
                <a:latin typeface="Consolas"/>
                <a:cs typeface="Consolas"/>
              </a:rPr>
              <a:t>Person)</a:t>
            </a:r>
            <a:r>
              <a:rPr lang="en-US" dirty="0" smtClean="0"/>
              <a:t> </a:t>
            </a:r>
            <a:r>
              <a:rPr lang="en-US" dirty="0"/>
              <a:t>is </a:t>
            </a:r>
            <a:r>
              <a:rPr lang="en-US" dirty="0">
                <a:latin typeface="Consolas"/>
                <a:cs typeface="Consolas"/>
              </a:rPr>
              <a:t>true</a:t>
            </a:r>
          </a:p>
          <a:p>
            <a:endParaRPr lang="en-US"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t>29</a:t>
            </a:fld>
            <a:endParaRPr lang="en-US"/>
          </a:p>
        </p:txBody>
      </p:sp>
    </p:spTree>
    <p:extLst>
      <p:ext uri="{BB962C8B-B14F-4D97-AF65-F5344CB8AC3E}">
        <p14:creationId xmlns:p14="http://schemas.microsoft.com/office/powerpoint/2010/main" val="2638663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a:xfrm>
            <a:off x="457200" y="1600200"/>
            <a:ext cx="8466566" cy="4967461"/>
          </a:xfrm>
        </p:spPr>
        <p:txBody>
          <a:bodyPr>
            <a:normAutofit/>
          </a:bodyPr>
          <a:lstStyle/>
          <a:p>
            <a:r>
              <a:rPr lang="en-US" dirty="0" smtClean="0"/>
              <a:t>Sometimes classes have related or overlapping functionality</a:t>
            </a:r>
          </a:p>
          <a:p>
            <a:r>
              <a:rPr lang="en-US" dirty="0" smtClean="0"/>
              <a:t>Consider a program for keeping track of personnel at the university</a:t>
            </a:r>
          </a:p>
          <a:p>
            <a:r>
              <a:rPr lang="en-US" dirty="0" smtClean="0"/>
              <a:t>Need a Person class to keep information</a:t>
            </a:r>
          </a:p>
          <a:p>
            <a:r>
              <a:rPr lang="en-US" dirty="0" smtClean="0"/>
              <a:t>But also might want special classes for</a:t>
            </a:r>
          </a:p>
          <a:p>
            <a:pPr lvl="1"/>
            <a:r>
              <a:rPr lang="en-US" dirty="0" smtClean="0"/>
              <a:t>Student: to include grades or classes taken</a:t>
            </a:r>
          </a:p>
          <a:p>
            <a:pPr lvl="1"/>
            <a:r>
              <a:rPr lang="en-US" dirty="0" smtClean="0"/>
              <a:t>Professor: to include salary and rank</a:t>
            </a:r>
          </a:p>
        </p:txBody>
      </p:sp>
      <p:sp>
        <p:nvSpPr>
          <p:cNvPr id="4" name="Slide Number Placeholder 3"/>
          <p:cNvSpPr>
            <a:spLocks noGrp="1"/>
          </p:cNvSpPr>
          <p:nvPr>
            <p:ph type="sldNum" sz="quarter" idx="12"/>
          </p:nvPr>
        </p:nvSpPr>
        <p:spPr/>
        <p:txBody>
          <a:bodyPr/>
          <a:lstStyle/>
          <a:p>
            <a:fld id="{8A948100-F9AF-674A-BF08-576787DAE645}" type="slidenum">
              <a:rPr lang="en-US" smtClean="0"/>
              <a:t>3</a:t>
            </a:fld>
            <a:endParaRPr lang="en-US"/>
          </a:p>
        </p:txBody>
      </p:sp>
    </p:spTree>
    <p:extLst>
      <p:ext uri="{BB962C8B-B14F-4D97-AF65-F5344CB8AC3E}">
        <p14:creationId xmlns:p14="http://schemas.microsoft.com/office/powerpoint/2010/main" val="2082526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45177"/>
            <a:ext cx="7772400" cy="1470025"/>
          </a:xfrm>
        </p:spPr>
        <p:txBody>
          <a:bodyPr>
            <a:normAutofit/>
          </a:bodyPr>
          <a:lstStyle/>
          <a:p>
            <a:r>
              <a:rPr lang="en-US" dirty="0" smtClean="0"/>
              <a:t>Exceptions</a:t>
            </a:r>
            <a:endParaRPr lang="en-US" dirty="0"/>
          </a:p>
        </p:txBody>
      </p:sp>
      <p:sp>
        <p:nvSpPr>
          <p:cNvPr id="3" name="Subtitle 2"/>
          <p:cNvSpPr>
            <a:spLocks noGrp="1"/>
          </p:cNvSpPr>
          <p:nvPr>
            <p:ph type="subTitle" idx="1"/>
          </p:nvPr>
        </p:nvSpPr>
        <p:spPr/>
        <p:txBody>
          <a:bodyPr/>
          <a:lstStyle/>
          <a:p>
            <a:r>
              <a:rPr lang="en-US" dirty="0" smtClean="0"/>
              <a:t>try-catch</a:t>
            </a:r>
          </a:p>
          <a:p>
            <a:r>
              <a:rPr lang="en-US" dirty="0" smtClean="0"/>
              <a:t>throw</a:t>
            </a:r>
            <a:endParaRPr lang="en-US" dirty="0"/>
          </a:p>
        </p:txBody>
      </p:sp>
    </p:spTree>
    <p:extLst>
      <p:ext uri="{BB962C8B-B14F-4D97-AF65-F5344CB8AC3E}">
        <p14:creationId xmlns:p14="http://schemas.microsoft.com/office/powerpoint/2010/main" val="3378336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Error Situations</a:t>
            </a:r>
            <a:endParaRPr lang="en-US" dirty="0"/>
          </a:p>
        </p:txBody>
      </p:sp>
      <p:sp>
        <p:nvSpPr>
          <p:cNvPr id="3" name="Content Placeholder 2"/>
          <p:cNvSpPr>
            <a:spLocks noGrp="1"/>
          </p:cNvSpPr>
          <p:nvPr>
            <p:ph idx="1"/>
          </p:nvPr>
        </p:nvSpPr>
        <p:spPr>
          <a:xfrm>
            <a:off x="457200" y="1123406"/>
            <a:ext cx="8229600" cy="5002757"/>
          </a:xfrm>
        </p:spPr>
        <p:txBody>
          <a:bodyPr>
            <a:noAutofit/>
          </a:bodyPr>
          <a:lstStyle/>
          <a:p>
            <a:pPr marL="0" indent="0">
              <a:buNone/>
            </a:pPr>
            <a:r>
              <a:rPr lang="en-US" sz="1400" dirty="0" smtClean="0">
                <a:latin typeface="Consolas"/>
                <a:cs typeface="Consolas"/>
              </a:rPr>
              <a:t>public </a:t>
            </a:r>
            <a:r>
              <a:rPr lang="en-US" sz="1400" dirty="0">
                <a:latin typeface="Consolas"/>
                <a:cs typeface="Consolas"/>
              </a:rPr>
              <a:t>class Summer {</a:t>
            </a:r>
          </a:p>
          <a:p>
            <a:pPr marL="0" indent="0">
              <a:buNone/>
            </a:pPr>
            <a:r>
              <a:rPr lang="en-US" sz="1400" dirty="0">
                <a:latin typeface="Consolas"/>
                <a:cs typeface="Consolas"/>
              </a:rPr>
              <a:t>    public static void main(String[] </a:t>
            </a:r>
            <a:r>
              <a:rPr lang="en-US" sz="1400" dirty="0" err="1">
                <a:latin typeface="Consolas"/>
                <a:cs typeface="Consolas"/>
              </a:rPr>
              <a:t>args</a:t>
            </a:r>
            <a:r>
              <a:rPr lang="en-US" sz="1400" dirty="0">
                <a:latin typeface="Consolas"/>
                <a:cs typeface="Consolas"/>
              </a:rPr>
              <a:t>) {</a:t>
            </a:r>
          </a:p>
          <a:p>
            <a:pPr marL="0" indent="0">
              <a:buNone/>
            </a:pPr>
            <a:r>
              <a:rPr lang="en-US" sz="1400" dirty="0">
                <a:latin typeface="Consolas"/>
                <a:cs typeface="Consolas"/>
              </a:rPr>
              <a:t>        Scanner in = new Scanner(</a:t>
            </a:r>
            <a:r>
              <a:rPr lang="en-US" sz="1400" dirty="0" err="1">
                <a:latin typeface="Consolas"/>
                <a:cs typeface="Consolas"/>
              </a:rPr>
              <a:t>System.in</a:t>
            </a:r>
            <a:r>
              <a:rPr lang="en-US" sz="1400" dirty="0">
                <a:latin typeface="Consolas"/>
                <a:cs typeface="Consolas"/>
              </a:rPr>
              <a:t>);</a:t>
            </a:r>
          </a:p>
          <a:p>
            <a:pPr marL="0" indent="0">
              <a:buNone/>
            </a:pPr>
            <a:r>
              <a:rPr lang="en-US" sz="1400" dirty="0" smtClean="0">
                <a:latin typeface="Consolas"/>
                <a:cs typeface="Consolas"/>
              </a:rPr>
              <a:t>        </a:t>
            </a:r>
            <a:r>
              <a:rPr lang="en-US" sz="1400" dirty="0" err="1" smtClean="0">
                <a:latin typeface="Consolas"/>
                <a:cs typeface="Consolas"/>
              </a:rPr>
              <a:t>int</a:t>
            </a:r>
            <a:r>
              <a:rPr lang="en-US" sz="1400" dirty="0" smtClean="0">
                <a:latin typeface="Consolas"/>
                <a:cs typeface="Consolas"/>
              </a:rPr>
              <a:t> number;  //</a:t>
            </a:r>
            <a:r>
              <a:rPr lang="en-US" sz="1400" dirty="0">
                <a:latin typeface="Consolas"/>
                <a:cs typeface="Consolas"/>
              </a:rPr>
              <a:t> </a:t>
            </a:r>
            <a:r>
              <a:rPr lang="en-US" sz="1400" dirty="0" smtClean="0">
                <a:latin typeface="Consolas"/>
                <a:cs typeface="Consolas"/>
              </a:rPr>
              <a:t>number that is input </a:t>
            </a:r>
            <a:endParaRPr lang="en-US" sz="1400" dirty="0">
              <a:latin typeface="Consolas"/>
              <a:cs typeface="Consolas"/>
            </a:endParaRPr>
          </a:p>
          <a:p>
            <a:pPr marL="0" indent="0">
              <a:buNone/>
            </a:pPr>
            <a:r>
              <a:rPr lang="en-US" sz="1400" dirty="0">
                <a:latin typeface="Consolas"/>
                <a:cs typeface="Consolas"/>
              </a:rPr>
              <a:t>        </a:t>
            </a:r>
            <a:r>
              <a:rPr lang="en-US" sz="1400" dirty="0" err="1">
                <a:latin typeface="Consolas"/>
                <a:cs typeface="Consolas"/>
              </a:rPr>
              <a:t>int</a:t>
            </a:r>
            <a:r>
              <a:rPr lang="en-US" sz="1400" dirty="0">
                <a:latin typeface="Consolas"/>
                <a:cs typeface="Consolas"/>
              </a:rPr>
              <a:t> sum = 0</a:t>
            </a:r>
            <a:r>
              <a:rPr lang="en-US" sz="1400" dirty="0" smtClean="0">
                <a:latin typeface="Consolas"/>
                <a:cs typeface="Consolas"/>
              </a:rPr>
              <a:t>; // sum of values</a:t>
            </a:r>
            <a:endParaRPr lang="en-US" sz="1400" dirty="0">
              <a:latin typeface="Consolas"/>
              <a:cs typeface="Consolas"/>
            </a:endParaRPr>
          </a:p>
          <a:p>
            <a:pPr marL="0" indent="0">
              <a:buNone/>
            </a:pPr>
            <a:r>
              <a:rPr lang="en-US" sz="1400" dirty="0">
                <a:latin typeface="Consolas"/>
                <a:cs typeface="Consolas"/>
              </a:rPr>
              <a:t>        </a:t>
            </a:r>
            <a:r>
              <a:rPr lang="en-US" sz="1400" dirty="0" err="1">
                <a:latin typeface="Consolas"/>
                <a:cs typeface="Consolas"/>
              </a:rPr>
              <a:t>int</a:t>
            </a:r>
            <a:r>
              <a:rPr lang="en-US" sz="1400" dirty="0">
                <a:latin typeface="Consolas"/>
                <a:cs typeface="Consolas"/>
              </a:rPr>
              <a:t> c = 0</a:t>
            </a:r>
            <a:r>
              <a:rPr lang="en-US" sz="1400" dirty="0" smtClean="0">
                <a:latin typeface="Consolas"/>
                <a:cs typeface="Consolas"/>
              </a:rPr>
              <a:t>; // how many values read</a:t>
            </a:r>
            <a:endParaRPr lang="en-US" sz="1400" dirty="0">
              <a:latin typeface="Consolas"/>
              <a:cs typeface="Consolas"/>
            </a:endParaRPr>
          </a:p>
          <a:p>
            <a:pPr marL="0" indent="0">
              <a:buNone/>
            </a:pPr>
            <a:r>
              <a:rPr lang="en-US" sz="1400" dirty="0">
                <a:latin typeface="Consolas"/>
                <a:cs typeface="Consolas"/>
              </a:rPr>
              <a:t>        </a:t>
            </a:r>
            <a:r>
              <a:rPr lang="en-US" sz="1400" dirty="0" smtClean="0">
                <a:latin typeface="Consolas"/>
                <a:cs typeface="Consolas"/>
              </a:rPr>
              <a:t>double average; // average value</a:t>
            </a:r>
            <a:endParaRPr lang="en-US" sz="1400" dirty="0">
              <a:latin typeface="Consolas"/>
              <a:cs typeface="Consolas"/>
            </a:endParaRPr>
          </a:p>
          <a:p>
            <a:pPr marL="0" indent="0">
              <a:buNone/>
            </a:pPr>
            <a:r>
              <a:rPr lang="en-US" sz="1400" dirty="0">
                <a:latin typeface="Consolas"/>
                <a:cs typeface="Consolas"/>
              </a:rPr>
              <a:t>        while (</a:t>
            </a:r>
            <a:r>
              <a:rPr lang="en-US" sz="1400" dirty="0" err="1">
                <a:latin typeface="Consolas"/>
                <a:cs typeface="Consolas"/>
              </a:rPr>
              <a:t>in.hasNextInt</a:t>
            </a:r>
            <a:r>
              <a:rPr lang="en-US" sz="1400" dirty="0">
                <a:latin typeface="Consolas"/>
                <a:cs typeface="Consolas"/>
              </a:rPr>
              <a:t>()) {</a:t>
            </a:r>
          </a:p>
          <a:p>
            <a:pPr marL="0" indent="0">
              <a:buNone/>
            </a:pPr>
            <a:r>
              <a:rPr lang="en-US" sz="1400" dirty="0">
                <a:latin typeface="Consolas"/>
                <a:cs typeface="Consolas"/>
              </a:rPr>
              <a:t>            </a:t>
            </a:r>
            <a:r>
              <a:rPr lang="en-US" sz="1400" dirty="0" smtClean="0">
                <a:latin typeface="Consolas"/>
                <a:cs typeface="Consolas"/>
              </a:rPr>
              <a:t>number </a:t>
            </a:r>
            <a:r>
              <a:rPr lang="en-US" sz="1400" dirty="0">
                <a:latin typeface="Consolas"/>
                <a:cs typeface="Consolas"/>
              </a:rPr>
              <a:t>= </a:t>
            </a:r>
            <a:r>
              <a:rPr lang="en-US" sz="1400" dirty="0" err="1">
                <a:latin typeface="Consolas"/>
                <a:cs typeface="Consolas"/>
              </a:rPr>
              <a:t>in.nextInt</a:t>
            </a:r>
            <a:r>
              <a:rPr lang="en-US" sz="1400" dirty="0">
                <a:latin typeface="Consolas"/>
                <a:cs typeface="Consolas"/>
              </a:rPr>
              <a:t>();</a:t>
            </a:r>
          </a:p>
          <a:p>
            <a:pPr marL="0" indent="0">
              <a:buNone/>
            </a:pPr>
            <a:r>
              <a:rPr lang="en-US" sz="1400" dirty="0">
                <a:latin typeface="Consolas"/>
                <a:cs typeface="Consolas"/>
              </a:rPr>
              <a:t>            c = c + 1;</a:t>
            </a:r>
          </a:p>
          <a:p>
            <a:pPr marL="0" indent="0">
              <a:buNone/>
            </a:pPr>
            <a:r>
              <a:rPr lang="en-US" sz="1400" dirty="0">
                <a:latin typeface="Consolas"/>
                <a:cs typeface="Consolas"/>
              </a:rPr>
              <a:t>            sum = sum + </a:t>
            </a:r>
            <a:r>
              <a:rPr lang="en-US" sz="1400" dirty="0" smtClean="0">
                <a:latin typeface="Consolas"/>
                <a:cs typeface="Consolas"/>
              </a:rPr>
              <a:t>number;</a:t>
            </a:r>
            <a:endParaRPr lang="en-US" sz="1400" dirty="0">
              <a:latin typeface="Consolas"/>
              <a:cs typeface="Consolas"/>
            </a:endParaRPr>
          </a:p>
          <a:p>
            <a:pPr marL="0" indent="0">
              <a:buNone/>
            </a:pPr>
            <a:r>
              <a:rPr lang="en-US" sz="1400" dirty="0">
                <a:latin typeface="Consolas"/>
                <a:cs typeface="Consolas"/>
              </a:rPr>
              <a:t>        }</a:t>
            </a:r>
          </a:p>
          <a:p>
            <a:pPr marL="0" indent="0">
              <a:buNone/>
            </a:pPr>
            <a:r>
              <a:rPr lang="en-US" sz="1400" dirty="0">
                <a:latin typeface="Consolas"/>
                <a:cs typeface="Consolas"/>
              </a:rPr>
              <a:t>        </a:t>
            </a:r>
            <a:r>
              <a:rPr lang="en-US" sz="1400" dirty="0" smtClean="0">
                <a:latin typeface="Consolas"/>
                <a:cs typeface="Consolas"/>
              </a:rPr>
              <a:t>if (c &gt; 0) {</a:t>
            </a:r>
          </a:p>
          <a:p>
            <a:pPr marL="0" indent="0">
              <a:buNone/>
            </a:pPr>
            <a:r>
              <a:rPr lang="en-US" sz="1400" dirty="0">
                <a:latin typeface="Consolas"/>
                <a:cs typeface="Consolas"/>
              </a:rPr>
              <a:t> </a:t>
            </a:r>
            <a:r>
              <a:rPr lang="en-US" sz="1400" dirty="0" smtClean="0">
                <a:latin typeface="Consolas"/>
                <a:cs typeface="Consolas"/>
              </a:rPr>
              <a:t>           average = sum / c;</a:t>
            </a:r>
            <a:endParaRPr lang="en-US" sz="1400" dirty="0">
              <a:latin typeface="Consolas"/>
              <a:cs typeface="Consolas"/>
            </a:endParaRPr>
          </a:p>
          <a:p>
            <a:pPr marL="0" indent="0">
              <a:buNone/>
            </a:pPr>
            <a:r>
              <a:rPr lang="en-US" sz="1400" dirty="0" smtClean="0">
                <a:latin typeface="Consolas"/>
                <a:cs typeface="Consolas"/>
              </a:rPr>
              <a:t>            </a:t>
            </a:r>
            <a:r>
              <a:rPr lang="en-US" sz="1400" dirty="0" err="1">
                <a:latin typeface="Consolas"/>
                <a:cs typeface="Consolas"/>
              </a:rPr>
              <a:t>System.out.printf</a:t>
            </a:r>
            <a:r>
              <a:rPr lang="en-US" sz="1400" dirty="0" smtClean="0">
                <a:latin typeface="Consolas"/>
                <a:cs typeface="Consolas"/>
              </a:rPr>
              <a:t>("%</a:t>
            </a:r>
            <a:r>
              <a:rPr lang="en-US" sz="1400" dirty="0">
                <a:latin typeface="Consolas"/>
                <a:cs typeface="Consolas"/>
              </a:rPr>
              <a:t>d </a:t>
            </a:r>
            <a:r>
              <a:rPr lang="en-US" sz="1400" dirty="0" smtClean="0">
                <a:latin typeface="Consolas"/>
                <a:cs typeface="Consolas"/>
              </a:rPr>
              <a:t>values, sum </a:t>
            </a:r>
            <a:r>
              <a:rPr lang="en-US" sz="1400" dirty="0">
                <a:latin typeface="Consolas"/>
                <a:cs typeface="Consolas"/>
              </a:rPr>
              <a:t>%</a:t>
            </a:r>
            <a:r>
              <a:rPr lang="en-US" sz="1400" dirty="0" smtClean="0">
                <a:latin typeface="Consolas"/>
                <a:cs typeface="Consolas"/>
              </a:rPr>
              <a:t>d, average %f", </a:t>
            </a:r>
            <a:r>
              <a:rPr lang="en-US" sz="1400" dirty="0">
                <a:latin typeface="Consolas"/>
                <a:cs typeface="Consolas"/>
              </a:rPr>
              <a:t>c, </a:t>
            </a:r>
            <a:r>
              <a:rPr lang="en-US" sz="1400" dirty="0" smtClean="0">
                <a:latin typeface="Consolas"/>
                <a:cs typeface="Consolas"/>
              </a:rPr>
              <a:t>sum, average);</a:t>
            </a:r>
          </a:p>
          <a:p>
            <a:pPr marL="0" indent="0">
              <a:buNone/>
            </a:pPr>
            <a:r>
              <a:rPr lang="en-US" sz="1400" dirty="0">
                <a:latin typeface="Consolas"/>
                <a:cs typeface="Consolas"/>
              </a:rPr>
              <a:t> </a:t>
            </a:r>
            <a:r>
              <a:rPr lang="en-US" sz="1400" dirty="0" smtClean="0">
                <a:latin typeface="Consolas"/>
                <a:cs typeface="Consolas"/>
              </a:rPr>
              <a:t>       } else</a:t>
            </a:r>
          </a:p>
          <a:p>
            <a:pPr marL="0" indent="0">
              <a:buNone/>
            </a:pPr>
            <a:r>
              <a:rPr lang="en-US" sz="1400" dirty="0" smtClean="0">
                <a:latin typeface="Consolas"/>
                <a:cs typeface="Consolas"/>
              </a:rPr>
              <a:t>            </a:t>
            </a:r>
            <a:r>
              <a:rPr lang="en-US" sz="1400" dirty="0" err="1">
                <a:latin typeface="Consolas"/>
                <a:cs typeface="Consolas"/>
              </a:rPr>
              <a:t>System.out.printf</a:t>
            </a:r>
            <a:r>
              <a:rPr lang="en-US" sz="1400" dirty="0" smtClean="0">
                <a:latin typeface="Consolas"/>
                <a:cs typeface="Consolas"/>
              </a:rPr>
              <a:t>(“no </a:t>
            </a:r>
            <a:r>
              <a:rPr lang="en-US" sz="1400" dirty="0">
                <a:latin typeface="Consolas"/>
                <a:cs typeface="Consolas"/>
              </a:rPr>
              <a:t>values, </a:t>
            </a:r>
            <a:r>
              <a:rPr lang="en-US" sz="1400" dirty="0" smtClean="0">
                <a:latin typeface="Consolas"/>
                <a:cs typeface="Consolas"/>
              </a:rPr>
              <a:t>no sum, no average");</a:t>
            </a:r>
            <a:endParaRPr lang="en-US" sz="1400" dirty="0">
              <a:latin typeface="Consolas"/>
              <a:cs typeface="Consolas"/>
            </a:endParaRPr>
          </a:p>
          <a:p>
            <a:pPr marL="0" indent="0">
              <a:buNone/>
            </a:pPr>
            <a:r>
              <a:rPr lang="en-US" sz="1400" dirty="0">
                <a:latin typeface="Consolas"/>
                <a:cs typeface="Consolas"/>
              </a:rPr>
              <a:t>    }</a:t>
            </a:r>
          </a:p>
          <a:p>
            <a:pPr marL="0" indent="0">
              <a:buNone/>
            </a:pPr>
            <a:r>
              <a:rPr lang="en-US" sz="1400" dirty="0" smtClean="0">
                <a:latin typeface="Consolas"/>
                <a:cs typeface="Consolas"/>
              </a:rPr>
              <a:t>}</a:t>
            </a:r>
            <a:endParaRPr lang="en-US" sz="1400"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31</a:t>
            </a:fld>
            <a:endParaRPr lang="en-US"/>
          </a:p>
        </p:txBody>
      </p:sp>
    </p:spTree>
    <p:extLst>
      <p:ext uri="{BB962C8B-B14F-4D97-AF65-F5344CB8AC3E}">
        <p14:creationId xmlns:p14="http://schemas.microsoft.com/office/powerpoint/2010/main" val="8788848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do when an error occurs?</a:t>
            </a:r>
            <a:endParaRPr lang="en-US" dirty="0"/>
          </a:p>
        </p:txBody>
      </p:sp>
      <p:sp>
        <p:nvSpPr>
          <p:cNvPr id="3" name="Content Placeholder 2"/>
          <p:cNvSpPr>
            <a:spLocks noGrp="1"/>
          </p:cNvSpPr>
          <p:nvPr>
            <p:ph idx="1"/>
          </p:nvPr>
        </p:nvSpPr>
        <p:spPr>
          <a:xfrm>
            <a:off x="457200" y="1600200"/>
            <a:ext cx="8229600" cy="5007937"/>
          </a:xfrm>
        </p:spPr>
        <p:txBody>
          <a:bodyPr/>
          <a:lstStyle/>
          <a:p>
            <a:r>
              <a:rPr lang="en-US" dirty="0" smtClean="0"/>
              <a:t>Old style: return an “error code”</a:t>
            </a:r>
          </a:p>
          <a:p>
            <a:r>
              <a:rPr lang="en-US" dirty="0" smtClean="0"/>
              <a:t>Caller must check on each call</a:t>
            </a:r>
          </a:p>
          <a:p>
            <a:pPr lvl="1"/>
            <a:r>
              <a:rPr lang="en-US" dirty="0" smtClean="0"/>
              <a:t>Did the method return an error?</a:t>
            </a:r>
          </a:p>
          <a:p>
            <a:pPr lvl="1"/>
            <a:r>
              <a:rPr lang="en-US" dirty="0" smtClean="0"/>
              <a:t>Requires a special value to indicate error</a:t>
            </a:r>
          </a:p>
          <a:p>
            <a:r>
              <a:rPr lang="en-US" dirty="0" smtClean="0"/>
              <a:t>Example:</a:t>
            </a:r>
          </a:p>
          <a:p>
            <a:pPr lvl="1"/>
            <a:r>
              <a:rPr lang="en-US" dirty="0" smtClean="0"/>
              <a:t>open(“</a:t>
            </a:r>
            <a:r>
              <a:rPr lang="en-US" dirty="0" err="1" smtClean="0"/>
              <a:t>file.txt</a:t>
            </a:r>
            <a:r>
              <a:rPr lang="en-US" dirty="0" smtClean="0"/>
              <a:t>”) in C returns a “file descriptor” that allows reading from the file</a:t>
            </a:r>
          </a:p>
          <a:p>
            <a:pPr lvl="1"/>
            <a:r>
              <a:rPr lang="en-US" dirty="0" smtClean="0"/>
              <a:t>Returns -1 (an invalid file descriptor) if open fails</a:t>
            </a:r>
          </a:p>
          <a:p>
            <a:pPr lvl="1"/>
            <a:r>
              <a:rPr lang="en-US" dirty="0" smtClean="0"/>
              <a:t>Programmer must remember to check for -1</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t>32</a:t>
            </a:fld>
            <a:endParaRPr lang="en-US"/>
          </a:p>
        </p:txBody>
      </p:sp>
    </p:spTree>
    <p:extLst>
      <p:ext uri="{BB962C8B-B14F-4D97-AF65-F5344CB8AC3E}">
        <p14:creationId xmlns:p14="http://schemas.microsoft.com/office/powerpoint/2010/main" val="528477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dissolv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Approach: Exceptions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Write code without worrying about checking for errors</a:t>
            </a:r>
          </a:p>
          <a:p>
            <a:r>
              <a:rPr lang="en-US" dirty="0" smtClean="0"/>
              <a:t>When an error is detected, an exception is “thrown”…</a:t>
            </a:r>
          </a:p>
          <a:p>
            <a:pPr lvl="1"/>
            <a:r>
              <a:rPr lang="en-US" dirty="0" smtClean="0"/>
              <a:t>Java system stops execution of the current method</a:t>
            </a:r>
          </a:p>
          <a:p>
            <a:pPr lvl="1"/>
            <a:r>
              <a:rPr lang="en-US" dirty="0" smtClean="0"/>
              <a:t>Searches for an “exception handler” to deal with the problem</a:t>
            </a:r>
          </a:p>
          <a:p>
            <a:r>
              <a:rPr lang="en-US" dirty="0" smtClean="0"/>
              <a:t>Search begins in the current method and continues to </a:t>
            </a:r>
          </a:p>
          <a:p>
            <a:pPr lvl="1"/>
            <a:r>
              <a:rPr lang="en-US" dirty="0" smtClean="0"/>
              <a:t>caller -&gt; caller’s caller -&gt; caller’s caller’s caller -&gt;</a:t>
            </a:r>
          </a:p>
          <a:p>
            <a:pPr lvl="1"/>
            <a:r>
              <a:rPr lang="en-US" dirty="0" smtClean="0"/>
              <a:t>…-&gt; main -&gt; …</a:t>
            </a:r>
          </a:p>
        </p:txBody>
      </p:sp>
      <p:sp>
        <p:nvSpPr>
          <p:cNvPr id="4" name="Slide Number Placeholder 3"/>
          <p:cNvSpPr>
            <a:spLocks noGrp="1"/>
          </p:cNvSpPr>
          <p:nvPr>
            <p:ph type="sldNum" sz="quarter" idx="12"/>
          </p:nvPr>
        </p:nvSpPr>
        <p:spPr/>
        <p:txBody>
          <a:bodyPr/>
          <a:lstStyle/>
          <a:p>
            <a:fld id="{8A948100-F9AF-674A-BF08-576787DAE645}" type="slidenum">
              <a:rPr lang="en-US" smtClean="0"/>
              <a:t>33</a:t>
            </a:fld>
            <a:endParaRPr lang="en-US"/>
          </a:p>
        </p:txBody>
      </p:sp>
    </p:spTree>
    <p:extLst>
      <p:ext uri="{BB962C8B-B14F-4D97-AF65-F5344CB8AC3E}">
        <p14:creationId xmlns:p14="http://schemas.microsoft.com/office/powerpoint/2010/main" val="2179403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dissolv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Call Stack</a:t>
            </a:r>
            <a:endParaRPr lang="en-US" dirty="0"/>
          </a:p>
        </p:txBody>
      </p:sp>
      <p:sp>
        <p:nvSpPr>
          <p:cNvPr id="3" name="Slide Number Placeholder 2"/>
          <p:cNvSpPr>
            <a:spLocks noGrp="1"/>
          </p:cNvSpPr>
          <p:nvPr>
            <p:ph type="sldNum" sz="quarter" idx="12"/>
          </p:nvPr>
        </p:nvSpPr>
        <p:spPr/>
        <p:txBody>
          <a:bodyPr/>
          <a:lstStyle/>
          <a:p>
            <a:fld id="{8A948100-F9AF-674A-BF08-576787DAE645}" type="slidenum">
              <a:rPr lang="en-US" smtClean="0"/>
              <a:t>34</a:t>
            </a:fld>
            <a:endParaRPr lang="en-US"/>
          </a:p>
        </p:txBody>
      </p:sp>
      <p:sp>
        <p:nvSpPr>
          <p:cNvPr id="4" name="Rectangle 3"/>
          <p:cNvSpPr/>
          <p:nvPr/>
        </p:nvSpPr>
        <p:spPr>
          <a:xfrm>
            <a:off x="3410076" y="5509509"/>
            <a:ext cx="2304740" cy="576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main</a:t>
            </a:r>
            <a:endParaRPr lang="en-US" dirty="0"/>
          </a:p>
        </p:txBody>
      </p:sp>
      <p:sp>
        <p:nvSpPr>
          <p:cNvPr id="5" name="Rectangle 4"/>
          <p:cNvSpPr/>
          <p:nvPr/>
        </p:nvSpPr>
        <p:spPr>
          <a:xfrm>
            <a:off x="3410076" y="4677385"/>
            <a:ext cx="2304740" cy="576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method1</a:t>
            </a:r>
            <a:endParaRPr lang="en-US" dirty="0"/>
          </a:p>
        </p:txBody>
      </p:sp>
      <p:sp>
        <p:nvSpPr>
          <p:cNvPr id="6" name="Rectangle 5"/>
          <p:cNvSpPr/>
          <p:nvPr/>
        </p:nvSpPr>
        <p:spPr>
          <a:xfrm>
            <a:off x="3410076" y="3845260"/>
            <a:ext cx="2304740" cy="576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method2</a:t>
            </a:r>
            <a:endParaRPr lang="en-US" dirty="0"/>
          </a:p>
        </p:txBody>
      </p:sp>
      <p:sp>
        <p:nvSpPr>
          <p:cNvPr id="7" name="Rectangle 6"/>
          <p:cNvSpPr/>
          <p:nvPr/>
        </p:nvSpPr>
        <p:spPr>
          <a:xfrm>
            <a:off x="3410076" y="3013135"/>
            <a:ext cx="2304740" cy="576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method3</a:t>
            </a:r>
            <a:endParaRPr lang="en-US" dirty="0"/>
          </a:p>
        </p:txBody>
      </p:sp>
      <p:sp>
        <p:nvSpPr>
          <p:cNvPr id="8" name="Rectangle 7"/>
          <p:cNvSpPr/>
          <p:nvPr/>
        </p:nvSpPr>
        <p:spPr>
          <a:xfrm>
            <a:off x="3410076" y="2181010"/>
            <a:ext cx="2304740" cy="576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method4</a:t>
            </a:r>
            <a:endParaRPr lang="en-US" dirty="0"/>
          </a:p>
        </p:txBody>
      </p:sp>
      <p:cxnSp>
        <p:nvCxnSpPr>
          <p:cNvPr id="10" name="Straight Arrow Connector 9"/>
          <p:cNvCxnSpPr>
            <a:stCxn id="4" idx="0"/>
            <a:endCxn id="5" idx="2"/>
          </p:cNvCxnSpPr>
          <p:nvPr/>
        </p:nvCxnSpPr>
        <p:spPr>
          <a:xfrm flipV="1">
            <a:off x="4562446" y="5253539"/>
            <a:ext cx="0" cy="2559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0"/>
            <a:endCxn id="6" idx="2"/>
          </p:cNvCxnSpPr>
          <p:nvPr/>
        </p:nvCxnSpPr>
        <p:spPr>
          <a:xfrm flipV="1">
            <a:off x="4562446" y="4421414"/>
            <a:ext cx="0" cy="2559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6" idx="0"/>
            <a:endCxn id="7" idx="2"/>
          </p:cNvCxnSpPr>
          <p:nvPr/>
        </p:nvCxnSpPr>
        <p:spPr>
          <a:xfrm flipV="1">
            <a:off x="4562446" y="3589289"/>
            <a:ext cx="0" cy="2559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7" idx="0"/>
            <a:endCxn id="8" idx="2"/>
          </p:cNvCxnSpPr>
          <p:nvPr/>
        </p:nvCxnSpPr>
        <p:spPr>
          <a:xfrm flipV="1">
            <a:off x="4562446" y="2757164"/>
            <a:ext cx="0" cy="2559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Right Brace 16"/>
          <p:cNvSpPr/>
          <p:nvPr/>
        </p:nvSpPr>
        <p:spPr>
          <a:xfrm>
            <a:off x="2916202" y="3316139"/>
            <a:ext cx="352767" cy="1751668"/>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223419" y="3433410"/>
            <a:ext cx="2656110" cy="1477328"/>
          </a:xfrm>
          <a:prstGeom prst="rect">
            <a:avLst/>
          </a:prstGeom>
          <a:noFill/>
        </p:spPr>
        <p:txBody>
          <a:bodyPr wrap="square" rtlCol="0">
            <a:spAutoFit/>
          </a:bodyPr>
          <a:lstStyle/>
          <a:p>
            <a:pPr algn="r"/>
            <a:r>
              <a:rPr lang="en-US" dirty="0" smtClean="0"/>
              <a:t>Each method “frame”  on the “stack” contains storage for the parameters and local variables of the method</a:t>
            </a:r>
            <a:endParaRPr lang="en-US" dirty="0"/>
          </a:p>
        </p:txBody>
      </p:sp>
      <p:sp>
        <p:nvSpPr>
          <p:cNvPr id="19" name="TextBox 18"/>
          <p:cNvSpPr txBox="1"/>
          <p:nvPr/>
        </p:nvSpPr>
        <p:spPr>
          <a:xfrm>
            <a:off x="6553200" y="1992879"/>
            <a:ext cx="1387548" cy="923330"/>
          </a:xfrm>
          <a:prstGeom prst="rect">
            <a:avLst/>
          </a:prstGeom>
          <a:noFill/>
        </p:spPr>
        <p:txBody>
          <a:bodyPr wrap="square" rtlCol="0">
            <a:spAutoFit/>
          </a:bodyPr>
          <a:lstStyle/>
          <a:p>
            <a:r>
              <a:rPr lang="en-US" dirty="0" smtClean="0"/>
              <a:t>Currently executing method</a:t>
            </a:r>
            <a:endParaRPr lang="en-US" dirty="0"/>
          </a:p>
        </p:txBody>
      </p:sp>
      <p:cxnSp>
        <p:nvCxnSpPr>
          <p:cNvPr id="21" name="Straight Arrow Connector 20"/>
          <p:cNvCxnSpPr>
            <a:stCxn id="19" idx="1"/>
            <a:endCxn id="8" idx="3"/>
          </p:cNvCxnSpPr>
          <p:nvPr/>
        </p:nvCxnSpPr>
        <p:spPr>
          <a:xfrm flipH="1">
            <a:off x="5714816" y="2454544"/>
            <a:ext cx="838384" cy="145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6365057" y="3939636"/>
            <a:ext cx="1713293" cy="1200329"/>
          </a:xfrm>
          <a:prstGeom prst="rect">
            <a:avLst/>
          </a:prstGeom>
          <a:noFill/>
        </p:spPr>
        <p:txBody>
          <a:bodyPr wrap="square" rtlCol="0">
            <a:spAutoFit/>
          </a:bodyPr>
          <a:lstStyle/>
          <a:p>
            <a:r>
              <a:rPr lang="en-US" dirty="0" smtClean="0"/>
              <a:t>Methods waiting for called method to complete</a:t>
            </a:r>
            <a:endParaRPr lang="en-US" dirty="0"/>
          </a:p>
        </p:txBody>
      </p:sp>
      <p:sp>
        <p:nvSpPr>
          <p:cNvPr id="25" name="Right Brace 24"/>
          <p:cNvSpPr/>
          <p:nvPr/>
        </p:nvSpPr>
        <p:spPr>
          <a:xfrm>
            <a:off x="5914251" y="2996577"/>
            <a:ext cx="352767" cy="308908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37106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par>
                                <p:cTn id="13" presetID="9"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par>
                                <p:cTn id="21" presetID="9"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dissolv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dissolve">
                                      <p:cBhvr>
                                        <p:cTn id="28" dur="500"/>
                                        <p:tgtEl>
                                          <p:spTgt spid="17"/>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dissolv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dissolve">
                                      <p:cBhvr>
                                        <p:cTn id="36" dur="500"/>
                                        <p:tgtEl>
                                          <p:spTgt spid="7"/>
                                        </p:tgtEl>
                                      </p:cBhvr>
                                    </p:animEffect>
                                  </p:childTnLst>
                                </p:cTn>
                              </p:par>
                              <p:par>
                                <p:cTn id="37" presetID="9"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dissolve">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dissolve">
                                      <p:cBhvr>
                                        <p:cTn id="44" dur="500"/>
                                        <p:tgtEl>
                                          <p:spTgt spid="8"/>
                                        </p:tgtEl>
                                      </p:cBhvr>
                                    </p:animEffect>
                                  </p:childTnLst>
                                </p:cTn>
                              </p:par>
                              <p:par>
                                <p:cTn id="45" presetID="9"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dissolve">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dissolve">
                                      <p:cBhvr>
                                        <p:cTn id="55" dur="500"/>
                                        <p:tgtEl>
                                          <p:spTgt spid="19"/>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dissolve">
                                      <p:cBhvr>
                                        <p:cTn id="60" dur="500"/>
                                        <p:tgtEl>
                                          <p:spTgt spid="23"/>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dissolve">
                                      <p:cBhvr>
                                        <p:cTn id="6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7" grpId="0" animBg="1"/>
      <p:bldP spid="18" grpId="0"/>
      <p:bldP spid="19" grpId="0"/>
      <p:bldP spid="23" grpId="0"/>
      <p:bldP spid="2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for a Handler</a:t>
            </a:r>
            <a:endParaRPr lang="en-US" dirty="0"/>
          </a:p>
        </p:txBody>
      </p:sp>
      <p:sp>
        <p:nvSpPr>
          <p:cNvPr id="3" name="Slide Number Placeholder 2"/>
          <p:cNvSpPr>
            <a:spLocks noGrp="1"/>
          </p:cNvSpPr>
          <p:nvPr>
            <p:ph type="sldNum" sz="quarter" idx="12"/>
          </p:nvPr>
        </p:nvSpPr>
        <p:spPr/>
        <p:txBody>
          <a:bodyPr/>
          <a:lstStyle/>
          <a:p>
            <a:fld id="{8A948100-F9AF-674A-BF08-576787DAE645}" type="slidenum">
              <a:rPr lang="en-US" smtClean="0"/>
              <a:t>35</a:t>
            </a:fld>
            <a:endParaRPr lang="en-US"/>
          </a:p>
        </p:txBody>
      </p:sp>
      <p:sp>
        <p:nvSpPr>
          <p:cNvPr id="4" name="Rectangle 3"/>
          <p:cNvSpPr/>
          <p:nvPr/>
        </p:nvSpPr>
        <p:spPr>
          <a:xfrm>
            <a:off x="3410076" y="5509509"/>
            <a:ext cx="2304740" cy="576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main</a:t>
            </a:r>
            <a:endParaRPr lang="en-US" dirty="0"/>
          </a:p>
        </p:txBody>
      </p:sp>
      <p:sp>
        <p:nvSpPr>
          <p:cNvPr id="5" name="Rectangle 4"/>
          <p:cNvSpPr/>
          <p:nvPr/>
        </p:nvSpPr>
        <p:spPr>
          <a:xfrm>
            <a:off x="3410076" y="4677385"/>
            <a:ext cx="2304740" cy="576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method1</a:t>
            </a:r>
            <a:endParaRPr lang="en-US" dirty="0"/>
          </a:p>
        </p:txBody>
      </p:sp>
      <p:sp>
        <p:nvSpPr>
          <p:cNvPr id="6" name="Rectangle 5"/>
          <p:cNvSpPr/>
          <p:nvPr/>
        </p:nvSpPr>
        <p:spPr>
          <a:xfrm>
            <a:off x="3410076" y="3845260"/>
            <a:ext cx="2304740" cy="576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method2</a:t>
            </a:r>
            <a:endParaRPr lang="en-US" dirty="0"/>
          </a:p>
        </p:txBody>
      </p:sp>
      <p:sp>
        <p:nvSpPr>
          <p:cNvPr id="7" name="Rectangle 6"/>
          <p:cNvSpPr/>
          <p:nvPr/>
        </p:nvSpPr>
        <p:spPr>
          <a:xfrm>
            <a:off x="3410076" y="3013135"/>
            <a:ext cx="2304740" cy="576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method3</a:t>
            </a:r>
            <a:endParaRPr lang="en-US" dirty="0"/>
          </a:p>
        </p:txBody>
      </p:sp>
      <p:sp>
        <p:nvSpPr>
          <p:cNvPr id="8" name="Rectangle 7"/>
          <p:cNvSpPr/>
          <p:nvPr/>
        </p:nvSpPr>
        <p:spPr>
          <a:xfrm>
            <a:off x="3410076" y="2181010"/>
            <a:ext cx="2304740" cy="576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method4</a:t>
            </a:r>
            <a:endParaRPr lang="en-US" dirty="0"/>
          </a:p>
        </p:txBody>
      </p:sp>
      <p:cxnSp>
        <p:nvCxnSpPr>
          <p:cNvPr id="10" name="Straight Arrow Connector 9"/>
          <p:cNvCxnSpPr>
            <a:stCxn id="4" idx="0"/>
            <a:endCxn id="5" idx="2"/>
          </p:cNvCxnSpPr>
          <p:nvPr/>
        </p:nvCxnSpPr>
        <p:spPr>
          <a:xfrm flipV="1">
            <a:off x="4562446" y="5253539"/>
            <a:ext cx="0" cy="2559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0"/>
            <a:endCxn id="6" idx="2"/>
          </p:cNvCxnSpPr>
          <p:nvPr/>
        </p:nvCxnSpPr>
        <p:spPr>
          <a:xfrm flipV="1">
            <a:off x="4562446" y="4421414"/>
            <a:ext cx="0" cy="2559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6" idx="0"/>
            <a:endCxn id="7" idx="2"/>
          </p:cNvCxnSpPr>
          <p:nvPr/>
        </p:nvCxnSpPr>
        <p:spPr>
          <a:xfrm flipV="1">
            <a:off x="4562446" y="3589289"/>
            <a:ext cx="0" cy="2559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7" idx="0"/>
            <a:endCxn id="8" idx="2"/>
          </p:cNvCxnSpPr>
          <p:nvPr/>
        </p:nvCxnSpPr>
        <p:spPr>
          <a:xfrm flipV="1">
            <a:off x="4562446" y="2757164"/>
            <a:ext cx="0" cy="2559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Right Brace 16"/>
          <p:cNvSpPr/>
          <p:nvPr/>
        </p:nvSpPr>
        <p:spPr>
          <a:xfrm>
            <a:off x="2916202" y="3701449"/>
            <a:ext cx="352767" cy="97593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223419" y="3701449"/>
            <a:ext cx="2656110" cy="923330"/>
          </a:xfrm>
          <a:prstGeom prst="rect">
            <a:avLst/>
          </a:prstGeom>
          <a:noFill/>
        </p:spPr>
        <p:txBody>
          <a:bodyPr wrap="square" rtlCol="0">
            <a:spAutoFit/>
          </a:bodyPr>
          <a:lstStyle/>
          <a:p>
            <a:pPr algn="r"/>
            <a:r>
              <a:rPr lang="en-US" dirty="0" smtClean="0"/>
              <a:t>Each method can either “catch” the exception or “throw” it on to its caller</a:t>
            </a:r>
            <a:endParaRPr lang="en-US" dirty="0"/>
          </a:p>
        </p:txBody>
      </p:sp>
      <p:cxnSp>
        <p:nvCxnSpPr>
          <p:cNvPr id="21" name="Straight Arrow Connector 20"/>
          <p:cNvCxnSpPr>
            <a:endCxn id="8" idx="3"/>
          </p:cNvCxnSpPr>
          <p:nvPr/>
        </p:nvCxnSpPr>
        <p:spPr>
          <a:xfrm flipH="1">
            <a:off x="5714816" y="1992879"/>
            <a:ext cx="1249945" cy="4762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6964761" y="3145276"/>
            <a:ext cx="1713293" cy="2031325"/>
          </a:xfrm>
          <a:prstGeom prst="rect">
            <a:avLst/>
          </a:prstGeom>
          <a:noFill/>
        </p:spPr>
        <p:txBody>
          <a:bodyPr wrap="square" rtlCol="0">
            <a:spAutoFit/>
          </a:bodyPr>
          <a:lstStyle/>
          <a:p>
            <a:r>
              <a:rPr lang="en-US" dirty="0" smtClean="0"/>
              <a:t>Java searches for an exception handler starting with the current method, then caller, caller’s caller, etc.</a:t>
            </a:r>
            <a:endParaRPr lang="en-US" dirty="0"/>
          </a:p>
        </p:txBody>
      </p:sp>
      <p:sp>
        <p:nvSpPr>
          <p:cNvPr id="9" name="Down Arrow 8"/>
          <p:cNvSpPr/>
          <p:nvPr/>
        </p:nvSpPr>
        <p:spPr>
          <a:xfrm>
            <a:off x="6079342" y="2551541"/>
            <a:ext cx="473858" cy="3280552"/>
          </a:xfrm>
          <a:prstGeom prst="downArrow">
            <a:avLst/>
          </a:prstGeom>
          <a:gradFill flip="none" rotWithShape="1">
            <a:gsLst>
              <a:gs pos="48000">
                <a:srgbClr val="FFFF00"/>
              </a:gs>
              <a:gs pos="100000">
                <a:srgbClr val="FFFFFF"/>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Explosion 2 12"/>
          <p:cNvSpPr/>
          <p:nvPr/>
        </p:nvSpPr>
        <p:spPr>
          <a:xfrm>
            <a:off x="6553200" y="823680"/>
            <a:ext cx="2810372" cy="1804746"/>
          </a:xfrm>
          <a:prstGeom prst="irregularSeal2">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Exception occurs here</a:t>
            </a:r>
          </a:p>
        </p:txBody>
      </p:sp>
    </p:spTree>
    <p:extLst>
      <p:ext uri="{BB962C8B-B14F-4D97-AF65-F5344CB8AC3E}">
        <p14:creationId xmlns:p14="http://schemas.microsoft.com/office/powerpoint/2010/main" val="781477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par>
                                <p:cTn id="26" presetID="9"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par>
                                <p:cTn id="29" presetID="9"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dissolve">
                                      <p:cBhvr>
                                        <p:cTn id="36" dur="500"/>
                                        <p:tgtEl>
                                          <p:spTgt spid="21"/>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dissolv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dissolve">
                                      <p:cBhvr>
                                        <p:cTn id="44" dur="500"/>
                                        <p:tgtEl>
                                          <p:spTgt spid="9"/>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dissolve">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dissolve">
                                      <p:cBhvr>
                                        <p:cTn id="52" dur="500"/>
                                        <p:tgtEl>
                                          <p:spTgt spid="17"/>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dissolve">
                                      <p:cBhvr>
                                        <p:cTn id="5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7" grpId="0" animBg="1"/>
      <p:bldP spid="18" grpId="0"/>
      <p:bldP spid="23" grpId="0"/>
      <p:bldP spid="9" grpId="0" animBg="1"/>
      <p:bldP spid="1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Catching an Exception: Basic Syntax</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latin typeface="Calibri"/>
                <a:cs typeface="Calibri"/>
              </a:rPr>
              <a:t>Basic syntax of the try-catch statement…</a:t>
            </a:r>
          </a:p>
          <a:p>
            <a:pPr marL="0" indent="0">
              <a:buNone/>
            </a:pPr>
            <a:endParaRPr lang="en-US" sz="2800" dirty="0">
              <a:latin typeface="Calibri"/>
              <a:cs typeface="Calibri"/>
            </a:endParaRPr>
          </a:p>
          <a:p>
            <a:pPr marL="400050" lvl="1" indent="0">
              <a:buNone/>
            </a:pPr>
            <a:r>
              <a:rPr lang="en-US" sz="2400" dirty="0">
                <a:latin typeface="Consolas"/>
                <a:cs typeface="Consolas"/>
              </a:rPr>
              <a:t>t</a:t>
            </a:r>
            <a:r>
              <a:rPr lang="en-US" sz="2400" dirty="0" smtClean="0">
                <a:latin typeface="Consolas"/>
                <a:cs typeface="Consolas"/>
              </a:rPr>
              <a:t>ry {</a:t>
            </a:r>
          </a:p>
          <a:p>
            <a:pPr marL="400050" lvl="1" indent="0">
              <a:buNone/>
            </a:pPr>
            <a:r>
              <a:rPr lang="en-US" sz="2400" dirty="0">
                <a:latin typeface="Consolas"/>
                <a:cs typeface="Consolas"/>
              </a:rPr>
              <a:t> </a:t>
            </a:r>
            <a:r>
              <a:rPr lang="en-US" sz="2400" dirty="0" smtClean="0">
                <a:latin typeface="Consolas"/>
                <a:cs typeface="Consolas"/>
              </a:rPr>
              <a:t>   statements-that-might-throw-exception;</a:t>
            </a:r>
          </a:p>
          <a:p>
            <a:pPr marL="400050" lvl="1" indent="0">
              <a:buNone/>
            </a:pPr>
            <a:r>
              <a:rPr lang="en-US" sz="2400" dirty="0" smtClean="0">
                <a:latin typeface="Consolas"/>
                <a:cs typeface="Consolas"/>
              </a:rPr>
              <a:t>} catch (Exception e) {</a:t>
            </a:r>
          </a:p>
          <a:p>
            <a:pPr marL="400050" lvl="1" indent="0">
              <a:buNone/>
            </a:pPr>
            <a:r>
              <a:rPr lang="en-US" sz="2400" dirty="0">
                <a:latin typeface="Consolas"/>
                <a:cs typeface="Consolas"/>
              </a:rPr>
              <a:t> </a:t>
            </a:r>
            <a:r>
              <a:rPr lang="en-US" sz="2400" dirty="0" smtClean="0">
                <a:latin typeface="Consolas"/>
                <a:cs typeface="Consolas"/>
              </a:rPr>
              <a:t>   statements-to-recover-from-exception;</a:t>
            </a:r>
          </a:p>
          <a:p>
            <a:pPr marL="400050" lvl="1" indent="0">
              <a:buNone/>
            </a:pPr>
            <a:r>
              <a:rPr lang="en-US" sz="2400" dirty="0" smtClean="0">
                <a:latin typeface="Consolas"/>
                <a:cs typeface="Consolas"/>
              </a:rPr>
              <a:t>}</a:t>
            </a:r>
          </a:p>
          <a:p>
            <a:pPr marL="400050" lvl="1" indent="0">
              <a:buNone/>
            </a:pPr>
            <a:endParaRPr lang="en-US" sz="2400" dirty="0" smtClean="0">
              <a:latin typeface="Calibri"/>
              <a:cs typeface="Calibri"/>
            </a:endParaRPr>
          </a:p>
          <a:p>
            <a:pPr marL="0" indent="0">
              <a:buNone/>
            </a:pPr>
            <a:r>
              <a:rPr lang="en-US" dirty="0" smtClean="0">
                <a:latin typeface="Calibri"/>
                <a:cs typeface="Calibri"/>
              </a:rPr>
              <a:t>Note: “Exception” is a class name, not a reserved word; e is an object reference.</a:t>
            </a:r>
            <a:endParaRPr lang="en-US" dirty="0">
              <a:latin typeface="Calibri"/>
              <a:cs typeface="Calibri"/>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t>36</a:t>
            </a:fld>
            <a:endParaRPr lang="en-US"/>
          </a:p>
        </p:txBody>
      </p:sp>
      <p:sp>
        <p:nvSpPr>
          <p:cNvPr id="5" name="Rectangle 4"/>
          <p:cNvSpPr/>
          <p:nvPr/>
        </p:nvSpPr>
        <p:spPr>
          <a:xfrm>
            <a:off x="6385072" y="2363409"/>
            <a:ext cx="2301728" cy="4938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try clause</a:t>
            </a:r>
            <a:endParaRPr lang="en-US" dirty="0"/>
          </a:p>
        </p:txBody>
      </p:sp>
      <p:sp>
        <p:nvSpPr>
          <p:cNvPr id="6" name="Rectangle 5"/>
          <p:cNvSpPr/>
          <p:nvPr/>
        </p:nvSpPr>
        <p:spPr>
          <a:xfrm>
            <a:off x="6385072" y="4432403"/>
            <a:ext cx="2301728" cy="4938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catch clause</a:t>
            </a:r>
            <a:endParaRPr lang="en-US" dirty="0"/>
          </a:p>
        </p:txBody>
      </p:sp>
      <p:cxnSp>
        <p:nvCxnSpPr>
          <p:cNvPr id="8" name="Straight Arrow Connector 7"/>
          <p:cNvCxnSpPr>
            <a:stCxn id="5" idx="1"/>
          </p:cNvCxnSpPr>
          <p:nvPr/>
        </p:nvCxnSpPr>
        <p:spPr>
          <a:xfrm flipH="1">
            <a:off x="4785865" y="2610333"/>
            <a:ext cx="1599207" cy="3997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6" idx="1"/>
          </p:cNvCxnSpPr>
          <p:nvPr/>
        </p:nvCxnSpPr>
        <p:spPr>
          <a:xfrm flipH="1" flipV="1">
            <a:off x="4785865" y="4221212"/>
            <a:ext cx="1599207" cy="4581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4529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par>
                                <p:cTn id="16" presetID="9"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the Buck: Throws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 method can declare that it throws an exception without catching it…</a:t>
            </a:r>
          </a:p>
          <a:p>
            <a:pPr marL="0" indent="0">
              <a:buNone/>
            </a:pPr>
            <a:endParaRPr lang="en-US" dirty="0" smtClean="0"/>
          </a:p>
          <a:p>
            <a:pPr marL="400050" lvl="1" indent="0">
              <a:buNone/>
            </a:pPr>
            <a:r>
              <a:rPr lang="en-US" sz="2400" dirty="0">
                <a:latin typeface="Consolas"/>
                <a:cs typeface="Consolas"/>
              </a:rPr>
              <a:t>p</a:t>
            </a:r>
            <a:r>
              <a:rPr lang="en-US" sz="2400" dirty="0" smtClean="0">
                <a:latin typeface="Consolas"/>
                <a:cs typeface="Consolas"/>
              </a:rPr>
              <a:t>ublic void </a:t>
            </a:r>
            <a:r>
              <a:rPr lang="en-US" sz="2400" dirty="0" err="1" smtClean="0">
                <a:latin typeface="Consolas"/>
                <a:cs typeface="Consolas"/>
              </a:rPr>
              <a:t>doit</a:t>
            </a:r>
            <a:r>
              <a:rPr lang="en-US" sz="2400" dirty="0" smtClean="0">
                <a:latin typeface="Consolas"/>
                <a:cs typeface="Consolas"/>
              </a:rPr>
              <a:t>(</a:t>
            </a:r>
            <a:r>
              <a:rPr lang="en-US" sz="2400" dirty="0" err="1" smtClean="0">
                <a:latin typeface="Consolas"/>
                <a:cs typeface="Consolas"/>
              </a:rPr>
              <a:t>int</a:t>
            </a:r>
            <a:r>
              <a:rPr lang="en-US" sz="2400" dirty="0" smtClean="0">
                <a:latin typeface="Consolas"/>
                <a:cs typeface="Consolas"/>
              </a:rPr>
              <a:t> x) throws Exception {</a:t>
            </a:r>
          </a:p>
          <a:p>
            <a:pPr marL="400050" lvl="1" indent="0">
              <a:buNone/>
            </a:pPr>
            <a:r>
              <a:rPr lang="en-US" sz="2400" dirty="0">
                <a:latin typeface="Consolas"/>
                <a:cs typeface="Consolas"/>
              </a:rPr>
              <a:t> </a:t>
            </a:r>
            <a:r>
              <a:rPr lang="en-US" sz="2400" dirty="0" smtClean="0">
                <a:latin typeface="Consolas"/>
                <a:cs typeface="Consolas"/>
              </a:rPr>
              <a:t>   statements-that-might-throw-an-exception;</a:t>
            </a:r>
          </a:p>
          <a:p>
            <a:pPr marL="400050" lvl="1" indent="0">
              <a:buNone/>
            </a:pPr>
            <a:r>
              <a:rPr lang="en-US" sz="2400" dirty="0" smtClean="0">
                <a:latin typeface="Consolas"/>
                <a:cs typeface="Consolas"/>
              </a:rPr>
              <a:t>}</a:t>
            </a:r>
          </a:p>
          <a:p>
            <a:pPr marL="0" indent="0">
              <a:buNone/>
            </a:pPr>
            <a:endParaRPr lang="en-US" sz="3600" dirty="0">
              <a:latin typeface="Calibri"/>
              <a:cs typeface="Calibri"/>
            </a:endParaRPr>
          </a:p>
          <a:p>
            <a:pPr marL="0" indent="0">
              <a:buNone/>
            </a:pPr>
            <a:r>
              <a:rPr lang="en-US" dirty="0" smtClean="0">
                <a:latin typeface="Calibri"/>
                <a:cs typeface="Calibri"/>
              </a:rPr>
              <a:t>Note: “throws” is a keyword, “Exception” is a class name</a:t>
            </a:r>
            <a:endParaRPr lang="en-US" dirty="0">
              <a:latin typeface="Calibri"/>
              <a:cs typeface="Calibri"/>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t>37</a:t>
            </a:fld>
            <a:endParaRPr lang="en-US"/>
          </a:p>
        </p:txBody>
      </p:sp>
      <p:cxnSp>
        <p:nvCxnSpPr>
          <p:cNvPr id="7" name="Straight Arrow Connector 6"/>
          <p:cNvCxnSpPr>
            <a:stCxn id="11" idx="2"/>
            <a:endCxn id="8" idx="1"/>
          </p:cNvCxnSpPr>
          <p:nvPr/>
        </p:nvCxnSpPr>
        <p:spPr>
          <a:xfrm flipH="1">
            <a:off x="6301297" y="2578239"/>
            <a:ext cx="1446299" cy="3378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Right Brace 7"/>
          <p:cNvSpPr/>
          <p:nvPr/>
        </p:nvSpPr>
        <p:spPr>
          <a:xfrm rot="16200000">
            <a:off x="6171956" y="1750445"/>
            <a:ext cx="258681" cy="258988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Rectangle 10"/>
          <p:cNvSpPr/>
          <p:nvPr/>
        </p:nvSpPr>
        <p:spPr>
          <a:xfrm>
            <a:off x="6808392" y="2092969"/>
            <a:ext cx="1878408" cy="4852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New syntax</a:t>
            </a:r>
            <a:endParaRPr lang="en-US" dirty="0"/>
          </a:p>
        </p:txBody>
      </p:sp>
      <p:sp>
        <p:nvSpPr>
          <p:cNvPr id="14" name="Rectangle 13"/>
          <p:cNvSpPr/>
          <p:nvPr/>
        </p:nvSpPr>
        <p:spPr>
          <a:xfrm>
            <a:off x="6301297" y="4161964"/>
            <a:ext cx="2385503" cy="4852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 try-catch needed!</a:t>
            </a:r>
            <a:endParaRPr lang="en-US" dirty="0"/>
          </a:p>
        </p:txBody>
      </p:sp>
      <p:cxnSp>
        <p:nvCxnSpPr>
          <p:cNvPr id="16" name="Straight Arrow Connector 15"/>
          <p:cNvCxnSpPr/>
          <p:nvPr/>
        </p:nvCxnSpPr>
        <p:spPr>
          <a:xfrm flipH="1" flipV="1">
            <a:off x="5006353" y="3962531"/>
            <a:ext cx="1294944" cy="4938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1914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dissolve">
                                      <p:cBhvr>
                                        <p:cTn id="18" dur="500"/>
                                        <p:tgtEl>
                                          <p:spTgt spid="14"/>
                                        </p:tgtEl>
                                      </p:cBhvr>
                                    </p:animEffect>
                                  </p:childTnLst>
                                </p:cTn>
                              </p:par>
                              <p:par>
                                <p:cTn id="19" presetID="9"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dissolve">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Class</a:t>
            </a:r>
            <a:endParaRPr lang="en-US" dirty="0"/>
          </a:p>
        </p:txBody>
      </p:sp>
      <p:sp>
        <p:nvSpPr>
          <p:cNvPr id="3" name="Content Placeholder 2"/>
          <p:cNvSpPr>
            <a:spLocks noGrp="1"/>
          </p:cNvSpPr>
          <p:nvPr>
            <p:ph idx="1"/>
          </p:nvPr>
        </p:nvSpPr>
        <p:spPr/>
        <p:txBody>
          <a:bodyPr>
            <a:normAutofit/>
          </a:bodyPr>
          <a:lstStyle/>
          <a:p>
            <a:r>
              <a:rPr lang="en-US" dirty="0" smtClean="0"/>
              <a:t>Exceptions are objects</a:t>
            </a:r>
          </a:p>
          <a:p>
            <a:r>
              <a:rPr lang="en-US" dirty="0" smtClean="0"/>
              <a:t>The exception object is an instance of </a:t>
            </a:r>
          </a:p>
          <a:p>
            <a:pPr lvl="1"/>
            <a:r>
              <a:rPr lang="en-US" dirty="0" smtClean="0"/>
              <a:t>class </a:t>
            </a:r>
            <a:r>
              <a:rPr lang="en-US" dirty="0" smtClean="0">
                <a:latin typeface="Consolas"/>
                <a:cs typeface="Consolas"/>
              </a:rPr>
              <a:t>Exception</a:t>
            </a:r>
            <a:r>
              <a:rPr lang="en-US" dirty="0" smtClean="0"/>
              <a:t>, or </a:t>
            </a:r>
          </a:p>
          <a:p>
            <a:pPr lvl="1"/>
            <a:r>
              <a:rPr lang="en-US" dirty="0"/>
              <a:t>a</a:t>
            </a:r>
            <a:r>
              <a:rPr lang="en-US" dirty="0" smtClean="0"/>
              <a:t> subclass of </a:t>
            </a:r>
            <a:r>
              <a:rPr lang="en-US" dirty="0" smtClean="0">
                <a:latin typeface="Consolas"/>
                <a:cs typeface="Consolas"/>
              </a:rPr>
              <a:t>Exception</a:t>
            </a:r>
          </a:p>
          <a:p>
            <a:r>
              <a:rPr lang="en-US" dirty="0" smtClean="0"/>
              <a:t>Created using </a:t>
            </a:r>
            <a:r>
              <a:rPr lang="en-US" dirty="0" smtClean="0">
                <a:latin typeface="Consolas"/>
                <a:cs typeface="Consolas"/>
              </a:rPr>
              <a:t>new</a:t>
            </a:r>
            <a:r>
              <a:rPr lang="en-US" dirty="0" smtClean="0"/>
              <a:t> (just like any object)</a:t>
            </a:r>
          </a:p>
          <a:p>
            <a:r>
              <a:rPr lang="en-US" dirty="0" smtClean="0"/>
              <a:t>Two useful methods…</a:t>
            </a:r>
          </a:p>
          <a:p>
            <a:pPr lvl="1"/>
            <a:r>
              <a:rPr lang="en-US" dirty="0" err="1"/>
              <a:t>e</a:t>
            </a:r>
            <a:r>
              <a:rPr lang="en-US" dirty="0" err="1" smtClean="0"/>
              <a:t>.getMessage</a:t>
            </a:r>
            <a:r>
              <a:rPr lang="en-US" dirty="0" smtClean="0"/>
              <a:t>() get the associated text message</a:t>
            </a:r>
          </a:p>
          <a:p>
            <a:pPr lvl="1"/>
            <a:r>
              <a:rPr lang="en-US" dirty="0" err="1" smtClean="0"/>
              <a:t>e.printStackTrace</a:t>
            </a:r>
            <a:r>
              <a:rPr lang="en-US" dirty="0" smtClean="0"/>
              <a:t>() prints the current call stack</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t>38</a:t>
            </a:fld>
            <a:endParaRPr lang="en-US"/>
          </a:p>
        </p:txBody>
      </p:sp>
    </p:spTree>
    <p:extLst>
      <p:ext uri="{BB962C8B-B14F-4D97-AF65-F5344CB8AC3E}">
        <p14:creationId xmlns:p14="http://schemas.microsoft.com/office/powerpoint/2010/main" val="2395794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dissolv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Class Hierarchy</a:t>
            </a:r>
            <a:endParaRPr lang="en-US" dirty="0"/>
          </a:p>
        </p:txBody>
      </p:sp>
      <p:sp>
        <p:nvSpPr>
          <p:cNvPr id="3" name="Slide Number Placeholder 2"/>
          <p:cNvSpPr>
            <a:spLocks noGrp="1"/>
          </p:cNvSpPr>
          <p:nvPr>
            <p:ph type="sldNum" sz="quarter" idx="12"/>
          </p:nvPr>
        </p:nvSpPr>
        <p:spPr/>
        <p:txBody>
          <a:bodyPr/>
          <a:lstStyle/>
          <a:p>
            <a:fld id="{8A948100-F9AF-674A-BF08-576787DAE645}" type="slidenum">
              <a:rPr lang="en-US" smtClean="0"/>
              <a:t>39</a:t>
            </a:fld>
            <a:endParaRPr lang="en-US"/>
          </a:p>
        </p:txBody>
      </p:sp>
      <p:sp>
        <p:nvSpPr>
          <p:cNvPr id="4" name="Rectangle 3"/>
          <p:cNvSpPr/>
          <p:nvPr/>
        </p:nvSpPr>
        <p:spPr>
          <a:xfrm>
            <a:off x="3127410" y="1575610"/>
            <a:ext cx="2926080" cy="557784"/>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Exception</a:t>
            </a:r>
            <a:endParaRPr lang="en-US" dirty="0"/>
          </a:p>
        </p:txBody>
      </p:sp>
      <p:sp>
        <p:nvSpPr>
          <p:cNvPr id="5" name="Rectangle 4"/>
          <p:cNvSpPr/>
          <p:nvPr/>
        </p:nvSpPr>
        <p:spPr>
          <a:xfrm>
            <a:off x="201330" y="2762731"/>
            <a:ext cx="2926080" cy="557784"/>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IOException</a:t>
            </a:r>
            <a:endParaRPr lang="en-US" dirty="0"/>
          </a:p>
        </p:txBody>
      </p:sp>
      <p:sp>
        <p:nvSpPr>
          <p:cNvPr id="6" name="Rectangle 5"/>
          <p:cNvSpPr/>
          <p:nvPr/>
        </p:nvSpPr>
        <p:spPr>
          <a:xfrm>
            <a:off x="4203343" y="4154526"/>
            <a:ext cx="2926080" cy="557784"/>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RuntimeException</a:t>
            </a:r>
            <a:endParaRPr lang="en-US" dirty="0"/>
          </a:p>
        </p:txBody>
      </p:sp>
      <p:sp>
        <p:nvSpPr>
          <p:cNvPr id="7" name="Rectangle 6"/>
          <p:cNvSpPr/>
          <p:nvPr/>
        </p:nvSpPr>
        <p:spPr>
          <a:xfrm>
            <a:off x="6053490" y="5248931"/>
            <a:ext cx="2926080" cy="557784"/>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NullPointerException</a:t>
            </a:r>
            <a:endParaRPr lang="en-US" dirty="0"/>
          </a:p>
        </p:txBody>
      </p:sp>
      <p:sp>
        <p:nvSpPr>
          <p:cNvPr id="8" name="Rectangle 7"/>
          <p:cNvSpPr/>
          <p:nvPr/>
        </p:nvSpPr>
        <p:spPr>
          <a:xfrm>
            <a:off x="3421836" y="6135030"/>
            <a:ext cx="2926563" cy="551723"/>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IndexOutOfBoundsException</a:t>
            </a:r>
            <a:endParaRPr lang="en-US" dirty="0"/>
          </a:p>
        </p:txBody>
      </p:sp>
      <p:sp>
        <p:nvSpPr>
          <p:cNvPr id="9" name="Rectangle 8"/>
          <p:cNvSpPr/>
          <p:nvPr/>
        </p:nvSpPr>
        <p:spPr>
          <a:xfrm>
            <a:off x="6053490" y="2762731"/>
            <a:ext cx="2926080" cy="557784"/>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YourException</a:t>
            </a:r>
            <a:endParaRPr lang="en-US" dirty="0"/>
          </a:p>
        </p:txBody>
      </p:sp>
      <p:sp>
        <p:nvSpPr>
          <p:cNvPr id="10" name="Rectangle 9"/>
          <p:cNvSpPr/>
          <p:nvPr/>
        </p:nvSpPr>
        <p:spPr>
          <a:xfrm>
            <a:off x="201330" y="4154526"/>
            <a:ext cx="2926080" cy="557784"/>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FileNotFoundException</a:t>
            </a:r>
            <a:endParaRPr lang="en-US" dirty="0"/>
          </a:p>
        </p:txBody>
      </p:sp>
      <p:cxnSp>
        <p:nvCxnSpPr>
          <p:cNvPr id="12" name="Straight Arrow Connector 11"/>
          <p:cNvCxnSpPr>
            <a:stCxn id="4" idx="2"/>
          </p:cNvCxnSpPr>
          <p:nvPr/>
        </p:nvCxnSpPr>
        <p:spPr>
          <a:xfrm flipH="1">
            <a:off x="1810868" y="2133394"/>
            <a:ext cx="2779582" cy="6293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2"/>
            <a:endCxn id="6" idx="0"/>
          </p:cNvCxnSpPr>
          <p:nvPr/>
        </p:nvCxnSpPr>
        <p:spPr>
          <a:xfrm>
            <a:off x="4590450" y="2133394"/>
            <a:ext cx="1075933" cy="20211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4" idx="2"/>
            <a:endCxn id="9" idx="0"/>
          </p:cNvCxnSpPr>
          <p:nvPr/>
        </p:nvCxnSpPr>
        <p:spPr>
          <a:xfrm>
            <a:off x="4590450" y="2133394"/>
            <a:ext cx="2926080" cy="6293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5" idx="2"/>
            <a:endCxn id="10" idx="0"/>
          </p:cNvCxnSpPr>
          <p:nvPr/>
        </p:nvCxnSpPr>
        <p:spPr>
          <a:xfrm>
            <a:off x="1664370" y="3320515"/>
            <a:ext cx="0" cy="8340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6" idx="2"/>
            <a:endCxn id="7" idx="0"/>
          </p:cNvCxnSpPr>
          <p:nvPr/>
        </p:nvCxnSpPr>
        <p:spPr>
          <a:xfrm>
            <a:off x="5666383" y="4712310"/>
            <a:ext cx="1850147" cy="5366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6" idx="2"/>
            <a:endCxn id="8" idx="0"/>
          </p:cNvCxnSpPr>
          <p:nvPr/>
        </p:nvCxnSpPr>
        <p:spPr>
          <a:xfrm flipH="1">
            <a:off x="4885118" y="4712310"/>
            <a:ext cx="781265" cy="14227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1140146" y="5254992"/>
            <a:ext cx="2926563" cy="551723"/>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ArithmeticException</a:t>
            </a:r>
            <a:endParaRPr lang="en-US" dirty="0"/>
          </a:p>
        </p:txBody>
      </p:sp>
      <p:cxnSp>
        <p:nvCxnSpPr>
          <p:cNvPr id="33" name="Straight Arrow Connector 32"/>
          <p:cNvCxnSpPr>
            <a:stCxn id="6" idx="2"/>
            <a:endCxn id="32" idx="0"/>
          </p:cNvCxnSpPr>
          <p:nvPr/>
        </p:nvCxnSpPr>
        <p:spPr>
          <a:xfrm flipH="1">
            <a:off x="2603428" y="4712310"/>
            <a:ext cx="3062955" cy="5426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167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dissolve">
                                      <p:cBhvr>
                                        <p:cTn id="20" dur="500"/>
                                        <p:tgtEl>
                                          <p:spTgt spid="10"/>
                                        </p:tgtEl>
                                      </p:cBhvr>
                                    </p:animEffect>
                                  </p:childTnLst>
                                </p:cTn>
                              </p:par>
                              <p:par>
                                <p:cTn id="21" presetID="9"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dissolve">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par>
                                <p:cTn id="29" presetID="9"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dissolve">
                                      <p:cBhvr>
                                        <p:cTn id="36" dur="500"/>
                                        <p:tgtEl>
                                          <p:spTgt spid="13"/>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dissolve">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dissolve">
                                      <p:cBhvr>
                                        <p:cTn id="44" dur="500"/>
                                        <p:tgtEl>
                                          <p:spTgt spid="7"/>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dissolve">
                                      <p:cBhvr>
                                        <p:cTn id="47" dur="500"/>
                                        <p:tgtEl>
                                          <p:spTgt spid="8"/>
                                        </p:tgtEl>
                                      </p:cBhvr>
                                    </p:animEffect>
                                  </p:childTnLst>
                                </p:cTn>
                              </p:par>
                              <p:par>
                                <p:cTn id="48" presetID="9" presetClass="entr" presetSubtype="0" fill="hold"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dissolve">
                                      <p:cBhvr>
                                        <p:cTn id="50" dur="500"/>
                                        <p:tgtEl>
                                          <p:spTgt spid="26"/>
                                        </p:tgtEl>
                                      </p:cBhvr>
                                    </p:animEffect>
                                  </p:childTnLst>
                                </p:cTn>
                              </p:par>
                              <p:par>
                                <p:cTn id="51" presetID="9"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dissolve">
                                      <p:cBhvr>
                                        <p:cTn id="53" dur="500"/>
                                        <p:tgtEl>
                                          <p:spTgt spid="2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dissolve">
                                      <p:cBhvr>
                                        <p:cTn id="56" dur="500"/>
                                        <p:tgtEl>
                                          <p:spTgt spid="32"/>
                                        </p:tgtEl>
                                      </p:cBhvr>
                                    </p:animEffect>
                                  </p:childTnLst>
                                </p:cTn>
                              </p:par>
                              <p:par>
                                <p:cTn id="57" presetID="9" presetClass="entr" presetSubtype="0" fill="hold" nodeType="with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dissolve">
                                      <p:cBhvr>
                                        <p:cTn id="5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3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 Class</a:t>
            </a:r>
            <a:endParaRPr lang="en-US" dirty="0"/>
          </a:p>
        </p:txBody>
      </p:sp>
      <p:sp>
        <p:nvSpPr>
          <p:cNvPr id="3" name="Content Placeholder 2"/>
          <p:cNvSpPr>
            <a:spLocks noGrp="1"/>
          </p:cNvSpPr>
          <p:nvPr>
            <p:ph idx="1"/>
          </p:nvPr>
        </p:nvSpPr>
        <p:spPr>
          <a:xfrm>
            <a:off x="457200" y="1600200"/>
            <a:ext cx="8229600" cy="5121275"/>
          </a:xfrm>
        </p:spPr>
        <p:txBody>
          <a:bodyPr>
            <a:normAutofit fontScale="47500" lnSpcReduction="20000"/>
          </a:bodyPr>
          <a:lstStyle/>
          <a:p>
            <a:pPr marL="0" indent="0">
              <a:buNone/>
            </a:pPr>
            <a:r>
              <a:rPr lang="en-US" dirty="0">
                <a:latin typeface="Consolas"/>
                <a:cs typeface="Consolas"/>
              </a:rPr>
              <a:t>public class Person {</a:t>
            </a:r>
          </a:p>
          <a:p>
            <a:pPr marL="0" indent="0">
              <a:buNone/>
            </a:pPr>
            <a:r>
              <a:rPr lang="en-US" dirty="0">
                <a:latin typeface="Consolas"/>
                <a:cs typeface="Consolas"/>
              </a:rPr>
              <a:t>    private String name;</a:t>
            </a:r>
          </a:p>
          <a:p>
            <a:pPr marL="0" indent="0">
              <a:buNone/>
            </a:pPr>
            <a:r>
              <a:rPr lang="en-US" dirty="0">
                <a:latin typeface="Consolas"/>
                <a:cs typeface="Consolas"/>
              </a:rPr>
              <a:t>    private String address;</a:t>
            </a:r>
          </a:p>
          <a:p>
            <a:pPr marL="0" indent="0">
              <a:buNone/>
            </a:pPr>
            <a:r>
              <a:rPr lang="en-US" dirty="0">
                <a:latin typeface="Consolas"/>
                <a:cs typeface="Consolas"/>
              </a:rPr>
              <a:t>    </a:t>
            </a:r>
          </a:p>
          <a:p>
            <a:pPr marL="0" indent="0">
              <a:buNone/>
            </a:pPr>
            <a:r>
              <a:rPr lang="en-US" dirty="0">
                <a:latin typeface="Consolas"/>
                <a:cs typeface="Consolas"/>
              </a:rPr>
              <a:t>    public Person(String name, String address) {</a:t>
            </a:r>
          </a:p>
          <a:p>
            <a:pPr marL="0" indent="0">
              <a:buNone/>
            </a:pPr>
            <a:r>
              <a:rPr lang="en-US" dirty="0">
                <a:latin typeface="Consolas"/>
                <a:cs typeface="Consolas"/>
              </a:rPr>
              <a:t>        </a:t>
            </a:r>
            <a:r>
              <a:rPr lang="en-US" dirty="0" err="1">
                <a:latin typeface="Consolas"/>
                <a:cs typeface="Consolas"/>
              </a:rPr>
              <a:t>this.name</a:t>
            </a:r>
            <a:r>
              <a:rPr lang="en-US" dirty="0">
                <a:latin typeface="Consolas"/>
                <a:cs typeface="Consolas"/>
              </a:rPr>
              <a:t> = name;</a:t>
            </a:r>
          </a:p>
          <a:p>
            <a:pPr marL="0" indent="0">
              <a:buNone/>
            </a:pPr>
            <a:r>
              <a:rPr lang="en-US" dirty="0">
                <a:latin typeface="Consolas"/>
                <a:cs typeface="Consolas"/>
              </a:rPr>
              <a:t>        </a:t>
            </a:r>
            <a:r>
              <a:rPr lang="en-US" dirty="0" err="1">
                <a:latin typeface="Consolas"/>
                <a:cs typeface="Consolas"/>
              </a:rPr>
              <a:t>this.address</a:t>
            </a:r>
            <a:r>
              <a:rPr lang="en-US" dirty="0">
                <a:latin typeface="Consolas"/>
                <a:cs typeface="Consolas"/>
              </a:rPr>
              <a:t> = address;</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    public String </a:t>
            </a:r>
            <a:r>
              <a:rPr lang="en-US" dirty="0" err="1">
                <a:latin typeface="Consolas"/>
                <a:cs typeface="Consolas"/>
              </a:rPr>
              <a:t>getName</a:t>
            </a:r>
            <a:r>
              <a:rPr lang="en-US" dirty="0">
                <a:latin typeface="Consolas"/>
                <a:cs typeface="Consolas"/>
              </a:rPr>
              <a:t>() {</a:t>
            </a:r>
          </a:p>
          <a:p>
            <a:pPr marL="0" indent="0">
              <a:buNone/>
            </a:pPr>
            <a:r>
              <a:rPr lang="en-US" dirty="0">
                <a:latin typeface="Consolas"/>
                <a:cs typeface="Consolas"/>
              </a:rPr>
              <a:t>        return name;</a:t>
            </a:r>
          </a:p>
          <a:p>
            <a:pPr marL="0" indent="0">
              <a:buNone/>
            </a:pPr>
            <a:r>
              <a:rPr lang="en-US" dirty="0">
                <a:latin typeface="Consolas"/>
                <a:cs typeface="Consolas"/>
              </a:rPr>
              <a:t>    }</a:t>
            </a:r>
          </a:p>
          <a:p>
            <a:pPr marL="0" indent="0">
              <a:buNone/>
            </a:pPr>
            <a:r>
              <a:rPr lang="en-US" dirty="0" smtClean="0">
                <a:latin typeface="Consolas"/>
                <a:cs typeface="Consolas"/>
              </a:rPr>
              <a:t>    </a:t>
            </a:r>
          </a:p>
          <a:p>
            <a:pPr marL="0" indent="0">
              <a:buNone/>
            </a:pPr>
            <a:r>
              <a:rPr lang="en-US" dirty="0">
                <a:latin typeface="Consolas"/>
                <a:cs typeface="Consolas"/>
              </a:rPr>
              <a:t> </a:t>
            </a:r>
            <a:r>
              <a:rPr lang="en-US" dirty="0" smtClean="0">
                <a:latin typeface="Consolas"/>
                <a:cs typeface="Consolas"/>
              </a:rPr>
              <a:t>   public </a:t>
            </a:r>
            <a:r>
              <a:rPr lang="en-US" dirty="0">
                <a:latin typeface="Consolas"/>
                <a:cs typeface="Consolas"/>
              </a:rPr>
              <a:t>String </a:t>
            </a:r>
            <a:r>
              <a:rPr lang="en-US" dirty="0" err="1">
                <a:latin typeface="Consolas"/>
                <a:cs typeface="Consolas"/>
              </a:rPr>
              <a:t>getAddress</a:t>
            </a:r>
            <a:r>
              <a:rPr lang="en-US" dirty="0">
                <a:latin typeface="Consolas"/>
                <a:cs typeface="Consolas"/>
              </a:rPr>
              <a:t>() {</a:t>
            </a:r>
          </a:p>
          <a:p>
            <a:pPr marL="0" indent="0">
              <a:buNone/>
            </a:pPr>
            <a:r>
              <a:rPr lang="en-US" dirty="0">
                <a:latin typeface="Consolas"/>
                <a:cs typeface="Consolas"/>
              </a:rPr>
              <a:t>        return address;</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    public void </a:t>
            </a:r>
            <a:r>
              <a:rPr lang="en-US" dirty="0" err="1">
                <a:latin typeface="Consolas"/>
                <a:cs typeface="Consolas"/>
              </a:rPr>
              <a:t>setAddress</a:t>
            </a:r>
            <a:r>
              <a:rPr lang="en-US" dirty="0">
                <a:latin typeface="Consolas"/>
                <a:cs typeface="Consolas"/>
              </a:rPr>
              <a:t>(String address) {</a:t>
            </a:r>
          </a:p>
          <a:p>
            <a:pPr marL="0" indent="0">
              <a:buNone/>
            </a:pPr>
            <a:r>
              <a:rPr lang="en-US" dirty="0">
                <a:latin typeface="Consolas"/>
                <a:cs typeface="Consolas"/>
              </a:rPr>
              <a:t>        </a:t>
            </a:r>
            <a:r>
              <a:rPr lang="en-US" dirty="0" err="1">
                <a:latin typeface="Consolas"/>
                <a:cs typeface="Consolas"/>
              </a:rPr>
              <a:t>this.address</a:t>
            </a:r>
            <a:r>
              <a:rPr lang="en-US" dirty="0">
                <a:latin typeface="Consolas"/>
                <a:cs typeface="Consolas"/>
              </a:rPr>
              <a:t> = address;</a:t>
            </a:r>
          </a:p>
          <a:p>
            <a:pPr marL="0" indent="0">
              <a:buNone/>
            </a:pPr>
            <a:r>
              <a:rPr lang="en-US" dirty="0">
                <a:latin typeface="Consolas"/>
                <a:cs typeface="Consolas"/>
              </a:rPr>
              <a:t>    }</a:t>
            </a:r>
          </a:p>
          <a:p>
            <a:pPr marL="0" indent="0">
              <a:buNone/>
            </a:pPr>
            <a:r>
              <a:rPr lang="en-US" dirty="0" smtClean="0">
                <a:latin typeface="Consolas"/>
                <a:cs typeface="Consolas"/>
              </a:rPr>
              <a:t>}</a:t>
            </a:r>
            <a:endParaRPr lang="en-US"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t>4</a:t>
            </a:fld>
            <a:endParaRPr lang="en-US"/>
          </a:p>
        </p:txBody>
      </p:sp>
    </p:spTree>
    <p:extLst>
      <p:ext uri="{BB962C8B-B14F-4D97-AF65-F5344CB8AC3E}">
        <p14:creationId xmlns:p14="http://schemas.microsoft.com/office/powerpoint/2010/main" val="3589882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Checked vs. Unchecked Exceptions</a:t>
            </a:r>
            <a:endParaRPr lang="en-US" dirty="0"/>
          </a:p>
        </p:txBody>
      </p:sp>
      <p:sp>
        <p:nvSpPr>
          <p:cNvPr id="4" name="Content Placeholder 3"/>
          <p:cNvSpPr>
            <a:spLocks noGrp="1"/>
          </p:cNvSpPr>
          <p:nvPr>
            <p:ph idx="1"/>
          </p:nvPr>
        </p:nvSpPr>
        <p:spPr>
          <a:xfrm>
            <a:off x="457200" y="1600200"/>
            <a:ext cx="8432514" cy="5121275"/>
          </a:xfrm>
        </p:spPr>
        <p:txBody>
          <a:bodyPr>
            <a:normAutofit/>
          </a:bodyPr>
          <a:lstStyle/>
          <a:p>
            <a:r>
              <a:rPr lang="en-US" dirty="0" smtClean="0"/>
              <a:t>The </a:t>
            </a:r>
            <a:r>
              <a:rPr lang="en-US" dirty="0" err="1" smtClean="0"/>
              <a:t>RuntimeException</a:t>
            </a:r>
            <a:r>
              <a:rPr lang="en-US" dirty="0" smtClean="0"/>
              <a:t> class and its subclasses are “unchecked” exceptions:</a:t>
            </a:r>
          </a:p>
          <a:p>
            <a:pPr lvl="1"/>
            <a:r>
              <a:rPr lang="en-US" dirty="0" smtClean="0"/>
              <a:t>Generally indicate program or JVM error (null pointer, arithmetic, invalid array index, etc.) </a:t>
            </a:r>
          </a:p>
          <a:p>
            <a:pPr lvl="1"/>
            <a:r>
              <a:rPr lang="en-US" dirty="0" smtClean="0"/>
              <a:t>Typically: no recovery is possible; program crashes</a:t>
            </a:r>
          </a:p>
          <a:p>
            <a:r>
              <a:rPr lang="en-US" dirty="0" smtClean="0"/>
              <a:t>All other Exceptions are “checked”</a:t>
            </a:r>
          </a:p>
          <a:p>
            <a:pPr lvl="1"/>
            <a:r>
              <a:rPr lang="en-US" dirty="0" smtClean="0"/>
              <a:t>Generally indicate “user” error (e.g., file not found)</a:t>
            </a:r>
          </a:p>
          <a:p>
            <a:pPr lvl="1"/>
            <a:r>
              <a:rPr lang="en-US" dirty="0" smtClean="0"/>
              <a:t>Must check for them (try-catch or throws)</a:t>
            </a:r>
          </a:p>
          <a:p>
            <a:pPr lvl="1"/>
            <a:r>
              <a:rPr lang="en-US" dirty="0" smtClean="0"/>
              <a:t>Typically: recoverable (e.g., prompt user again)</a:t>
            </a:r>
          </a:p>
          <a:p>
            <a:endParaRPr lang="en-US" dirty="0"/>
          </a:p>
        </p:txBody>
      </p:sp>
      <p:sp>
        <p:nvSpPr>
          <p:cNvPr id="3" name="Slide Number Placeholder 2"/>
          <p:cNvSpPr>
            <a:spLocks noGrp="1"/>
          </p:cNvSpPr>
          <p:nvPr>
            <p:ph type="sldNum" sz="quarter" idx="12"/>
          </p:nvPr>
        </p:nvSpPr>
        <p:spPr/>
        <p:txBody>
          <a:bodyPr/>
          <a:lstStyle/>
          <a:p>
            <a:fld id="{8A948100-F9AF-674A-BF08-576787DAE645}" type="slidenum">
              <a:rPr lang="en-US" smtClean="0"/>
              <a:t>40</a:t>
            </a:fld>
            <a:endParaRPr lang="en-US"/>
          </a:p>
        </p:txBody>
      </p:sp>
    </p:spTree>
    <p:extLst>
      <p:ext uri="{BB962C8B-B14F-4D97-AF65-F5344CB8AC3E}">
        <p14:creationId xmlns:p14="http://schemas.microsoft.com/office/powerpoint/2010/main" val="3565345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dissolve">
                                      <p:cBhvr>
                                        <p:cTn id="10" dur="500"/>
                                        <p:tgtEl>
                                          <p:spTgt spid="4">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dissolv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dissolve">
                                      <p:cBhvr>
                                        <p:cTn id="18" dur="500"/>
                                        <p:tgtEl>
                                          <p:spTgt spid="4">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dissolve">
                                      <p:cBhvr>
                                        <p:cTn id="21" dur="500"/>
                                        <p:tgtEl>
                                          <p:spTgt spid="4">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dissolve">
                                      <p:cBhvr>
                                        <p:cTn id="24" dur="500"/>
                                        <p:tgtEl>
                                          <p:spTgt spid="4">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dissolve">
                                      <p:cBhvr>
                                        <p:cTn id="2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EOF: Unchecked Exception</a:t>
            </a:r>
            <a:endParaRPr lang="en-US" dirty="0"/>
          </a:p>
        </p:txBody>
      </p:sp>
      <p:sp>
        <p:nvSpPr>
          <p:cNvPr id="3" name="Content Placeholder 2"/>
          <p:cNvSpPr>
            <a:spLocks noGrp="1"/>
          </p:cNvSpPr>
          <p:nvPr>
            <p:ph idx="1"/>
          </p:nvPr>
        </p:nvSpPr>
        <p:spPr>
          <a:xfrm>
            <a:off x="457200" y="1600200"/>
            <a:ext cx="8229600" cy="5121275"/>
          </a:xfrm>
        </p:spPr>
        <p:txBody>
          <a:bodyPr>
            <a:normAutofit fontScale="70000" lnSpcReduction="20000"/>
          </a:bodyPr>
          <a:lstStyle/>
          <a:p>
            <a:pPr marL="0" indent="0">
              <a:buNone/>
            </a:pPr>
            <a:r>
              <a:rPr lang="en-US" dirty="0">
                <a:latin typeface="Consolas"/>
                <a:cs typeface="Consolas"/>
              </a:rPr>
              <a:t>import </a:t>
            </a:r>
            <a:r>
              <a:rPr lang="en-US" dirty="0" err="1">
                <a:latin typeface="Consolas"/>
                <a:cs typeface="Consolas"/>
              </a:rPr>
              <a:t>java.util.Scanner</a:t>
            </a:r>
            <a:r>
              <a:rPr lang="en-US" dirty="0">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public class EOF {</a:t>
            </a:r>
          </a:p>
          <a:p>
            <a:pPr marL="0" indent="0">
              <a:buNone/>
            </a:pPr>
            <a:r>
              <a:rPr lang="en-US" dirty="0">
                <a:latin typeface="Consolas"/>
                <a:cs typeface="Consolas"/>
              </a:rPr>
              <a:t>    public static void main(String[]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Scanner s = new Scanner(</a:t>
            </a:r>
            <a:r>
              <a:rPr lang="en-US" dirty="0" err="1">
                <a:latin typeface="Consolas"/>
                <a:cs typeface="Consolas"/>
              </a:rPr>
              <a:t>System.in</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while (true) {</a:t>
            </a:r>
          </a:p>
          <a:p>
            <a:pPr marL="0" indent="0">
              <a:buNone/>
            </a:pPr>
            <a:r>
              <a:rPr lang="en-US" dirty="0">
                <a:latin typeface="Consolas"/>
                <a:cs typeface="Consolas"/>
              </a:rPr>
              <a:t>            String word = </a:t>
            </a:r>
            <a:r>
              <a:rPr lang="en-US" dirty="0" err="1">
                <a:latin typeface="Consolas"/>
                <a:cs typeface="Consolas"/>
              </a:rPr>
              <a:t>s.next</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(word);</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smtClean="0">
                <a:latin typeface="Consolas"/>
                <a:cs typeface="Consolas"/>
              </a:rPr>
              <a:t>}</a:t>
            </a:r>
          </a:p>
          <a:p>
            <a:pPr marL="0" indent="0">
              <a:buNone/>
            </a:pPr>
            <a:endParaRPr lang="en-US" dirty="0">
              <a:latin typeface="Consolas"/>
              <a:cs typeface="Consolas"/>
            </a:endParaRPr>
          </a:p>
          <a:p>
            <a:pPr marL="0" indent="0">
              <a:buNone/>
            </a:pPr>
            <a:r>
              <a:rPr lang="en-US" b="1" i="1" dirty="0" smtClean="0">
                <a:latin typeface="Calibri"/>
                <a:cs typeface="Calibri"/>
              </a:rPr>
              <a:t>Throws </a:t>
            </a:r>
            <a:r>
              <a:rPr lang="en-US" b="1" i="1" dirty="0" err="1" smtClean="0">
                <a:latin typeface="Calibri"/>
                <a:cs typeface="Calibri"/>
              </a:rPr>
              <a:t>NoSuchElementException</a:t>
            </a:r>
            <a:r>
              <a:rPr lang="en-US" b="1" i="1" dirty="0" smtClean="0">
                <a:latin typeface="Calibri"/>
                <a:cs typeface="Calibri"/>
              </a:rPr>
              <a:t> at end of file</a:t>
            </a:r>
            <a:endParaRPr lang="en-US" b="1" i="1" dirty="0">
              <a:latin typeface="Calibri"/>
              <a:cs typeface="Calibri"/>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t>41</a:t>
            </a:fld>
            <a:endParaRPr lang="en-US"/>
          </a:p>
        </p:txBody>
      </p:sp>
    </p:spTree>
    <p:extLst>
      <p:ext uri="{BB962C8B-B14F-4D97-AF65-F5344CB8AC3E}">
        <p14:creationId xmlns:p14="http://schemas.microsoft.com/office/powerpoint/2010/main" val="2267588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EOF: Catching </a:t>
            </a:r>
            <a:r>
              <a:rPr lang="en-US" dirty="0" err="1" smtClean="0"/>
              <a:t>NoSuchElement</a:t>
            </a:r>
            <a:endParaRPr lang="en-US" dirty="0"/>
          </a:p>
        </p:txBody>
      </p:sp>
      <p:sp>
        <p:nvSpPr>
          <p:cNvPr id="3" name="Content Placeholder 2"/>
          <p:cNvSpPr>
            <a:spLocks noGrp="1"/>
          </p:cNvSpPr>
          <p:nvPr>
            <p:ph idx="1"/>
          </p:nvPr>
        </p:nvSpPr>
        <p:spPr>
          <a:xfrm>
            <a:off x="457200" y="1600200"/>
            <a:ext cx="8686800" cy="5121275"/>
          </a:xfrm>
        </p:spPr>
        <p:txBody>
          <a:bodyPr>
            <a:noAutofit/>
          </a:bodyPr>
          <a:lstStyle/>
          <a:p>
            <a:pPr marL="0" indent="0">
              <a:buNone/>
            </a:pPr>
            <a:r>
              <a:rPr lang="en-US" sz="1500" dirty="0">
                <a:latin typeface="Consolas"/>
                <a:cs typeface="Consolas"/>
              </a:rPr>
              <a:t>import </a:t>
            </a:r>
            <a:r>
              <a:rPr lang="en-US" sz="1500" dirty="0" err="1">
                <a:latin typeface="Consolas"/>
                <a:cs typeface="Consolas"/>
              </a:rPr>
              <a:t>java.util.Scanner</a:t>
            </a:r>
            <a:r>
              <a:rPr lang="en-US" sz="1500" dirty="0">
                <a:latin typeface="Consolas"/>
                <a:cs typeface="Consolas"/>
              </a:rPr>
              <a:t>;</a:t>
            </a:r>
          </a:p>
          <a:p>
            <a:pPr marL="0" indent="0">
              <a:buNone/>
            </a:pPr>
            <a:r>
              <a:rPr lang="en-US" sz="1500" dirty="0">
                <a:latin typeface="Consolas"/>
                <a:cs typeface="Consolas"/>
              </a:rPr>
              <a:t>import </a:t>
            </a:r>
            <a:r>
              <a:rPr lang="en-US" sz="1500" dirty="0" err="1">
                <a:latin typeface="Consolas"/>
                <a:cs typeface="Consolas"/>
              </a:rPr>
              <a:t>java.util.NoSuchElementException</a:t>
            </a:r>
            <a:r>
              <a:rPr lang="en-US" sz="1500" dirty="0">
                <a:latin typeface="Consolas"/>
                <a:cs typeface="Consolas"/>
              </a:rPr>
              <a:t>;</a:t>
            </a:r>
          </a:p>
          <a:p>
            <a:pPr marL="0" indent="0">
              <a:buNone/>
            </a:pPr>
            <a:endParaRPr lang="en-US" sz="1500" dirty="0">
              <a:latin typeface="Consolas"/>
              <a:cs typeface="Consolas"/>
            </a:endParaRPr>
          </a:p>
          <a:p>
            <a:pPr marL="0" indent="0">
              <a:buNone/>
            </a:pPr>
            <a:r>
              <a:rPr lang="en-US" sz="1500" dirty="0">
                <a:latin typeface="Consolas"/>
                <a:cs typeface="Consolas"/>
              </a:rPr>
              <a:t>public class EOF {</a:t>
            </a:r>
          </a:p>
          <a:p>
            <a:pPr marL="0" indent="0">
              <a:buNone/>
            </a:pPr>
            <a:r>
              <a:rPr lang="en-US" sz="1500" dirty="0" smtClean="0">
                <a:latin typeface="Consolas"/>
                <a:cs typeface="Consolas"/>
              </a:rPr>
              <a:t>    public </a:t>
            </a:r>
            <a:r>
              <a:rPr lang="en-US" sz="1500" dirty="0">
                <a:latin typeface="Consolas"/>
                <a:cs typeface="Consolas"/>
              </a:rPr>
              <a:t>static void </a:t>
            </a:r>
            <a:r>
              <a:rPr lang="en-US" sz="1500" dirty="0" smtClean="0">
                <a:latin typeface="Consolas"/>
                <a:cs typeface="Consolas"/>
              </a:rPr>
              <a:t>main(</a:t>
            </a:r>
            <a:r>
              <a:rPr lang="en-US" sz="1500" dirty="0">
                <a:latin typeface="Consolas"/>
                <a:cs typeface="Consolas"/>
              </a:rPr>
              <a:t>String[] </a:t>
            </a:r>
            <a:r>
              <a:rPr lang="en-US" sz="1500" dirty="0" err="1">
                <a:latin typeface="Consolas"/>
                <a:cs typeface="Consolas"/>
              </a:rPr>
              <a:t>args</a:t>
            </a:r>
            <a:r>
              <a:rPr lang="en-US" sz="1500" dirty="0">
                <a:latin typeface="Consolas"/>
                <a:cs typeface="Consolas"/>
              </a:rPr>
              <a:t>) {</a:t>
            </a:r>
          </a:p>
          <a:p>
            <a:pPr marL="0" indent="0">
              <a:buNone/>
            </a:pPr>
            <a:r>
              <a:rPr lang="en-US" sz="1500" dirty="0">
                <a:latin typeface="Consolas"/>
                <a:cs typeface="Consolas"/>
              </a:rPr>
              <a:t>        Scanner s = new Scanner(</a:t>
            </a:r>
            <a:r>
              <a:rPr lang="en-US" sz="1500" dirty="0" err="1">
                <a:latin typeface="Consolas"/>
                <a:cs typeface="Consolas"/>
              </a:rPr>
              <a:t>System.in</a:t>
            </a:r>
            <a:r>
              <a:rPr lang="en-US" sz="1500" dirty="0">
                <a:latin typeface="Consolas"/>
                <a:cs typeface="Consolas"/>
              </a:rPr>
              <a:t>);</a:t>
            </a:r>
          </a:p>
          <a:p>
            <a:pPr marL="0" indent="0">
              <a:buNone/>
            </a:pPr>
            <a:r>
              <a:rPr lang="en-US" sz="1500" dirty="0">
                <a:latin typeface="Consolas"/>
                <a:cs typeface="Consolas"/>
              </a:rPr>
              <a:t>        </a:t>
            </a:r>
          </a:p>
          <a:p>
            <a:pPr marL="0" indent="0">
              <a:buNone/>
            </a:pPr>
            <a:r>
              <a:rPr lang="en-US" sz="1500" dirty="0">
                <a:latin typeface="Consolas"/>
                <a:cs typeface="Consolas"/>
              </a:rPr>
              <a:t>        while (true) {</a:t>
            </a:r>
          </a:p>
          <a:p>
            <a:pPr marL="0" indent="0">
              <a:buNone/>
            </a:pPr>
            <a:r>
              <a:rPr lang="en-US" sz="1500" dirty="0">
                <a:latin typeface="Consolas"/>
                <a:cs typeface="Consolas"/>
              </a:rPr>
              <a:t>            try {</a:t>
            </a:r>
          </a:p>
          <a:p>
            <a:pPr marL="0" indent="0">
              <a:buNone/>
            </a:pPr>
            <a:r>
              <a:rPr lang="en-US" sz="1500" dirty="0">
                <a:latin typeface="Consolas"/>
                <a:cs typeface="Consolas"/>
              </a:rPr>
              <a:t>                String word = </a:t>
            </a:r>
            <a:r>
              <a:rPr lang="en-US" sz="1500" dirty="0" err="1">
                <a:latin typeface="Consolas"/>
                <a:cs typeface="Consolas"/>
              </a:rPr>
              <a:t>s.next</a:t>
            </a:r>
            <a:r>
              <a:rPr lang="en-US" sz="1500" dirty="0">
                <a:latin typeface="Consolas"/>
                <a:cs typeface="Consolas"/>
              </a:rPr>
              <a:t>();</a:t>
            </a:r>
          </a:p>
          <a:p>
            <a:pPr marL="0" indent="0">
              <a:buNone/>
            </a:pPr>
            <a:r>
              <a:rPr lang="en-US" sz="1500" dirty="0">
                <a:latin typeface="Consolas"/>
                <a:cs typeface="Consolas"/>
              </a:rPr>
              <a:t>                </a:t>
            </a:r>
            <a:r>
              <a:rPr lang="en-US" sz="1500" dirty="0" err="1">
                <a:latin typeface="Consolas"/>
                <a:cs typeface="Consolas"/>
              </a:rPr>
              <a:t>System.out.println</a:t>
            </a:r>
            <a:r>
              <a:rPr lang="en-US" sz="1500" dirty="0">
                <a:latin typeface="Consolas"/>
                <a:cs typeface="Consolas"/>
              </a:rPr>
              <a:t>(word);</a:t>
            </a:r>
          </a:p>
          <a:p>
            <a:pPr marL="0" indent="0">
              <a:buNone/>
            </a:pPr>
            <a:r>
              <a:rPr lang="en-US" sz="1500" dirty="0">
                <a:latin typeface="Consolas"/>
                <a:cs typeface="Consolas"/>
              </a:rPr>
              <a:t>            } catch (</a:t>
            </a:r>
            <a:r>
              <a:rPr lang="en-US" sz="1500" dirty="0" err="1">
                <a:latin typeface="Consolas"/>
                <a:cs typeface="Consolas"/>
              </a:rPr>
              <a:t>NoSuchElementException</a:t>
            </a:r>
            <a:r>
              <a:rPr lang="en-US" sz="1500" dirty="0">
                <a:latin typeface="Consolas"/>
                <a:cs typeface="Consolas"/>
              </a:rPr>
              <a:t> e) {</a:t>
            </a:r>
          </a:p>
          <a:p>
            <a:pPr marL="0" indent="0">
              <a:buNone/>
            </a:pPr>
            <a:r>
              <a:rPr lang="en-US" sz="1500" dirty="0">
                <a:latin typeface="Consolas"/>
                <a:cs typeface="Consolas"/>
              </a:rPr>
              <a:t>                </a:t>
            </a:r>
            <a:r>
              <a:rPr lang="en-US" sz="1500" dirty="0" err="1">
                <a:latin typeface="Consolas"/>
                <a:cs typeface="Consolas"/>
              </a:rPr>
              <a:t>System.out.printf</a:t>
            </a:r>
            <a:r>
              <a:rPr lang="en-US" sz="1500" dirty="0">
                <a:latin typeface="Consolas"/>
                <a:cs typeface="Consolas"/>
              </a:rPr>
              <a:t>("</a:t>
            </a:r>
            <a:r>
              <a:rPr lang="en-US" sz="1500" dirty="0" err="1">
                <a:latin typeface="Consolas"/>
                <a:cs typeface="Consolas"/>
              </a:rPr>
              <a:t>NoSuchElementException</a:t>
            </a:r>
            <a:r>
              <a:rPr lang="en-US" sz="1500" dirty="0">
                <a:latin typeface="Consolas"/>
                <a:cs typeface="Consolas"/>
              </a:rPr>
              <a:t>: %s\</a:t>
            </a:r>
            <a:r>
              <a:rPr lang="en-US" sz="1500" dirty="0" smtClean="0">
                <a:latin typeface="Consolas"/>
                <a:cs typeface="Consolas"/>
              </a:rPr>
              <a:t>n”,</a:t>
            </a:r>
            <a:r>
              <a:rPr lang="en-US" sz="1500" dirty="0" err="1" smtClean="0">
                <a:latin typeface="Consolas"/>
                <a:cs typeface="Consolas"/>
              </a:rPr>
              <a:t>e.getMessage</a:t>
            </a:r>
            <a:r>
              <a:rPr lang="en-US" sz="1500" dirty="0">
                <a:latin typeface="Consolas"/>
                <a:cs typeface="Consolas"/>
              </a:rPr>
              <a:t>());</a:t>
            </a:r>
          </a:p>
          <a:p>
            <a:pPr marL="0" indent="0">
              <a:buNone/>
            </a:pPr>
            <a:r>
              <a:rPr lang="en-US" sz="1500" dirty="0">
                <a:latin typeface="Consolas"/>
                <a:cs typeface="Consolas"/>
              </a:rPr>
              <a:t>                break;</a:t>
            </a:r>
          </a:p>
          <a:p>
            <a:pPr marL="0" indent="0">
              <a:buNone/>
            </a:pPr>
            <a:r>
              <a:rPr lang="en-US" sz="1500" dirty="0">
                <a:latin typeface="Consolas"/>
                <a:cs typeface="Consolas"/>
              </a:rPr>
              <a:t>            }</a:t>
            </a:r>
          </a:p>
          <a:p>
            <a:pPr marL="0" indent="0">
              <a:buNone/>
            </a:pPr>
            <a:r>
              <a:rPr lang="en-US" sz="1500" dirty="0">
                <a:latin typeface="Consolas"/>
                <a:cs typeface="Consolas"/>
              </a:rPr>
              <a:t>        }</a:t>
            </a:r>
          </a:p>
          <a:p>
            <a:pPr marL="0" indent="0">
              <a:buNone/>
            </a:pPr>
            <a:r>
              <a:rPr lang="en-US" sz="1500" dirty="0">
                <a:latin typeface="Consolas"/>
                <a:cs typeface="Consolas"/>
              </a:rPr>
              <a:t>    }</a:t>
            </a:r>
          </a:p>
          <a:p>
            <a:pPr marL="0" indent="0">
              <a:buNone/>
            </a:pPr>
            <a:r>
              <a:rPr lang="en-US" sz="1500" dirty="0">
                <a:latin typeface="Consolas"/>
                <a:cs typeface="Consolas"/>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t>42</a:t>
            </a:fld>
            <a:endParaRPr lang="en-US"/>
          </a:p>
        </p:txBody>
      </p:sp>
    </p:spTree>
    <p:extLst>
      <p:ext uri="{BB962C8B-B14F-4D97-AF65-F5344CB8AC3E}">
        <p14:creationId xmlns:p14="http://schemas.microsoft.com/office/powerpoint/2010/main" val="3449705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Scanner: Catching </a:t>
            </a:r>
            <a:r>
              <a:rPr lang="en-US" dirty="0" err="1" smtClean="0"/>
              <a:t>FileNotFound</a:t>
            </a:r>
            <a:endParaRPr lang="en-US" dirty="0"/>
          </a:p>
        </p:txBody>
      </p:sp>
      <p:sp>
        <p:nvSpPr>
          <p:cNvPr id="3" name="Content Placeholder 2"/>
          <p:cNvSpPr>
            <a:spLocks noGrp="1"/>
          </p:cNvSpPr>
          <p:nvPr>
            <p:ph idx="1"/>
          </p:nvPr>
        </p:nvSpPr>
        <p:spPr>
          <a:xfrm>
            <a:off x="457200" y="1600200"/>
            <a:ext cx="8229600" cy="5121275"/>
          </a:xfrm>
        </p:spPr>
        <p:txBody>
          <a:bodyPr>
            <a:noAutofit/>
          </a:bodyPr>
          <a:lstStyle/>
          <a:p>
            <a:pPr marL="0" indent="0">
              <a:buNone/>
            </a:pPr>
            <a:r>
              <a:rPr lang="en-US" sz="1200" dirty="0">
                <a:latin typeface="Consolas"/>
                <a:cs typeface="Consolas"/>
              </a:rPr>
              <a:t>import </a:t>
            </a:r>
            <a:r>
              <a:rPr lang="en-US" sz="1200" dirty="0" err="1">
                <a:latin typeface="Consolas"/>
                <a:cs typeface="Consolas"/>
              </a:rPr>
              <a:t>java.util.Scanner</a:t>
            </a:r>
            <a:r>
              <a:rPr lang="en-US" sz="1200" dirty="0">
                <a:latin typeface="Consolas"/>
                <a:cs typeface="Consolas"/>
              </a:rPr>
              <a:t>;</a:t>
            </a:r>
          </a:p>
          <a:p>
            <a:pPr marL="0" indent="0">
              <a:buNone/>
            </a:pPr>
            <a:r>
              <a:rPr lang="en-US" sz="1200" dirty="0">
                <a:latin typeface="Consolas"/>
                <a:cs typeface="Consolas"/>
              </a:rPr>
              <a:t>import </a:t>
            </a:r>
            <a:r>
              <a:rPr lang="en-US" sz="1200" dirty="0" err="1">
                <a:latin typeface="Consolas"/>
                <a:cs typeface="Consolas"/>
              </a:rPr>
              <a:t>java.io.File</a:t>
            </a:r>
            <a:r>
              <a:rPr lang="en-US" sz="1200" dirty="0">
                <a:latin typeface="Consolas"/>
                <a:cs typeface="Consolas"/>
              </a:rPr>
              <a:t>;</a:t>
            </a:r>
          </a:p>
          <a:p>
            <a:pPr marL="0" indent="0">
              <a:buNone/>
            </a:pPr>
            <a:r>
              <a:rPr lang="en-US" sz="1200" dirty="0">
                <a:latin typeface="Consolas"/>
                <a:cs typeface="Consolas"/>
              </a:rPr>
              <a:t>import </a:t>
            </a:r>
            <a:r>
              <a:rPr lang="en-US" sz="1200" dirty="0" err="1">
                <a:latin typeface="Consolas"/>
                <a:cs typeface="Consolas"/>
              </a:rPr>
              <a:t>java.io.FileNotFoundException</a:t>
            </a:r>
            <a:r>
              <a:rPr lang="en-US" sz="1200" dirty="0">
                <a:latin typeface="Consolas"/>
                <a:cs typeface="Consolas"/>
              </a:rPr>
              <a:t>;</a:t>
            </a:r>
          </a:p>
          <a:p>
            <a:pPr marL="0" indent="0">
              <a:buNone/>
            </a:pPr>
            <a:endParaRPr lang="en-US" sz="1200" dirty="0">
              <a:latin typeface="Consolas"/>
              <a:cs typeface="Consolas"/>
            </a:endParaRPr>
          </a:p>
          <a:p>
            <a:pPr marL="0" indent="0">
              <a:buNone/>
            </a:pPr>
            <a:r>
              <a:rPr lang="en-US" sz="1200" dirty="0">
                <a:latin typeface="Consolas"/>
                <a:cs typeface="Consolas"/>
              </a:rPr>
              <a:t>public class </a:t>
            </a:r>
            <a:r>
              <a:rPr lang="en-US" sz="1200" dirty="0" err="1" smtClean="0">
                <a:latin typeface="Consolas"/>
                <a:cs typeface="Consolas"/>
              </a:rPr>
              <a:t>LineCounter</a:t>
            </a:r>
            <a:r>
              <a:rPr lang="en-US" sz="1200" dirty="0" smtClean="0">
                <a:latin typeface="Consolas"/>
                <a:cs typeface="Consolas"/>
              </a:rPr>
              <a:t> {</a:t>
            </a:r>
            <a:endParaRPr lang="en-US" sz="1200" dirty="0">
              <a:latin typeface="Consolas"/>
              <a:cs typeface="Consolas"/>
            </a:endParaRPr>
          </a:p>
          <a:p>
            <a:pPr marL="0" indent="0">
              <a:buNone/>
            </a:pPr>
            <a:r>
              <a:rPr lang="en-US" sz="1200" dirty="0">
                <a:latin typeface="Consolas"/>
                <a:cs typeface="Consolas"/>
              </a:rPr>
              <a:t>    public static void main(String[] </a:t>
            </a:r>
            <a:r>
              <a:rPr lang="en-US" sz="1200" dirty="0" err="1">
                <a:latin typeface="Consolas"/>
                <a:cs typeface="Consolas"/>
              </a:rPr>
              <a:t>args</a:t>
            </a:r>
            <a:r>
              <a:rPr lang="en-US" sz="1200" dirty="0">
                <a:latin typeface="Consolas"/>
                <a:cs typeface="Consolas"/>
              </a:rPr>
              <a:t>) {</a:t>
            </a:r>
          </a:p>
          <a:p>
            <a:pPr marL="0" indent="0">
              <a:buNone/>
            </a:pPr>
            <a:r>
              <a:rPr lang="en-US" sz="1200" dirty="0">
                <a:latin typeface="Consolas"/>
                <a:cs typeface="Consolas"/>
              </a:rPr>
              <a:t>        File f = new File(</a:t>
            </a:r>
            <a:r>
              <a:rPr lang="en-US" sz="1200" dirty="0" err="1">
                <a:latin typeface="Consolas"/>
                <a:cs typeface="Consolas"/>
              </a:rPr>
              <a:t>args</a:t>
            </a:r>
            <a:r>
              <a:rPr lang="en-US" sz="1200" dirty="0">
                <a:latin typeface="Consolas"/>
                <a:cs typeface="Consolas"/>
              </a:rPr>
              <a:t>[0]);</a:t>
            </a:r>
          </a:p>
          <a:p>
            <a:pPr marL="0" indent="0">
              <a:buNone/>
            </a:pPr>
            <a:r>
              <a:rPr lang="en-US" sz="1200" dirty="0">
                <a:latin typeface="Consolas"/>
                <a:cs typeface="Consolas"/>
              </a:rPr>
              <a:t>        </a:t>
            </a:r>
          </a:p>
          <a:p>
            <a:pPr marL="0" indent="0">
              <a:buNone/>
            </a:pPr>
            <a:r>
              <a:rPr lang="en-US" sz="1200" dirty="0">
                <a:latin typeface="Consolas"/>
                <a:cs typeface="Consolas"/>
              </a:rPr>
              <a:t>        try {</a:t>
            </a:r>
          </a:p>
          <a:p>
            <a:pPr marL="0" indent="0">
              <a:buNone/>
            </a:pPr>
            <a:r>
              <a:rPr lang="en-US" sz="1200" dirty="0">
                <a:latin typeface="Consolas"/>
                <a:cs typeface="Consolas"/>
              </a:rPr>
              <a:t>            Scanner s = new Scanner(f);</a:t>
            </a:r>
          </a:p>
          <a:p>
            <a:pPr marL="0" indent="0">
              <a:buNone/>
            </a:pPr>
            <a:r>
              <a:rPr lang="en-US" sz="1200" dirty="0">
                <a:latin typeface="Consolas"/>
                <a:cs typeface="Consolas"/>
              </a:rPr>
              <a:t>            </a:t>
            </a:r>
          </a:p>
          <a:p>
            <a:pPr marL="0" indent="0">
              <a:buNone/>
            </a:pPr>
            <a:r>
              <a:rPr lang="en-US" sz="1200" dirty="0">
                <a:latin typeface="Consolas"/>
                <a:cs typeface="Consolas"/>
              </a:rPr>
              <a:t>            </a:t>
            </a:r>
            <a:r>
              <a:rPr lang="en-US" sz="1200" dirty="0" err="1">
                <a:latin typeface="Consolas"/>
                <a:cs typeface="Consolas"/>
              </a:rPr>
              <a:t>int</a:t>
            </a:r>
            <a:r>
              <a:rPr lang="en-US" sz="1200" dirty="0">
                <a:latin typeface="Consolas"/>
                <a:cs typeface="Consolas"/>
              </a:rPr>
              <a:t> c = 0;</a:t>
            </a:r>
          </a:p>
          <a:p>
            <a:pPr marL="0" indent="0">
              <a:buNone/>
            </a:pPr>
            <a:r>
              <a:rPr lang="en-US" sz="1200" dirty="0">
                <a:latin typeface="Consolas"/>
                <a:cs typeface="Consolas"/>
              </a:rPr>
              <a:t>            while (</a:t>
            </a:r>
            <a:r>
              <a:rPr lang="en-US" sz="1200" dirty="0" err="1">
                <a:latin typeface="Consolas"/>
                <a:cs typeface="Consolas"/>
              </a:rPr>
              <a:t>s.hasNextLine</a:t>
            </a:r>
            <a:r>
              <a:rPr lang="en-US" sz="1200" dirty="0">
                <a:latin typeface="Consolas"/>
                <a:cs typeface="Consolas"/>
              </a:rPr>
              <a:t>()) {</a:t>
            </a:r>
          </a:p>
          <a:p>
            <a:pPr marL="0" indent="0">
              <a:buNone/>
            </a:pPr>
            <a:r>
              <a:rPr lang="en-US" sz="1200" dirty="0">
                <a:latin typeface="Consolas"/>
                <a:cs typeface="Consolas"/>
              </a:rPr>
              <a:t>                </a:t>
            </a:r>
            <a:r>
              <a:rPr lang="en-US" sz="1200" dirty="0" err="1">
                <a:latin typeface="Consolas"/>
                <a:cs typeface="Consolas"/>
              </a:rPr>
              <a:t>s.nextLine</a:t>
            </a:r>
            <a:r>
              <a:rPr lang="en-US" sz="1200" dirty="0">
                <a:latin typeface="Consolas"/>
                <a:cs typeface="Consolas"/>
              </a:rPr>
              <a:t>();</a:t>
            </a:r>
          </a:p>
          <a:p>
            <a:pPr marL="0" indent="0">
              <a:buNone/>
            </a:pPr>
            <a:r>
              <a:rPr lang="en-US" sz="1200" dirty="0">
                <a:latin typeface="Consolas"/>
                <a:cs typeface="Consolas"/>
              </a:rPr>
              <a:t>                </a:t>
            </a:r>
            <a:r>
              <a:rPr lang="en-US" sz="1200" dirty="0" err="1">
                <a:latin typeface="Consolas"/>
                <a:cs typeface="Consolas"/>
              </a:rPr>
              <a:t>c++</a:t>
            </a:r>
            <a:r>
              <a:rPr lang="en-US" sz="1200" dirty="0">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a:t>
            </a:r>
          </a:p>
          <a:p>
            <a:pPr marL="0" indent="0">
              <a:buNone/>
            </a:pPr>
            <a:r>
              <a:rPr lang="en-US" sz="1200" dirty="0">
                <a:latin typeface="Consolas"/>
                <a:cs typeface="Consolas"/>
              </a:rPr>
              <a:t>            </a:t>
            </a:r>
            <a:r>
              <a:rPr lang="en-US" sz="1200" dirty="0" err="1">
                <a:latin typeface="Consolas"/>
                <a:cs typeface="Consolas"/>
              </a:rPr>
              <a:t>System.out.printf</a:t>
            </a:r>
            <a:r>
              <a:rPr lang="en-US" sz="1200" dirty="0">
                <a:latin typeface="Consolas"/>
                <a:cs typeface="Consolas"/>
              </a:rPr>
              <a:t>("read %d lines from file %s\n", c, f);</a:t>
            </a:r>
          </a:p>
          <a:p>
            <a:pPr marL="0" indent="0">
              <a:buNone/>
            </a:pPr>
            <a:r>
              <a:rPr lang="en-US" sz="1200" dirty="0">
                <a:latin typeface="Consolas"/>
                <a:cs typeface="Consolas"/>
              </a:rPr>
              <a:t>        } catch (</a:t>
            </a:r>
            <a:r>
              <a:rPr lang="en-US" sz="1200" dirty="0" err="1">
                <a:latin typeface="Consolas"/>
                <a:cs typeface="Consolas"/>
              </a:rPr>
              <a:t>FileNotFoundException</a:t>
            </a:r>
            <a:r>
              <a:rPr lang="en-US" sz="1200" dirty="0">
                <a:latin typeface="Consolas"/>
                <a:cs typeface="Consolas"/>
              </a:rPr>
              <a:t> e) {</a:t>
            </a:r>
          </a:p>
          <a:p>
            <a:pPr marL="0" indent="0">
              <a:buNone/>
            </a:pPr>
            <a:r>
              <a:rPr lang="en-US" sz="1200" dirty="0">
                <a:latin typeface="Consolas"/>
                <a:cs typeface="Consolas"/>
              </a:rPr>
              <a:t>            </a:t>
            </a:r>
            <a:r>
              <a:rPr lang="en-US" sz="1200" dirty="0" err="1">
                <a:latin typeface="Consolas"/>
                <a:cs typeface="Consolas"/>
              </a:rPr>
              <a:t>System.out.printf</a:t>
            </a:r>
            <a:r>
              <a:rPr lang="en-US" sz="1200" dirty="0">
                <a:latin typeface="Consolas"/>
                <a:cs typeface="Consolas"/>
              </a:rPr>
              <a:t>("Exception: %s\n", </a:t>
            </a:r>
            <a:r>
              <a:rPr lang="en-US" sz="1200" dirty="0" err="1">
                <a:latin typeface="Consolas"/>
                <a:cs typeface="Consolas"/>
              </a:rPr>
              <a:t>e.getMessage</a:t>
            </a:r>
            <a:r>
              <a:rPr lang="en-US" sz="1200" dirty="0">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a:t>
            </a:r>
          </a:p>
          <a:p>
            <a:pPr marL="0" indent="0">
              <a:buNone/>
            </a:pPr>
            <a:r>
              <a:rPr lang="en-US" sz="1200" dirty="0">
                <a:latin typeface="Consolas"/>
                <a:cs typeface="Consolas"/>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t>43</a:t>
            </a:fld>
            <a:endParaRPr lang="en-US"/>
          </a:p>
        </p:txBody>
      </p:sp>
    </p:spTree>
    <p:extLst>
      <p:ext uri="{BB962C8B-B14F-4D97-AF65-F5344CB8AC3E}">
        <p14:creationId xmlns:p14="http://schemas.microsoft.com/office/powerpoint/2010/main" val="3475733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Your Own Exception Class</a:t>
            </a:r>
            <a:endParaRPr lang="en-US" dirty="0"/>
          </a:p>
        </p:txBody>
      </p:sp>
      <p:sp>
        <p:nvSpPr>
          <p:cNvPr id="3" name="Content Placeholder 2"/>
          <p:cNvSpPr>
            <a:spLocks noGrp="1"/>
          </p:cNvSpPr>
          <p:nvPr>
            <p:ph idx="1"/>
          </p:nvPr>
        </p:nvSpPr>
        <p:spPr>
          <a:xfrm>
            <a:off x="457200" y="1600200"/>
            <a:ext cx="8686800" cy="5121275"/>
          </a:xfrm>
        </p:spPr>
        <p:txBody>
          <a:bodyPr>
            <a:noAutofit/>
          </a:bodyPr>
          <a:lstStyle/>
          <a:p>
            <a:pPr marL="0" indent="0">
              <a:buNone/>
            </a:pPr>
            <a:r>
              <a:rPr lang="en-US" sz="2000" dirty="0">
                <a:latin typeface="Consolas"/>
                <a:cs typeface="Consolas"/>
              </a:rPr>
              <a:t>public class </a:t>
            </a:r>
            <a:r>
              <a:rPr lang="en-US" sz="2000" dirty="0" err="1">
                <a:latin typeface="Consolas"/>
                <a:cs typeface="Consolas"/>
              </a:rPr>
              <a:t>StudentNotFoundException</a:t>
            </a:r>
            <a:r>
              <a:rPr lang="en-US" sz="2000" dirty="0">
                <a:latin typeface="Consolas"/>
                <a:cs typeface="Consolas"/>
              </a:rPr>
              <a:t> extends Exception {</a:t>
            </a:r>
          </a:p>
          <a:p>
            <a:pPr marL="0" indent="0">
              <a:buNone/>
            </a:pPr>
            <a:r>
              <a:rPr lang="en-US" sz="2000" dirty="0">
                <a:latin typeface="Consolas"/>
                <a:cs typeface="Consolas"/>
              </a:rPr>
              <a:t>    public </a:t>
            </a:r>
            <a:r>
              <a:rPr lang="en-US" sz="2000" dirty="0" err="1">
                <a:latin typeface="Consolas"/>
                <a:cs typeface="Consolas"/>
              </a:rPr>
              <a:t>StudentNotFoundException</a:t>
            </a:r>
            <a:r>
              <a:rPr lang="en-US" sz="2000" dirty="0">
                <a:latin typeface="Consolas"/>
                <a:cs typeface="Consolas"/>
              </a:rPr>
              <a:t> (String message) {</a:t>
            </a:r>
          </a:p>
          <a:p>
            <a:pPr marL="0" indent="0">
              <a:buNone/>
            </a:pPr>
            <a:r>
              <a:rPr lang="en-US" sz="2000" dirty="0">
                <a:latin typeface="Consolas"/>
                <a:cs typeface="Consolas"/>
              </a:rPr>
              <a:t>        super (message);</a:t>
            </a:r>
          </a:p>
          <a:p>
            <a:pPr marL="0" indent="0">
              <a:buNone/>
            </a:pPr>
            <a:r>
              <a:rPr lang="en-US" sz="2000" dirty="0">
                <a:latin typeface="Consolas"/>
                <a:cs typeface="Consolas"/>
              </a:rPr>
              <a:t>    }</a:t>
            </a:r>
          </a:p>
          <a:p>
            <a:pPr marL="0" indent="0">
              <a:buNone/>
            </a:pPr>
            <a:r>
              <a:rPr lang="en-US" sz="2000" dirty="0" smtClean="0">
                <a:latin typeface="Consolas"/>
                <a:cs typeface="Consolas"/>
              </a:rPr>
              <a:t>}</a:t>
            </a:r>
          </a:p>
          <a:p>
            <a:pPr marL="0" indent="0">
              <a:buNone/>
            </a:pPr>
            <a:endParaRPr lang="en-US" sz="2000" dirty="0">
              <a:latin typeface="Consolas"/>
              <a:cs typeface="Consolas"/>
            </a:endParaRPr>
          </a:p>
          <a:p>
            <a:pPr marL="0" indent="0">
              <a:buNone/>
            </a:pPr>
            <a:r>
              <a:rPr lang="en-US" sz="2000" dirty="0">
                <a:latin typeface="Consolas"/>
                <a:cs typeface="Consolas"/>
              </a:rPr>
              <a:t>public class </a:t>
            </a:r>
            <a:r>
              <a:rPr lang="en-US" sz="2000" dirty="0" err="1" smtClean="0">
                <a:latin typeface="Consolas"/>
                <a:cs typeface="Consolas"/>
              </a:rPr>
              <a:t>FindStudent</a:t>
            </a:r>
            <a:r>
              <a:rPr lang="en-US" sz="2000" dirty="0" smtClean="0">
                <a:latin typeface="Consolas"/>
                <a:cs typeface="Consolas"/>
              </a:rPr>
              <a:t> {</a:t>
            </a:r>
            <a:endParaRPr lang="en-US" sz="2000" dirty="0">
              <a:latin typeface="Consolas"/>
              <a:cs typeface="Consolas"/>
            </a:endParaRPr>
          </a:p>
          <a:p>
            <a:pPr marL="0" indent="0">
              <a:buNone/>
            </a:pPr>
            <a:r>
              <a:rPr lang="en-US" sz="2000" dirty="0">
                <a:latin typeface="Consolas"/>
                <a:cs typeface="Consolas"/>
              </a:rPr>
              <a:t> </a:t>
            </a:r>
            <a:r>
              <a:rPr lang="en-US" sz="2000" dirty="0" smtClean="0">
                <a:latin typeface="Consolas"/>
                <a:cs typeface="Consolas"/>
              </a:rPr>
              <a:t>   public </a:t>
            </a:r>
            <a:r>
              <a:rPr lang="en-US" sz="2000" dirty="0" err="1" smtClean="0">
                <a:latin typeface="Consolas"/>
                <a:cs typeface="Consolas"/>
              </a:rPr>
              <a:t>int</a:t>
            </a:r>
            <a:r>
              <a:rPr lang="en-US" sz="2000" dirty="0" smtClean="0">
                <a:latin typeface="Consolas"/>
                <a:cs typeface="Consolas"/>
              </a:rPr>
              <a:t> search(String </a:t>
            </a:r>
            <a:r>
              <a:rPr lang="en-US" sz="2000" dirty="0" err="1" smtClean="0">
                <a:latin typeface="Consolas"/>
                <a:cs typeface="Consolas"/>
              </a:rPr>
              <a:t>studentName</a:t>
            </a:r>
            <a:r>
              <a:rPr lang="en-US" sz="2000" dirty="0" smtClean="0">
                <a:latin typeface="Consolas"/>
                <a:cs typeface="Consolas"/>
              </a:rPr>
              <a:t>) throws     				                  </a:t>
            </a:r>
            <a:r>
              <a:rPr lang="en-US" sz="2000" dirty="0" err="1" smtClean="0">
                <a:latin typeface="Consolas"/>
                <a:cs typeface="Consolas"/>
              </a:rPr>
              <a:t>StudentNotFoundException</a:t>
            </a:r>
            <a:r>
              <a:rPr lang="en-US" sz="2000" dirty="0" smtClean="0">
                <a:latin typeface="Consolas"/>
                <a:cs typeface="Consolas"/>
              </a:rPr>
              <a:t> {</a:t>
            </a:r>
            <a:endParaRPr lang="en-US" sz="2000" dirty="0">
              <a:latin typeface="Consolas"/>
              <a:cs typeface="Consolas"/>
            </a:endParaRPr>
          </a:p>
          <a:p>
            <a:pPr marL="0" indent="0">
              <a:buNone/>
            </a:pPr>
            <a:r>
              <a:rPr lang="en-US" sz="2000" dirty="0" smtClean="0">
                <a:latin typeface="Consolas"/>
                <a:cs typeface="Consolas"/>
              </a:rPr>
              <a:t>    if </a:t>
            </a:r>
            <a:r>
              <a:rPr lang="en-US" sz="2000" dirty="0">
                <a:latin typeface="Consolas"/>
                <a:cs typeface="Consolas"/>
              </a:rPr>
              <a:t>(...) {</a:t>
            </a:r>
          </a:p>
          <a:p>
            <a:pPr marL="0" indent="0">
              <a:buNone/>
            </a:pPr>
            <a:r>
              <a:rPr lang="en-US" sz="2000" dirty="0">
                <a:latin typeface="Consolas"/>
                <a:cs typeface="Consolas"/>
              </a:rPr>
              <a:t>     </a:t>
            </a:r>
            <a:r>
              <a:rPr lang="en-US" sz="2000" dirty="0" smtClean="0">
                <a:latin typeface="Consolas"/>
                <a:cs typeface="Consolas"/>
              </a:rPr>
              <a:t>   throw </a:t>
            </a:r>
            <a:r>
              <a:rPr lang="en-US" sz="2000" dirty="0">
                <a:latin typeface="Consolas"/>
                <a:cs typeface="Consolas"/>
              </a:rPr>
              <a:t>new </a:t>
            </a:r>
            <a:r>
              <a:rPr lang="en-US" sz="2000" dirty="0" err="1">
                <a:latin typeface="Consolas"/>
                <a:cs typeface="Consolas"/>
              </a:rPr>
              <a:t>StudentNotFoundException</a:t>
            </a:r>
            <a:r>
              <a:rPr lang="en-US" sz="2000" dirty="0">
                <a:latin typeface="Consolas"/>
                <a:cs typeface="Consolas"/>
              </a:rPr>
              <a:t> (</a:t>
            </a:r>
            <a:r>
              <a:rPr lang="en-US" sz="2000" dirty="0" err="1" smtClean="0">
                <a:latin typeface="Consolas"/>
                <a:cs typeface="Consolas"/>
              </a:rPr>
              <a:t>studentName</a:t>
            </a:r>
            <a:r>
              <a:rPr lang="en-US" sz="2000" dirty="0" smtClean="0">
                <a:latin typeface="Consolas"/>
                <a:cs typeface="Consolas"/>
              </a:rPr>
              <a:t>);</a:t>
            </a:r>
            <a:endParaRPr lang="en-US" sz="2000" dirty="0">
              <a:latin typeface="Consolas"/>
              <a:cs typeface="Consolas"/>
            </a:endParaRPr>
          </a:p>
          <a:p>
            <a:pPr marL="0" indent="0">
              <a:buNone/>
            </a:pPr>
            <a:r>
              <a:rPr lang="en-US" sz="2000" dirty="0" smtClean="0">
                <a:latin typeface="Consolas"/>
                <a:cs typeface="Consolas"/>
              </a:rPr>
              <a:t>        }</a:t>
            </a:r>
          </a:p>
          <a:p>
            <a:pPr marL="0" indent="0">
              <a:buNone/>
            </a:pPr>
            <a:r>
              <a:rPr lang="en-US" sz="2000" dirty="0">
                <a:latin typeface="Consolas"/>
                <a:cs typeface="Consolas"/>
              </a:rPr>
              <a:t> </a:t>
            </a:r>
            <a:r>
              <a:rPr lang="en-US" sz="2000" dirty="0" smtClean="0">
                <a:latin typeface="Consolas"/>
                <a:cs typeface="Consolas"/>
              </a:rPr>
              <a:t>   }</a:t>
            </a:r>
          </a:p>
          <a:p>
            <a:pPr marL="0" indent="0">
              <a:buNone/>
            </a:pPr>
            <a:r>
              <a:rPr lang="en-US" sz="2000" dirty="0">
                <a:latin typeface="Consolas"/>
                <a:cs typeface="Consolas"/>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t>44</a:t>
            </a:fld>
            <a:endParaRPr lang="en-US"/>
          </a:p>
        </p:txBody>
      </p:sp>
    </p:spTree>
    <p:extLst>
      <p:ext uri="{BB962C8B-B14F-4D97-AF65-F5344CB8AC3E}">
        <p14:creationId xmlns:p14="http://schemas.microsoft.com/office/powerpoint/2010/main" val="758092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Catching Multiple Exceptions</a:t>
            </a:r>
            <a:endParaRPr lang="en-US" dirty="0"/>
          </a:p>
        </p:txBody>
      </p:sp>
      <p:sp>
        <p:nvSpPr>
          <p:cNvPr id="3" name="Content Placeholder 2"/>
          <p:cNvSpPr>
            <a:spLocks noGrp="1"/>
          </p:cNvSpPr>
          <p:nvPr>
            <p:ph idx="1"/>
          </p:nvPr>
        </p:nvSpPr>
        <p:spPr>
          <a:xfrm>
            <a:off x="457200" y="1600200"/>
            <a:ext cx="8229600" cy="5121275"/>
          </a:xfrm>
        </p:spPr>
        <p:txBody>
          <a:bodyPr>
            <a:normAutofit fontScale="77500" lnSpcReduction="20000"/>
          </a:bodyPr>
          <a:lstStyle/>
          <a:p>
            <a:r>
              <a:rPr lang="en-US" dirty="0" smtClean="0"/>
              <a:t>It is possible to catch multiple exceptions from one </a:t>
            </a:r>
            <a:r>
              <a:rPr lang="en-US" dirty="0" smtClean="0">
                <a:latin typeface="Consolas"/>
                <a:cs typeface="Consolas"/>
              </a:rPr>
              <a:t>try</a:t>
            </a:r>
          </a:p>
          <a:p>
            <a:r>
              <a:rPr lang="en-US" dirty="0" smtClean="0"/>
              <a:t>Catches must be ordered from lowest subclass to highest superclass</a:t>
            </a:r>
          </a:p>
          <a:p>
            <a:endParaRPr lang="en-US" dirty="0" smtClean="0"/>
          </a:p>
          <a:p>
            <a:pPr marL="0" indent="0">
              <a:buNone/>
            </a:pPr>
            <a:r>
              <a:rPr lang="en-US" dirty="0">
                <a:latin typeface="Consolas"/>
                <a:cs typeface="Consolas"/>
              </a:rPr>
              <a:t>t</a:t>
            </a:r>
            <a:r>
              <a:rPr lang="en-US" dirty="0" smtClean="0">
                <a:latin typeface="Consolas"/>
                <a:cs typeface="Consolas"/>
              </a:rPr>
              <a:t>ry {</a:t>
            </a:r>
          </a:p>
          <a:p>
            <a:pPr marL="0" indent="0">
              <a:buNone/>
            </a:pPr>
            <a:r>
              <a:rPr lang="en-US" dirty="0">
                <a:latin typeface="Consolas"/>
                <a:cs typeface="Consolas"/>
              </a:rPr>
              <a:t> </a:t>
            </a:r>
            <a:r>
              <a:rPr lang="en-US" dirty="0" smtClean="0">
                <a:latin typeface="Consolas"/>
                <a:cs typeface="Consolas"/>
              </a:rPr>
              <a:t>   … statements-that-may-throw-exceptions;</a:t>
            </a:r>
          </a:p>
          <a:p>
            <a:pPr marL="0" indent="0">
              <a:buNone/>
            </a:pPr>
            <a:r>
              <a:rPr lang="en-US" dirty="0" smtClean="0">
                <a:latin typeface="Consolas"/>
                <a:cs typeface="Consolas"/>
              </a:rPr>
              <a:t>} catch </a:t>
            </a:r>
            <a:r>
              <a:rPr lang="en-US" dirty="0">
                <a:latin typeface="Consolas"/>
                <a:cs typeface="Consolas"/>
              </a:rPr>
              <a:t>(</a:t>
            </a:r>
            <a:r>
              <a:rPr lang="en-US" dirty="0" err="1">
                <a:latin typeface="Consolas"/>
                <a:cs typeface="Consolas"/>
              </a:rPr>
              <a:t>StudentNotFoundException</a:t>
            </a:r>
            <a:r>
              <a:rPr lang="en-US" dirty="0">
                <a:latin typeface="Consolas"/>
                <a:cs typeface="Consolas"/>
              </a:rPr>
              <a:t> e</a:t>
            </a:r>
            <a:r>
              <a:rPr lang="en-US" dirty="0" smtClean="0">
                <a:latin typeface="Consolas"/>
                <a:cs typeface="Consolas"/>
              </a:rPr>
              <a:t>) {</a:t>
            </a:r>
          </a:p>
          <a:p>
            <a:pPr marL="0" indent="0">
              <a:buNone/>
            </a:pPr>
            <a:r>
              <a:rPr lang="en-US" dirty="0">
                <a:latin typeface="Consolas"/>
                <a:cs typeface="Consolas"/>
              </a:rPr>
              <a:t> </a:t>
            </a:r>
            <a:r>
              <a:rPr lang="en-US" dirty="0" smtClean="0">
                <a:latin typeface="Consolas"/>
                <a:cs typeface="Consolas"/>
              </a:rPr>
              <a:t>   // code to handle student not found</a:t>
            </a:r>
          </a:p>
          <a:p>
            <a:pPr marL="0" indent="0">
              <a:buNone/>
            </a:pPr>
            <a:r>
              <a:rPr lang="en-US" dirty="0" smtClean="0">
                <a:latin typeface="Consolas"/>
                <a:cs typeface="Consolas"/>
              </a:rPr>
              <a:t>} catch (</a:t>
            </a:r>
            <a:r>
              <a:rPr lang="en-US" dirty="0" err="1" smtClean="0">
                <a:latin typeface="Consolas"/>
                <a:cs typeface="Consolas"/>
              </a:rPr>
              <a:t>NullPointerException</a:t>
            </a:r>
            <a:r>
              <a:rPr lang="en-US" dirty="0" smtClean="0">
                <a:latin typeface="Consolas"/>
                <a:cs typeface="Consolas"/>
              </a:rPr>
              <a:t> e) {</a:t>
            </a:r>
          </a:p>
          <a:p>
            <a:pPr marL="0" indent="0">
              <a:buNone/>
            </a:pPr>
            <a:r>
              <a:rPr lang="en-US" dirty="0">
                <a:latin typeface="Consolas"/>
                <a:cs typeface="Consolas"/>
              </a:rPr>
              <a:t> </a:t>
            </a:r>
            <a:r>
              <a:rPr lang="en-US" dirty="0" smtClean="0">
                <a:latin typeface="Consolas"/>
                <a:cs typeface="Consolas"/>
              </a:rPr>
              <a:t>   // code to handle null pointer</a:t>
            </a:r>
          </a:p>
          <a:p>
            <a:pPr marL="0" indent="0">
              <a:buNone/>
            </a:pPr>
            <a:r>
              <a:rPr lang="en-US" dirty="0" smtClean="0">
                <a:latin typeface="Consolas"/>
                <a:cs typeface="Consolas"/>
              </a:rPr>
              <a:t>} catch (Exception e) {</a:t>
            </a:r>
          </a:p>
          <a:p>
            <a:pPr marL="0" indent="0">
              <a:buNone/>
            </a:pPr>
            <a:r>
              <a:rPr lang="en-US" dirty="0">
                <a:latin typeface="Consolas"/>
                <a:cs typeface="Consolas"/>
              </a:rPr>
              <a:t> </a:t>
            </a:r>
            <a:r>
              <a:rPr lang="en-US" dirty="0" smtClean="0">
                <a:latin typeface="Consolas"/>
                <a:cs typeface="Consolas"/>
              </a:rPr>
              <a:t>   // code to handle all other exceptions</a:t>
            </a:r>
          </a:p>
          <a:p>
            <a:pPr marL="0" indent="0">
              <a:buNone/>
            </a:pPr>
            <a:r>
              <a:rPr lang="en-US" dirty="0">
                <a:latin typeface="Consolas"/>
                <a:cs typeface="Consolas"/>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t>45</a:t>
            </a:fld>
            <a:endParaRPr lang="en-US"/>
          </a:p>
        </p:txBody>
      </p:sp>
    </p:spTree>
    <p:extLst>
      <p:ext uri="{BB962C8B-B14F-4D97-AF65-F5344CB8AC3E}">
        <p14:creationId xmlns:p14="http://schemas.microsoft.com/office/powerpoint/2010/main" val="3818627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dissolv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dissolve">
                                      <p:cBhvr>
                                        <p:cTn id="25" dur="500"/>
                                        <p:tgtEl>
                                          <p:spTgt spid="3">
                                            <p:txEl>
                                              <p:pRg st="5" end="5"/>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dissolv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dissolve">
                                      <p:cBhvr>
                                        <p:cTn id="33" dur="500"/>
                                        <p:tgtEl>
                                          <p:spTgt spid="3">
                                            <p:txEl>
                                              <p:pRg st="7" end="7"/>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dissolve">
                                      <p:cBhvr>
                                        <p:cTn id="36" dur="500"/>
                                        <p:tgtEl>
                                          <p:spTgt spid="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dissolve">
                                      <p:cBhvr>
                                        <p:cTn id="41" dur="500"/>
                                        <p:tgtEl>
                                          <p:spTgt spid="3">
                                            <p:txEl>
                                              <p:pRg st="9" end="9"/>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dissolve">
                                      <p:cBhvr>
                                        <p:cTn id="44" dur="500"/>
                                        <p:tgtEl>
                                          <p:spTgt spid="3">
                                            <p:txEl>
                                              <p:pRg st="10" end="10"/>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dissolve">
                                      <p:cBhvr>
                                        <p:cTn id="4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 Clause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Finally, if present, a “</a:t>
            </a:r>
            <a:r>
              <a:rPr lang="en-US" dirty="0" smtClean="0">
                <a:latin typeface="Consolas"/>
                <a:cs typeface="Consolas"/>
              </a:rPr>
              <a:t>finally</a:t>
            </a:r>
            <a:r>
              <a:rPr lang="en-US" dirty="0" smtClean="0"/>
              <a:t>” clause is executed after all other try/catch statements</a:t>
            </a:r>
          </a:p>
          <a:p>
            <a:r>
              <a:rPr lang="en-US" dirty="0" smtClean="0"/>
              <a:t>The </a:t>
            </a:r>
            <a:r>
              <a:rPr lang="en-US" dirty="0" smtClean="0">
                <a:latin typeface="Consolas"/>
                <a:cs typeface="Consolas"/>
              </a:rPr>
              <a:t>finally</a:t>
            </a:r>
            <a:r>
              <a:rPr lang="en-US" dirty="0" smtClean="0"/>
              <a:t> clause is guaranteed to execute, even if earlier clause returns</a:t>
            </a:r>
          </a:p>
          <a:p>
            <a:endParaRPr lang="en-US" dirty="0" smtClean="0"/>
          </a:p>
          <a:p>
            <a:pPr marL="0" indent="0">
              <a:buNone/>
            </a:pPr>
            <a:r>
              <a:rPr lang="en-US" dirty="0">
                <a:latin typeface="Consolas"/>
                <a:cs typeface="Consolas"/>
              </a:rPr>
              <a:t>try {</a:t>
            </a:r>
          </a:p>
          <a:p>
            <a:pPr marL="0" indent="0">
              <a:buNone/>
            </a:pPr>
            <a:r>
              <a:rPr lang="en-US" dirty="0">
                <a:latin typeface="Consolas"/>
                <a:cs typeface="Consolas"/>
              </a:rPr>
              <a:t>    … statements-that-may-throw-exceptions;</a:t>
            </a:r>
          </a:p>
          <a:p>
            <a:pPr marL="0" indent="0">
              <a:buNone/>
            </a:pPr>
            <a:r>
              <a:rPr lang="en-US" dirty="0">
                <a:latin typeface="Consolas"/>
                <a:cs typeface="Consolas"/>
              </a:rPr>
              <a:t>} catch (</a:t>
            </a:r>
            <a:r>
              <a:rPr lang="en-US" dirty="0" err="1">
                <a:latin typeface="Consolas"/>
                <a:cs typeface="Consolas"/>
              </a:rPr>
              <a:t>StudentNotFoundException</a:t>
            </a:r>
            <a:r>
              <a:rPr lang="en-US" dirty="0">
                <a:latin typeface="Consolas"/>
                <a:cs typeface="Consolas"/>
              </a:rPr>
              <a:t> e) {</a:t>
            </a:r>
          </a:p>
          <a:p>
            <a:pPr marL="0" indent="0">
              <a:buNone/>
            </a:pPr>
            <a:r>
              <a:rPr lang="en-US" dirty="0">
                <a:latin typeface="Consolas"/>
                <a:cs typeface="Consolas"/>
              </a:rPr>
              <a:t>    // code to handle student not </a:t>
            </a:r>
            <a:r>
              <a:rPr lang="en-US" dirty="0" smtClean="0">
                <a:latin typeface="Consolas"/>
                <a:cs typeface="Consolas"/>
              </a:rPr>
              <a:t>found</a:t>
            </a:r>
          </a:p>
          <a:p>
            <a:pPr marL="0" indent="0">
              <a:buNone/>
            </a:pPr>
            <a:r>
              <a:rPr lang="en-US" dirty="0" smtClean="0">
                <a:latin typeface="Consolas"/>
                <a:cs typeface="Consolas"/>
              </a:rPr>
              <a:t>…</a:t>
            </a:r>
            <a:endParaRPr lang="en-US" dirty="0">
              <a:latin typeface="Consolas"/>
              <a:cs typeface="Consolas"/>
            </a:endParaRPr>
          </a:p>
          <a:p>
            <a:pPr marL="0" indent="0">
              <a:buNone/>
            </a:pPr>
            <a:r>
              <a:rPr lang="en-US" dirty="0">
                <a:latin typeface="Consolas"/>
                <a:cs typeface="Consolas"/>
              </a:rPr>
              <a:t>} </a:t>
            </a:r>
            <a:r>
              <a:rPr lang="en-US" dirty="0" smtClean="0">
                <a:latin typeface="Consolas"/>
                <a:cs typeface="Consolas"/>
              </a:rPr>
              <a:t>finally {</a:t>
            </a:r>
            <a:endParaRPr lang="en-US" dirty="0">
              <a:latin typeface="Consolas"/>
              <a:cs typeface="Consolas"/>
            </a:endParaRPr>
          </a:p>
          <a:p>
            <a:pPr marL="0" indent="0">
              <a:buNone/>
            </a:pPr>
            <a:r>
              <a:rPr lang="en-US" dirty="0">
                <a:latin typeface="Consolas"/>
                <a:cs typeface="Consolas"/>
              </a:rPr>
              <a:t>    // code to </a:t>
            </a:r>
            <a:r>
              <a:rPr lang="en-US" dirty="0" smtClean="0">
                <a:latin typeface="Consolas"/>
                <a:cs typeface="Consolas"/>
              </a:rPr>
              <a:t>clean things up</a:t>
            </a:r>
            <a:endParaRPr lang="en-US" dirty="0">
              <a:latin typeface="Consolas"/>
              <a:cs typeface="Consolas"/>
            </a:endParaRPr>
          </a:p>
          <a:p>
            <a:pPr marL="0" indent="0">
              <a:buNone/>
            </a:pPr>
            <a:r>
              <a:rPr lang="en-US" dirty="0" smtClean="0">
                <a:latin typeface="Consolas"/>
                <a:cs typeface="Consolas"/>
              </a:rPr>
              <a:t>}</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t>46</a:t>
            </a:fld>
            <a:endParaRPr lang="en-US"/>
          </a:p>
        </p:txBody>
      </p:sp>
    </p:spTree>
    <p:extLst>
      <p:ext uri="{BB962C8B-B14F-4D97-AF65-F5344CB8AC3E}">
        <p14:creationId xmlns:p14="http://schemas.microsoft.com/office/powerpoint/2010/main" val="2926706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ssolv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dissolv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dissolv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dissolv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dissolve">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Student Class (1)</a:t>
            </a:r>
            <a:endParaRPr lang="en-US" dirty="0"/>
          </a:p>
        </p:txBody>
      </p:sp>
      <p:sp>
        <p:nvSpPr>
          <p:cNvPr id="3" name="Content Placeholder 2"/>
          <p:cNvSpPr>
            <a:spLocks noGrp="1"/>
          </p:cNvSpPr>
          <p:nvPr>
            <p:ph idx="1"/>
          </p:nvPr>
        </p:nvSpPr>
        <p:spPr>
          <a:xfrm>
            <a:off x="457200" y="1600200"/>
            <a:ext cx="8229600" cy="4910252"/>
          </a:xfrm>
        </p:spPr>
        <p:txBody>
          <a:bodyPr>
            <a:noAutofit/>
          </a:bodyPr>
          <a:lstStyle/>
          <a:p>
            <a:pPr marL="0" indent="0">
              <a:buNone/>
            </a:pPr>
            <a:r>
              <a:rPr lang="en-US" sz="1500" dirty="0" smtClean="0">
                <a:latin typeface="Consolas"/>
                <a:cs typeface="Consolas"/>
              </a:rPr>
              <a:t>public class Student {</a:t>
            </a:r>
          </a:p>
          <a:p>
            <a:pPr marL="0" indent="0">
              <a:buNone/>
            </a:pPr>
            <a:r>
              <a:rPr lang="en-US" sz="1500" dirty="0" smtClean="0">
                <a:latin typeface="Consolas"/>
                <a:cs typeface="Consolas"/>
              </a:rPr>
              <a:t>    private String name;</a:t>
            </a:r>
          </a:p>
          <a:p>
            <a:pPr marL="0" indent="0">
              <a:buNone/>
            </a:pPr>
            <a:r>
              <a:rPr lang="en-US" sz="1500" dirty="0" smtClean="0">
                <a:latin typeface="Consolas"/>
                <a:cs typeface="Consolas"/>
              </a:rPr>
              <a:t>    private String address;</a:t>
            </a:r>
          </a:p>
          <a:p>
            <a:pPr marL="0" indent="0">
              <a:buNone/>
            </a:pPr>
            <a:r>
              <a:rPr lang="en-US" sz="1500" dirty="0" smtClean="0">
                <a:latin typeface="Consolas"/>
                <a:cs typeface="Consolas"/>
              </a:rPr>
              <a:t>    private String[] classes;</a:t>
            </a:r>
          </a:p>
          <a:p>
            <a:pPr marL="0" indent="0">
              <a:buNone/>
            </a:pPr>
            <a:r>
              <a:rPr lang="en-US" sz="1500" dirty="0" smtClean="0">
                <a:latin typeface="Consolas"/>
                <a:cs typeface="Consolas"/>
              </a:rPr>
              <a:t>    private String[] grades;</a:t>
            </a:r>
          </a:p>
          <a:p>
            <a:pPr marL="0" indent="0">
              <a:buNone/>
            </a:pPr>
            <a:r>
              <a:rPr lang="en-US" sz="1500" dirty="0" smtClean="0">
                <a:latin typeface="Consolas"/>
                <a:cs typeface="Consolas"/>
              </a:rPr>
              <a:t>    </a:t>
            </a:r>
          </a:p>
          <a:p>
            <a:pPr marL="0" indent="0">
              <a:buNone/>
            </a:pPr>
            <a:r>
              <a:rPr lang="en-US" sz="1500" dirty="0" smtClean="0">
                <a:latin typeface="Consolas"/>
                <a:cs typeface="Consolas"/>
              </a:rPr>
              <a:t>    public Student(String name, String address) {</a:t>
            </a:r>
          </a:p>
          <a:p>
            <a:pPr marL="0" indent="0">
              <a:buNone/>
            </a:pPr>
            <a:r>
              <a:rPr lang="en-US" sz="1500" dirty="0" smtClean="0">
                <a:latin typeface="Consolas"/>
                <a:cs typeface="Consolas"/>
              </a:rPr>
              <a:t>        </a:t>
            </a:r>
            <a:r>
              <a:rPr lang="en-US" sz="1500" dirty="0" err="1" smtClean="0">
                <a:latin typeface="Consolas"/>
                <a:cs typeface="Consolas"/>
              </a:rPr>
              <a:t>this.name</a:t>
            </a:r>
            <a:r>
              <a:rPr lang="en-US" sz="1500" dirty="0" smtClean="0">
                <a:latin typeface="Consolas"/>
                <a:cs typeface="Consolas"/>
              </a:rPr>
              <a:t> = name;</a:t>
            </a:r>
          </a:p>
          <a:p>
            <a:pPr marL="0" indent="0">
              <a:buNone/>
            </a:pPr>
            <a:r>
              <a:rPr lang="en-US" sz="1500" dirty="0" smtClean="0">
                <a:latin typeface="Consolas"/>
                <a:cs typeface="Consolas"/>
              </a:rPr>
              <a:t>        </a:t>
            </a:r>
            <a:r>
              <a:rPr lang="en-US" sz="1500" dirty="0" err="1" smtClean="0">
                <a:latin typeface="Consolas"/>
                <a:cs typeface="Consolas"/>
              </a:rPr>
              <a:t>this.address</a:t>
            </a:r>
            <a:r>
              <a:rPr lang="en-US" sz="1500" dirty="0" smtClean="0">
                <a:latin typeface="Consolas"/>
                <a:cs typeface="Consolas"/>
              </a:rPr>
              <a:t> = address;</a:t>
            </a:r>
          </a:p>
          <a:p>
            <a:pPr marL="0" indent="0">
              <a:buNone/>
            </a:pPr>
            <a:r>
              <a:rPr lang="en-US" sz="1500" dirty="0" smtClean="0">
                <a:latin typeface="Consolas"/>
                <a:cs typeface="Consolas"/>
              </a:rPr>
              <a:t>    }</a:t>
            </a:r>
          </a:p>
          <a:p>
            <a:pPr marL="0" indent="0">
              <a:buNone/>
            </a:pPr>
            <a:r>
              <a:rPr lang="en-US" sz="1500" dirty="0" smtClean="0">
                <a:latin typeface="Consolas"/>
                <a:cs typeface="Consolas"/>
              </a:rPr>
              <a:t>    </a:t>
            </a:r>
          </a:p>
          <a:p>
            <a:pPr marL="0" indent="0">
              <a:buNone/>
            </a:pPr>
            <a:r>
              <a:rPr lang="en-US" sz="1500" dirty="0" smtClean="0">
                <a:latin typeface="Consolas"/>
                <a:cs typeface="Consolas"/>
              </a:rPr>
              <a:t>    public String </a:t>
            </a:r>
            <a:r>
              <a:rPr lang="en-US" sz="1500" dirty="0" err="1" smtClean="0">
                <a:latin typeface="Consolas"/>
                <a:cs typeface="Consolas"/>
              </a:rPr>
              <a:t>getName</a:t>
            </a:r>
            <a:r>
              <a:rPr lang="en-US" sz="1500" dirty="0" smtClean="0">
                <a:latin typeface="Consolas"/>
                <a:cs typeface="Consolas"/>
              </a:rPr>
              <a:t>() {</a:t>
            </a:r>
          </a:p>
          <a:p>
            <a:pPr marL="0" indent="0">
              <a:buNone/>
            </a:pPr>
            <a:r>
              <a:rPr lang="en-US" sz="1500" dirty="0" smtClean="0">
                <a:latin typeface="Consolas"/>
                <a:cs typeface="Consolas"/>
              </a:rPr>
              <a:t>        return name;</a:t>
            </a:r>
          </a:p>
          <a:p>
            <a:pPr marL="0" indent="0">
              <a:buNone/>
            </a:pPr>
            <a:r>
              <a:rPr lang="en-US" sz="1500" dirty="0" smtClean="0">
                <a:latin typeface="Consolas"/>
                <a:cs typeface="Consolas"/>
              </a:rPr>
              <a:t>    }</a:t>
            </a:r>
          </a:p>
          <a:p>
            <a:pPr marL="0" indent="0">
              <a:buNone/>
            </a:pPr>
            <a:endParaRPr lang="en-US" sz="1500" dirty="0" smtClean="0">
              <a:latin typeface="Consolas"/>
              <a:cs typeface="Consolas"/>
            </a:endParaRPr>
          </a:p>
          <a:p>
            <a:pPr marL="0" indent="0">
              <a:buNone/>
            </a:pPr>
            <a:r>
              <a:rPr lang="en-US" sz="1500" dirty="0">
                <a:latin typeface="Consolas"/>
                <a:cs typeface="Consolas"/>
              </a:rPr>
              <a:t> </a:t>
            </a:r>
            <a:r>
              <a:rPr lang="en-US" sz="1500" dirty="0" smtClean="0">
                <a:latin typeface="Consolas"/>
                <a:cs typeface="Consolas"/>
              </a:rPr>
              <a:t>   public </a:t>
            </a:r>
            <a:r>
              <a:rPr lang="en-US" sz="1500" dirty="0">
                <a:latin typeface="Consolas"/>
                <a:cs typeface="Consolas"/>
              </a:rPr>
              <a:t>String </a:t>
            </a:r>
            <a:r>
              <a:rPr lang="en-US" sz="1500" dirty="0" err="1">
                <a:latin typeface="Consolas"/>
                <a:cs typeface="Consolas"/>
              </a:rPr>
              <a:t>getAddress</a:t>
            </a:r>
            <a:r>
              <a:rPr lang="en-US" sz="1500" dirty="0">
                <a:latin typeface="Consolas"/>
                <a:cs typeface="Consolas"/>
              </a:rPr>
              <a:t>() {</a:t>
            </a:r>
          </a:p>
          <a:p>
            <a:pPr marL="0" indent="0">
              <a:buNone/>
            </a:pPr>
            <a:r>
              <a:rPr lang="en-US" sz="1500" dirty="0">
                <a:latin typeface="Consolas"/>
                <a:cs typeface="Consolas"/>
              </a:rPr>
              <a:t>        return address;</a:t>
            </a:r>
          </a:p>
          <a:p>
            <a:pPr marL="0" indent="0">
              <a:buNone/>
            </a:pPr>
            <a:r>
              <a:rPr lang="en-US" sz="1500" dirty="0">
                <a:latin typeface="Consolas"/>
                <a:cs typeface="Consolas"/>
              </a:rPr>
              <a:t>    </a:t>
            </a:r>
            <a:r>
              <a:rPr lang="en-US" sz="1500" dirty="0" smtClean="0">
                <a:latin typeface="Consolas"/>
                <a:cs typeface="Consolas"/>
              </a:rPr>
              <a:t>}    </a:t>
            </a:r>
          </a:p>
          <a:p>
            <a:pPr marL="0" indent="0">
              <a:buNone/>
            </a:pPr>
            <a:r>
              <a:rPr lang="en-US" sz="1500" dirty="0" smtClean="0">
                <a:latin typeface="Consolas"/>
                <a:cs typeface="Consolas"/>
              </a:rPr>
              <a:t>// continued…</a:t>
            </a:r>
          </a:p>
        </p:txBody>
      </p:sp>
      <p:sp>
        <p:nvSpPr>
          <p:cNvPr id="4" name="Slide Number Placeholder 3"/>
          <p:cNvSpPr>
            <a:spLocks noGrp="1"/>
          </p:cNvSpPr>
          <p:nvPr>
            <p:ph type="sldNum" sz="quarter" idx="12"/>
          </p:nvPr>
        </p:nvSpPr>
        <p:spPr/>
        <p:txBody>
          <a:bodyPr/>
          <a:lstStyle/>
          <a:p>
            <a:fld id="{8A948100-F9AF-674A-BF08-576787DAE645}" type="slidenum">
              <a:rPr lang="en-US" smtClean="0"/>
              <a:pPr/>
              <a:t>5</a:t>
            </a:fld>
            <a:endParaRPr lang="en-US"/>
          </a:p>
        </p:txBody>
      </p:sp>
      <p:grpSp>
        <p:nvGrpSpPr>
          <p:cNvPr id="18" name="Group 17"/>
          <p:cNvGrpSpPr/>
          <p:nvPr/>
        </p:nvGrpSpPr>
        <p:grpSpPr>
          <a:xfrm>
            <a:off x="3592388" y="1945126"/>
            <a:ext cx="5262733" cy="3249505"/>
            <a:chOff x="3592388" y="1945126"/>
            <a:chExt cx="5262733" cy="3249505"/>
          </a:xfrm>
        </p:grpSpPr>
        <p:sp>
          <p:nvSpPr>
            <p:cNvPr id="10" name="Rectangle 9"/>
            <p:cNvSpPr/>
            <p:nvPr/>
          </p:nvSpPr>
          <p:spPr>
            <a:xfrm>
              <a:off x="6795790" y="1945126"/>
              <a:ext cx="2059331"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Very redundant with Person class</a:t>
              </a:r>
              <a:endParaRPr lang="en-US" dirty="0"/>
            </a:p>
          </p:txBody>
        </p:sp>
        <p:cxnSp>
          <p:nvCxnSpPr>
            <p:cNvPr id="12" name="Straight Arrow Connector 11"/>
            <p:cNvCxnSpPr>
              <a:stCxn id="10" idx="1"/>
            </p:cNvCxnSpPr>
            <p:nvPr/>
          </p:nvCxnSpPr>
          <p:spPr>
            <a:xfrm flipH="1" flipV="1">
              <a:off x="3592388" y="2219732"/>
              <a:ext cx="3203402" cy="1825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10" idx="1"/>
            </p:cNvCxnSpPr>
            <p:nvPr/>
          </p:nvCxnSpPr>
          <p:spPr>
            <a:xfrm flipH="1">
              <a:off x="4656376" y="2402326"/>
              <a:ext cx="2139414" cy="7217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0" idx="1"/>
            </p:cNvCxnSpPr>
            <p:nvPr/>
          </p:nvCxnSpPr>
          <p:spPr>
            <a:xfrm flipH="1">
              <a:off x="4484764" y="2402326"/>
              <a:ext cx="2311026" cy="27923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19231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Student Class (2)</a:t>
            </a:r>
            <a:endParaRPr lang="en-US" dirty="0"/>
          </a:p>
        </p:txBody>
      </p:sp>
      <p:sp>
        <p:nvSpPr>
          <p:cNvPr id="3" name="Content Placeholder 2"/>
          <p:cNvSpPr>
            <a:spLocks noGrp="1"/>
          </p:cNvSpPr>
          <p:nvPr>
            <p:ph idx="1"/>
          </p:nvPr>
        </p:nvSpPr>
        <p:spPr/>
        <p:txBody>
          <a:bodyPr>
            <a:noAutofit/>
          </a:bodyPr>
          <a:lstStyle/>
          <a:p>
            <a:pPr marL="0" indent="0">
              <a:buNone/>
            </a:pPr>
            <a:r>
              <a:rPr lang="en-US" sz="1500" dirty="0" smtClean="0">
                <a:latin typeface="Consolas"/>
                <a:cs typeface="Consolas"/>
              </a:rPr>
              <a:t>    // continued…</a:t>
            </a:r>
          </a:p>
          <a:p>
            <a:pPr marL="0" indent="0">
              <a:buNone/>
            </a:pPr>
            <a:endParaRPr lang="en-US" sz="1500" dirty="0">
              <a:latin typeface="Consolas"/>
              <a:cs typeface="Consolas"/>
            </a:endParaRPr>
          </a:p>
          <a:p>
            <a:pPr marL="0" indent="0">
              <a:buNone/>
            </a:pPr>
            <a:r>
              <a:rPr lang="en-US" sz="1500" dirty="0" smtClean="0">
                <a:latin typeface="Consolas"/>
                <a:cs typeface="Consolas"/>
              </a:rPr>
              <a:t>    public </a:t>
            </a:r>
            <a:r>
              <a:rPr lang="en-US" sz="1500" dirty="0">
                <a:latin typeface="Consolas"/>
                <a:cs typeface="Consolas"/>
              </a:rPr>
              <a:t>void </a:t>
            </a:r>
            <a:r>
              <a:rPr lang="en-US" sz="1500" dirty="0" err="1">
                <a:latin typeface="Consolas"/>
                <a:cs typeface="Consolas"/>
              </a:rPr>
              <a:t>setAddress</a:t>
            </a:r>
            <a:r>
              <a:rPr lang="en-US" sz="1500" dirty="0">
                <a:latin typeface="Consolas"/>
                <a:cs typeface="Consolas"/>
              </a:rPr>
              <a:t>(String address) {</a:t>
            </a:r>
          </a:p>
          <a:p>
            <a:pPr marL="0" indent="0">
              <a:buNone/>
            </a:pPr>
            <a:r>
              <a:rPr lang="en-US" sz="1500" dirty="0">
                <a:latin typeface="Consolas"/>
                <a:cs typeface="Consolas"/>
              </a:rPr>
              <a:t>        </a:t>
            </a:r>
            <a:r>
              <a:rPr lang="en-US" sz="1500" dirty="0" err="1">
                <a:latin typeface="Consolas"/>
                <a:cs typeface="Consolas"/>
              </a:rPr>
              <a:t>this.address</a:t>
            </a:r>
            <a:r>
              <a:rPr lang="en-US" sz="1500" dirty="0">
                <a:latin typeface="Consolas"/>
                <a:cs typeface="Consolas"/>
              </a:rPr>
              <a:t> = address;</a:t>
            </a:r>
          </a:p>
          <a:p>
            <a:pPr marL="0" indent="0">
              <a:buNone/>
            </a:pPr>
            <a:r>
              <a:rPr lang="en-US" sz="1500" dirty="0">
                <a:latin typeface="Consolas"/>
                <a:cs typeface="Consolas"/>
              </a:rPr>
              <a:t>    </a:t>
            </a:r>
            <a:r>
              <a:rPr lang="en-US" sz="1500" dirty="0" smtClean="0">
                <a:latin typeface="Consolas"/>
                <a:cs typeface="Consolas"/>
              </a:rPr>
              <a:t>}</a:t>
            </a:r>
          </a:p>
          <a:p>
            <a:pPr marL="0" indent="0">
              <a:buNone/>
            </a:pPr>
            <a:r>
              <a:rPr lang="en-US" sz="1500" dirty="0" smtClean="0">
                <a:latin typeface="Consolas"/>
                <a:cs typeface="Consolas"/>
              </a:rPr>
              <a:t>    </a:t>
            </a:r>
          </a:p>
          <a:p>
            <a:pPr marL="0" indent="0">
              <a:buNone/>
            </a:pPr>
            <a:r>
              <a:rPr lang="en-US" sz="1500" dirty="0" smtClean="0">
                <a:latin typeface="Consolas"/>
                <a:cs typeface="Consolas"/>
              </a:rPr>
              <a:t>    public String[] </a:t>
            </a:r>
            <a:r>
              <a:rPr lang="en-US" sz="1500" dirty="0" err="1" smtClean="0">
                <a:latin typeface="Consolas"/>
                <a:cs typeface="Consolas"/>
              </a:rPr>
              <a:t>getClasses</a:t>
            </a:r>
            <a:r>
              <a:rPr lang="en-US" sz="1500" dirty="0" smtClean="0">
                <a:latin typeface="Consolas"/>
                <a:cs typeface="Consolas"/>
              </a:rPr>
              <a:t>() {</a:t>
            </a:r>
          </a:p>
          <a:p>
            <a:pPr marL="0" indent="0">
              <a:buNone/>
            </a:pPr>
            <a:r>
              <a:rPr lang="en-US" sz="1500" dirty="0" smtClean="0">
                <a:latin typeface="Consolas"/>
                <a:cs typeface="Consolas"/>
              </a:rPr>
              <a:t>        return classes;</a:t>
            </a:r>
          </a:p>
          <a:p>
            <a:pPr marL="0" indent="0">
              <a:buNone/>
            </a:pPr>
            <a:r>
              <a:rPr lang="en-US" sz="1500" dirty="0" smtClean="0">
                <a:latin typeface="Consolas"/>
                <a:cs typeface="Consolas"/>
              </a:rPr>
              <a:t>    }</a:t>
            </a:r>
          </a:p>
          <a:p>
            <a:pPr marL="0" indent="0">
              <a:buNone/>
            </a:pPr>
            <a:r>
              <a:rPr lang="en-US" sz="1500" dirty="0" smtClean="0">
                <a:latin typeface="Consolas"/>
                <a:cs typeface="Consolas"/>
              </a:rPr>
              <a:t>    </a:t>
            </a:r>
          </a:p>
          <a:p>
            <a:pPr marL="0" indent="0">
              <a:buNone/>
            </a:pPr>
            <a:r>
              <a:rPr lang="en-US" sz="1500" dirty="0" smtClean="0">
                <a:latin typeface="Consolas"/>
                <a:cs typeface="Consolas"/>
              </a:rPr>
              <a:t>    public void </a:t>
            </a:r>
            <a:r>
              <a:rPr lang="en-US" sz="1500" dirty="0" err="1" smtClean="0">
                <a:latin typeface="Consolas"/>
                <a:cs typeface="Consolas"/>
              </a:rPr>
              <a:t>setClasses</a:t>
            </a:r>
            <a:r>
              <a:rPr lang="en-US" sz="1500" dirty="0" smtClean="0">
                <a:latin typeface="Consolas"/>
                <a:cs typeface="Consolas"/>
              </a:rPr>
              <a:t>(String[] classes) {</a:t>
            </a:r>
          </a:p>
          <a:p>
            <a:pPr marL="0" indent="0">
              <a:buNone/>
            </a:pPr>
            <a:r>
              <a:rPr lang="en-US" sz="1500" dirty="0" smtClean="0">
                <a:latin typeface="Consolas"/>
                <a:cs typeface="Consolas"/>
              </a:rPr>
              <a:t>        </a:t>
            </a:r>
            <a:r>
              <a:rPr lang="en-US" sz="1500" dirty="0" err="1" smtClean="0">
                <a:latin typeface="Consolas"/>
                <a:cs typeface="Consolas"/>
              </a:rPr>
              <a:t>this.classes</a:t>
            </a:r>
            <a:r>
              <a:rPr lang="en-US" sz="1500" dirty="0" smtClean="0">
                <a:latin typeface="Consolas"/>
                <a:cs typeface="Consolas"/>
              </a:rPr>
              <a:t> = classes;</a:t>
            </a:r>
          </a:p>
          <a:p>
            <a:pPr marL="0" indent="0">
              <a:buNone/>
            </a:pPr>
            <a:r>
              <a:rPr lang="en-US" sz="1500" dirty="0" smtClean="0">
                <a:latin typeface="Consolas"/>
                <a:cs typeface="Consolas"/>
              </a:rPr>
              <a:t>    }</a:t>
            </a:r>
          </a:p>
          <a:p>
            <a:pPr marL="0" indent="0">
              <a:buNone/>
            </a:pPr>
            <a:endParaRPr lang="en-US" sz="1500" dirty="0">
              <a:latin typeface="Consolas"/>
              <a:cs typeface="Consolas"/>
            </a:endParaRPr>
          </a:p>
          <a:p>
            <a:pPr marL="0" indent="0">
              <a:buNone/>
            </a:pPr>
            <a:r>
              <a:rPr lang="en-US" sz="1500" dirty="0" smtClean="0">
                <a:latin typeface="Consolas"/>
                <a:cs typeface="Consolas"/>
              </a:rPr>
              <a:t>    // and more…</a:t>
            </a:r>
          </a:p>
          <a:p>
            <a:pPr marL="0" indent="0">
              <a:buNone/>
            </a:pPr>
            <a:r>
              <a:rPr lang="en-US" sz="1500" dirty="0" smtClean="0">
                <a:latin typeface="Consolas"/>
                <a:cs typeface="Consolas"/>
              </a:rPr>
              <a:t>}</a:t>
            </a:r>
            <a:endParaRPr lang="en-US" sz="1500"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6</a:t>
            </a:fld>
            <a:endParaRPr lang="en-US"/>
          </a:p>
        </p:txBody>
      </p:sp>
      <p:grpSp>
        <p:nvGrpSpPr>
          <p:cNvPr id="10" name="Group 9"/>
          <p:cNvGrpSpPr/>
          <p:nvPr/>
        </p:nvGrpSpPr>
        <p:grpSpPr>
          <a:xfrm>
            <a:off x="4439002" y="1945126"/>
            <a:ext cx="4416119" cy="2276942"/>
            <a:chOff x="4439002" y="1945126"/>
            <a:chExt cx="4416119" cy="2276942"/>
          </a:xfrm>
        </p:grpSpPr>
        <p:sp>
          <p:nvSpPr>
            <p:cNvPr id="5" name="Rectangle 4"/>
            <p:cNvSpPr/>
            <p:nvPr/>
          </p:nvSpPr>
          <p:spPr>
            <a:xfrm>
              <a:off x="7116131" y="1945126"/>
              <a:ext cx="1738990" cy="11785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Unique to Student class</a:t>
              </a:r>
              <a:endParaRPr lang="en-US" dirty="0"/>
            </a:p>
          </p:txBody>
        </p:sp>
        <p:cxnSp>
          <p:nvCxnSpPr>
            <p:cNvPr id="6" name="Straight Arrow Connector 5"/>
            <p:cNvCxnSpPr>
              <a:stCxn id="5" idx="1"/>
            </p:cNvCxnSpPr>
            <p:nvPr/>
          </p:nvCxnSpPr>
          <p:spPr>
            <a:xfrm flipH="1">
              <a:off x="4439002" y="2534385"/>
              <a:ext cx="2677129" cy="8981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5" idx="1"/>
            </p:cNvCxnSpPr>
            <p:nvPr/>
          </p:nvCxnSpPr>
          <p:spPr>
            <a:xfrm flipH="1">
              <a:off x="5411463" y="2534385"/>
              <a:ext cx="1704668" cy="16876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30935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a:xfrm>
            <a:off x="457200" y="1600200"/>
            <a:ext cx="8466566" cy="4967461"/>
          </a:xfrm>
        </p:spPr>
        <p:txBody>
          <a:bodyPr>
            <a:normAutofit/>
          </a:bodyPr>
          <a:lstStyle/>
          <a:p>
            <a:r>
              <a:rPr lang="en-US" dirty="0" smtClean="0"/>
              <a:t>Rather than duplicating members (fields and methods) among these classes, Java allows classes to share member definitions in a hierarchical fashion</a:t>
            </a:r>
          </a:p>
          <a:p>
            <a:r>
              <a:rPr lang="en-US" dirty="0" smtClean="0"/>
              <a:t>One class can “extend” another “inheriting” fields and methods from it</a:t>
            </a:r>
          </a:p>
          <a:p>
            <a:r>
              <a:rPr lang="en-US" dirty="0" smtClean="0"/>
              <a:t>Terminology: the “subclass” </a:t>
            </a:r>
            <a:r>
              <a:rPr lang="en-US" i="1" dirty="0" smtClean="0"/>
              <a:t>inherits</a:t>
            </a:r>
            <a:r>
              <a:rPr lang="en-US" dirty="0" smtClean="0"/>
              <a:t> from the “superclass”</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t>7</a:t>
            </a:fld>
            <a:endParaRPr lang="en-US"/>
          </a:p>
        </p:txBody>
      </p:sp>
    </p:spTree>
    <p:extLst>
      <p:ext uri="{BB962C8B-B14F-4D97-AF65-F5344CB8AC3E}">
        <p14:creationId xmlns:p14="http://schemas.microsoft.com/office/powerpoint/2010/main" val="1560346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Class Person has fields name, address, as well as </a:t>
            </a:r>
            <a:r>
              <a:rPr lang="en-US" dirty="0" err="1" smtClean="0"/>
              <a:t>accessors</a:t>
            </a:r>
            <a:r>
              <a:rPr lang="en-US" dirty="0" smtClean="0"/>
              <a:t> and </a:t>
            </a:r>
            <a:r>
              <a:rPr lang="en-US" dirty="0" err="1" smtClean="0"/>
              <a:t>mutators</a:t>
            </a:r>
            <a:endParaRPr lang="en-US" dirty="0" smtClean="0"/>
          </a:p>
          <a:p>
            <a:r>
              <a:rPr lang="en-US" dirty="0" smtClean="0"/>
              <a:t>Class Student “extends” Person </a:t>
            </a:r>
          </a:p>
          <a:p>
            <a:pPr lvl="1"/>
            <a:r>
              <a:rPr lang="en-US" dirty="0" smtClean="0"/>
              <a:t>Inherits the fields and methods from Person</a:t>
            </a:r>
          </a:p>
          <a:p>
            <a:pPr lvl="1"/>
            <a:r>
              <a:rPr lang="en-US" dirty="0"/>
              <a:t>A</a:t>
            </a:r>
            <a:r>
              <a:rPr lang="en-US" dirty="0" smtClean="0"/>
              <a:t>dds classes and grades (and more </a:t>
            </a:r>
            <a:r>
              <a:rPr lang="en-US" dirty="0" err="1" smtClean="0"/>
              <a:t>accessors</a:t>
            </a:r>
            <a:r>
              <a:rPr lang="en-US" dirty="0" smtClean="0"/>
              <a:t> and </a:t>
            </a:r>
            <a:r>
              <a:rPr lang="en-US" dirty="0" err="1" smtClean="0"/>
              <a:t>mutators</a:t>
            </a:r>
            <a:r>
              <a:rPr lang="en-US" dirty="0" smtClean="0"/>
              <a:t>)</a:t>
            </a:r>
          </a:p>
          <a:p>
            <a:r>
              <a:rPr lang="en-US" dirty="0" smtClean="0"/>
              <a:t>Class Professor “extends” Person </a:t>
            </a:r>
          </a:p>
          <a:p>
            <a:pPr lvl="1"/>
            <a:r>
              <a:rPr lang="en-US" dirty="0" smtClean="0"/>
              <a:t>Inherits the fields and methods from Person</a:t>
            </a:r>
          </a:p>
          <a:p>
            <a:pPr lvl="1"/>
            <a:r>
              <a:rPr lang="en-US" dirty="0" smtClean="0"/>
              <a:t>Adds rank and salary (and more </a:t>
            </a:r>
            <a:r>
              <a:rPr lang="en-US" dirty="0" err="1" smtClean="0"/>
              <a:t>accessors</a:t>
            </a:r>
            <a:r>
              <a:rPr lang="en-US" dirty="0" smtClean="0"/>
              <a:t> and </a:t>
            </a:r>
            <a:r>
              <a:rPr lang="en-US" dirty="0" err="1" smtClean="0"/>
              <a:t>mutators</a:t>
            </a:r>
            <a:r>
              <a:rPr lang="en-US" dirty="0" smtClean="0"/>
              <a:t>)</a:t>
            </a:r>
          </a:p>
          <a:p>
            <a:r>
              <a:rPr lang="en-US" dirty="0" smtClean="0"/>
              <a:t>Common fields and methods go in Person, and are inherited by its subclasses</a:t>
            </a:r>
            <a:endParaRPr lang="en-US" dirty="0"/>
          </a:p>
          <a:p>
            <a:r>
              <a:rPr lang="en-US" dirty="0" smtClean="0"/>
              <a:t>Class-specific fields and methods go in their respective class</a:t>
            </a:r>
          </a:p>
        </p:txBody>
      </p:sp>
      <p:sp>
        <p:nvSpPr>
          <p:cNvPr id="4" name="Slide Number Placeholder 3"/>
          <p:cNvSpPr>
            <a:spLocks noGrp="1"/>
          </p:cNvSpPr>
          <p:nvPr>
            <p:ph type="sldNum" sz="quarter" idx="12"/>
          </p:nvPr>
        </p:nvSpPr>
        <p:spPr/>
        <p:txBody>
          <a:bodyPr/>
          <a:lstStyle/>
          <a:p>
            <a:fld id="{8A948100-F9AF-674A-BF08-576787DAE645}" type="slidenum">
              <a:rPr lang="en-US" smtClean="0"/>
              <a:t>8</a:t>
            </a:fld>
            <a:endParaRPr lang="en-US"/>
          </a:p>
        </p:txBody>
      </p:sp>
    </p:spTree>
    <p:extLst>
      <p:ext uri="{BB962C8B-B14F-4D97-AF65-F5344CB8AC3E}">
        <p14:creationId xmlns:p14="http://schemas.microsoft.com/office/powerpoint/2010/main" val="1410121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dissolv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dissolv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Subclass</a:t>
            </a:r>
            <a:endParaRPr lang="en-US" dirty="0"/>
          </a:p>
        </p:txBody>
      </p:sp>
      <p:sp>
        <p:nvSpPr>
          <p:cNvPr id="3" name="Content Placeholder 2"/>
          <p:cNvSpPr>
            <a:spLocks noGrp="1"/>
          </p:cNvSpPr>
          <p:nvPr>
            <p:ph idx="1"/>
          </p:nvPr>
        </p:nvSpPr>
        <p:spPr>
          <a:xfrm>
            <a:off x="457200" y="1600200"/>
            <a:ext cx="8686800" cy="4525963"/>
          </a:xfrm>
        </p:spPr>
        <p:txBody>
          <a:bodyPr>
            <a:normAutofit fontScale="47500" lnSpcReduction="20000"/>
          </a:bodyPr>
          <a:lstStyle/>
          <a:p>
            <a:pPr marL="0" indent="0">
              <a:buNone/>
            </a:pPr>
            <a:r>
              <a:rPr lang="en-US" dirty="0">
                <a:latin typeface="Consolas"/>
                <a:cs typeface="Consolas"/>
              </a:rPr>
              <a:t>public class Student extends Person {</a:t>
            </a:r>
          </a:p>
          <a:p>
            <a:pPr marL="0" indent="0">
              <a:buNone/>
            </a:pPr>
            <a:r>
              <a:rPr lang="en-US" dirty="0">
                <a:latin typeface="Consolas"/>
                <a:cs typeface="Consolas"/>
              </a:rPr>
              <a:t>    private String[] classes;</a:t>
            </a:r>
          </a:p>
          <a:p>
            <a:pPr marL="0" indent="0">
              <a:buNone/>
            </a:pPr>
            <a:r>
              <a:rPr lang="en-US" dirty="0">
                <a:latin typeface="Consolas"/>
                <a:cs typeface="Consolas"/>
              </a:rPr>
              <a:t>    private String[] grades;</a:t>
            </a:r>
          </a:p>
          <a:p>
            <a:pPr marL="0" indent="0">
              <a:buNone/>
            </a:pPr>
            <a:r>
              <a:rPr lang="en-US" dirty="0">
                <a:latin typeface="Consolas"/>
                <a:cs typeface="Consolas"/>
              </a:rPr>
              <a:t>    </a:t>
            </a:r>
          </a:p>
          <a:p>
            <a:pPr marL="0" indent="0">
              <a:buNone/>
            </a:pPr>
            <a:r>
              <a:rPr lang="en-US" dirty="0">
                <a:latin typeface="Consolas"/>
                <a:cs typeface="Consolas"/>
              </a:rPr>
              <a:t>    public Student(String name, String address, String[] classes, </a:t>
            </a:r>
            <a:endParaRPr lang="en-US" dirty="0" smtClean="0">
              <a:latin typeface="Consolas"/>
              <a:cs typeface="Consolas"/>
            </a:endParaRPr>
          </a:p>
          <a:p>
            <a:pPr marL="0" indent="0">
              <a:buNone/>
            </a:pPr>
            <a:r>
              <a:rPr lang="en-US" dirty="0">
                <a:latin typeface="Consolas"/>
                <a:cs typeface="Consolas"/>
              </a:rPr>
              <a:t> </a:t>
            </a:r>
            <a:r>
              <a:rPr lang="en-US" dirty="0" smtClean="0">
                <a:latin typeface="Consolas"/>
                <a:cs typeface="Consolas"/>
              </a:rPr>
              <a:t>                                                       String</a:t>
            </a:r>
            <a:r>
              <a:rPr lang="en-US" dirty="0">
                <a:latin typeface="Consolas"/>
                <a:cs typeface="Consolas"/>
              </a:rPr>
              <a:t>[] grades) {</a:t>
            </a:r>
          </a:p>
          <a:p>
            <a:pPr marL="0" indent="0">
              <a:buNone/>
            </a:pPr>
            <a:r>
              <a:rPr lang="en-US" dirty="0">
                <a:latin typeface="Consolas"/>
                <a:cs typeface="Consolas"/>
              </a:rPr>
              <a:t>        super(name, address);</a:t>
            </a:r>
          </a:p>
          <a:p>
            <a:pPr marL="0" indent="0">
              <a:buNone/>
            </a:pPr>
            <a:r>
              <a:rPr lang="en-US" dirty="0">
                <a:latin typeface="Consolas"/>
                <a:cs typeface="Consolas"/>
              </a:rPr>
              <a:t>        </a:t>
            </a:r>
            <a:r>
              <a:rPr lang="en-US" dirty="0" err="1">
                <a:latin typeface="Consolas"/>
                <a:cs typeface="Consolas"/>
              </a:rPr>
              <a:t>this.classes</a:t>
            </a:r>
            <a:r>
              <a:rPr lang="en-US" dirty="0">
                <a:latin typeface="Consolas"/>
                <a:cs typeface="Consolas"/>
              </a:rPr>
              <a:t> = classes;</a:t>
            </a:r>
          </a:p>
          <a:p>
            <a:pPr marL="0" indent="0">
              <a:buNone/>
            </a:pPr>
            <a:r>
              <a:rPr lang="en-US" dirty="0">
                <a:latin typeface="Consolas"/>
                <a:cs typeface="Consolas"/>
              </a:rPr>
              <a:t>        </a:t>
            </a:r>
            <a:r>
              <a:rPr lang="en-US" dirty="0" err="1">
                <a:latin typeface="Consolas"/>
                <a:cs typeface="Consolas"/>
              </a:rPr>
              <a:t>this.grades</a:t>
            </a:r>
            <a:r>
              <a:rPr lang="en-US" dirty="0">
                <a:latin typeface="Consolas"/>
                <a:cs typeface="Consolas"/>
              </a:rPr>
              <a:t> = grades;</a:t>
            </a:r>
          </a:p>
          <a:p>
            <a:pPr marL="0" indent="0">
              <a:buNone/>
            </a:pPr>
            <a:r>
              <a:rPr lang="en-US" dirty="0">
                <a:latin typeface="Consolas"/>
                <a:cs typeface="Consolas"/>
              </a:rPr>
              <a:t>    }</a:t>
            </a:r>
          </a:p>
          <a:p>
            <a:pPr marL="0" indent="0">
              <a:buNone/>
            </a:pPr>
            <a:endParaRPr lang="en-US" dirty="0">
              <a:latin typeface="Consolas"/>
              <a:cs typeface="Consolas"/>
            </a:endParaRPr>
          </a:p>
          <a:p>
            <a:pPr marL="0" indent="0">
              <a:buNone/>
            </a:pPr>
            <a:r>
              <a:rPr lang="en-US" dirty="0">
                <a:latin typeface="Consolas"/>
                <a:cs typeface="Consolas"/>
              </a:rPr>
              <a:t>    public String[] </a:t>
            </a:r>
            <a:r>
              <a:rPr lang="en-US" dirty="0" err="1">
                <a:latin typeface="Consolas"/>
                <a:cs typeface="Consolas"/>
              </a:rPr>
              <a:t>getClasses</a:t>
            </a:r>
            <a:r>
              <a:rPr lang="en-US" dirty="0">
                <a:latin typeface="Consolas"/>
                <a:cs typeface="Consolas"/>
              </a:rPr>
              <a:t>() {</a:t>
            </a:r>
          </a:p>
          <a:p>
            <a:pPr marL="0" indent="0">
              <a:buNone/>
            </a:pPr>
            <a:r>
              <a:rPr lang="en-US" dirty="0">
                <a:latin typeface="Consolas"/>
                <a:cs typeface="Consolas"/>
              </a:rPr>
              <a:t>        return classes;</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    public void </a:t>
            </a:r>
            <a:r>
              <a:rPr lang="en-US" dirty="0" err="1">
                <a:latin typeface="Consolas"/>
                <a:cs typeface="Consolas"/>
              </a:rPr>
              <a:t>setClasses</a:t>
            </a:r>
            <a:r>
              <a:rPr lang="en-US" dirty="0">
                <a:latin typeface="Consolas"/>
                <a:cs typeface="Consolas"/>
              </a:rPr>
              <a:t>(String[] classes) {</a:t>
            </a:r>
          </a:p>
          <a:p>
            <a:pPr marL="0" indent="0">
              <a:buNone/>
            </a:pPr>
            <a:r>
              <a:rPr lang="en-US" dirty="0">
                <a:latin typeface="Consolas"/>
                <a:cs typeface="Consolas"/>
              </a:rPr>
              <a:t>        </a:t>
            </a:r>
            <a:r>
              <a:rPr lang="en-US" dirty="0" err="1">
                <a:latin typeface="Consolas"/>
                <a:cs typeface="Consolas"/>
              </a:rPr>
              <a:t>this.classes</a:t>
            </a:r>
            <a:r>
              <a:rPr lang="en-US" dirty="0">
                <a:latin typeface="Consolas"/>
                <a:cs typeface="Consolas"/>
              </a:rPr>
              <a:t> = classes;</a:t>
            </a:r>
          </a:p>
          <a:p>
            <a:pPr marL="0" indent="0">
              <a:buNone/>
            </a:pPr>
            <a:r>
              <a:rPr lang="en-US" dirty="0">
                <a:latin typeface="Consolas"/>
                <a:cs typeface="Consolas"/>
              </a:rPr>
              <a:t>    }</a:t>
            </a:r>
          </a:p>
          <a:p>
            <a:pPr marL="0" indent="0">
              <a:buNone/>
            </a:pPr>
            <a:r>
              <a:rPr lang="en-US" dirty="0">
                <a:latin typeface="Consolas"/>
                <a:cs typeface="Consolas"/>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t>9</a:t>
            </a:fld>
            <a:endParaRPr lang="en-US"/>
          </a:p>
        </p:txBody>
      </p:sp>
      <p:sp>
        <p:nvSpPr>
          <p:cNvPr id="5" name="Rectangle 4"/>
          <p:cNvSpPr/>
          <p:nvPr/>
        </p:nvSpPr>
        <p:spPr>
          <a:xfrm>
            <a:off x="6887317" y="931356"/>
            <a:ext cx="1799483" cy="9725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Subclass only contains the differences</a:t>
            </a:r>
            <a:endParaRPr lang="en-US" dirty="0"/>
          </a:p>
        </p:txBody>
      </p:sp>
    </p:spTree>
    <p:extLst>
      <p:ext uri="{BB962C8B-B14F-4D97-AF65-F5344CB8AC3E}">
        <p14:creationId xmlns:p14="http://schemas.microsoft.com/office/powerpoint/2010/main" val="2656480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12637</TotalTime>
  <Words>3137</Words>
  <Application>Microsoft Office PowerPoint</Application>
  <PresentationFormat>On-screen Show (4:3)</PresentationFormat>
  <Paragraphs>573</Paragraphs>
  <Slides>46</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Consolas</vt:lpstr>
      <vt:lpstr>Office Theme</vt:lpstr>
      <vt:lpstr>CS18000: Problem Solving and Object-Oriented Programming</vt:lpstr>
      <vt:lpstr>Inheritance</vt:lpstr>
      <vt:lpstr>Problem</vt:lpstr>
      <vt:lpstr>Person Class</vt:lpstr>
      <vt:lpstr>Student Class (1)</vt:lpstr>
      <vt:lpstr>Student Class (2)</vt:lpstr>
      <vt:lpstr>Inheritance</vt:lpstr>
      <vt:lpstr>Example</vt:lpstr>
      <vt:lpstr>Student Subclass</vt:lpstr>
      <vt:lpstr>Object Class</vt:lpstr>
      <vt:lpstr>Subclass Object</vt:lpstr>
      <vt:lpstr>Object Class Methods</vt:lpstr>
      <vt:lpstr>Constructor Chaining</vt:lpstr>
      <vt:lpstr>Default Constructors</vt:lpstr>
      <vt:lpstr>Default Chaining</vt:lpstr>
      <vt:lpstr>Explicit Chaining</vt:lpstr>
      <vt:lpstr>Explicit Chaining</vt:lpstr>
      <vt:lpstr>Constructor Complications</vt:lpstr>
      <vt:lpstr>super() and this()</vt:lpstr>
      <vt:lpstr>Wheel Example (1)</vt:lpstr>
      <vt:lpstr>Wheel Example (1)</vt:lpstr>
      <vt:lpstr>Terminology</vt:lpstr>
      <vt:lpstr>More Inheritance</vt:lpstr>
      <vt:lpstr>Reminder: Java Access Modifiers</vt:lpstr>
      <vt:lpstr>Subclass Access</vt:lpstr>
      <vt:lpstr>Overriding Methods</vt:lpstr>
      <vt:lpstr>Accessing Overridden Methods</vt:lpstr>
      <vt:lpstr>Overriding Methods</vt:lpstr>
      <vt:lpstr>The instanceof Operator</vt:lpstr>
      <vt:lpstr>Exceptions</vt:lpstr>
      <vt:lpstr>Handling Error Situations</vt:lpstr>
      <vt:lpstr>What to do when an error occurs?</vt:lpstr>
      <vt:lpstr>Java Approach: Exceptions</vt:lpstr>
      <vt:lpstr>The Call Stack</vt:lpstr>
      <vt:lpstr>Searching for a Handler</vt:lpstr>
      <vt:lpstr>Catching an Exception: Basic Syntax</vt:lpstr>
      <vt:lpstr>Passing the Buck: Throws</vt:lpstr>
      <vt:lpstr>Exception Class</vt:lpstr>
      <vt:lpstr>Exception Class Hierarchy</vt:lpstr>
      <vt:lpstr>Checked vs. Unchecked Exceptions</vt:lpstr>
      <vt:lpstr>EOF: Unchecked Exception</vt:lpstr>
      <vt:lpstr>EOF: Catching NoSuchElement</vt:lpstr>
      <vt:lpstr>Scanner: Catching FileNotFound</vt:lpstr>
      <vt:lpstr>Making Your Own Exception Class</vt:lpstr>
      <vt:lpstr>Catching Multiple Exceptions</vt:lpstr>
      <vt:lpstr>Finally Clause</vt:lpstr>
    </vt:vector>
  </TitlesOfParts>
  <Company>Purdue Computer Science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CS18000: Problem Solving and Object-Oriented Programming</dc:title>
  <dc:creator>Tim Korb</dc:creator>
  <cp:lastModifiedBy>Buster</cp:lastModifiedBy>
  <cp:revision>98</cp:revision>
  <cp:lastPrinted>2013-03-04T14:18:58Z</cp:lastPrinted>
  <dcterms:created xsi:type="dcterms:W3CDTF">2012-12-29T12:15:32Z</dcterms:created>
  <dcterms:modified xsi:type="dcterms:W3CDTF">2016-07-11T22:51:11Z</dcterms:modified>
</cp:coreProperties>
</file>