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75" r:id="rId4"/>
    <p:sldId id="308" r:id="rId5"/>
    <p:sldId id="280" r:id="rId6"/>
    <p:sldId id="281" r:id="rId7"/>
    <p:sldId id="287" r:id="rId8"/>
    <p:sldId id="311" r:id="rId9"/>
    <p:sldId id="288" r:id="rId10"/>
    <p:sldId id="310" r:id="rId11"/>
    <p:sldId id="318" r:id="rId12"/>
    <p:sldId id="320" r:id="rId13"/>
    <p:sldId id="321" r:id="rId14"/>
    <p:sldId id="322" r:id="rId15"/>
    <p:sldId id="348" r:id="rId16"/>
    <p:sldId id="324" r:id="rId17"/>
    <p:sldId id="325" r:id="rId18"/>
    <p:sldId id="326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8" r:id="rId27"/>
    <p:sldId id="339" r:id="rId28"/>
    <p:sldId id="337" r:id="rId29"/>
    <p:sldId id="342" r:id="rId30"/>
    <p:sldId id="343" r:id="rId31"/>
    <p:sldId id="345" r:id="rId32"/>
    <p:sldId id="346" r:id="rId33"/>
    <p:sldId id="34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85372" autoAdjust="0"/>
  </p:normalViewPr>
  <p:slideViewPr>
    <p:cSldViewPr snapToGrid="0" snapToObjects="1">
      <p:cViewPr varScale="1">
        <p:scale>
          <a:sx n="59" d="100"/>
          <a:sy n="59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motivate this example.  Create two</a:t>
            </a:r>
            <a:r>
              <a:rPr lang="en-US" baseline="0" dirty="0" smtClean="0"/>
              <a:t> threads, each printing a different character to standard out.  If we run them simultaneously, we should see interleaved output as each thread gets time to run and print.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Uses domain decomposition:</a:t>
            </a:r>
            <a:r>
              <a:rPr lang="en-US" baseline="0" dirty="0" smtClean="0"/>
              <a:t> the domain is the character to be printed by each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47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kind of synchronization: the two threads synchronize their efforts because they are both at a known location—one is ending and the other is at the join() call.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InterruptedException</a:t>
            </a:r>
            <a:r>
              <a:rPr lang="en-US" baseline="0" dirty="0" smtClean="0"/>
              <a:t> is thrown if the waiting thread was “interrupted” by some other thread calling its interrupt() method.  Highly unlikely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48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kind of synchronization: the two threads synchronize their efforts because they are both at a known location—one is ending and the other is at the join() call.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InterruptedException</a:t>
            </a:r>
            <a:r>
              <a:rPr lang="en-US" baseline="0" dirty="0" smtClean="0"/>
              <a:t> is thrown if the waiting thread was “interrupted” by some other thread calling its interrupt() method.  Highly </a:t>
            </a:r>
            <a:r>
              <a:rPr lang="en-US" baseline="0" smtClean="0"/>
              <a:t>unlikely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4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JVMs now days actually compile the byte codes to machine instructions and use</a:t>
            </a:r>
            <a:r>
              <a:rPr lang="en-US" baseline="0" dirty="0" smtClean="0"/>
              <a:t> the CPU to execute the machine instructions directly.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</a:t>
            </a:r>
            <a:r>
              <a:rPr lang="en-US" baseline="0" dirty="0" smtClean="0"/>
              <a:t> about it: You must be able to associate a block of code with a thread.  What is the thread supposed to be executing?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class is too course, and a statement is too fine.  Answer: A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Illustrates two Thread utilities: </a:t>
            </a:r>
            <a:r>
              <a:rPr lang="en-US" dirty="0" err="1" smtClean="0"/>
              <a:t>currentThread</a:t>
            </a:r>
            <a:r>
              <a:rPr lang="en-US" dirty="0" smtClean="0"/>
              <a:t>() and sleep(…).</a:t>
            </a:r>
          </a:p>
          <a:p>
            <a:endParaRPr lang="en-US" dirty="0" smtClean="0"/>
          </a:p>
          <a:p>
            <a:r>
              <a:rPr lang="en-US" dirty="0" smtClean="0"/>
              <a:t>Could also show yield(),</a:t>
            </a:r>
            <a:r>
              <a:rPr lang="en-US" baseline="0" dirty="0" smtClean="0"/>
              <a:t> but it doesn’t do anything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0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code that runs in a thread ultimately must start with a method.  How can a method be associated with a thread?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example: Server interaction with multiple</a:t>
            </a:r>
            <a:r>
              <a:rPr lang="en-US" baseline="0" dirty="0" smtClean="0"/>
              <a:t> clients.  Want a thread for each client running on the server.  Reduces interaction dependencies.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MyTask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818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public class </a:t>
            </a:r>
            <a:r>
              <a:rPr lang="en-US" sz="1800" dirty="0" err="1">
                <a:latin typeface="Consolas"/>
                <a:cs typeface="Consolas"/>
              </a:rPr>
              <a:t>MyTask</a:t>
            </a:r>
            <a:r>
              <a:rPr lang="en-US" sz="1800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public static void main(String[] </a:t>
            </a:r>
            <a:r>
              <a:rPr lang="en-US" sz="1800" dirty="0" err="1">
                <a:latin typeface="Consolas"/>
                <a:cs typeface="Consolas"/>
              </a:rPr>
              <a:t>args</a:t>
            </a:r>
            <a:r>
              <a:rPr lang="en-US" sz="18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MyTask</a:t>
            </a:r>
            <a:r>
              <a:rPr lang="en-US" sz="1800" dirty="0">
                <a:latin typeface="Consolas"/>
                <a:cs typeface="Consolas"/>
              </a:rPr>
              <a:t> m = new </a:t>
            </a:r>
            <a:r>
              <a:rPr lang="en-US" sz="1800" dirty="0" err="1">
                <a:latin typeface="Consolas"/>
                <a:cs typeface="Consolas"/>
              </a:rPr>
              <a:t>MyTask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Thread t = new Thread(m);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t.start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public void run()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System.out.printf</a:t>
            </a:r>
            <a:r>
              <a:rPr lang="en-US" sz="1800" dirty="0">
                <a:latin typeface="Consolas"/>
                <a:cs typeface="Consolas"/>
              </a:rPr>
              <a:t>("now in %s\n", </a:t>
            </a:r>
            <a:r>
              <a:rPr lang="en-US" sz="1800" dirty="0" err="1">
                <a:latin typeface="Consolas"/>
                <a:cs typeface="Consolas"/>
              </a:rPr>
              <a:t>Thread.currentThread</a:t>
            </a:r>
            <a:r>
              <a:rPr lang="en-US" sz="18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Concurrent Programming and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Runnables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Concurrent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608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How do you break down a large problem into pieces?</a:t>
            </a:r>
          </a:p>
          <a:p>
            <a:r>
              <a:rPr lang="en-US" dirty="0" smtClean="0"/>
              <a:t>Need to </a:t>
            </a:r>
            <a:r>
              <a:rPr lang="en-US" i="1" dirty="0" smtClean="0"/>
              <a:t>decompose</a:t>
            </a:r>
            <a:r>
              <a:rPr lang="en-US" dirty="0" smtClean="0"/>
              <a:t> the problem into pieces</a:t>
            </a:r>
          </a:p>
          <a:p>
            <a:r>
              <a:rPr lang="en-US" dirty="0" smtClean="0"/>
              <a:t>Two approaches to decomposition</a:t>
            </a:r>
          </a:p>
          <a:p>
            <a:pPr lvl="1"/>
            <a:r>
              <a:rPr lang="en-US" dirty="0" smtClean="0"/>
              <a:t>By the tasks to be done</a:t>
            </a:r>
          </a:p>
          <a:p>
            <a:pPr lvl="1"/>
            <a:r>
              <a:rPr lang="en-US" dirty="0" smtClean="0"/>
              <a:t>By the data to be processed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8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6080" cy="4756150"/>
          </a:xfrm>
        </p:spPr>
        <p:txBody>
          <a:bodyPr>
            <a:normAutofit/>
          </a:bodyPr>
          <a:lstStyle/>
          <a:p>
            <a:r>
              <a:rPr lang="en-US" dirty="0"/>
              <a:t>Split task into multiple subtasks</a:t>
            </a:r>
          </a:p>
          <a:p>
            <a:r>
              <a:rPr lang="en-US" dirty="0" smtClean="0"/>
              <a:t>Each </a:t>
            </a:r>
            <a:r>
              <a:rPr lang="en-US" dirty="0"/>
              <a:t>subtask runs </a:t>
            </a:r>
            <a:r>
              <a:rPr lang="en-US" i="1" dirty="0"/>
              <a:t>different </a:t>
            </a:r>
            <a:r>
              <a:rPr lang="en-US" i="1" dirty="0" smtClean="0"/>
              <a:t>code</a:t>
            </a:r>
            <a:endParaRPr lang="en-US" i="1" dirty="0"/>
          </a:p>
          <a:p>
            <a:r>
              <a:rPr lang="en-US" dirty="0" smtClean="0"/>
              <a:t>Each subtask runs on its own core (processor)</a:t>
            </a:r>
          </a:p>
          <a:p>
            <a:r>
              <a:rPr lang="en-US" dirty="0" smtClean="0"/>
              <a:t>Primary benefit: responsiveness</a:t>
            </a:r>
          </a:p>
          <a:p>
            <a:pPr lvl="1"/>
            <a:r>
              <a:rPr lang="en-US" dirty="0" smtClean="0"/>
              <a:t>GUI is one task</a:t>
            </a:r>
          </a:p>
          <a:p>
            <a:pPr lvl="1"/>
            <a:r>
              <a:rPr lang="en-US" dirty="0" smtClean="0"/>
              <a:t>Background computation a different task</a:t>
            </a:r>
          </a:p>
          <a:p>
            <a:pPr lvl="1"/>
            <a:r>
              <a:rPr lang="en-US" dirty="0" smtClean="0"/>
              <a:t>GUI has its own core, so is always responsive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6080" cy="47561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Domain:</a:t>
            </a:r>
          </a:p>
          <a:p>
            <a:pPr lvl="1"/>
            <a:r>
              <a:rPr lang="en-US" dirty="0" smtClean="0"/>
              <a:t>Input examined by the problem</a:t>
            </a:r>
          </a:p>
          <a:p>
            <a:r>
              <a:rPr lang="en-US" dirty="0" smtClean="0"/>
              <a:t>Divide domain into pieces (subdomains)</a:t>
            </a:r>
          </a:p>
          <a:p>
            <a:r>
              <a:rPr lang="en-US" dirty="0"/>
              <a:t>Each subtask </a:t>
            </a:r>
            <a:r>
              <a:rPr lang="en-US" dirty="0" smtClean="0"/>
              <a:t>runs the </a:t>
            </a:r>
          </a:p>
          <a:p>
            <a:pPr lvl="1"/>
            <a:r>
              <a:rPr lang="en-US" i="1" dirty="0" smtClean="0"/>
              <a:t>same code</a:t>
            </a:r>
            <a:r>
              <a:rPr lang="en-US" dirty="0" smtClean="0"/>
              <a:t> but </a:t>
            </a:r>
          </a:p>
          <a:p>
            <a:pPr lvl="1"/>
            <a:r>
              <a:rPr lang="en-US" i="1" dirty="0" smtClean="0"/>
              <a:t>on different input</a:t>
            </a:r>
            <a:endParaRPr lang="en-US" dirty="0" smtClean="0"/>
          </a:p>
          <a:p>
            <a:r>
              <a:rPr lang="en-US" dirty="0" smtClean="0"/>
              <a:t>Each subdomain is given to a task running on a different core</a:t>
            </a:r>
          </a:p>
          <a:p>
            <a:r>
              <a:rPr lang="en-US" dirty="0" smtClean="0"/>
              <a:t>Primary benefit: raw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4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Task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Updating the screen of a video game</a:t>
            </a:r>
          </a:p>
          <a:p>
            <a:pPr lvl="1"/>
            <a:r>
              <a:rPr lang="en-US" dirty="0" smtClean="0"/>
              <a:t>One task processes player moves</a:t>
            </a:r>
          </a:p>
          <a:p>
            <a:pPr lvl="1"/>
            <a:r>
              <a:rPr lang="en-US" dirty="0" smtClean="0"/>
              <a:t>One task updates the display</a:t>
            </a:r>
          </a:p>
          <a:p>
            <a:pPr lvl="1"/>
            <a:r>
              <a:rPr lang="en-US" dirty="0" smtClean="0"/>
              <a:t>Two tasks communicate as necessary</a:t>
            </a:r>
          </a:p>
          <a:p>
            <a:r>
              <a:rPr lang="en-US" dirty="0" smtClean="0"/>
              <a:t>Can a student register for a class?</a:t>
            </a:r>
          </a:p>
          <a:p>
            <a:pPr lvl="1"/>
            <a:r>
              <a:rPr lang="en-US" dirty="0" smtClean="0"/>
              <a:t>One task determines if student has pre-</a:t>
            </a:r>
            <a:r>
              <a:rPr lang="en-US" dirty="0" err="1" smtClean="0"/>
              <a:t>reqs</a:t>
            </a:r>
            <a:endParaRPr lang="en-US" dirty="0" smtClean="0"/>
          </a:p>
          <a:p>
            <a:pPr lvl="1"/>
            <a:r>
              <a:rPr lang="en-US" dirty="0"/>
              <a:t>One task </a:t>
            </a:r>
            <a:r>
              <a:rPr lang="en-US" dirty="0" smtClean="0"/>
              <a:t>decides if </a:t>
            </a:r>
            <a:r>
              <a:rPr lang="en-US" dirty="0"/>
              <a:t>student has </a:t>
            </a:r>
            <a:r>
              <a:rPr lang="en-US" dirty="0" smtClean="0"/>
              <a:t>class at same time</a:t>
            </a:r>
            <a:endParaRPr lang="en-US" dirty="0"/>
          </a:p>
          <a:p>
            <a:pPr lvl="1"/>
            <a:r>
              <a:rPr lang="en-US" dirty="0" smtClean="0"/>
              <a:t>One task determines if a seat is available in class</a:t>
            </a:r>
          </a:p>
          <a:p>
            <a:pPr lvl="1"/>
            <a:r>
              <a:rPr lang="en-US" dirty="0" smtClean="0"/>
              <a:t>Combine results when each task is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Decomposition Example:</a:t>
            </a:r>
            <a:br>
              <a:rPr lang="en-US" dirty="0" smtClean="0"/>
            </a:br>
            <a:r>
              <a:rPr lang="en-US" dirty="0" smtClean="0"/>
              <a:t>Video Game Updates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video-game-task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13" y="1764533"/>
            <a:ext cx="6625622" cy="45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Domain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Factoring a large number</a:t>
            </a:r>
          </a:p>
          <a:p>
            <a:pPr lvl="1"/>
            <a:r>
              <a:rPr lang="en-US" dirty="0" smtClean="0"/>
              <a:t>Trial divide up to square root of number</a:t>
            </a:r>
          </a:p>
          <a:p>
            <a:pPr lvl="1"/>
            <a:r>
              <a:rPr lang="en-US" dirty="0" smtClean="0"/>
              <a:t>Assign blocks of trial divisors to separate tasks</a:t>
            </a:r>
          </a:p>
          <a:p>
            <a:pPr lvl="1"/>
            <a:r>
              <a:rPr lang="en-US" dirty="0" smtClean="0"/>
              <a:t>First task to divide with 0 remainder stops process</a:t>
            </a:r>
          </a:p>
          <a:p>
            <a:r>
              <a:rPr lang="en-US" dirty="0" smtClean="0"/>
              <a:t>Finding words in a word search puzzle</a:t>
            </a:r>
          </a:p>
          <a:p>
            <a:pPr lvl="1"/>
            <a:r>
              <a:rPr lang="en-US" dirty="0" smtClean="0"/>
              <a:t>Divide word list into subsets</a:t>
            </a:r>
          </a:p>
          <a:p>
            <a:pPr lvl="1"/>
            <a:r>
              <a:rPr lang="en-US" dirty="0" smtClean="0"/>
              <a:t>Assign each subset to a separate task</a:t>
            </a:r>
          </a:p>
          <a:p>
            <a:pPr lvl="1"/>
            <a:r>
              <a:rPr lang="en-US" dirty="0" smtClean="0"/>
              <a:t>Tasks search the puzzle grid, recording hits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 Decomposition Example: Matrix Multiplication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matrixDecomposi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362200"/>
            <a:ext cx="4343400" cy="2120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029055"/>
            <a:ext cx="852806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domain decomposition to compute the matrix product A x B.</a:t>
            </a:r>
          </a:p>
          <a:p>
            <a:endParaRPr lang="en-US" sz="2400" dirty="0" smtClean="0"/>
          </a:p>
          <a:p>
            <a:r>
              <a:rPr lang="en-US" sz="2400" dirty="0" smtClean="0"/>
              <a:t>The top half is computed on Core 1 and the bottom half on Core 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5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Concurrent Programming and Synchronization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Concurrent Programming and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Unpredictability in Thread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6243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 execution may be interrupted</a:t>
            </a:r>
          </a:p>
          <a:p>
            <a:pPr lvl="1"/>
            <a:r>
              <a:rPr lang="en-US" dirty="0" smtClean="0"/>
              <a:t>“Time slicing” of threads (and processes) prevents one thread from “hogging” the CPU</a:t>
            </a:r>
          </a:p>
          <a:p>
            <a:pPr lvl="1"/>
            <a:r>
              <a:rPr lang="en-US" dirty="0" smtClean="0"/>
              <a:t>Higher priority activities may interrupt the thread: e.g., I/O</a:t>
            </a:r>
          </a:p>
          <a:p>
            <a:r>
              <a:rPr lang="en-US" dirty="0" smtClean="0"/>
              <a:t>Multiple threads do not always proceed at the same rate</a:t>
            </a:r>
          </a:p>
          <a:p>
            <a:r>
              <a:rPr lang="en-US" dirty="0" smtClean="0"/>
              <a:t>Coordination of multiple threads a challenge</a:t>
            </a:r>
          </a:p>
          <a:p>
            <a:r>
              <a:rPr lang="en-US" dirty="0" smtClean="0"/>
              <a:t>Java provides low-level and high-level tools to deal with </a:t>
            </a:r>
            <a:r>
              <a:rPr lang="en-US" i="1" dirty="0" smtClean="0"/>
              <a:t>synchronization of threads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Interleave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public class Interleave implements Runnable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private char c;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Interleave(char c)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this.c</a:t>
            </a:r>
            <a:r>
              <a:rPr lang="en-US" sz="1300" dirty="0">
                <a:latin typeface="Consolas"/>
                <a:cs typeface="Consolas"/>
              </a:rPr>
              <a:t> = c;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void run()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for (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 = 0;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 &lt; 100;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</a:t>
            </a:r>
            <a:r>
              <a:rPr lang="en-US" sz="1300" dirty="0" err="1">
                <a:latin typeface="Consolas"/>
                <a:cs typeface="Consolas"/>
              </a:rPr>
              <a:t>System.out.printf</a:t>
            </a:r>
            <a:r>
              <a:rPr lang="en-US" sz="1300" dirty="0">
                <a:latin typeface="Consolas"/>
                <a:cs typeface="Consolas"/>
              </a:rPr>
              <a:t>("%c", c);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for (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j = 0; j &lt; 1000; j++)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    </a:t>
            </a:r>
            <a:r>
              <a:rPr lang="en-US" sz="1300" dirty="0" err="1">
                <a:latin typeface="Consolas"/>
                <a:cs typeface="Consolas"/>
              </a:rPr>
              <a:t>Math.hypot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, j</a:t>
            </a:r>
            <a:r>
              <a:rPr lang="en-US" sz="1300" dirty="0" smtClean="0">
                <a:latin typeface="Consolas"/>
                <a:cs typeface="Consolas"/>
              </a:rPr>
              <a:t>);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System.out.printf</a:t>
            </a:r>
            <a:r>
              <a:rPr lang="en-US" sz="1300" dirty="0">
                <a:latin typeface="Consolas"/>
                <a:cs typeface="Consolas"/>
              </a:rPr>
              <a:t>("%c", </a:t>
            </a:r>
            <a:r>
              <a:rPr lang="en-US" sz="1300" dirty="0" err="1">
                <a:latin typeface="Consolas"/>
                <a:cs typeface="Consolas"/>
              </a:rPr>
              <a:t>Character.toUpperCase</a:t>
            </a:r>
            <a:r>
              <a:rPr lang="en-US" sz="1300" dirty="0">
                <a:latin typeface="Consolas"/>
                <a:cs typeface="Consolas"/>
              </a:rPr>
              <a:t>(c));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// ... continued on next slide ...</a:t>
            </a:r>
            <a:endParaRPr lang="en-US" sz="1300" dirty="0">
              <a:latin typeface="Consolas"/>
              <a:cs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Interleave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// ... continued from previous slide ...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static void main(String[] </a:t>
            </a:r>
            <a:r>
              <a:rPr lang="en-US" sz="1300" dirty="0" err="1">
                <a:latin typeface="Consolas"/>
                <a:cs typeface="Consolas"/>
              </a:rPr>
              <a:t>args</a:t>
            </a:r>
            <a:r>
              <a:rPr lang="en-US" sz="1300" dirty="0">
                <a:latin typeface="Consolas"/>
                <a:cs typeface="Consolas"/>
              </a:rPr>
              <a:t>) </a:t>
            </a:r>
            <a:r>
              <a:rPr lang="en-US" sz="13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     while (true) {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Thread t1 = new Thread(new Interleave('a'));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Thread t2 = new Thread(new Interleave('b'));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t1.start();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t2.start();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try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t1.join();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t2.join();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} catch </a:t>
            </a:r>
            <a:r>
              <a:rPr lang="en-US" sz="1300" dirty="0" smtClean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InterruptedException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e</a:t>
            </a:r>
            <a:r>
              <a:rPr lang="en-US" sz="1300" dirty="0">
                <a:latin typeface="Consolas"/>
                <a:cs typeface="Consolas"/>
              </a:rPr>
              <a:t>) </a:t>
            </a:r>
            <a:r>
              <a:rPr lang="en-US" sz="1300">
                <a:latin typeface="Consolas"/>
                <a:cs typeface="Consolas"/>
              </a:rPr>
              <a:t>{ </a:t>
            </a:r>
            <a:r>
              <a:rPr lang="en-US" sz="1300" smtClean="0">
                <a:latin typeface="Consolas"/>
                <a:cs typeface="Consolas"/>
              </a:rPr>
              <a:t>…. </a:t>
            </a:r>
            <a:r>
              <a:rPr lang="en-US" sz="13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System.out.println</a:t>
            </a:r>
            <a:r>
              <a:rPr lang="en-US" sz="13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     }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Join: Wait for a Thread to Finish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A simple kind of synchronization</a:t>
            </a:r>
          </a:p>
          <a:p>
            <a:r>
              <a:rPr lang="en-US" dirty="0" smtClean="0"/>
              <a:t>For Thread t:</a:t>
            </a:r>
          </a:p>
          <a:p>
            <a:pPr marL="800100" lvl="2" indent="0">
              <a:buNone/>
            </a:pPr>
            <a:r>
              <a:rPr lang="en-US" sz="3200" dirty="0" err="1" smtClean="0">
                <a:latin typeface="Consolas"/>
                <a:cs typeface="Consolas"/>
              </a:rPr>
              <a:t>t.join</a:t>
            </a:r>
            <a:r>
              <a:rPr lang="en-US" sz="3200" dirty="0" smtClean="0">
                <a:latin typeface="Consolas"/>
                <a:cs typeface="Consolas"/>
              </a:rPr>
              <a:t>();</a:t>
            </a:r>
          </a:p>
          <a:p>
            <a:r>
              <a:rPr lang="en-US" dirty="0" smtClean="0"/>
              <a:t>Blocks the “current thread”—the one that called </a:t>
            </a:r>
            <a:r>
              <a:rPr lang="en-US" dirty="0" err="1" smtClean="0"/>
              <a:t>t.join</a:t>
            </a:r>
            <a:r>
              <a:rPr lang="en-US" dirty="0" smtClean="0"/>
              <a:t>()—until Thread t completes (returns from run())</a:t>
            </a:r>
          </a:p>
          <a:p>
            <a:r>
              <a:rPr lang="en-US" dirty="0" smtClean="0"/>
              <a:t>join() may throw an </a:t>
            </a:r>
            <a:r>
              <a:rPr lang="en-US" dirty="0" err="1" smtClean="0"/>
              <a:t>InterruptedException</a:t>
            </a:r>
            <a:r>
              <a:rPr lang="en-US" dirty="0" smtClean="0"/>
              <a:t>, so generally is in try-catch clause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5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r>
              <a:rPr lang="en-US" dirty="0"/>
              <a:t> </a:t>
            </a:r>
            <a:r>
              <a:rPr lang="en-US" dirty="0" smtClean="0"/>
              <a:t>using Try-Catch Clause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 smtClean="0">
                <a:latin typeface="Consolas"/>
                <a:cs typeface="Consolas"/>
              </a:rPr>
              <a:t>try {</a:t>
            </a:r>
          </a:p>
          <a:p>
            <a:pPr marL="400050" lvl="1" indent="0">
              <a:buNone/>
            </a:pP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smtClean="0">
                <a:latin typeface="Consolas"/>
                <a:cs typeface="Consolas"/>
              </a:rPr>
              <a:t>   </a:t>
            </a:r>
            <a:r>
              <a:rPr lang="en-US" sz="3200" dirty="0" err="1" smtClean="0">
                <a:latin typeface="Consolas"/>
                <a:cs typeface="Consolas"/>
              </a:rPr>
              <a:t>t.join</a:t>
            </a:r>
            <a:r>
              <a:rPr lang="en-US" sz="3200" dirty="0" smtClean="0">
                <a:latin typeface="Consolas"/>
                <a:cs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Consolas"/>
                <a:cs typeface="Consolas"/>
              </a:rPr>
              <a:t>} catch (</a:t>
            </a:r>
            <a:r>
              <a:rPr lang="en-US" sz="3200" dirty="0" err="1" smtClean="0">
                <a:latin typeface="Consolas"/>
                <a:cs typeface="Consolas"/>
              </a:rPr>
              <a:t>InterruptedException</a:t>
            </a:r>
            <a:r>
              <a:rPr lang="en-US" sz="3200" dirty="0" smtClean="0">
                <a:latin typeface="Consolas"/>
                <a:cs typeface="Consolas"/>
              </a:rPr>
              <a:t> e) {</a:t>
            </a:r>
          </a:p>
          <a:p>
            <a:pPr marL="400050" lvl="1" indent="0">
              <a:buNone/>
            </a:pP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smtClean="0">
                <a:latin typeface="Consolas"/>
                <a:cs typeface="Consolas"/>
              </a:rPr>
              <a:t>   </a:t>
            </a:r>
            <a:r>
              <a:rPr lang="en-US" sz="3200" dirty="0" err="1" smtClean="0">
                <a:latin typeface="Consolas"/>
                <a:cs typeface="Consolas"/>
              </a:rPr>
              <a:t>e.printStackTrace</a:t>
            </a:r>
            <a:r>
              <a:rPr lang="en-US" sz="3200" dirty="0" smtClean="0">
                <a:latin typeface="Consolas"/>
                <a:cs typeface="Consolas"/>
              </a:rPr>
              <a:t>(); // example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Consolas"/>
                <a:cs typeface="Consolas"/>
              </a:rPr>
              <a:t>};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Synchronization Problem: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threads “race” through execution, their instructions are interleaved at the nanosecond level</a:t>
            </a:r>
          </a:p>
          <a:p>
            <a:pPr lvl="1"/>
            <a:r>
              <a:rPr lang="en-US" dirty="0" smtClean="0"/>
              <a:t>Byte codes within a thread always executed in relative order, as expected</a:t>
            </a:r>
          </a:p>
          <a:p>
            <a:pPr lvl="1"/>
            <a:r>
              <a:rPr lang="en-US" dirty="0" smtClean="0"/>
              <a:t>Byte codes between threads not executed in predictable absolute order</a:t>
            </a:r>
          </a:p>
          <a:p>
            <a:r>
              <a:rPr lang="en-US" dirty="0" smtClean="0"/>
              <a:t>Causes problems when accessing and updating shared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RaceCondition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316"/>
            <a:ext cx="8229600" cy="4833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public class </a:t>
            </a:r>
            <a:r>
              <a:rPr lang="en-US" sz="1300" dirty="0" err="1">
                <a:latin typeface="Consolas"/>
                <a:cs typeface="Consolas"/>
              </a:rPr>
              <a:t>RaceCondition</a:t>
            </a:r>
            <a:r>
              <a:rPr lang="en-US" sz="1300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private static 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counter;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static void main(String[] </a:t>
            </a:r>
            <a:r>
              <a:rPr lang="en-US" sz="1300" dirty="0" err="1">
                <a:latin typeface="Consolas"/>
                <a:cs typeface="Consolas"/>
              </a:rPr>
              <a:t>args</a:t>
            </a:r>
            <a:r>
              <a:rPr lang="en-US" sz="13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counter = 0;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Thread t1 = new Thread(new </a:t>
            </a:r>
            <a:r>
              <a:rPr lang="en-US" sz="1300" dirty="0" err="1">
                <a:latin typeface="Consolas"/>
                <a:cs typeface="Consolas"/>
              </a:rPr>
              <a:t>RaceCondition</a:t>
            </a:r>
            <a:r>
              <a:rPr lang="en-US" sz="13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Thread t2 = new Thread(new </a:t>
            </a:r>
            <a:r>
              <a:rPr lang="en-US" sz="1300" dirty="0" err="1">
                <a:latin typeface="Consolas"/>
                <a:cs typeface="Consolas"/>
              </a:rPr>
              <a:t>RaceCondition</a:t>
            </a:r>
            <a:r>
              <a:rPr lang="en-US" sz="13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t1.start();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t2.start();</a:t>
            </a:r>
          </a:p>
          <a:p>
            <a:pPr marL="0" indent="0">
              <a:buNone/>
            </a:pP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try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t1.join();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t2.join();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} catch (</a:t>
            </a:r>
            <a:r>
              <a:rPr lang="en-US" sz="1300" dirty="0" err="1">
                <a:latin typeface="Consolas"/>
                <a:cs typeface="Consolas"/>
              </a:rPr>
              <a:t>InterruptedException</a:t>
            </a:r>
            <a:r>
              <a:rPr lang="en-US" sz="1300" dirty="0">
                <a:latin typeface="Consolas"/>
                <a:cs typeface="Consolas"/>
              </a:rPr>
              <a:t> e) { </a:t>
            </a:r>
            <a:r>
              <a:rPr lang="en-US" sz="1300" dirty="0" err="1">
                <a:latin typeface="Consolas"/>
                <a:cs typeface="Consolas"/>
              </a:rPr>
              <a:t>e.printStackTrace</a:t>
            </a:r>
            <a:r>
              <a:rPr lang="en-US" sz="1300" dirty="0">
                <a:latin typeface="Consolas"/>
                <a:cs typeface="Consolas"/>
              </a:rPr>
              <a:t>();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System.out.printf</a:t>
            </a:r>
            <a:r>
              <a:rPr lang="en-US" sz="1300" dirty="0">
                <a:latin typeface="Consolas"/>
                <a:cs typeface="Consolas"/>
              </a:rPr>
              <a:t>("counter = %d\n", counter);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  <a:r>
              <a:rPr lang="en-US" sz="1300" dirty="0" smtClean="0">
                <a:latin typeface="Consolas"/>
                <a:cs typeface="Consolas"/>
              </a:rPr>
              <a:t>// ... run() method on next slide ...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}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3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RaceCondition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public </a:t>
            </a:r>
            <a:r>
              <a:rPr lang="en-US" sz="1300" dirty="0">
                <a:latin typeface="Consolas"/>
                <a:cs typeface="Consolas"/>
              </a:rPr>
              <a:t>void run()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  <a:r>
              <a:rPr lang="en-US" sz="1300" dirty="0" smtClean="0">
                <a:latin typeface="Consolas"/>
                <a:cs typeface="Consolas"/>
              </a:rPr>
              <a:t>for 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 = 0;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 &lt; 10000; </a:t>
            </a:r>
            <a:r>
              <a:rPr lang="en-US" sz="1300" dirty="0" err="1">
                <a:latin typeface="Consolas"/>
                <a:cs typeface="Consolas"/>
              </a:rPr>
              <a:t>i</a:t>
            </a:r>
            <a:r>
              <a:rPr lang="en-US" sz="13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  <a:r>
              <a:rPr lang="en-US" sz="1300" dirty="0" smtClean="0">
                <a:latin typeface="Consolas"/>
                <a:cs typeface="Consolas"/>
              </a:rPr>
              <a:t>    </a:t>
            </a:r>
            <a:r>
              <a:rPr lang="en-US" sz="1300" dirty="0">
                <a:latin typeface="Consolas"/>
                <a:cs typeface="Consolas"/>
              </a:rPr>
              <a:t>counter++;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   </a:t>
            </a:r>
            <a:r>
              <a:rPr lang="en-US" sz="13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}</a:t>
            </a:r>
            <a:endParaRPr lang="en-US" sz="900" dirty="0" smtClean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Threads Updating a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6243" cy="5121275"/>
          </a:xfrm>
        </p:spPr>
        <p:txBody>
          <a:bodyPr/>
          <a:lstStyle/>
          <a:p>
            <a:r>
              <a:rPr lang="en-US" dirty="0" smtClean="0"/>
              <a:t>Thread 1</a:t>
            </a:r>
          </a:p>
          <a:p>
            <a:pPr marL="457200" lvl="1" indent="0">
              <a:buNone/>
            </a:pP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nt</a:t>
            </a:r>
            <a:r>
              <a:rPr lang="en-US" dirty="0" smtClean="0">
                <a:latin typeface="Consolas"/>
                <a:cs typeface="Consolas"/>
              </a:rPr>
              <a:t> t1 = counter;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t1 = t1 + 1;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ounter = t1;</a:t>
            </a:r>
          </a:p>
          <a:p>
            <a:r>
              <a:rPr lang="en-US" dirty="0" smtClean="0"/>
              <a:t>Thread 2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t2 </a:t>
            </a:r>
            <a:r>
              <a:rPr lang="en-US" dirty="0">
                <a:latin typeface="Consolas"/>
                <a:cs typeface="Consolas"/>
              </a:rPr>
              <a:t>= counter;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t2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smtClean="0">
                <a:latin typeface="Consolas"/>
                <a:cs typeface="Consolas"/>
              </a:rPr>
              <a:t>t2 </a:t>
            </a:r>
            <a:r>
              <a:rPr lang="en-US" dirty="0">
                <a:latin typeface="Consolas"/>
                <a:cs typeface="Consolas"/>
              </a:rPr>
              <a:t>+ 1;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counter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smtClean="0">
                <a:latin typeface="Consolas"/>
                <a:cs typeface="Consolas"/>
              </a:rPr>
              <a:t>t2;</a:t>
            </a:r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Synchronize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872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Java keyword “synchronized”</a:t>
            </a:r>
          </a:p>
          <a:p>
            <a:r>
              <a:rPr lang="en-US" dirty="0" smtClean="0"/>
              <a:t>Allows two or more threads to use a common object to avoid race conditions</a:t>
            </a:r>
          </a:p>
          <a:p>
            <a:r>
              <a:rPr lang="en-US" dirty="0" smtClean="0"/>
              <a:t>Syntax:</a:t>
            </a:r>
          </a:p>
          <a:p>
            <a:pPr marL="800100" lvl="2" indent="0">
              <a:buNone/>
            </a:pPr>
            <a:r>
              <a:rPr lang="en-US" dirty="0" smtClean="0">
                <a:latin typeface="Consolas"/>
                <a:cs typeface="Consolas"/>
              </a:rPr>
              <a:t>synchronized (object) {</a:t>
            </a:r>
          </a:p>
          <a:p>
            <a:pPr marL="800100" lvl="2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statements;  // modify shared data here</a:t>
            </a:r>
          </a:p>
          <a:p>
            <a:pPr marL="800100" lvl="2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r>
              <a:rPr lang="en-US" dirty="0" smtClean="0"/>
              <a:t>Among all threads synchronizing using the same object, only one thread can be “inside” the block of statements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any time in a (sequential) Java program, there is a currently executing…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Expression</a:t>
            </a:r>
          </a:p>
          <a:p>
            <a:pPr lvl="1"/>
            <a:r>
              <a:rPr lang="en-US" dirty="0" smtClean="0"/>
              <a:t>Operator</a:t>
            </a:r>
          </a:p>
          <a:p>
            <a:r>
              <a:rPr lang="en-US" dirty="0" smtClean="0"/>
              <a:t>Execution of a (sequential) Java program is mostly a sequence of “operations”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52805" y="5785877"/>
            <a:ext cx="2550429" cy="289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4942" y="1916026"/>
            <a:ext cx="4584628" cy="289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NoRaceCondition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public class </a:t>
            </a:r>
            <a:r>
              <a:rPr lang="en-US" sz="1300" dirty="0" err="1">
                <a:latin typeface="Consolas"/>
                <a:cs typeface="Consolas"/>
              </a:rPr>
              <a:t>NoRaceCondition</a:t>
            </a:r>
            <a:r>
              <a:rPr lang="en-US" sz="1300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private static </a:t>
            </a:r>
            <a:r>
              <a:rPr lang="en-US" sz="1300" dirty="0" err="1">
                <a:latin typeface="Consolas"/>
                <a:cs typeface="Consolas"/>
              </a:rPr>
              <a:t>int</a:t>
            </a:r>
            <a:r>
              <a:rPr lang="en-US" sz="1300" dirty="0">
                <a:latin typeface="Consolas"/>
                <a:cs typeface="Consolas"/>
              </a:rPr>
              <a:t> </a:t>
            </a:r>
            <a:r>
              <a:rPr lang="en-US" sz="1300" dirty="0" smtClean="0">
                <a:latin typeface="Consolas"/>
                <a:cs typeface="Consolas"/>
              </a:rPr>
              <a:t>counter = 0;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private static Object </a:t>
            </a:r>
            <a:r>
              <a:rPr lang="en-US" sz="1300" dirty="0" err="1">
                <a:latin typeface="Consolas"/>
                <a:cs typeface="Consolas"/>
              </a:rPr>
              <a:t>gateKeeper</a:t>
            </a:r>
            <a:r>
              <a:rPr lang="en-US" sz="1300" dirty="0">
                <a:latin typeface="Consolas"/>
                <a:cs typeface="Consolas"/>
              </a:rPr>
              <a:t> = new Object();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static void main(String[] </a:t>
            </a:r>
            <a:r>
              <a:rPr lang="en-US" sz="1300" dirty="0" err="1">
                <a:latin typeface="Consolas"/>
                <a:cs typeface="Consolas"/>
              </a:rPr>
              <a:t>args</a:t>
            </a:r>
            <a:r>
              <a:rPr lang="en-US" sz="13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Thread </a:t>
            </a:r>
            <a:r>
              <a:rPr lang="en-US" sz="1300" dirty="0">
                <a:latin typeface="Consolas"/>
                <a:cs typeface="Consolas"/>
              </a:rPr>
              <a:t>t1 = new Thread(new </a:t>
            </a:r>
            <a:r>
              <a:rPr lang="en-US" sz="1300" dirty="0" err="1">
                <a:latin typeface="Consolas"/>
                <a:cs typeface="Consolas"/>
              </a:rPr>
              <a:t>NoRaceCondition</a:t>
            </a:r>
            <a:r>
              <a:rPr lang="en-US" sz="13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Thread t2 = new Thread(new </a:t>
            </a:r>
            <a:r>
              <a:rPr lang="en-US" sz="1300" dirty="0" err="1">
                <a:latin typeface="Consolas"/>
                <a:cs typeface="Consolas"/>
              </a:rPr>
              <a:t>NoRaceCondition</a:t>
            </a:r>
            <a:r>
              <a:rPr lang="en-US" sz="13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t1</a:t>
            </a:r>
            <a:r>
              <a:rPr lang="en-US" sz="1300" dirty="0">
                <a:latin typeface="Consolas"/>
                <a:cs typeface="Consolas"/>
              </a:rPr>
              <a:t>.start();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t2.start();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</a:t>
            </a:r>
            <a:r>
              <a:rPr lang="en-US" sz="1300" dirty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t1.join();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    t2.join();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} catch (</a:t>
            </a:r>
            <a:r>
              <a:rPr lang="en-US" sz="1300" dirty="0" err="1">
                <a:latin typeface="Consolas"/>
                <a:cs typeface="Consolas"/>
              </a:rPr>
              <a:t>InterruptedException</a:t>
            </a:r>
            <a:r>
              <a:rPr lang="en-US" sz="1300" dirty="0">
                <a:latin typeface="Consolas"/>
                <a:cs typeface="Consolas"/>
              </a:rPr>
              <a:t> e) { </a:t>
            </a:r>
            <a:r>
              <a:rPr lang="en-US" sz="1300" dirty="0" err="1">
                <a:latin typeface="Consolas"/>
                <a:cs typeface="Consolas"/>
              </a:rPr>
              <a:t>e.printStackTrace</a:t>
            </a:r>
            <a:r>
              <a:rPr lang="en-US" sz="1300" dirty="0">
                <a:latin typeface="Consolas"/>
                <a:cs typeface="Consolas"/>
              </a:rPr>
              <a:t>(); }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</a:t>
            </a:r>
            <a:r>
              <a:rPr lang="en-US" sz="1300" dirty="0" err="1" smtClean="0">
                <a:latin typeface="Consolas"/>
                <a:cs typeface="Consolas"/>
              </a:rPr>
              <a:t>System.out.printf</a:t>
            </a:r>
            <a:r>
              <a:rPr lang="en-US" sz="1300" dirty="0">
                <a:latin typeface="Consolas"/>
                <a:cs typeface="Consolas"/>
              </a:rPr>
              <a:t>("counter = %d\n", counter);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public </a:t>
            </a:r>
            <a:r>
              <a:rPr lang="en-US" sz="1400" dirty="0">
                <a:latin typeface="Consolas"/>
                <a:cs typeface="Consolas"/>
              </a:rPr>
              <a:t>void run()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for (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= 0;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&lt; 10000;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    synchronized (</a:t>
            </a:r>
            <a:r>
              <a:rPr lang="en-US" sz="1400" dirty="0" err="1">
                <a:latin typeface="Consolas"/>
                <a:cs typeface="Consolas"/>
              </a:rPr>
              <a:t>gateKeeper</a:t>
            </a:r>
            <a:r>
              <a:rPr lang="en-US" sz="1400" dirty="0">
                <a:latin typeface="Consolas"/>
                <a:cs typeface="Consolas"/>
              </a:rPr>
              <a:t>) { counter++;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}</a:t>
            </a: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3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2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paradigms for supporting concurrent or parallel processing</a:t>
            </a:r>
          </a:p>
          <a:p>
            <a:r>
              <a:rPr lang="en-US" dirty="0" smtClean="0"/>
              <a:t>Message Passing: processes</a:t>
            </a:r>
          </a:p>
          <a:p>
            <a:pPr lvl="1"/>
            <a:r>
              <a:rPr lang="en-US" dirty="0" smtClean="0"/>
              <a:t>Messages sent between separate processes</a:t>
            </a:r>
          </a:p>
          <a:p>
            <a:pPr lvl="1"/>
            <a:r>
              <a:rPr lang="en-US" dirty="0" smtClean="0"/>
              <a:t>Generally, one process per program</a:t>
            </a:r>
          </a:p>
          <a:p>
            <a:pPr lvl="1"/>
            <a:r>
              <a:rPr lang="en-US" dirty="0" smtClean="0"/>
              <a:t>May run on different physical computers</a:t>
            </a:r>
          </a:p>
          <a:p>
            <a:r>
              <a:rPr lang="en-US" dirty="0" smtClean="0"/>
              <a:t>Shared Memory: threads</a:t>
            </a:r>
          </a:p>
          <a:p>
            <a:pPr lvl="1"/>
            <a:r>
              <a:rPr lang="en-US" dirty="0" smtClean="0"/>
              <a:t>Single program</a:t>
            </a:r>
          </a:p>
          <a:p>
            <a:pPr lvl="1"/>
            <a:r>
              <a:rPr lang="en-US" dirty="0" smtClean="0"/>
              <a:t>All threads share the same memory space</a:t>
            </a:r>
          </a:p>
          <a:p>
            <a:pPr lvl="1"/>
            <a:r>
              <a:rPr lang="en-US" dirty="0" smtClean="0"/>
              <a:t>This approach is what we are using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93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Java thread goes through several states in its lifetime:</a:t>
            </a:r>
          </a:p>
          <a:p>
            <a:pPr lvl="1"/>
            <a:r>
              <a:rPr lang="en-US" dirty="0" smtClean="0"/>
              <a:t>New thread: created but not yet started</a:t>
            </a:r>
          </a:p>
          <a:p>
            <a:pPr lvl="1"/>
            <a:r>
              <a:rPr lang="en-US" dirty="0" smtClean="0"/>
              <a:t>Runnable: started and available to be run</a:t>
            </a:r>
          </a:p>
          <a:p>
            <a:pPr lvl="1"/>
            <a:r>
              <a:rPr lang="en-US" dirty="0" smtClean="0"/>
              <a:t>Not Runnable: sleeping, waiting for </a:t>
            </a:r>
            <a:r>
              <a:rPr lang="en-US" dirty="0" err="1" smtClean="0"/>
              <a:t>i</a:t>
            </a:r>
            <a:r>
              <a:rPr lang="en-US" dirty="0" smtClean="0"/>
              <a:t>/o, etc.</a:t>
            </a:r>
          </a:p>
          <a:p>
            <a:pPr lvl="1"/>
            <a:r>
              <a:rPr lang="en-US" dirty="0" smtClean="0"/>
              <a:t>Terminated: returned from the run() method</a:t>
            </a:r>
          </a:p>
          <a:p>
            <a:r>
              <a:rPr lang="en-US" dirty="0" err="1" smtClean="0"/>
              <a:t>t.sleep</a:t>
            </a:r>
            <a:r>
              <a:rPr lang="en-US" dirty="0" smtClean="0"/>
              <a:t>(n) puts the current thread to sleep for n milliseconds; allows other threads to run</a:t>
            </a:r>
          </a:p>
          <a:p>
            <a:r>
              <a:rPr lang="en-US" dirty="0" err="1" smtClean="0"/>
              <a:t>t.yield</a:t>
            </a:r>
            <a:r>
              <a:rPr lang="en-US" dirty="0" smtClean="0"/>
              <a:t>() “gives up” the CPU, letting another thread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US" dirty="0"/>
          </a:p>
        </p:txBody>
      </p:sp>
      <p:pic>
        <p:nvPicPr>
          <p:cNvPr id="5" name="Content Placeholder 4" descr="thread-stat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7" b="-1997"/>
          <a:stretch>
            <a:fillRect/>
          </a:stretch>
        </p:blipFill>
        <p:spPr>
          <a:xfrm>
            <a:off x="791470" y="1835150"/>
            <a:ext cx="7546975" cy="4149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to Byte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“flattens” the Java code into a linear sequence of instructions that can be executed by the </a:t>
            </a:r>
            <a:r>
              <a:rPr lang="en-US" dirty="0" smtClean="0"/>
              <a:t>Java Virtual Machine (JVM)</a:t>
            </a:r>
          </a:p>
          <a:p>
            <a:r>
              <a:rPr lang="en-US" dirty="0"/>
              <a:t>Each instruction is identified by memory location</a:t>
            </a:r>
          </a:p>
          <a:p>
            <a:r>
              <a:rPr lang="en-US" dirty="0" smtClean="0"/>
              <a:t>Control flow uses “</a:t>
            </a:r>
            <a:r>
              <a:rPr lang="en-US" dirty="0" err="1" smtClean="0"/>
              <a:t>goto</a:t>
            </a:r>
            <a:r>
              <a:rPr lang="en-US" dirty="0" smtClean="0"/>
              <a:t>” statements</a:t>
            </a:r>
          </a:p>
          <a:p>
            <a:r>
              <a:rPr lang="en-US" dirty="0" smtClean="0"/>
              <a:t>if and for statements use “conditional </a:t>
            </a:r>
            <a:r>
              <a:rPr lang="en-US" dirty="0" err="1" smtClean="0"/>
              <a:t>gotos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Fetch-Execute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44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(A simplified view…)</a:t>
            </a:r>
          </a:p>
          <a:p>
            <a:r>
              <a:rPr lang="en-US" dirty="0" smtClean="0"/>
              <a:t>The JVM performs a “fetch-execute” cycle…</a:t>
            </a:r>
          </a:p>
          <a:p>
            <a:pPr lvl="1"/>
            <a:r>
              <a:rPr lang="en-US" dirty="0" smtClean="0"/>
              <a:t>Fetch the instruction from the “current location” (also known as “program counter” or “PC”) in memory</a:t>
            </a:r>
          </a:p>
          <a:p>
            <a:pPr lvl="1"/>
            <a:r>
              <a:rPr lang="en-US" dirty="0" smtClean="0"/>
              <a:t>Execute the instruction</a:t>
            </a:r>
          </a:p>
          <a:p>
            <a:pPr lvl="1"/>
            <a:r>
              <a:rPr lang="en-US" dirty="0" smtClean="0"/>
              <a:t>Update the “current location” (either to next location in memory or as a side effect of executing the current instruction, e.g., a jump instruction)</a:t>
            </a:r>
          </a:p>
          <a:p>
            <a:pPr lvl="1"/>
            <a:r>
              <a:rPr lang="en-US" dirty="0" smtClean="0"/>
              <a:t>Repeat</a:t>
            </a:r>
          </a:p>
          <a:p>
            <a:r>
              <a:rPr lang="en-US" dirty="0" smtClean="0"/>
              <a:t>Think of the PC as an “arrow” pointing to the instruction being 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9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vs. Concurrent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Sequential: </a:t>
            </a:r>
          </a:p>
          <a:p>
            <a:pPr lvl="1"/>
            <a:r>
              <a:rPr lang="en-US" dirty="0" smtClean="0"/>
              <a:t>A single “thread of execution” weaves its way through your program</a:t>
            </a:r>
          </a:p>
          <a:p>
            <a:pPr lvl="1"/>
            <a:r>
              <a:rPr lang="en-US" dirty="0" smtClean="0"/>
              <a:t>A single PC (“program counter”) identifies the current instruction being executed</a:t>
            </a:r>
          </a:p>
          <a:p>
            <a:r>
              <a:rPr lang="en-US" dirty="0" smtClean="0"/>
              <a:t>Concurrent:</a:t>
            </a:r>
          </a:p>
          <a:p>
            <a:pPr lvl="1"/>
            <a:r>
              <a:rPr lang="en-US" dirty="0" smtClean="0"/>
              <a:t>Multiple “threads of execution” are running simultaneously through your program</a:t>
            </a:r>
          </a:p>
          <a:p>
            <a:pPr lvl="1"/>
            <a:r>
              <a:rPr lang="en-US" dirty="0" smtClean="0"/>
              <a:t>Multiple PCs are active, one for each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22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Thread class with run() </a:t>
            </a:r>
            <a:r>
              <a:rPr lang="en-US" dirty="0" smtClean="0"/>
              <a:t>method</a:t>
            </a:r>
          </a:p>
          <a:p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java.lang</a:t>
            </a:r>
            <a:r>
              <a:rPr lang="en-US" dirty="0" smtClean="0"/>
              <a:t>.*;</a:t>
            </a:r>
            <a:endParaRPr lang="en-US" dirty="0" smtClean="0"/>
          </a:p>
          <a:p>
            <a:r>
              <a:rPr lang="en-US" dirty="0" smtClean="0"/>
              <a:t>Allows creation and manipulation of threads</a:t>
            </a:r>
          </a:p>
          <a:p>
            <a:pPr lvl="1"/>
            <a:r>
              <a:rPr lang="en-US" dirty="0" smtClean="0"/>
              <a:t>Thread t = new Thread();</a:t>
            </a:r>
          </a:p>
          <a:p>
            <a:r>
              <a:rPr lang="en-US" dirty="0" smtClean="0"/>
              <a:t>Three important methods:</a:t>
            </a:r>
          </a:p>
          <a:p>
            <a:pPr lvl="1"/>
            <a:r>
              <a:rPr lang="en-US" dirty="0" err="1" smtClean="0"/>
              <a:t>t.start</a:t>
            </a:r>
            <a:r>
              <a:rPr lang="en-US" dirty="0" smtClean="0"/>
              <a:t>(): start the thread referenced by t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.join</a:t>
            </a:r>
            <a:r>
              <a:rPr lang="en-US" dirty="0" smtClean="0"/>
              <a:t>(): “join with” (wait for) the running thread t</a:t>
            </a:r>
          </a:p>
          <a:p>
            <a:pPr lvl="1"/>
            <a:r>
              <a:rPr lang="en-US" dirty="0" err="1" smtClean="0"/>
              <a:t>t.run</a:t>
            </a:r>
            <a:r>
              <a:rPr lang="en-US" dirty="0" smtClean="0"/>
              <a:t>(): called by start() in a different thread</a:t>
            </a:r>
          </a:p>
          <a:p>
            <a:r>
              <a:rPr lang="en-US" dirty="0" smtClean="0"/>
              <a:t>Note: Your code </a:t>
            </a:r>
            <a:r>
              <a:rPr lang="en-US" i="1" dirty="0" smtClean="0"/>
              <a:t>does not</a:t>
            </a:r>
            <a:r>
              <a:rPr lang="en-US" dirty="0" smtClean="0"/>
              <a:t> call run() directly; instead, the start() method calls run() as part of the new thread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MainThread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4100" cy="5121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MainThread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public 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Thread t = </a:t>
            </a:r>
            <a:r>
              <a:rPr lang="en-US" sz="2000" dirty="0" err="1">
                <a:latin typeface="Consolas"/>
                <a:cs typeface="Consolas"/>
              </a:rPr>
              <a:t>Thread.currentThread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("main thread = %s\n", t);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("going to sleep...\n");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try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</a:t>
            </a:r>
            <a:r>
              <a:rPr lang="en-US" sz="2000" dirty="0" err="1">
                <a:latin typeface="Consolas"/>
                <a:cs typeface="Consolas"/>
              </a:rPr>
              <a:t>Thread.sleep</a:t>
            </a:r>
            <a:r>
              <a:rPr lang="en-US" sz="2000" dirty="0">
                <a:latin typeface="Consolas"/>
                <a:cs typeface="Consolas"/>
              </a:rPr>
              <a:t>(5000);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} catch (</a:t>
            </a:r>
            <a:r>
              <a:rPr lang="en-US" sz="2000" dirty="0" err="1">
                <a:latin typeface="Consolas"/>
                <a:cs typeface="Consolas"/>
              </a:rPr>
              <a:t>InterruptedException</a:t>
            </a:r>
            <a:r>
              <a:rPr lang="en-US" sz="2000" dirty="0">
                <a:latin typeface="Consolas"/>
                <a:cs typeface="Consolas"/>
              </a:rPr>
              <a:t> e)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</a:t>
            </a:r>
            <a:r>
              <a:rPr lang="en-US" sz="2000" dirty="0" err="1">
                <a:latin typeface="Consolas"/>
                <a:cs typeface="Consolas"/>
              </a:rPr>
              <a:t>e.printStackTrace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("ah, that was nice\n");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("letting someone else run\n");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Thread.yield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System.out.printf</a:t>
            </a:r>
            <a:r>
              <a:rPr lang="en-US" sz="2000" dirty="0">
                <a:latin typeface="Consolas"/>
                <a:cs typeface="Consolas"/>
              </a:rPr>
              <a:t>("back\n");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class that </a:t>
            </a:r>
            <a:r>
              <a:rPr lang="en-US" dirty="0" smtClean="0"/>
              <a:t>implements the Runnable interface</a:t>
            </a:r>
            <a:endParaRPr lang="en-US" dirty="0"/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 smtClean="0">
                <a:latin typeface="Consolas"/>
                <a:cs typeface="Consolas"/>
              </a:rPr>
              <a:t>MyTask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implements Runnable {</a:t>
            </a:r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    public void run() { … }</a:t>
            </a:r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857250" lvl="2" indent="0">
              <a:buNone/>
            </a:pPr>
            <a:r>
              <a:rPr lang="en-US" dirty="0">
                <a:latin typeface="Consolas"/>
                <a:cs typeface="Consolas"/>
              </a:rPr>
              <a:t>Thread t = new Thread(new </a:t>
            </a:r>
            <a:r>
              <a:rPr lang="en-US" dirty="0" err="1" smtClean="0">
                <a:latin typeface="Consolas"/>
                <a:cs typeface="Consolas"/>
              </a:rPr>
              <a:t>MyTask</a:t>
            </a:r>
            <a:r>
              <a:rPr lang="en-US" dirty="0" smtClean="0">
                <a:latin typeface="Consolas"/>
                <a:cs typeface="Consolas"/>
              </a:rPr>
              <a:t>());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1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34949</TotalTime>
  <Words>2038</Words>
  <Application>Microsoft Office PowerPoint</Application>
  <PresentationFormat>On-screen Show (4:3)</PresentationFormat>
  <Paragraphs>338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Office Theme</vt:lpstr>
      <vt:lpstr>CS18000: Problem Solving and Object-Oriented Programming</vt:lpstr>
      <vt:lpstr> Concurrent Programming and Synchronization</vt:lpstr>
      <vt:lpstr>Control Flow</vt:lpstr>
      <vt:lpstr>Compiling to Byte Code</vt:lpstr>
      <vt:lpstr>The Fetch-Execute Cycle</vt:lpstr>
      <vt:lpstr>Sequential vs. Concurrent</vt:lpstr>
      <vt:lpstr>Java Threads</vt:lpstr>
      <vt:lpstr>Example: MainThread</vt:lpstr>
      <vt:lpstr>How to Create Threads</vt:lpstr>
      <vt:lpstr>Example: MyTask</vt:lpstr>
      <vt:lpstr> Concurrent Programming and Synchronization</vt:lpstr>
      <vt:lpstr>Using Concurrent Processing</vt:lpstr>
      <vt:lpstr>Task Decomposition</vt:lpstr>
      <vt:lpstr>Domain Decomposition</vt:lpstr>
      <vt:lpstr>Examples: Task Decomposition</vt:lpstr>
      <vt:lpstr>Task Decomposition Example: Video Game Updates</vt:lpstr>
      <vt:lpstr>Examples: Domain Decomposition</vt:lpstr>
      <vt:lpstr>Domain Decomposition Example: Matrix Multiplication</vt:lpstr>
      <vt:lpstr> Concurrent Programming and Synchronization</vt:lpstr>
      <vt:lpstr>Unpredictability in Thread Execution</vt:lpstr>
      <vt:lpstr>Example: Interleave (1)</vt:lpstr>
      <vt:lpstr>Example: Interleave (2)</vt:lpstr>
      <vt:lpstr>Join: Wait for a Thread to Finish</vt:lpstr>
      <vt:lpstr>Join using Try-Catch Clause</vt:lpstr>
      <vt:lpstr>Synchronization Problem: Race Condition</vt:lpstr>
      <vt:lpstr>Example: RaceCondition (1)</vt:lpstr>
      <vt:lpstr>Example: RaceCondition (2)</vt:lpstr>
      <vt:lpstr>Two Threads Updating a Counter</vt:lpstr>
      <vt:lpstr>Solution: Synchronize Threads</vt:lpstr>
      <vt:lpstr>Example: NoRaceCondition (1)</vt:lpstr>
      <vt:lpstr>Shared Memory Architecture</vt:lpstr>
      <vt:lpstr>Thread States</vt:lpstr>
      <vt:lpstr>Thread States</vt:lpstr>
    </vt:vector>
  </TitlesOfParts>
  <Company>Purdue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</cp:lastModifiedBy>
  <cp:revision>112</cp:revision>
  <dcterms:created xsi:type="dcterms:W3CDTF">2012-12-29T12:15:32Z</dcterms:created>
  <dcterms:modified xsi:type="dcterms:W3CDTF">2015-10-19T18:17:55Z</dcterms:modified>
</cp:coreProperties>
</file>