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7" r:id="rId1"/>
  </p:sldMasterIdLst>
  <p:notesMasterIdLst>
    <p:notesMasterId r:id="rId50"/>
  </p:notesMasterIdLst>
  <p:handoutMasterIdLst>
    <p:handoutMasterId r:id="rId51"/>
  </p:handoutMasterIdLst>
  <p:sldIdLst>
    <p:sldId id="256" r:id="rId2"/>
    <p:sldId id="258" r:id="rId3"/>
    <p:sldId id="275" r:id="rId4"/>
    <p:sldId id="277" r:id="rId5"/>
    <p:sldId id="301" r:id="rId6"/>
    <p:sldId id="278" r:id="rId7"/>
    <p:sldId id="276" r:id="rId8"/>
    <p:sldId id="279" r:id="rId9"/>
    <p:sldId id="297" r:id="rId10"/>
    <p:sldId id="298" r:id="rId11"/>
    <p:sldId id="307" r:id="rId12"/>
    <p:sldId id="280" r:id="rId13"/>
    <p:sldId id="302" r:id="rId14"/>
    <p:sldId id="305" r:id="rId15"/>
    <p:sldId id="304" r:id="rId16"/>
    <p:sldId id="308" r:id="rId17"/>
    <p:sldId id="312" r:id="rId18"/>
    <p:sldId id="313" r:id="rId19"/>
    <p:sldId id="314" r:id="rId20"/>
    <p:sldId id="315" r:id="rId21"/>
    <p:sldId id="317" r:id="rId22"/>
    <p:sldId id="318" r:id="rId23"/>
    <p:sldId id="319" r:id="rId24"/>
    <p:sldId id="320" r:id="rId25"/>
    <p:sldId id="321" r:id="rId26"/>
    <p:sldId id="322" r:id="rId27"/>
    <p:sldId id="323" r:id="rId28"/>
    <p:sldId id="324" r:id="rId29"/>
    <p:sldId id="325" r:id="rId30"/>
    <p:sldId id="326" r:id="rId31"/>
    <p:sldId id="328"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60" r:id="rId45"/>
    <p:sldId id="361" r:id="rId46"/>
    <p:sldId id="362" r:id="rId47"/>
    <p:sldId id="363" r:id="rId48"/>
    <p:sldId id="364"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2" autoAdjust="0"/>
    <p:restoredTop sz="85336" autoAdjust="0"/>
  </p:normalViewPr>
  <p:slideViewPr>
    <p:cSldViewPr snapToGrid="0" snapToObjects="1">
      <p:cViewPr varScale="1">
        <p:scale>
          <a:sx n="59" d="100"/>
          <a:sy n="59" d="100"/>
        </p:scale>
        <p:origin x="158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574826-BAD9-6848-8D8F-E51B4299076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A31098A8-3A9F-BF43-900E-25C44BF0E3D2}">
      <dgm:prSet phldrT="[Text]"/>
      <dgm:spPr/>
      <dgm:t>
        <a:bodyPr/>
        <a:lstStyle/>
        <a:p>
          <a:r>
            <a:rPr lang="en-US" dirty="0" err="1" smtClean="0"/>
            <a:t>JFrame</a:t>
          </a:r>
          <a:endParaRPr lang="en-US" dirty="0"/>
        </a:p>
      </dgm:t>
    </dgm:pt>
    <dgm:pt modelId="{3AE7AFD6-8644-2A4E-830B-C27895ED17A9}" type="parTrans" cxnId="{26251209-E8EC-0F4F-B510-4E637820CB44}">
      <dgm:prSet/>
      <dgm:spPr/>
      <dgm:t>
        <a:bodyPr/>
        <a:lstStyle/>
        <a:p>
          <a:endParaRPr lang="en-US"/>
        </a:p>
      </dgm:t>
    </dgm:pt>
    <dgm:pt modelId="{F9026DF2-6773-4F47-8953-5D159800325E}" type="sibTrans" cxnId="{26251209-E8EC-0F4F-B510-4E637820CB44}">
      <dgm:prSet/>
      <dgm:spPr/>
      <dgm:t>
        <a:bodyPr/>
        <a:lstStyle/>
        <a:p>
          <a:endParaRPr lang="en-US"/>
        </a:p>
      </dgm:t>
    </dgm:pt>
    <dgm:pt modelId="{2BDD42C7-03A4-D24B-B44D-58282397FFE8}">
      <dgm:prSet phldrT="[Text]"/>
      <dgm:spPr/>
      <dgm:t>
        <a:bodyPr/>
        <a:lstStyle/>
        <a:p>
          <a:r>
            <a:rPr lang="en-US" dirty="0" err="1" smtClean="0"/>
            <a:t>JPanel</a:t>
          </a:r>
          <a:endParaRPr lang="en-US" dirty="0"/>
        </a:p>
      </dgm:t>
    </dgm:pt>
    <dgm:pt modelId="{9A56E196-B826-B243-885C-4A25A0371E75}" type="parTrans" cxnId="{2DDF5312-1969-6D4F-9225-DE66B0EFD165}">
      <dgm:prSet/>
      <dgm:spPr/>
      <dgm:t>
        <a:bodyPr/>
        <a:lstStyle/>
        <a:p>
          <a:endParaRPr lang="en-US"/>
        </a:p>
      </dgm:t>
    </dgm:pt>
    <dgm:pt modelId="{0B817D20-EF59-A445-9096-9EA1EC2B69F4}" type="sibTrans" cxnId="{2DDF5312-1969-6D4F-9225-DE66B0EFD165}">
      <dgm:prSet/>
      <dgm:spPr/>
      <dgm:t>
        <a:bodyPr/>
        <a:lstStyle/>
        <a:p>
          <a:endParaRPr lang="en-US"/>
        </a:p>
      </dgm:t>
    </dgm:pt>
    <dgm:pt modelId="{3ACBD2D6-0F88-3F4B-B14D-CB19B3557131}">
      <dgm:prSet phldrT="[Text]"/>
      <dgm:spPr/>
      <dgm:t>
        <a:bodyPr/>
        <a:lstStyle/>
        <a:p>
          <a:r>
            <a:rPr lang="en-US" dirty="0" err="1" smtClean="0"/>
            <a:t>JLabel</a:t>
          </a:r>
          <a:endParaRPr lang="en-US" dirty="0"/>
        </a:p>
      </dgm:t>
    </dgm:pt>
    <dgm:pt modelId="{92E40D16-6F3B-AD4E-8695-0319397AF59E}" type="parTrans" cxnId="{AC1715E3-8670-3945-9667-6DB113FADE37}">
      <dgm:prSet/>
      <dgm:spPr/>
      <dgm:t>
        <a:bodyPr/>
        <a:lstStyle/>
        <a:p>
          <a:endParaRPr lang="en-US"/>
        </a:p>
      </dgm:t>
    </dgm:pt>
    <dgm:pt modelId="{4AEDDC1E-76AB-ED46-BD83-125C8D7367D5}" type="sibTrans" cxnId="{AC1715E3-8670-3945-9667-6DB113FADE37}">
      <dgm:prSet/>
      <dgm:spPr/>
      <dgm:t>
        <a:bodyPr/>
        <a:lstStyle/>
        <a:p>
          <a:endParaRPr lang="en-US"/>
        </a:p>
      </dgm:t>
    </dgm:pt>
    <dgm:pt modelId="{4566030F-381B-E544-B504-92A75887E8F3}">
      <dgm:prSet phldrT="[Text]"/>
      <dgm:spPr/>
      <dgm:t>
        <a:bodyPr/>
        <a:lstStyle/>
        <a:p>
          <a:r>
            <a:rPr lang="en-US" dirty="0" err="1" smtClean="0"/>
            <a:t>JButton</a:t>
          </a:r>
          <a:endParaRPr lang="en-US" dirty="0"/>
        </a:p>
      </dgm:t>
    </dgm:pt>
    <dgm:pt modelId="{8F423A34-1AB1-3847-84CB-E8225B1AB694}" type="parTrans" cxnId="{3D5F9BF7-69EA-604B-B66C-EA5A818FAC6C}">
      <dgm:prSet/>
      <dgm:spPr/>
      <dgm:t>
        <a:bodyPr/>
        <a:lstStyle/>
        <a:p>
          <a:endParaRPr lang="en-US"/>
        </a:p>
      </dgm:t>
    </dgm:pt>
    <dgm:pt modelId="{F3A43CF6-6285-0940-8490-898F339E60F0}" type="sibTrans" cxnId="{3D5F9BF7-69EA-604B-B66C-EA5A818FAC6C}">
      <dgm:prSet/>
      <dgm:spPr/>
      <dgm:t>
        <a:bodyPr/>
        <a:lstStyle/>
        <a:p>
          <a:endParaRPr lang="en-US"/>
        </a:p>
      </dgm:t>
    </dgm:pt>
    <dgm:pt modelId="{405B3F86-8B8A-F84A-BBDA-F45CF62A6867}">
      <dgm:prSet phldrT="[Text]"/>
      <dgm:spPr/>
      <dgm:t>
        <a:bodyPr/>
        <a:lstStyle/>
        <a:p>
          <a:r>
            <a:rPr lang="en-US" dirty="0" err="1" smtClean="0"/>
            <a:t>JMenuBar</a:t>
          </a:r>
          <a:endParaRPr lang="en-US" dirty="0"/>
        </a:p>
      </dgm:t>
    </dgm:pt>
    <dgm:pt modelId="{EA4AF68E-9A2D-A242-82EA-7B5D2E5B2849}" type="parTrans" cxnId="{30ACDBC4-8D23-CF41-BB41-594D86A44D24}">
      <dgm:prSet/>
      <dgm:spPr/>
      <dgm:t>
        <a:bodyPr/>
        <a:lstStyle/>
        <a:p>
          <a:endParaRPr lang="en-US"/>
        </a:p>
      </dgm:t>
    </dgm:pt>
    <dgm:pt modelId="{2158264C-DC3C-244C-95C2-6B3FC8EE9232}" type="sibTrans" cxnId="{30ACDBC4-8D23-CF41-BB41-594D86A44D24}">
      <dgm:prSet/>
      <dgm:spPr/>
      <dgm:t>
        <a:bodyPr/>
        <a:lstStyle/>
        <a:p>
          <a:endParaRPr lang="en-US"/>
        </a:p>
      </dgm:t>
    </dgm:pt>
    <dgm:pt modelId="{AA82295E-ACCF-6547-9A50-0E8DDE3CE89B}">
      <dgm:prSet phldrT="[Text]"/>
      <dgm:spPr/>
      <dgm:t>
        <a:bodyPr/>
        <a:lstStyle/>
        <a:p>
          <a:r>
            <a:rPr lang="en-US" dirty="0" err="1" smtClean="0"/>
            <a:t>JPanel</a:t>
          </a:r>
          <a:endParaRPr lang="en-US" dirty="0"/>
        </a:p>
      </dgm:t>
    </dgm:pt>
    <dgm:pt modelId="{F5567CD6-AA89-4C42-8577-47AFF52F6B74}" type="parTrans" cxnId="{997B33A0-7860-2E44-8A1B-96E9507A7232}">
      <dgm:prSet/>
      <dgm:spPr/>
    </dgm:pt>
    <dgm:pt modelId="{094E13EC-AA8E-4846-B3F6-6C29A1891D1D}" type="sibTrans" cxnId="{997B33A0-7860-2E44-8A1B-96E9507A7232}">
      <dgm:prSet/>
      <dgm:spPr/>
    </dgm:pt>
    <dgm:pt modelId="{F99EB216-F029-FF4F-ACF1-23BB89ACF078}">
      <dgm:prSet phldrT="[Text]"/>
      <dgm:spPr/>
      <dgm:t>
        <a:bodyPr/>
        <a:lstStyle/>
        <a:p>
          <a:r>
            <a:rPr lang="en-US" dirty="0" err="1" smtClean="0"/>
            <a:t>JLabel</a:t>
          </a:r>
          <a:endParaRPr lang="en-US" dirty="0"/>
        </a:p>
      </dgm:t>
    </dgm:pt>
    <dgm:pt modelId="{E44F6D11-0732-4049-9348-F2EB041F105D}" type="parTrans" cxnId="{E4DF5BA7-923B-824D-A087-0D2D2173200E}">
      <dgm:prSet/>
      <dgm:spPr/>
    </dgm:pt>
    <dgm:pt modelId="{5774088B-814C-9D46-932A-41632063A564}" type="sibTrans" cxnId="{E4DF5BA7-923B-824D-A087-0D2D2173200E}">
      <dgm:prSet/>
      <dgm:spPr/>
    </dgm:pt>
    <dgm:pt modelId="{B5841ADE-1298-7C45-844E-5EF0FA9D3659}">
      <dgm:prSet phldrT="[Text]"/>
      <dgm:spPr/>
      <dgm:t>
        <a:bodyPr/>
        <a:lstStyle/>
        <a:p>
          <a:r>
            <a:rPr lang="en-US" dirty="0" err="1" smtClean="0"/>
            <a:t>JLabel</a:t>
          </a:r>
          <a:endParaRPr lang="en-US" dirty="0"/>
        </a:p>
      </dgm:t>
    </dgm:pt>
    <dgm:pt modelId="{D9557142-FEB7-9544-A2A2-CC0F2175FBD2}" type="parTrans" cxnId="{AFF27459-F571-3646-ACC4-23E6C4B198D9}">
      <dgm:prSet/>
      <dgm:spPr/>
    </dgm:pt>
    <dgm:pt modelId="{5914DEF3-7ED9-604B-962A-69CF9B45186E}" type="sibTrans" cxnId="{AFF27459-F571-3646-ACC4-23E6C4B198D9}">
      <dgm:prSet/>
      <dgm:spPr/>
    </dgm:pt>
    <dgm:pt modelId="{94E2958C-90E1-F84F-B61C-C5FD34DBDA20}">
      <dgm:prSet phldrT="[Text]"/>
      <dgm:spPr/>
      <dgm:t>
        <a:bodyPr/>
        <a:lstStyle/>
        <a:p>
          <a:r>
            <a:rPr lang="en-US" dirty="0" err="1" smtClean="0"/>
            <a:t>JTextField</a:t>
          </a:r>
          <a:endParaRPr lang="en-US" dirty="0"/>
        </a:p>
      </dgm:t>
    </dgm:pt>
    <dgm:pt modelId="{8CC5FB49-C3B4-F146-9809-06CE9D979469}" type="parTrans" cxnId="{CDA8068C-E0C5-DF47-83ED-53DC3518DDBE}">
      <dgm:prSet/>
      <dgm:spPr/>
    </dgm:pt>
    <dgm:pt modelId="{A5535B47-22BD-2E42-AD73-4E89D34938E0}" type="sibTrans" cxnId="{CDA8068C-E0C5-DF47-83ED-53DC3518DDBE}">
      <dgm:prSet/>
      <dgm:spPr/>
    </dgm:pt>
    <dgm:pt modelId="{C3C547BD-0ED8-1E4A-88A9-C7F18370B83E}">
      <dgm:prSet phldrT="[Text]"/>
      <dgm:spPr/>
      <dgm:t>
        <a:bodyPr/>
        <a:lstStyle/>
        <a:p>
          <a:r>
            <a:rPr lang="en-US" dirty="0" err="1" smtClean="0"/>
            <a:t>JButton</a:t>
          </a:r>
          <a:endParaRPr lang="en-US" dirty="0"/>
        </a:p>
      </dgm:t>
    </dgm:pt>
    <dgm:pt modelId="{5A654E1E-67C1-A14D-9B60-7F0D6F256D00}" type="parTrans" cxnId="{3D8CD77F-76E9-9942-96C8-5D3DD06E1FB8}">
      <dgm:prSet/>
      <dgm:spPr/>
    </dgm:pt>
    <dgm:pt modelId="{00825A75-F197-F941-B4B4-E62BB6E45BDA}" type="sibTrans" cxnId="{3D8CD77F-76E9-9942-96C8-5D3DD06E1FB8}">
      <dgm:prSet/>
      <dgm:spPr/>
    </dgm:pt>
    <dgm:pt modelId="{D3AD3C26-FF15-B84B-94E2-AC8089C87FBB}">
      <dgm:prSet phldrT="[Text]"/>
      <dgm:spPr/>
      <dgm:t>
        <a:bodyPr/>
        <a:lstStyle/>
        <a:p>
          <a:r>
            <a:rPr lang="en-US" dirty="0" err="1" smtClean="0"/>
            <a:t>JMenu</a:t>
          </a:r>
          <a:endParaRPr lang="en-US" dirty="0"/>
        </a:p>
      </dgm:t>
    </dgm:pt>
    <dgm:pt modelId="{B7D969CD-B835-CE4E-A5B0-5CAA39229518}" type="parTrans" cxnId="{EE5965F2-3F09-B242-AAD0-B9B5CD811497}">
      <dgm:prSet/>
      <dgm:spPr/>
    </dgm:pt>
    <dgm:pt modelId="{073FF80F-8FAF-604B-93EB-0D586432CCF1}" type="sibTrans" cxnId="{EE5965F2-3F09-B242-AAD0-B9B5CD811497}">
      <dgm:prSet/>
      <dgm:spPr/>
    </dgm:pt>
    <dgm:pt modelId="{96CFD179-38D8-B044-8185-DC88EBAD7207}">
      <dgm:prSet phldrT="[Text]"/>
      <dgm:spPr/>
      <dgm:t>
        <a:bodyPr/>
        <a:lstStyle/>
        <a:p>
          <a:r>
            <a:rPr lang="en-US" dirty="0" err="1" smtClean="0"/>
            <a:t>JMenu</a:t>
          </a:r>
          <a:endParaRPr lang="en-US" dirty="0"/>
        </a:p>
      </dgm:t>
    </dgm:pt>
    <dgm:pt modelId="{13A1FE85-EC6F-3D4C-9D92-A39EED7F7822}" type="parTrans" cxnId="{DE7B8C21-DDCD-0044-8F0C-700DF7A132D9}">
      <dgm:prSet/>
      <dgm:spPr/>
    </dgm:pt>
    <dgm:pt modelId="{74985C28-EDA0-3D43-9C70-CF59B350AAAE}" type="sibTrans" cxnId="{DE7B8C21-DDCD-0044-8F0C-700DF7A132D9}">
      <dgm:prSet/>
      <dgm:spPr/>
    </dgm:pt>
    <dgm:pt modelId="{D4903BDC-D8F7-EC4F-89B6-96CEB74ECB52}">
      <dgm:prSet phldrT="[Text]"/>
      <dgm:spPr/>
      <dgm:t>
        <a:bodyPr/>
        <a:lstStyle/>
        <a:p>
          <a:r>
            <a:rPr lang="en-US" dirty="0" err="1" smtClean="0"/>
            <a:t>JMenuItem</a:t>
          </a:r>
          <a:endParaRPr lang="en-US" dirty="0"/>
        </a:p>
      </dgm:t>
    </dgm:pt>
    <dgm:pt modelId="{1541B910-0152-704A-A01C-EDDE193EFB2C}" type="parTrans" cxnId="{0A2BFDA4-33F7-9049-B7F5-BFE2C6B73F3D}">
      <dgm:prSet/>
      <dgm:spPr/>
    </dgm:pt>
    <dgm:pt modelId="{577F1696-BB25-DF4B-A8D4-77700B40ECF5}" type="sibTrans" cxnId="{0A2BFDA4-33F7-9049-B7F5-BFE2C6B73F3D}">
      <dgm:prSet/>
      <dgm:spPr/>
    </dgm:pt>
    <dgm:pt modelId="{C68F8BCC-A5C6-C44B-B73E-BACBF9B85DF1}">
      <dgm:prSet phldrT="[Text]"/>
      <dgm:spPr/>
      <dgm:t>
        <a:bodyPr/>
        <a:lstStyle/>
        <a:p>
          <a:r>
            <a:rPr lang="en-US" dirty="0" err="1" smtClean="0"/>
            <a:t>JMenuItem</a:t>
          </a:r>
          <a:endParaRPr lang="en-US" dirty="0"/>
        </a:p>
      </dgm:t>
    </dgm:pt>
    <dgm:pt modelId="{157A9872-8C5A-7B4C-BBD8-10F876D6557B}" type="parTrans" cxnId="{7F7BA925-5ABD-844E-8FB2-FEA350615095}">
      <dgm:prSet/>
      <dgm:spPr/>
    </dgm:pt>
    <dgm:pt modelId="{0C24BCD3-CC07-8B48-89F3-BCAE2DE497AF}" type="sibTrans" cxnId="{7F7BA925-5ABD-844E-8FB2-FEA350615095}">
      <dgm:prSet/>
      <dgm:spPr/>
    </dgm:pt>
    <dgm:pt modelId="{C059CDA1-154D-1F44-BF02-837410AC431D}">
      <dgm:prSet phldrT="[Text]"/>
      <dgm:spPr/>
      <dgm:t>
        <a:bodyPr/>
        <a:lstStyle/>
        <a:p>
          <a:r>
            <a:rPr lang="en-US" dirty="0" err="1" smtClean="0"/>
            <a:t>JMenu</a:t>
          </a:r>
          <a:endParaRPr lang="en-US" dirty="0"/>
        </a:p>
      </dgm:t>
    </dgm:pt>
    <dgm:pt modelId="{7A2193FA-69D8-7245-8A80-1C94F368C278}" type="parTrans" cxnId="{8A503539-5C0A-F142-BB5E-7B7F80227DE6}">
      <dgm:prSet/>
      <dgm:spPr/>
    </dgm:pt>
    <dgm:pt modelId="{9F651AEA-F615-364A-A6C2-D6D9049E0CE5}" type="sibTrans" cxnId="{8A503539-5C0A-F142-BB5E-7B7F80227DE6}">
      <dgm:prSet/>
      <dgm:spPr/>
    </dgm:pt>
    <dgm:pt modelId="{DE236EB2-ABC9-EA43-99CF-39B2D609F9AE}">
      <dgm:prSet phldrT="[Text]"/>
      <dgm:spPr/>
      <dgm:t>
        <a:bodyPr/>
        <a:lstStyle/>
        <a:p>
          <a:r>
            <a:rPr lang="en-US" dirty="0" err="1" smtClean="0"/>
            <a:t>JMenuItem</a:t>
          </a:r>
          <a:endParaRPr lang="en-US" dirty="0"/>
        </a:p>
      </dgm:t>
    </dgm:pt>
    <dgm:pt modelId="{0C7F010D-A5C2-D949-A9FB-B2CE56D3C75C}" type="parTrans" cxnId="{0FC9D4D4-0D60-434B-B372-D2F6A5495DE9}">
      <dgm:prSet/>
      <dgm:spPr/>
    </dgm:pt>
    <dgm:pt modelId="{744FB098-298D-9041-8009-575F18889885}" type="sibTrans" cxnId="{0FC9D4D4-0D60-434B-B372-D2F6A5495DE9}">
      <dgm:prSet/>
      <dgm:spPr/>
    </dgm:pt>
    <dgm:pt modelId="{F4FEB8F0-66E6-064A-8FD8-BF54E7188C02}" type="pres">
      <dgm:prSet presAssocID="{30574826-BAD9-6848-8D8F-E51B4299076F}" presName="hierChild1" presStyleCnt="0">
        <dgm:presLayoutVars>
          <dgm:chPref val="1"/>
          <dgm:dir/>
          <dgm:animOne val="branch"/>
          <dgm:animLvl val="lvl"/>
          <dgm:resizeHandles/>
        </dgm:presLayoutVars>
      </dgm:prSet>
      <dgm:spPr/>
      <dgm:t>
        <a:bodyPr/>
        <a:lstStyle/>
        <a:p>
          <a:endParaRPr lang="en-US"/>
        </a:p>
      </dgm:t>
    </dgm:pt>
    <dgm:pt modelId="{52EB1E9D-E6F5-B143-8FFC-5A4AD8CCAF1A}" type="pres">
      <dgm:prSet presAssocID="{A31098A8-3A9F-BF43-900E-25C44BF0E3D2}" presName="hierRoot1" presStyleCnt="0"/>
      <dgm:spPr/>
    </dgm:pt>
    <dgm:pt modelId="{C717530A-79DC-FD45-96DA-125DB7273131}" type="pres">
      <dgm:prSet presAssocID="{A31098A8-3A9F-BF43-900E-25C44BF0E3D2}" presName="composite" presStyleCnt="0"/>
      <dgm:spPr/>
    </dgm:pt>
    <dgm:pt modelId="{7DD74ED1-89B3-B648-BBBD-DEFF13C86931}" type="pres">
      <dgm:prSet presAssocID="{A31098A8-3A9F-BF43-900E-25C44BF0E3D2}" presName="background" presStyleLbl="node0" presStyleIdx="0" presStyleCnt="1"/>
      <dgm:spPr/>
    </dgm:pt>
    <dgm:pt modelId="{5068DD56-A9AD-A34D-B12B-D34EA8A5279F}" type="pres">
      <dgm:prSet presAssocID="{A31098A8-3A9F-BF43-900E-25C44BF0E3D2}" presName="text" presStyleLbl="fgAcc0" presStyleIdx="0" presStyleCnt="1">
        <dgm:presLayoutVars>
          <dgm:chPref val="3"/>
        </dgm:presLayoutVars>
      </dgm:prSet>
      <dgm:spPr/>
      <dgm:t>
        <a:bodyPr/>
        <a:lstStyle/>
        <a:p>
          <a:endParaRPr lang="en-US"/>
        </a:p>
      </dgm:t>
    </dgm:pt>
    <dgm:pt modelId="{2C916701-81EB-A748-9DD5-267BC718D612}" type="pres">
      <dgm:prSet presAssocID="{A31098A8-3A9F-BF43-900E-25C44BF0E3D2}" presName="hierChild2" presStyleCnt="0"/>
      <dgm:spPr/>
    </dgm:pt>
    <dgm:pt modelId="{290B3994-E14B-0E41-9C6A-ABEE2A83D8E0}" type="pres">
      <dgm:prSet presAssocID="{9A56E196-B826-B243-885C-4A25A0371E75}" presName="Name10" presStyleLbl="parChTrans1D2" presStyleIdx="0" presStyleCnt="2"/>
      <dgm:spPr/>
      <dgm:t>
        <a:bodyPr/>
        <a:lstStyle/>
        <a:p>
          <a:endParaRPr lang="en-US"/>
        </a:p>
      </dgm:t>
    </dgm:pt>
    <dgm:pt modelId="{B3E3515A-8EFE-124B-9830-B5B69BAFE589}" type="pres">
      <dgm:prSet presAssocID="{2BDD42C7-03A4-D24B-B44D-58282397FFE8}" presName="hierRoot2" presStyleCnt="0"/>
      <dgm:spPr/>
    </dgm:pt>
    <dgm:pt modelId="{4F5A531A-4292-614F-9C92-6E0D0B0231DF}" type="pres">
      <dgm:prSet presAssocID="{2BDD42C7-03A4-D24B-B44D-58282397FFE8}" presName="composite2" presStyleCnt="0"/>
      <dgm:spPr/>
    </dgm:pt>
    <dgm:pt modelId="{1C81AAC0-AA61-E04B-9F03-CEA4D158B1ED}" type="pres">
      <dgm:prSet presAssocID="{2BDD42C7-03A4-D24B-B44D-58282397FFE8}" presName="background2" presStyleLbl="node2" presStyleIdx="0" presStyleCnt="2"/>
      <dgm:spPr/>
    </dgm:pt>
    <dgm:pt modelId="{831E8E3C-34C7-6B43-9435-860EACDC3C95}" type="pres">
      <dgm:prSet presAssocID="{2BDD42C7-03A4-D24B-B44D-58282397FFE8}" presName="text2" presStyleLbl="fgAcc2" presStyleIdx="0" presStyleCnt="2">
        <dgm:presLayoutVars>
          <dgm:chPref val="3"/>
        </dgm:presLayoutVars>
      </dgm:prSet>
      <dgm:spPr/>
      <dgm:t>
        <a:bodyPr/>
        <a:lstStyle/>
        <a:p>
          <a:endParaRPr lang="en-US"/>
        </a:p>
      </dgm:t>
    </dgm:pt>
    <dgm:pt modelId="{00E88934-DA40-4F45-A717-33757C0B7518}" type="pres">
      <dgm:prSet presAssocID="{2BDD42C7-03A4-D24B-B44D-58282397FFE8}" presName="hierChild3" presStyleCnt="0"/>
      <dgm:spPr/>
    </dgm:pt>
    <dgm:pt modelId="{9C9DEF3E-DE5C-1441-9F9F-6FE01A9BF3BF}" type="pres">
      <dgm:prSet presAssocID="{5A654E1E-67C1-A14D-9B60-7F0D6F256D00}" presName="Name17" presStyleLbl="parChTrans1D3" presStyleIdx="0" presStyleCnt="7"/>
      <dgm:spPr/>
    </dgm:pt>
    <dgm:pt modelId="{FFB9F73B-5923-3246-A7E9-2252913F86EC}" type="pres">
      <dgm:prSet presAssocID="{C3C547BD-0ED8-1E4A-88A9-C7F18370B83E}" presName="hierRoot3" presStyleCnt="0"/>
      <dgm:spPr/>
    </dgm:pt>
    <dgm:pt modelId="{51E065B3-27AE-3247-9EAF-A8B42449358F}" type="pres">
      <dgm:prSet presAssocID="{C3C547BD-0ED8-1E4A-88A9-C7F18370B83E}" presName="composite3" presStyleCnt="0"/>
      <dgm:spPr/>
    </dgm:pt>
    <dgm:pt modelId="{899ABEDA-3145-EE4B-B5F4-1C0547AF9C42}" type="pres">
      <dgm:prSet presAssocID="{C3C547BD-0ED8-1E4A-88A9-C7F18370B83E}" presName="background3" presStyleLbl="node3" presStyleIdx="0" presStyleCnt="7"/>
      <dgm:spPr/>
    </dgm:pt>
    <dgm:pt modelId="{1C1CEA32-9F00-3A4E-AEBC-C63F80E450ED}" type="pres">
      <dgm:prSet presAssocID="{C3C547BD-0ED8-1E4A-88A9-C7F18370B83E}" presName="text3" presStyleLbl="fgAcc3" presStyleIdx="0" presStyleCnt="7">
        <dgm:presLayoutVars>
          <dgm:chPref val="3"/>
        </dgm:presLayoutVars>
      </dgm:prSet>
      <dgm:spPr/>
      <dgm:t>
        <a:bodyPr/>
        <a:lstStyle/>
        <a:p>
          <a:endParaRPr lang="en-US"/>
        </a:p>
      </dgm:t>
    </dgm:pt>
    <dgm:pt modelId="{B82D00BC-56CE-B140-ABC4-9E3E17860F8D}" type="pres">
      <dgm:prSet presAssocID="{C3C547BD-0ED8-1E4A-88A9-C7F18370B83E}" presName="hierChild4" presStyleCnt="0"/>
      <dgm:spPr/>
    </dgm:pt>
    <dgm:pt modelId="{0C8084D3-6A12-5849-B9CD-1E2561E28A75}" type="pres">
      <dgm:prSet presAssocID="{F5567CD6-AA89-4C42-8577-47AFF52F6B74}" presName="Name17" presStyleLbl="parChTrans1D3" presStyleIdx="1" presStyleCnt="7"/>
      <dgm:spPr/>
    </dgm:pt>
    <dgm:pt modelId="{5C46CE54-F21E-0041-9B18-A803CE33E9F1}" type="pres">
      <dgm:prSet presAssocID="{AA82295E-ACCF-6547-9A50-0E8DDE3CE89B}" presName="hierRoot3" presStyleCnt="0"/>
      <dgm:spPr/>
    </dgm:pt>
    <dgm:pt modelId="{7732BC35-5260-3C48-B1DE-543D517A32B6}" type="pres">
      <dgm:prSet presAssocID="{AA82295E-ACCF-6547-9A50-0E8DDE3CE89B}" presName="composite3" presStyleCnt="0"/>
      <dgm:spPr/>
    </dgm:pt>
    <dgm:pt modelId="{D085D5B5-2710-C149-9095-44197F06E498}" type="pres">
      <dgm:prSet presAssocID="{AA82295E-ACCF-6547-9A50-0E8DDE3CE89B}" presName="background3" presStyleLbl="node3" presStyleIdx="1" presStyleCnt="7"/>
      <dgm:spPr/>
    </dgm:pt>
    <dgm:pt modelId="{AC9987DD-FD0A-6A4B-8667-585475F2390E}" type="pres">
      <dgm:prSet presAssocID="{AA82295E-ACCF-6547-9A50-0E8DDE3CE89B}" presName="text3" presStyleLbl="fgAcc3" presStyleIdx="1" presStyleCnt="7">
        <dgm:presLayoutVars>
          <dgm:chPref val="3"/>
        </dgm:presLayoutVars>
      </dgm:prSet>
      <dgm:spPr/>
      <dgm:t>
        <a:bodyPr/>
        <a:lstStyle/>
        <a:p>
          <a:endParaRPr lang="en-US"/>
        </a:p>
      </dgm:t>
    </dgm:pt>
    <dgm:pt modelId="{D45F7AE4-940D-304F-A1DC-CB45C83C012B}" type="pres">
      <dgm:prSet presAssocID="{AA82295E-ACCF-6547-9A50-0E8DDE3CE89B}" presName="hierChild4" presStyleCnt="0"/>
      <dgm:spPr/>
    </dgm:pt>
    <dgm:pt modelId="{F660DA0B-FE87-ED4A-9810-7F61ED8104B5}" type="pres">
      <dgm:prSet presAssocID="{E44F6D11-0732-4049-9348-F2EB041F105D}" presName="Name23" presStyleLbl="parChTrans1D4" presStyleIdx="0" presStyleCnt="6"/>
      <dgm:spPr/>
    </dgm:pt>
    <dgm:pt modelId="{D6ADE283-0481-9C40-81FA-8B783AD589B6}" type="pres">
      <dgm:prSet presAssocID="{F99EB216-F029-FF4F-ACF1-23BB89ACF078}" presName="hierRoot4" presStyleCnt="0"/>
      <dgm:spPr/>
    </dgm:pt>
    <dgm:pt modelId="{A142F1D0-E505-6847-B4FD-F9693F14B1CB}" type="pres">
      <dgm:prSet presAssocID="{F99EB216-F029-FF4F-ACF1-23BB89ACF078}" presName="composite4" presStyleCnt="0"/>
      <dgm:spPr/>
    </dgm:pt>
    <dgm:pt modelId="{0BE540A7-3F62-B545-B79A-17E6A66F3CBF}" type="pres">
      <dgm:prSet presAssocID="{F99EB216-F029-FF4F-ACF1-23BB89ACF078}" presName="background4" presStyleLbl="node4" presStyleIdx="0" presStyleCnt="6"/>
      <dgm:spPr/>
    </dgm:pt>
    <dgm:pt modelId="{0B732380-D702-A54B-933F-4FD532B06675}" type="pres">
      <dgm:prSet presAssocID="{F99EB216-F029-FF4F-ACF1-23BB89ACF078}" presName="text4" presStyleLbl="fgAcc4" presStyleIdx="0" presStyleCnt="6">
        <dgm:presLayoutVars>
          <dgm:chPref val="3"/>
        </dgm:presLayoutVars>
      </dgm:prSet>
      <dgm:spPr/>
      <dgm:t>
        <a:bodyPr/>
        <a:lstStyle/>
        <a:p>
          <a:endParaRPr lang="en-US"/>
        </a:p>
      </dgm:t>
    </dgm:pt>
    <dgm:pt modelId="{3A94E224-955A-BF4D-8177-177FE9005182}" type="pres">
      <dgm:prSet presAssocID="{F99EB216-F029-FF4F-ACF1-23BB89ACF078}" presName="hierChild5" presStyleCnt="0"/>
      <dgm:spPr/>
    </dgm:pt>
    <dgm:pt modelId="{9D0870C4-7C90-1042-B1E4-35D0DA6B0C3D}" type="pres">
      <dgm:prSet presAssocID="{D9557142-FEB7-9544-A2A2-CC0F2175FBD2}" presName="Name23" presStyleLbl="parChTrans1D4" presStyleIdx="1" presStyleCnt="6"/>
      <dgm:spPr/>
    </dgm:pt>
    <dgm:pt modelId="{95496405-FD75-3A4C-9A9B-BAC65628E23A}" type="pres">
      <dgm:prSet presAssocID="{B5841ADE-1298-7C45-844E-5EF0FA9D3659}" presName="hierRoot4" presStyleCnt="0"/>
      <dgm:spPr/>
    </dgm:pt>
    <dgm:pt modelId="{374920A3-53EA-F641-A45F-CE9C3A090E77}" type="pres">
      <dgm:prSet presAssocID="{B5841ADE-1298-7C45-844E-5EF0FA9D3659}" presName="composite4" presStyleCnt="0"/>
      <dgm:spPr/>
    </dgm:pt>
    <dgm:pt modelId="{DA8EC508-3AF6-4645-A1C4-1E44FD9AF795}" type="pres">
      <dgm:prSet presAssocID="{B5841ADE-1298-7C45-844E-5EF0FA9D3659}" presName="background4" presStyleLbl="node4" presStyleIdx="1" presStyleCnt="6"/>
      <dgm:spPr/>
    </dgm:pt>
    <dgm:pt modelId="{C14C6B05-F859-F34D-BB12-BB0B440DC301}" type="pres">
      <dgm:prSet presAssocID="{B5841ADE-1298-7C45-844E-5EF0FA9D3659}" presName="text4" presStyleLbl="fgAcc4" presStyleIdx="1" presStyleCnt="6">
        <dgm:presLayoutVars>
          <dgm:chPref val="3"/>
        </dgm:presLayoutVars>
      </dgm:prSet>
      <dgm:spPr/>
      <dgm:t>
        <a:bodyPr/>
        <a:lstStyle/>
        <a:p>
          <a:endParaRPr lang="en-US"/>
        </a:p>
      </dgm:t>
    </dgm:pt>
    <dgm:pt modelId="{1B3E9341-9C05-A640-B90D-C8DDFF6CB30F}" type="pres">
      <dgm:prSet presAssocID="{B5841ADE-1298-7C45-844E-5EF0FA9D3659}" presName="hierChild5" presStyleCnt="0"/>
      <dgm:spPr/>
    </dgm:pt>
    <dgm:pt modelId="{9A91FE92-7513-074B-9B83-23D28F60A9F3}" type="pres">
      <dgm:prSet presAssocID="{8CC5FB49-C3B4-F146-9809-06CE9D979469}" presName="Name23" presStyleLbl="parChTrans1D4" presStyleIdx="2" presStyleCnt="6"/>
      <dgm:spPr/>
    </dgm:pt>
    <dgm:pt modelId="{F86EF4FF-CC4F-0E4E-A87D-BDD6B4559330}" type="pres">
      <dgm:prSet presAssocID="{94E2958C-90E1-F84F-B61C-C5FD34DBDA20}" presName="hierRoot4" presStyleCnt="0"/>
      <dgm:spPr/>
    </dgm:pt>
    <dgm:pt modelId="{29BA3DFE-0C6B-1B49-AE6D-296C0F07C666}" type="pres">
      <dgm:prSet presAssocID="{94E2958C-90E1-F84F-B61C-C5FD34DBDA20}" presName="composite4" presStyleCnt="0"/>
      <dgm:spPr/>
    </dgm:pt>
    <dgm:pt modelId="{EE088833-9D28-3745-926E-03DE06E1D919}" type="pres">
      <dgm:prSet presAssocID="{94E2958C-90E1-F84F-B61C-C5FD34DBDA20}" presName="background4" presStyleLbl="node4" presStyleIdx="2" presStyleCnt="6"/>
      <dgm:spPr/>
    </dgm:pt>
    <dgm:pt modelId="{BAD90AAB-4092-274E-AB63-BF8EC639B8F7}" type="pres">
      <dgm:prSet presAssocID="{94E2958C-90E1-F84F-B61C-C5FD34DBDA20}" presName="text4" presStyleLbl="fgAcc4" presStyleIdx="2" presStyleCnt="6">
        <dgm:presLayoutVars>
          <dgm:chPref val="3"/>
        </dgm:presLayoutVars>
      </dgm:prSet>
      <dgm:spPr/>
      <dgm:t>
        <a:bodyPr/>
        <a:lstStyle/>
        <a:p>
          <a:endParaRPr lang="en-US"/>
        </a:p>
      </dgm:t>
    </dgm:pt>
    <dgm:pt modelId="{9193F4BA-D86E-C84B-B4A7-819346ED37C9}" type="pres">
      <dgm:prSet presAssocID="{94E2958C-90E1-F84F-B61C-C5FD34DBDA20}" presName="hierChild5" presStyleCnt="0"/>
      <dgm:spPr/>
    </dgm:pt>
    <dgm:pt modelId="{62551AE0-EC71-314A-A259-927DAF563536}" type="pres">
      <dgm:prSet presAssocID="{92E40D16-6F3B-AD4E-8695-0319397AF59E}" presName="Name17" presStyleLbl="parChTrans1D3" presStyleIdx="2" presStyleCnt="7"/>
      <dgm:spPr/>
      <dgm:t>
        <a:bodyPr/>
        <a:lstStyle/>
        <a:p>
          <a:endParaRPr lang="en-US"/>
        </a:p>
      </dgm:t>
    </dgm:pt>
    <dgm:pt modelId="{E7C6C2C4-7A94-BF4E-99C1-0E447343C41B}" type="pres">
      <dgm:prSet presAssocID="{3ACBD2D6-0F88-3F4B-B14D-CB19B3557131}" presName="hierRoot3" presStyleCnt="0"/>
      <dgm:spPr/>
    </dgm:pt>
    <dgm:pt modelId="{5CC15D97-C649-CB48-8757-7C91EE5CBFDB}" type="pres">
      <dgm:prSet presAssocID="{3ACBD2D6-0F88-3F4B-B14D-CB19B3557131}" presName="composite3" presStyleCnt="0"/>
      <dgm:spPr/>
    </dgm:pt>
    <dgm:pt modelId="{281BB724-52B5-5A40-8BAF-238A1F1463E5}" type="pres">
      <dgm:prSet presAssocID="{3ACBD2D6-0F88-3F4B-B14D-CB19B3557131}" presName="background3" presStyleLbl="node3" presStyleIdx="2" presStyleCnt="7"/>
      <dgm:spPr/>
    </dgm:pt>
    <dgm:pt modelId="{D4F41D78-8D62-3D44-9D57-C55195B426FF}" type="pres">
      <dgm:prSet presAssocID="{3ACBD2D6-0F88-3F4B-B14D-CB19B3557131}" presName="text3" presStyleLbl="fgAcc3" presStyleIdx="2" presStyleCnt="7">
        <dgm:presLayoutVars>
          <dgm:chPref val="3"/>
        </dgm:presLayoutVars>
      </dgm:prSet>
      <dgm:spPr/>
      <dgm:t>
        <a:bodyPr/>
        <a:lstStyle/>
        <a:p>
          <a:endParaRPr lang="en-US"/>
        </a:p>
      </dgm:t>
    </dgm:pt>
    <dgm:pt modelId="{03C93D9B-F36B-8E4C-B9C0-6F4C32466140}" type="pres">
      <dgm:prSet presAssocID="{3ACBD2D6-0F88-3F4B-B14D-CB19B3557131}" presName="hierChild4" presStyleCnt="0"/>
      <dgm:spPr/>
    </dgm:pt>
    <dgm:pt modelId="{394D139F-613B-7A44-8DF7-742E3767F860}" type="pres">
      <dgm:prSet presAssocID="{8F423A34-1AB1-3847-84CB-E8225B1AB694}" presName="Name17" presStyleLbl="parChTrans1D3" presStyleIdx="3" presStyleCnt="7"/>
      <dgm:spPr/>
      <dgm:t>
        <a:bodyPr/>
        <a:lstStyle/>
        <a:p>
          <a:endParaRPr lang="en-US"/>
        </a:p>
      </dgm:t>
    </dgm:pt>
    <dgm:pt modelId="{08D64AD4-B879-894B-8EDB-40A4DE5F8BCE}" type="pres">
      <dgm:prSet presAssocID="{4566030F-381B-E544-B504-92A75887E8F3}" presName="hierRoot3" presStyleCnt="0"/>
      <dgm:spPr/>
    </dgm:pt>
    <dgm:pt modelId="{FFFE7632-A057-E543-A4A4-2F4A64E9C937}" type="pres">
      <dgm:prSet presAssocID="{4566030F-381B-E544-B504-92A75887E8F3}" presName="composite3" presStyleCnt="0"/>
      <dgm:spPr/>
    </dgm:pt>
    <dgm:pt modelId="{32289040-0A4F-6643-BE4B-9985870CA645}" type="pres">
      <dgm:prSet presAssocID="{4566030F-381B-E544-B504-92A75887E8F3}" presName="background3" presStyleLbl="node3" presStyleIdx="3" presStyleCnt="7"/>
      <dgm:spPr/>
    </dgm:pt>
    <dgm:pt modelId="{1A60F2A9-578E-7843-BD3B-0DB7CDC78116}" type="pres">
      <dgm:prSet presAssocID="{4566030F-381B-E544-B504-92A75887E8F3}" presName="text3" presStyleLbl="fgAcc3" presStyleIdx="3" presStyleCnt="7">
        <dgm:presLayoutVars>
          <dgm:chPref val="3"/>
        </dgm:presLayoutVars>
      </dgm:prSet>
      <dgm:spPr/>
      <dgm:t>
        <a:bodyPr/>
        <a:lstStyle/>
        <a:p>
          <a:endParaRPr lang="en-US"/>
        </a:p>
      </dgm:t>
    </dgm:pt>
    <dgm:pt modelId="{8537B0F0-2748-8348-AE49-C007C7B5B534}" type="pres">
      <dgm:prSet presAssocID="{4566030F-381B-E544-B504-92A75887E8F3}" presName="hierChild4" presStyleCnt="0"/>
      <dgm:spPr/>
    </dgm:pt>
    <dgm:pt modelId="{35175378-97EB-D344-8BC3-30EF96F8D8AB}" type="pres">
      <dgm:prSet presAssocID="{EA4AF68E-9A2D-A242-82EA-7B5D2E5B2849}" presName="Name10" presStyleLbl="parChTrans1D2" presStyleIdx="1" presStyleCnt="2"/>
      <dgm:spPr/>
      <dgm:t>
        <a:bodyPr/>
        <a:lstStyle/>
        <a:p>
          <a:endParaRPr lang="en-US"/>
        </a:p>
      </dgm:t>
    </dgm:pt>
    <dgm:pt modelId="{40CB1CBF-E3BF-B04B-8AF9-5B69DD9D5E4D}" type="pres">
      <dgm:prSet presAssocID="{405B3F86-8B8A-F84A-BBDA-F45CF62A6867}" presName="hierRoot2" presStyleCnt="0"/>
      <dgm:spPr/>
    </dgm:pt>
    <dgm:pt modelId="{BC0E1706-191E-EF47-850A-20B40088CD31}" type="pres">
      <dgm:prSet presAssocID="{405B3F86-8B8A-F84A-BBDA-F45CF62A6867}" presName="composite2" presStyleCnt="0"/>
      <dgm:spPr/>
    </dgm:pt>
    <dgm:pt modelId="{20C2D965-EDCA-2C47-9FF8-B55FCAA4F433}" type="pres">
      <dgm:prSet presAssocID="{405B3F86-8B8A-F84A-BBDA-F45CF62A6867}" presName="background2" presStyleLbl="node2" presStyleIdx="1" presStyleCnt="2"/>
      <dgm:spPr/>
    </dgm:pt>
    <dgm:pt modelId="{32E571F3-B06C-5B45-87CC-F6740C9EBC63}" type="pres">
      <dgm:prSet presAssocID="{405B3F86-8B8A-F84A-BBDA-F45CF62A6867}" presName="text2" presStyleLbl="fgAcc2" presStyleIdx="1" presStyleCnt="2">
        <dgm:presLayoutVars>
          <dgm:chPref val="3"/>
        </dgm:presLayoutVars>
      </dgm:prSet>
      <dgm:spPr/>
      <dgm:t>
        <a:bodyPr/>
        <a:lstStyle/>
        <a:p>
          <a:endParaRPr lang="en-US"/>
        </a:p>
      </dgm:t>
    </dgm:pt>
    <dgm:pt modelId="{138B47BE-577A-B141-8F39-C79F69A3B03F}" type="pres">
      <dgm:prSet presAssocID="{405B3F86-8B8A-F84A-BBDA-F45CF62A6867}" presName="hierChild3" presStyleCnt="0"/>
      <dgm:spPr/>
    </dgm:pt>
    <dgm:pt modelId="{75D80B46-729F-5447-87BF-19EC46C8B83C}" type="pres">
      <dgm:prSet presAssocID="{B7D969CD-B835-CE4E-A5B0-5CAA39229518}" presName="Name17" presStyleLbl="parChTrans1D3" presStyleIdx="4" presStyleCnt="7"/>
      <dgm:spPr/>
    </dgm:pt>
    <dgm:pt modelId="{C89D6DC9-B897-814B-9905-4578601709A5}" type="pres">
      <dgm:prSet presAssocID="{D3AD3C26-FF15-B84B-94E2-AC8089C87FBB}" presName="hierRoot3" presStyleCnt="0"/>
      <dgm:spPr/>
    </dgm:pt>
    <dgm:pt modelId="{3A4A3104-9CBB-D14F-89D4-ABBB89D665AD}" type="pres">
      <dgm:prSet presAssocID="{D3AD3C26-FF15-B84B-94E2-AC8089C87FBB}" presName="composite3" presStyleCnt="0"/>
      <dgm:spPr/>
    </dgm:pt>
    <dgm:pt modelId="{A1865AD1-48FD-0C4D-AB61-295AADA1788E}" type="pres">
      <dgm:prSet presAssocID="{D3AD3C26-FF15-B84B-94E2-AC8089C87FBB}" presName="background3" presStyleLbl="node3" presStyleIdx="4" presStyleCnt="7"/>
      <dgm:spPr/>
    </dgm:pt>
    <dgm:pt modelId="{00F83AD3-88D7-9140-A800-6B27D4EB41B2}" type="pres">
      <dgm:prSet presAssocID="{D3AD3C26-FF15-B84B-94E2-AC8089C87FBB}" presName="text3" presStyleLbl="fgAcc3" presStyleIdx="4" presStyleCnt="7">
        <dgm:presLayoutVars>
          <dgm:chPref val="3"/>
        </dgm:presLayoutVars>
      </dgm:prSet>
      <dgm:spPr/>
      <dgm:t>
        <a:bodyPr/>
        <a:lstStyle/>
        <a:p>
          <a:endParaRPr lang="en-US"/>
        </a:p>
      </dgm:t>
    </dgm:pt>
    <dgm:pt modelId="{A4868851-9324-3C49-B9E9-E137CF4710E4}" type="pres">
      <dgm:prSet presAssocID="{D3AD3C26-FF15-B84B-94E2-AC8089C87FBB}" presName="hierChild4" presStyleCnt="0"/>
      <dgm:spPr/>
    </dgm:pt>
    <dgm:pt modelId="{CDA40D47-9799-E446-811D-D1F75EFEF5DB}" type="pres">
      <dgm:prSet presAssocID="{13A1FE85-EC6F-3D4C-9D92-A39EED7F7822}" presName="Name17" presStyleLbl="parChTrans1D3" presStyleIdx="5" presStyleCnt="7"/>
      <dgm:spPr/>
    </dgm:pt>
    <dgm:pt modelId="{66B72C7F-1837-124A-B06A-CF67783FC855}" type="pres">
      <dgm:prSet presAssocID="{96CFD179-38D8-B044-8185-DC88EBAD7207}" presName="hierRoot3" presStyleCnt="0"/>
      <dgm:spPr/>
    </dgm:pt>
    <dgm:pt modelId="{85ED9119-13B9-A54A-ACA8-F170A32046B8}" type="pres">
      <dgm:prSet presAssocID="{96CFD179-38D8-B044-8185-DC88EBAD7207}" presName="composite3" presStyleCnt="0"/>
      <dgm:spPr/>
    </dgm:pt>
    <dgm:pt modelId="{B434513E-F4A4-0C45-80B5-F22F02AC6EB4}" type="pres">
      <dgm:prSet presAssocID="{96CFD179-38D8-B044-8185-DC88EBAD7207}" presName="background3" presStyleLbl="node3" presStyleIdx="5" presStyleCnt="7"/>
      <dgm:spPr/>
    </dgm:pt>
    <dgm:pt modelId="{08852FCE-7201-9345-A35D-F070913B8492}" type="pres">
      <dgm:prSet presAssocID="{96CFD179-38D8-B044-8185-DC88EBAD7207}" presName="text3" presStyleLbl="fgAcc3" presStyleIdx="5" presStyleCnt="7">
        <dgm:presLayoutVars>
          <dgm:chPref val="3"/>
        </dgm:presLayoutVars>
      </dgm:prSet>
      <dgm:spPr/>
      <dgm:t>
        <a:bodyPr/>
        <a:lstStyle/>
        <a:p>
          <a:endParaRPr lang="en-US"/>
        </a:p>
      </dgm:t>
    </dgm:pt>
    <dgm:pt modelId="{21035BA2-0587-7043-9DBD-1D736FC8F005}" type="pres">
      <dgm:prSet presAssocID="{96CFD179-38D8-B044-8185-DC88EBAD7207}" presName="hierChild4" presStyleCnt="0"/>
      <dgm:spPr/>
    </dgm:pt>
    <dgm:pt modelId="{4091CB86-A903-DC42-887D-7B025A0749CD}" type="pres">
      <dgm:prSet presAssocID="{1541B910-0152-704A-A01C-EDDE193EFB2C}" presName="Name23" presStyleLbl="parChTrans1D4" presStyleIdx="3" presStyleCnt="6"/>
      <dgm:spPr/>
    </dgm:pt>
    <dgm:pt modelId="{7B33A89C-CAF9-6C48-A444-7FD0EDD3C76F}" type="pres">
      <dgm:prSet presAssocID="{D4903BDC-D8F7-EC4F-89B6-96CEB74ECB52}" presName="hierRoot4" presStyleCnt="0"/>
      <dgm:spPr/>
    </dgm:pt>
    <dgm:pt modelId="{E40D2A68-A5AD-4642-928A-5F237A4AA8AA}" type="pres">
      <dgm:prSet presAssocID="{D4903BDC-D8F7-EC4F-89B6-96CEB74ECB52}" presName="composite4" presStyleCnt="0"/>
      <dgm:spPr/>
    </dgm:pt>
    <dgm:pt modelId="{26F98DEE-2FBA-8D4B-8720-944BC7FCEDB1}" type="pres">
      <dgm:prSet presAssocID="{D4903BDC-D8F7-EC4F-89B6-96CEB74ECB52}" presName="background4" presStyleLbl="node4" presStyleIdx="3" presStyleCnt="6"/>
      <dgm:spPr/>
    </dgm:pt>
    <dgm:pt modelId="{46753D15-4A29-BC4F-BC3C-B9B410B021C3}" type="pres">
      <dgm:prSet presAssocID="{D4903BDC-D8F7-EC4F-89B6-96CEB74ECB52}" presName="text4" presStyleLbl="fgAcc4" presStyleIdx="3" presStyleCnt="6">
        <dgm:presLayoutVars>
          <dgm:chPref val="3"/>
        </dgm:presLayoutVars>
      </dgm:prSet>
      <dgm:spPr/>
      <dgm:t>
        <a:bodyPr/>
        <a:lstStyle/>
        <a:p>
          <a:endParaRPr lang="en-US"/>
        </a:p>
      </dgm:t>
    </dgm:pt>
    <dgm:pt modelId="{1BEE8E62-01C9-8840-940A-86BC85F1FB36}" type="pres">
      <dgm:prSet presAssocID="{D4903BDC-D8F7-EC4F-89B6-96CEB74ECB52}" presName="hierChild5" presStyleCnt="0"/>
      <dgm:spPr/>
    </dgm:pt>
    <dgm:pt modelId="{204378DC-B436-1947-9999-AF2C181975F4}" type="pres">
      <dgm:prSet presAssocID="{0C7F010D-A5C2-D949-A9FB-B2CE56D3C75C}" presName="Name23" presStyleLbl="parChTrans1D4" presStyleIdx="4" presStyleCnt="6"/>
      <dgm:spPr/>
    </dgm:pt>
    <dgm:pt modelId="{A2151992-35BB-9A4B-900B-91BF3B437730}" type="pres">
      <dgm:prSet presAssocID="{DE236EB2-ABC9-EA43-99CF-39B2D609F9AE}" presName="hierRoot4" presStyleCnt="0"/>
      <dgm:spPr/>
    </dgm:pt>
    <dgm:pt modelId="{62DBA9D1-A152-454A-9F8F-72B68087B3BB}" type="pres">
      <dgm:prSet presAssocID="{DE236EB2-ABC9-EA43-99CF-39B2D609F9AE}" presName="composite4" presStyleCnt="0"/>
      <dgm:spPr/>
    </dgm:pt>
    <dgm:pt modelId="{E01FA469-51A7-5046-81B6-A95352826284}" type="pres">
      <dgm:prSet presAssocID="{DE236EB2-ABC9-EA43-99CF-39B2D609F9AE}" presName="background4" presStyleLbl="node4" presStyleIdx="4" presStyleCnt="6"/>
      <dgm:spPr/>
    </dgm:pt>
    <dgm:pt modelId="{39CF240F-91F7-1E47-A90F-D647B8F91348}" type="pres">
      <dgm:prSet presAssocID="{DE236EB2-ABC9-EA43-99CF-39B2D609F9AE}" presName="text4" presStyleLbl="fgAcc4" presStyleIdx="4" presStyleCnt="6">
        <dgm:presLayoutVars>
          <dgm:chPref val="3"/>
        </dgm:presLayoutVars>
      </dgm:prSet>
      <dgm:spPr/>
      <dgm:t>
        <a:bodyPr/>
        <a:lstStyle/>
        <a:p>
          <a:endParaRPr lang="en-US"/>
        </a:p>
      </dgm:t>
    </dgm:pt>
    <dgm:pt modelId="{F07692FC-CCC1-4B4C-9221-028E36970B19}" type="pres">
      <dgm:prSet presAssocID="{DE236EB2-ABC9-EA43-99CF-39B2D609F9AE}" presName="hierChild5" presStyleCnt="0"/>
      <dgm:spPr/>
    </dgm:pt>
    <dgm:pt modelId="{AF457951-55E3-EB45-8A38-DE29084E0EEB}" type="pres">
      <dgm:prSet presAssocID="{157A9872-8C5A-7B4C-BBD8-10F876D6557B}" presName="Name23" presStyleLbl="parChTrans1D4" presStyleIdx="5" presStyleCnt="6"/>
      <dgm:spPr/>
    </dgm:pt>
    <dgm:pt modelId="{C4656388-D9FE-B146-AB7F-AA2B59AA44FE}" type="pres">
      <dgm:prSet presAssocID="{C68F8BCC-A5C6-C44B-B73E-BACBF9B85DF1}" presName="hierRoot4" presStyleCnt="0"/>
      <dgm:spPr/>
    </dgm:pt>
    <dgm:pt modelId="{CAA2C1BD-1B05-A941-884D-469EEC743AD2}" type="pres">
      <dgm:prSet presAssocID="{C68F8BCC-A5C6-C44B-B73E-BACBF9B85DF1}" presName="composite4" presStyleCnt="0"/>
      <dgm:spPr/>
    </dgm:pt>
    <dgm:pt modelId="{31EE6D3E-B7D2-2B47-B87B-62FFEEC1182F}" type="pres">
      <dgm:prSet presAssocID="{C68F8BCC-A5C6-C44B-B73E-BACBF9B85DF1}" presName="background4" presStyleLbl="node4" presStyleIdx="5" presStyleCnt="6"/>
      <dgm:spPr/>
    </dgm:pt>
    <dgm:pt modelId="{D7A7C0FD-4938-244C-9785-C678859D118B}" type="pres">
      <dgm:prSet presAssocID="{C68F8BCC-A5C6-C44B-B73E-BACBF9B85DF1}" presName="text4" presStyleLbl="fgAcc4" presStyleIdx="5" presStyleCnt="6">
        <dgm:presLayoutVars>
          <dgm:chPref val="3"/>
        </dgm:presLayoutVars>
      </dgm:prSet>
      <dgm:spPr/>
      <dgm:t>
        <a:bodyPr/>
        <a:lstStyle/>
        <a:p>
          <a:endParaRPr lang="en-US"/>
        </a:p>
      </dgm:t>
    </dgm:pt>
    <dgm:pt modelId="{C2471E7B-EC85-3C4D-9E1E-9E963ECEF4CF}" type="pres">
      <dgm:prSet presAssocID="{C68F8BCC-A5C6-C44B-B73E-BACBF9B85DF1}" presName="hierChild5" presStyleCnt="0"/>
      <dgm:spPr/>
    </dgm:pt>
    <dgm:pt modelId="{0983700B-DAE5-904E-B61E-B9179EFB53F0}" type="pres">
      <dgm:prSet presAssocID="{7A2193FA-69D8-7245-8A80-1C94F368C278}" presName="Name17" presStyleLbl="parChTrans1D3" presStyleIdx="6" presStyleCnt="7"/>
      <dgm:spPr/>
    </dgm:pt>
    <dgm:pt modelId="{D9FC2BD2-3DF8-BE4A-89F2-838BE8E831AB}" type="pres">
      <dgm:prSet presAssocID="{C059CDA1-154D-1F44-BF02-837410AC431D}" presName="hierRoot3" presStyleCnt="0"/>
      <dgm:spPr/>
    </dgm:pt>
    <dgm:pt modelId="{AC87F216-420B-E74D-87D9-644906F5A104}" type="pres">
      <dgm:prSet presAssocID="{C059CDA1-154D-1F44-BF02-837410AC431D}" presName="composite3" presStyleCnt="0"/>
      <dgm:spPr/>
    </dgm:pt>
    <dgm:pt modelId="{56982F4B-A9D4-7247-8494-ACF93B426513}" type="pres">
      <dgm:prSet presAssocID="{C059CDA1-154D-1F44-BF02-837410AC431D}" presName="background3" presStyleLbl="node3" presStyleIdx="6" presStyleCnt="7"/>
      <dgm:spPr/>
    </dgm:pt>
    <dgm:pt modelId="{A7C91C7E-FC3B-AB41-B98C-2B9B20FB56D7}" type="pres">
      <dgm:prSet presAssocID="{C059CDA1-154D-1F44-BF02-837410AC431D}" presName="text3" presStyleLbl="fgAcc3" presStyleIdx="6" presStyleCnt="7">
        <dgm:presLayoutVars>
          <dgm:chPref val="3"/>
        </dgm:presLayoutVars>
      </dgm:prSet>
      <dgm:spPr/>
      <dgm:t>
        <a:bodyPr/>
        <a:lstStyle/>
        <a:p>
          <a:endParaRPr lang="en-US"/>
        </a:p>
      </dgm:t>
    </dgm:pt>
    <dgm:pt modelId="{7CAB223D-6ACA-0849-9B41-60010F469A74}" type="pres">
      <dgm:prSet presAssocID="{C059CDA1-154D-1F44-BF02-837410AC431D}" presName="hierChild4" presStyleCnt="0"/>
      <dgm:spPr/>
    </dgm:pt>
  </dgm:ptLst>
  <dgm:cxnLst>
    <dgm:cxn modelId="{DE765D25-55F9-6544-A286-5193DA6D38C2}" type="presOf" srcId="{DE236EB2-ABC9-EA43-99CF-39B2D609F9AE}" destId="{39CF240F-91F7-1E47-A90F-D647B8F91348}" srcOrd="0" destOrd="0" presId="urn:microsoft.com/office/officeart/2005/8/layout/hierarchy1"/>
    <dgm:cxn modelId="{AFF27459-F571-3646-ACC4-23E6C4B198D9}" srcId="{AA82295E-ACCF-6547-9A50-0E8DDE3CE89B}" destId="{B5841ADE-1298-7C45-844E-5EF0FA9D3659}" srcOrd="1" destOrd="0" parTransId="{D9557142-FEB7-9544-A2A2-CC0F2175FBD2}" sibTransId="{5914DEF3-7ED9-604B-962A-69CF9B45186E}"/>
    <dgm:cxn modelId="{32DB4AEB-455A-BD45-80A7-3E13091698E9}" type="presOf" srcId="{F99EB216-F029-FF4F-ACF1-23BB89ACF078}" destId="{0B732380-D702-A54B-933F-4FD532B06675}" srcOrd="0" destOrd="0" presId="urn:microsoft.com/office/officeart/2005/8/layout/hierarchy1"/>
    <dgm:cxn modelId="{0FC9D4D4-0D60-434B-B372-D2F6A5495DE9}" srcId="{96CFD179-38D8-B044-8185-DC88EBAD7207}" destId="{DE236EB2-ABC9-EA43-99CF-39B2D609F9AE}" srcOrd="1" destOrd="0" parTransId="{0C7F010D-A5C2-D949-A9FB-B2CE56D3C75C}" sibTransId="{744FB098-298D-9041-8009-575F18889885}"/>
    <dgm:cxn modelId="{6AEA0D54-80DB-4E43-9774-4E9987A8833A}" type="presOf" srcId="{2BDD42C7-03A4-D24B-B44D-58282397FFE8}" destId="{831E8E3C-34C7-6B43-9435-860EACDC3C95}" srcOrd="0" destOrd="0" presId="urn:microsoft.com/office/officeart/2005/8/layout/hierarchy1"/>
    <dgm:cxn modelId="{CDA8068C-E0C5-DF47-83ED-53DC3518DDBE}" srcId="{AA82295E-ACCF-6547-9A50-0E8DDE3CE89B}" destId="{94E2958C-90E1-F84F-B61C-C5FD34DBDA20}" srcOrd="2" destOrd="0" parTransId="{8CC5FB49-C3B4-F146-9809-06CE9D979469}" sibTransId="{A5535B47-22BD-2E42-AD73-4E89D34938E0}"/>
    <dgm:cxn modelId="{26251209-E8EC-0F4F-B510-4E637820CB44}" srcId="{30574826-BAD9-6848-8D8F-E51B4299076F}" destId="{A31098A8-3A9F-BF43-900E-25C44BF0E3D2}" srcOrd="0" destOrd="0" parTransId="{3AE7AFD6-8644-2A4E-830B-C27895ED17A9}" sibTransId="{F9026DF2-6773-4F47-8953-5D159800325E}"/>
    <dgm:cxn modelId="{00BFBF2C-43E0-1245-BA52-E4C97B59C9B6}" type="presOf" srcId="{9A56E196-B826-B243-885C-4A25A0371E75}" destId="{290B3994-E14B-0E41-9C6A-ABEE2A83D8E0}" srcOrd="0" destOrd="0" presId="urn:microsoft.com/office/officeart/2005/8/layout/hierarchy1"/>
    <dgm:cxn modelId="{7F7BA925-5ABD-844E-8FB2-FEA350615095}" srcId="{96CFD179-38D8-B044-8185-DC88EBAD7207}" destId="{C68F8BCC-A5C6-C44B-B73E-BACBF9B85DF1}" srcOrd="2" destOrd="0" parTransId="{157A9872-8C5A-7B4C-BBD8-10F876D6557B}" sibTransId="{0C24BCD3-CC07-8B48-89F3-BCAE2DE497AF}"/>
    <dgm:cxn modelId="{310D434E-3695-DB41-BA37-615108BCD645}" type="presOf" srcId="{96CFD179-38D8-B044-8185-DC88EBAD7207}" destId="{08852FCE-7201-9345-A35D-F070913B8492}" srcOrd="0" destOrd="0" presId="urn:microsoft.com/office/officeart/2005/8/layout/hierarchy1"/>
    <dgm:cxn modelId="{2DDF5312-1969-6D4F-9225-DE66B0EFD165}" srcId="{A31098A8-3A9F-BF43-900E-25C44BF0E3D2}" destId="{2BDD42C7-03A4-D24B-B44D-58282397FFE8}" srcOrd="0" destOrd="0" parTransId="{9A56E196-B826-B243-885C-4A25A0371E75}" sibTransId="{0B817D20-EF59-A445-9096-9EA1EC2B69F4}"/>
    <dgm:cxn modelId="{636092A4-9AEB-C44C-9AA8-A73717ADC2C2}" type="presOf" srcId="{92E40D16-6F3B-AD4E-8695-0319397AF59E}" destId="{62551AE0-EC71-314A-A259-927DAF563536}" srcOrd="0" destOrd="0" presId="urn:microsoft.com/office/officeart/2005/8/layout/hierarchy1"/>
    <dgm:cxn modelId="{C3DE6801-AB22-544A-8F89-4ABD5064208F}" type="presOf" srcId="{3ACBD2D6-0F88-3F4B-B14D-CB19B3557131}" destId="{D4F41D78-8D62-3D44-9D57-C55195B426FF}" srcOrd="0" destOrd="0" presId="urn:microsoft.com/office/officeart/2005/8/layout/hierarchy1"/>
    <dgm:cxn modelId="{28B9A623-6253-BA4C-B882-F48BD0B56A32}" type="presOf" srcId="{B5841ADE-1298-7C45-844E-5EF0FA9D3659}" destId="{C14C6B05-F859-F34D-BB12-BB0B440DC301}" srcOrd="0" destOrd="0" presId="urn:microsoft.com/office/officeart/2005/8/layout/hierarchy1"/>
    <dgm:cxn modelId="{997B33A0-7860-2E44-8A1B-96E9507A7232}" srcId="{2BDD42C7-03A4-D24B-B44D-58282397FFE8}" destId="{AA82295E-ACCF-6547-9A50-0E8DDE3CE89B}" srcOrd="1" destOrd="0" parTransId="{F5567CD6-AA89-4C42-8577-47AFF52F6B74}" sibTransId="{094E13EC-AA8E-4846-B3F6-6C29A1891D1D}"/>
    <dgm:cxn modelId="{AA6084DF-E826-C34D-AC38-E17C7A319B79}" type="presOf" srcId="{8CC5FB49-C3B4-F146-9809-06CE9D979469}" destId="{9A91FE92-7513-074B-9B83-23D28F60A9F3}" srcOrd="0" destOrd="0" presId="urn:microsoft.com/office/officeart/2005/8/layout/hierarchy1"/>
    <dgm:cxn modelId="{3D5F9BF7-69EA-604B-B66C-EA5A818FAC6C}" srcId="{2BDD42C7-03A4-D24B-B44D-58282397FFE8}" destId="{4566030F-381B-E544-B504-92A75887E8F3}" srcOrd="3" destOrd="0" parTransId="{8F423A34-1AB1-3847-84CB-E8225B1AB694}" sibTransId="{F3A43CF6-6285-0940-8490-898F339E60F0}"/>
    <dgm:cxn modelId="{F801E845-C40A-C44A-A871-1EB83236F207}" type="presOf" srcId="{30574826-BAD9-6848-8D8F-E51B4299076F}" destId="{F4FEB8F0-66E6-064A-8FD8-BF54E7188C02}" srcOrd="0" destOrd="0" presId="urn:microsoft.com/office/officeart/2005/8/layout/hierarchy1"/>
    <dgm:cxn modelId="{F7C3C45D-7F80-E64C-A6AE-CC8FE814D3E6}" type="presOf" srcId="{0C7F010D-A5C2-D949-A9FB-B2CE56D3C75C}" destId="{204378DC-B436-1947-9999-AF2C181975F4}" srcOrd="0" destOrd="0" presId="urn:microsoft.com/office/officeart/2005/8/layout/hierarchy1"/>
    <dgm:cxn modelId="{3D8CD77F-76E9-9942-96C8-5D3DD06E1FB8}" srcId="{2BDD42C7-03A4-D24B-B44D-58282397FFE8}" destId="{C3C547BD-0ED8-1E4A-88A9-C7F18370B83E}" srcOrd="0" destOrd="0" parTransId="{5A654E1E-67C1-A14D-9B60-7F0D6F256D00}" sibTransId="{00825A75-F197-F941-B4B4-E62BB6E45BDA}"/>
    <dgm:cxn modelId="{DE7B8C21-DDCD-0044-8F0C-700DF7A132D9}" srcId="{405B3F86-8B8A-F84A-BBDA-F45CF62A6867}" destId="{96CFD179-38D8-B044-8185-DC88EBAD7207}" srcOrd="1" destOrd="0" parTransId="{13A1FE85-EC6F-3D4C-9D92-A39EED7F7822}" sibTransId="{74985C28-EDA0-3D43-9C70-CF59B350AAAE}"/>
    <dgm:cxn modelId="{19821AC7-2992-7149-811F-22B1565C9C4B}" type="presOf" srcId="{D3AD3C26-FF15-B84B-94E2-AC8089C87FBB}" destId="{00F83AD3-88D7-9140-A800-6B27D4EB41B2}" srcOrd="0" destOrd="0" presId="urn:microsoft.com/office/officeart/2005/8/layout/hierarchy1"/>
    <dgm:cxn modelId="{CA8A86C5-67A7-8A4C-8A0F-6B43C784801E}" type="presOf" srcId="{94E2958C-90E1-F84F-B61C-C5FD34DBDA20}" destId="{BAD90AAB-4092-274E-AB63-BF8EC639B8F7}" srcOrd="0" destOrd="0" presId="urn:microsoft.com/office/officeart/2005/8/layout/hierarchy1"/>
    <dgm:cxn modelId="{BE6A106F-E57B-0F46-B1AB-1FF39CDFE990}" type="presOf" srcId="{F5567CD6-AA89-4C42-8577-47AFF52F6B74}" destId="{0C8084D3-6A12-5849-B9CD-1E2561E28A75}" srcOrd="0" destOrd="0" presId="urn:microsoft.com/office/officeart/2005/8/layout/hierarchy1"/>
    <dgm:cxn modelId="{4BDF1E8A-77CE-6948-9F6D-AEFEAFFA40D0}" type="presOf" srcId="{8F423A34-1AB1-3847-84CB-E8225B1AB694}" destId="{394D139F-613B-7A44-8DF7-742E3767F860}" srcOrd="0" destOrd="0" presId="urn:microsoft.com/office/officeart/2005/8/layout/hierarchy1"/>
    <dgm:cxn modelId="{650AD150-939F-1E46-92D1-D3FC26C7D3D2}" type="presOf" srcId="{D9557142-FEB7-9544-A2A2-CC0F2175FBD2}" destId="{9D0870C4-7C90-1042-B1E4-35D0DA6B0C3D}" srcOrd="0" destOrd="0" presId="urn:microsoft.com/office/officeart/2005/8/layout/hierarchy1"/>
    <dgm:cxn modelId="{30ACDBC4-8D23-CF41-BB41-594D86A44D24}" srcId="{A31098A8-3A9F-BF43-900E-25C44BF0E3D2}" destId="{405B3F86-8B8A-F84A-BBDA-F45CF62A6867}" srcOrd="1" destOrd="0" parTransId="{EA4AF68E-9A2D-A242-82EA-7B5D2E5B2849}" sibTransId="{2158264C-DC3C-244C-95C2-6B3FC8EE9232}"/>
    <dgm:cxn modelId="{06E366E7-2368-054C-AD4E-55161D0DFDC6}" type="presOf" srcId="{157A9872-8C5A-7B4C-BBD8-10F876D6557B}" destId="{AF457951-55E3-EB45-8A38-DE29084E0EEB}" srcOrd="0" destOrd="0" presId="urn:microsoft.com/office/officeart/2005/8/layout/hierarchy1"/>
    <dgm:cxn modelId="{F96FE9F5-E600-A345-BBB7-077BA15130C8}" type="presOf" srcId="{A31098A8-3A9F-BF43-900E-25C44BF0E3D2}" destId="{5068DD56-A9AD-A34D-B12B-D34EA8A5279F}" srcOrd="0" destOrd="0" presId="urn:microsoft.com/office/officeart/2005/8/layout/hierarchy1"/>
    <dgm:cxn modelId="{C402909C-1893-3B44-8B07-749D9942BAF0}" type="presOf" srcId="{AA82295E-ACCF-6547-9A50-0E8DDE3CE89B}" destId="{AC9987DD-FD0A-6A4B-8667-585475F2390E}" srcOrd="0" destOrd="0" presId="urn:microsoft.com/office/officeart/2005/8/layout/hierarchy1"/>
    <dgm:cxn modelId="{AC1715E3-8670-3945-9667-6DB113FADE37}" srcId="{2BDD42C7-03A4-D24B-B44D-58282397FFE8}" destId="{3ACBD2D6-0F88-3F4B-B14D-CB19B3557131}" srcOrd="2" destOrd="0" parTransId="{92E40D16-6F3B-AD4E-8695-0319397AF59E}" sibTransId="{4AEDDC1E-76AB-ED46-BD83-125C8D7367D5}"/>
    <dgm:cxn modelId="{B7583D04-993E-3442-9827-B1FC6C00F679}" type="presOf" srcId="{5A654E1E-67C1-A14D-9B60-7F0D6F256D00}" destId="{9C9DEF3E-DE5C-1441-9F9F-6FE01A9BF3BF}" srcOrd="0" destOrd="0" presId="urn:microsoft.com/office/officeart/2005/8/layout/hierarchy1"/>
    <dgm:cxn modelId="{0A2BFDA4-33F7-9049-B7F5-BFE2C6B73F3D}" srcId="{96CFD179-38D8-B044-8185-DC88EBAD7207}" destId="{D4903BDC-D8F7-EC4F-89B6-96CEB74ECB52}" srcOrd="0" destOrd="0" parTransId="{1541B910-0152-704A-A01C-EDDE193EFB2C}" sibTransId="{577F1696-BB25-DF4B-A8D4-77700B40ECF5}"/>
    <dgm:cxn modelId="{4AEB0359-87C9-3F4B-84AE-E4887FA4606B}" type="presOf" srcId="{C059CDA1-154D-1F44-BF02-837410AC431D}" destId="{A7C91C7E-FC3B-AB41-B98C-2B9B20FB56D7}" srcOrd="0" destOrd="0" presId="urn:microsoft.com/office/officeart/2005/8/layout/hierarchy1"/>
    <dgm:cxn modelId="{CCD6235E-5277-4C4B-8788-FE14693BC250}" type="presOf" srcId="{D4903BDC-D8F7-EC4F-89B6-96CEB74ECB52}" destId="{46753D15-4A29-BC4F-BC3C-B9B410B021C3}" srcOrd="0" destOrd="0" presId="urn:microsoft.com/office/officeart/2005/8/layout/hierarchy1"/>
    <dgm:cxn modelId="{71DC4799-EB9B-D945-9881-CEAF93FDA2B6}" type="presOf" srcId="{EA4AF68E-9A2D-A242-82EA-7B5D2E5B2849}" destId="{35175378-97EB-D344-8BC3-30EF96F8D8AB}" srcOrd="0" destOrd="0" presId="urn:microsoft.com/office/officeart/2005/8/layout/hierarchy1"/>
    <dgm:cxn modelId="{D96081B3-B036-0D46-A49A-60A442901349}" type="presOf" srcId="{1541B910-0152-704A-A01C-EDDE193EFB2C}" destId="{4091CB86-A903-DC42-887D-7B025A0749CD}" srcOrd="0" destOrd="0" presId="urn:microsoft.com/office/officeart/2005/8/layout/hierarchy1"/>
    <dgm:cxn modelId="{8A503539-5C0A-F142-BB5E-7B7F80227DE6}" srcId="{405B3F86-8B8A-F84A-BBDA-F45CF62A6867}" destId="{C059CDA1-154D-1F44-BF02-837410AC431D}" srcOrd="2" destOrd="0" parTransId="{7A2193FA-69D8-7245-8A80-1C94F368C278}" sibTransId="{9F651AEA-F615-364A-A6C2-D6D9049E0CE5}"/>
    <dgm:cxn modelId="{8B3DEBE4-95E2-BE42-86F9-599BA37FB23C}" type="presOf" srcId="{7A2193FA-69D8-7245-8A80-1C94F368C278}" destId="{0983700B-DAE5-904E-B61E-B9179EFB53F0}" srcOrd="0" destOrd="0" presId="urn:microsoft.com/office/officeart/2005/8/layout/hierarchy1"/>
    <dgm:cxn modelId="{5E4BB1F6-3D68-334F-9B28-63FC9F6F78EB}" type="presOf" srcId="{405B3F86-8B8A-F84A-BBDA-F45CF62A6867}" destId="{32E571F3-B06C-5B45-87CC-F6740C9EBC63}" srcOrd="0" destOrd="0" presId="urn:microsoft.com/office/officeart/2005/8/layout/hierarchy1"/>
    <dgm:cxn modelId="{5260A288-E193-EB41-BD3E-532E4ADD10DE}" type="presOf" srcId="{E44F6D11-0732-4049-9348-F2EB041F105D}" destId="{F660DA0B-FE87-ED4A-9810-7F61ED8104B5}" srcOrd="0" destOrd="0" presId="urn:microsoft.com/office/officeart/2005/8/layout/hierarchy1"/>
    <dgm:cxn modelId="{E2C4049C-E07F-7E43-A317-E1C3D90A1076}" type="presOf" srcId="{13A1FE85-EC6F-3D4C-9D92-A39EED7F7822}" destId="{CDA40D47-9799-E446-811D-D1F75EFEF5DB}" srcOrd="0" destOrd="0" presId="urn:microsoft.com/office/officeart/2005/8/layout/hierarchy1"/>
    <dgm:cxn modelId="{DECA2F91-5067-1144-B103-D8F9E68B6DD6}" type="presOf" srcId="{C68F8BCC-A5C6-C44B-B73E-BACBF9B85DF1}" destId="{D7A7C0FD-4938-244C-9785-C678859D118B}" srcOrd="0" destOrd="0" presId="urn:microsoft.com/office/officeart/2005/8/layout/hierarchy1"/>
    <dgm:cxn modelId="{EE5965F2-3F09-B242-AAD0-B9B5CD811497}" srcId="{405B3F86-8B8A-F84A-BBDA-F45CF62A6867}" destId="{D3AD3C26-FF15-B84B-94E2-AC8089C87FBB}" srcOrd="0" destOrd="0" parTransId="{B7D969CD-B835-CE4E-A5B0-5CAA39229518}" sibTransId="{073FF80F-8FAF-604B-93EB-0D586432CCF1}"/>
    <dgm:cxn modelId="{C8D7D6C0-BC71-EF4C-BCBF-4AB239D2274B}" type="presOf" srcId="{C3C547BD-0ED8-1E4A-88A9-C7F18370B83E}" destId="{1C1CEA32-9F00-3A4E-AEBC-C63F80E450ED}" srcOrd="0" destOrd="0" presId="urn:microsoft.com/office/officeart/2005/8/layout/hierarchy1"/>
    <dgm:cxn modelId="{018FC709-337E-234D-9DA6-B3130F807981}" type="presOf" srcId="{4566030F-381B-E544-B504-92A75887E8F3}" destId="{1A60F2A9-578E-7843-BD3B-0DB7CDC78116}" srcOrd="0" destOrd="0" presId="urn:microsoft.com/office/officeart/2005/8/layout/hierarchy1"/>
    <dgm:cxn modelId="{E4DF5BA7-923B-824D-A087-0D2D2173200E}" srcId="{AA82295E-ACCF-6547-9A50-0E8DDE3CE89B}" destId="{F99EB216-F029-FF4F-ACF1-23BB89ACF078}" srcOrd="0" destOrd="0" parTransId="{E44F6D11-0732-4049-9348-F2EB041F105D}" sibTransId="{5774088B-814C-9D46-932A-41632063A564}"/>
    <dgm:cxn modelId="{454982A6-37C6-4D4A-8F93-22F8A808644F}" type="presOf" srcId="{B7D969CD-B835-CE4E-A5B0-5CAA39229518}" destId="{75D80B46-729F-5447-87BF-19EC46C8B83C}" srcOrd="0" destOrd="0" presId="urn:microsoft.com/office/officeart/2005/8/layout/hierarchy1"/>
    <dgm:cxn modelId="{319EE3FA-CF93-C747-8F73-8C41C9EB82A4}" type="presParOf" srcId="{F4FEB8F0-66E6-064A-8FD8-BF54E7188C02}" destId="{52EB1E9D-E6F5-B143-8FFC-5A4AD8CCAF1A}" srcOrd="0" destOrd="0" presId="urn:microsoft.com/office/officeart/2005/8/layout/hierarchy1"/>
    <dgm:cxn modelId="{F4EA350C-86CA-2846-993C-A8CE64AE63CA}" type="presParOf" srcId="{52EB1E9D-E6F5-B143-8FFC-5A4AD8CCAF1A}" destId="{C717530A-79DC-FD45-96DA-125DB7273131}" srcOrd="0" destOrd="0" presId="urn:microsoft.com/office/officeart/2005/8/layout/hierarchy1"/>
    <dgm:cxn modelId="{A6EDC756-F3AD-1344-A5DD-A9963357CA8A}" type="presParOf" srcId="{C717530A-79DC-FD45-96DA-125DB7273131}" destId="{7DD74ED1-89B3-B648-BBBD-DEFF13C86931}" srcOrd="0" destOrd="0" presId="urn:microsoft.com/office/officeart/2005/8/layout/hierarchy1"/>
    <dgm:cxn modelId="{FD22C9AE-B9C3-064A-A8FF-CF2D3E31D732}" type="presParOf" srcId="{C717530A-79DC-FD45-96DA-125DB7273131}" destId="{5068DD56-A9AD-A34D-B12B-D34EA8A5279F}" srcOrd="1" destOrd="0" presId="urn:microsoft.com/office/officeart/2005/8/layout/hierarchy1"/>
    <dgm:cxn modelId="{5F2A6198-377D-B540-8474-892B23B582C5}" type="presParOf" srcId="{52EB1E9D-E6F5-B143-8FFC-5A4AD8CCAF1A}" destId="{2C916701-81EB-A748-9DD5-267BC718D612}" srcOrd="1" destOrd="0" presId="urn:microsoft.com/office/officeart/2005/8/layout/hierarchy1"/>
    <dgm:cxn modelId="{2AE5E935-A9EF-2F45-A6CA-97A2461BA793}" type="presParOf" srcId="{2C916701-81EB-A748-9DD5-267BC718D612}" destId="{290B3994-E14B-0E41-9C6A-ABEE2A83D8E0}" srcOrd="0" destOrd="0" presId="urn:microsoft.com/office/officeart/2005/8/layout/hierarchy1"/>
    <dgm:cxn modelId="{CDBAFCF0-F179-3B4B-9D50-A4BF84E763AF}" type="presParOf" srcId="{2C916701-81EB-A748-9DD5-267BC718D612}" destId="{B3E3515A-8EFE-124B-9830-B5B69BAFE589}" srcOrd="1" destOrd="0" presId="urn:microsoft.com/office/officeart/2005/8/layout/hierarchy1"/>
    <dgm:cxn modelId="{458E5F7C-B20D-9C4B-AD18-474E0F896928}" type="presParOf" srcId="{B3E3515A-8EFE-124B-9830-B5B69BAFE589}" destId="{4F5A531A-4292-614F-9C92-6E0D0B0231DF}" srcOrd="0" destOrd="0" presId="urn:microsoft.com/office/officeart/2005/8/layout/hierarchy1"/>
    <dgm:cxn modelId="{DD118920-A548-8144-B64B-594C7C9B14AA}" type="presParOf" srcId="{4F5A531A-4292-614F-9C92-6E0D0B0231DF}" destId="{1C81AAC0-AA61-E04B-9F03-CEA4D158B1ED}" srcOrd="0" destOrd="0" presId="urn:microsoft.com/office/officeart/2005/8/layout/hierarchy1"/>
    <dgm:cxn modelId="{400CC50D-68E3-CA41-BC26-7DA9C9F6B7AC}" type="presParOf" srcId="{4F5A531A-4292-614F-9C92-6E0D0B0231DF}" destId="{831E8E3C-34C7-6B43-9435-860EACDC3C95}" srcOrd="1" destOrd="0" presId="urn:microsoft.com/office/officeart/2005/8/layout/hierarchy1"/>
    <dgm:cxn modelId="{F42EFF65-9DB1-804E-B73E-8307538CB22E}" type="presParOf" srcId="{B3E3515A-8EFE-124B-9830-B5B69BAFE589}" destId="{00E88934-DA40-4F45-A717-33757C0B7518}" srcOrd="1" destOrd="0" presId="urn:microsoft.com/office/officeart/2005/8/layout/hierarchy1"/>
    <dgm:cxn modelId="{CB292C35-1534-574C-8FB3-E8A57DE2DF20}" type="presParOf" srcId="{00E88934-DA40-4F45-A717-33757C0B7518}" destId="{9C9DEF3E-DE5C-1441-9F9F-6FE01A9BF3BF}" srcOrd="0" destOrd="0" presId="urn:microsoft.com/office/officeart/2005/8/layout/hierarchy1"/>
    <dgm:cxn modelId="{86A2C43F-CB8A-D546-B72C-226D7BB29691}" type="presParOf" srcId="{00E88934-DA40-4F45-A717-33757C0B7518}" destId="{FFB9F73B-5923-3246-A7E9-2252913F86EC}" srcOrd="1" destOrd="0" presId="urn:microsoft.com/office/officeart/2005/8/layout/hierarchy1"/>
    <dgm:cxn modelId="{C979B720-9CF9-804E-B7B8-AB4FA84ECC7C}" type="presParOf" srcId="{FFB9F73B-5923-3246-A7E9-2252913F86EC}" destId="{51E065B3-27AE-3247-9EAF-A8B42449358F}" srcOrd="0" destOrd="0" presId="urn:microsoft.com/office/officeart/2005/8/layout/hierarchy1"/>
    <dgm:cxn modelId="{BCEC364C-A668-314F-BD43-D40F8C60F5AC}" type="presParOf" srcId="{51E065B3-27AE-3247-9EAF-A8B42449358F}" destId="{899ABEDA-3145-EE4B-B5F4-1C0547AF9C42}" srcOrd="0" destOrd="0" presId="urn:microsoft.com/office/officeart/2005/8/layout/hierarchy1"/>
    <dgm:cxn modelId="{DDE276F3-DA52-0448-A6C7-1EAC123A49EB}" type="presParOf" srcId="{51E065B3-27AE-3247-9EAF-A8B42449358F}" destId="{1C1CEA32-9F00-3A4E-AEBC-C63F80E450ED}" srcOrd="1" destOrd="0" presId="urn:microsoft.com/office/officeart/2005/8/layout/hierarchy1"/>
    <dgm:cxn modelId="{332F2C18-4358-5C40-9A3A-27FB6833C318}" type="presParOf" srcId="{FFB9F73B-5923-3246-A7E9-2252913F86EC}" destId="{B82D00BC-56CE-B140-ABC4-9E3E17860F8D}" srcOrd="1" destOrd="0" presId="urn:microsoft.com/office/officeart/2005/8/layout/hierarchy1"/>
    <dgm:cxn modelId="{2B88B691-3407-244F-A8BD-31D7E935F0B3}" type="presParOf" srcId="{00E88934-DA40-4F45-A717-33757C0B7518}" destId="{0C8084D3-6A12-5849-B9CD-1E2561E28A75}" srcOrd="2" destOrd="0" presId="urn:microsoft.com/office/officeart/2005/8/layout/hierarchy1"/>
    <dgm:cxn modelId="{22F36FCC-0D75-AC4B-BCAA-8C72645FE0AD}" type="presParOf" srcId="{00E88934-DA40-4F45-A717-33757C0B7518}" destId="{5C46CE54-F21E-0041-9B18-A803CE33E9F1}" srcOrd="3" destOrd="0" presId="urn:microsoft.com/office/officeart/2005/8/layout/hierarchy1"/>
    <dgm:cxn modelId="{5ED36744-AC6E-D343-A70C-E09F278C49A8}" type="presParOf" srcId="{5C46CE54-F21E-0041-9B18-A803CE33E9F1}" destId="{7732BC35-5260-3C48-B1DE-543D517A32B6}" srcOrd="0" destOrd="0" presId="urn:microsoft.com/office/officeart/2005/8/layout/hierarchy1"/>
    <dgm:cxn modelId="{EAFC3457-2801-D340-BF95-75535209A7D7}" type="presParOf" srcId="{7732BC35-5260-3C48-B1DE-543D517A32B6}" destId="{D085D5B5-2710-C149-9095-44197F06E498}" srcOrd="0" destOrd="0" presId="urn:microsoft.com/office/officeart/2005/8/layout/hierarchy1"/>
    <dgm:cxn modelId="{A585BCCB-4F08-2542-B39B-F72978326D4E}" type="presParOf" srcId="{7732BC35-5260-3C48-B1DE-543D517A32B6}" destId="{AC9987DD-FD0A-6A4B-8667-585475F2390E}" srcOrd="1" destOrd="0" presId="urn:microsoft.com/office/officeart/2005/8/layout/hierarchy1"/>
    <dgm:cxn modelId="{F77B3A1C-105D-AA47-A734-407BD7F52921}" type="presParOf" srcId="{5C46CE54-F21E-0041-9B18-A803CE33E9F1}" destId="{D45F7AE4-940D-304F-A1DC-CB45C83C012B}" srcOrd="1" destOrd="0" presId="urn:microsoft.com/office/officeart/2005/8/layout/hierarchy1"/>
    <dgm:cxn modelId="{50B89455-DA51-AF48-B408-B8EF21916FEA}" type="presParOf" srcId="{D45F7AE4-940D-304F-A1DC-CB45C83C012B}" destId="{F660DA0B-FE87-ED4A-9810-7F61ED8104B5}" srcOrd="0" destOrd="0" presId="urn:microsoft.com/office/officeart/2005/8/layout/hierarchy1"/>
    <dgm:cxn modelId="{12718B0F-619D-8C40-BB11-737E1F997FF3}" type="presParOf" srcId="{D45F7AE4-940D-304F-A1DC-CB45C83C012B}" destId="{D6ADE283-0481-9C40-81FA-8B783AD589B6}" srcOrd="1" destOrd="0" presId="urn:microsoft.com/office/officeart/2005/8/layout/hierarchy1"/>
    <dgm:cxn modelId="{878FDD45-4024-3948-ACED-27D5A2D8FA6D}" type="presParOf" srcId="{D6ADE283-0481-9C40-81FA-8B783AD589B6}" destId="{A142F1D0-E505-6847-B4FD-F9693F14B1CB}" srcOrd="0" destOrd="0" presId="urn:microsoft.com/office/officeart/2005/8/layout/hierarchy1"/>
    <dgm:cxn modelId="{BF1B0A87-66E2-2F43-97EB-2A7A146355E5}" type="presParOf" srcId="{A142F1D0-E505-6847-B4FD-F9693F14B1CB}" destId="{0BE540A7-3F62-B545-B79A-17E6A66F3CBF}" srcOrd="0" destOrd="0" presId="urn:microsoft.com/office/officeart/2005/8/layout/hierarchy1"/>
    <dgm:cxn modelId="{20CB9F31-36AE-F840-B496-B9F18C4BE182}" type="presParOf" srcId="{A142F1D0-E505-6847-B4FD-F9693F14B1CB}" destId="{0B732380-D702-A54B-933F-4FD532B06675}" srcOrd="1" destOrd="0" presId="urn:microsoft.com/office/officeart/2005/8/layout/hierarchy1"/>
    <dgm:cxn modelId="{B528B317-679E-5349-8DD0-25C432A87ACA}" type="presParOf" srcId="{D6ADE283-0481-9C40-81FA-8B783AD589B6}" destId="{3A94E224-955A-BF4D-8177-177FE9005182}" srcOrd="1" destOrd="0" presId="urn:microsoft.com/office/officeart/2005/8/layout/hierarchy1"/>
    <dgm:cxn modelId="{4BBE6B74-DF25-E549-82E8-BFA01339B4D6}" type="presParOf" srcId="{D45F7AE4-940D-304F-A1DC-CB45C83C012B}" destId="{9D0870C4-7C90-1042-B1E4-35D0DA6B0C3D}" srcOrd="2" destOrd="0" presId="urn:microsoft.com/office/officeart/2005/8/layout/hierarchy1"/>
    <dgm:cxn modelId="{FA4F1F60-072F-EF41-80B7-5D151F0503D9}" type="presParOf" srcId="{D45F7AE4-940D-304F-A1DC-CB45C83C012B}" destId="{95496405-FD75-3A4C-9A9B-BAC65628E23A}" srcOrd="3" destOrd="0" presId="urn:microsoft.com/office/officeart/2005/8/layout/hierarchy1"/>
    <dgm:cxn modelId="{8A9BA5A4-E928-234B-A1F4-00CFD1896352}" type="presParOf" srcId="{95496405-FD75-3A4C-9A9B-BAC65628E23A}" destId="{374920A3-53EA-F641-A45F-CE9C3A090E77}" srcOrd="0" destOrd="0" presId="urn:microsoft.com/office/officeart/2005/8/layout/hierarchy1"/>
    <dgm:cxn modelId="{8701C456-0F54-6D43-B2BA-F520305EDB45}" type="presParOf" srcId="{374920A3-53EA-F641-A45F-CE9C3A090E77}" destId="{DA8EC508-3AF6-4645-A1C4-1E44FD9AF795}" srcOrd="0" destOrd="0" presId="urn:microsoft.com/office/officeart/2005/8/layout/hierarchy1"/>
    <dgm:cxn modelId="{3751872E-B8E5-4B40-9AB5-5142225B6535}" type="presParOf" srcId="{374920A3-53EA-F641-A45F-CE9C3A090E77}" destId="{C14C6B05-F859-F34D-BB12-BB0B440DC301}" srcOrd="1" destOrd="0" presId="urn:microsoft.com/office/officeart/2005/8/layout/hierarchy1"/>
    <dgm:cxn modelId="{17604D75-206A-5E42-9CD5-1F6E98626BD3}" type="presParOf" srcId="{95496405-FD75-3A4C-9A9B-BAC65628E23A}" destId="{1B3E9341-9C05-A640-B90D-C8DDFF6CB30F}" srcOrd="1" destOrd="0" presId="urn:microsoft.com/office/officeart/2005/8/layout/hierarchy1"/>
    <dgm:cxn modelId="{8164B70A-BBF7-0245-8FFC-1EE8E5833E27}" type="presParOf" srcId="{D45F7AE4-940D-304F-A1DC-CB45C83C012B}" destId="{9A91FE92-7513-074B-9B83-23D28F60A9F3}" srcOrd="4" destOrd="0" presId="urn:microsoft.com/office/officeart/2005/8/layout/hierarchy1"/>
    <dgm:cxn modelId="{05B34A61-862B-F441-869C-C84CB6E85A8E}" type="presParOf" srcId="{D45F7AE4-940D-304F-A1DC-CB45C83C012B}" destId="{F86EF4FF-CC4F-0E4E-A87D-BDD6B4559330}" srcOrd="5" destOrd="0" presId="urn:microsoft.com/office/officeart/2005/8/layout/hierarchy1"/>
    <dgm:cxn modelId="{A671F37B-D44F-F644-8E29-6EEA633B6D1D}" type="presParOf" srcId="{F86EF4FF-CC4F-0E4E-A87D-BDD6B4559330}" destId="{29BA3DFE-0C6B-1B49-AE6D-296C0F07C666}" srcOrd="0" destOrd="0" presId="urn:microsoft.com/office/officeart/2005/8/layout/hierarchy1"/>
    <dgm:cxn modelId="{44705903-1544-AD4A-882B-FF209246C36E}" type="presParOf" srcId="{29BA3DFE-0C6B-1B49-AE6D-296C0F07C666}" destId="{EE088833-9D28-3745-926E-03DE06E1D919}" srcOrd="0" destOrd="0" presId="urn:microsoft.com/office/officeart/2005/8/layout/hierarchy1"/>
    <dgm:cxn modelId="{688C7E65-881C-C84E-8B64-1A880330628E}" type="presParOf" srcId="{29BA3DFE-0C6B-1B49-AE6D-296C0F07C666}" destId="{BAD90AAB-4092-274E-AB63-BF8EC639B8F7}" srcOrd="1" destOrd="0" presId="urn:microsoft.com/office/officeart/2005/8/layout/hierarchy1"/>
    <dgm:cxn modelId="{EBE6D7B2-425D-8C43-8789-23DA51F22AB8}" type="presParOf" srcId="{F86EF4FF-CC4F-0E4E-A87D-BDD6B4559330}" destId="{9193F4BA-D86E-C84B-B4A7-819346ED37C9}" srcOrd="1" destOrd="0" presId="urn:microsoft.com/office/officeart/2005/8/layout/hierarchy1"/>
    <dgm:cxn modelId="{AC3945C5-04BF-F549-A204-FC4E1B68C2A9}" type="presParOf" srcId="{00E88934-DA40-4F45-A717-33757C0B7518}" destId="{62551AE0-EC71-314A-A259-927DAF563536}" srcOrd="4" destOrd="0" presId="urn:microsoft.com/office/officeart/2005/8/layout/hierarchy1"/>
    <dgm:cxn modelId="{78989FBE-82DD-4547-A985-2352DC5B90A7}" type="presParOf" srcId="{00E88934-DA40-4F45-A717-33757C0B7518}" destId="{E7C6C2C4-7A94-BF4E-99C1-0E447343C41B}" srcOrd="5" destOrd="0" presId="urn:microsoft.com/office/officeart/2005/8/layout/hierarchy1"/>
    <dgm:cxn modelId="{6F28C76B-70DF-314B-B5E9-2E6B30E0C7AA}" type="presParOf" srcId="{E7C6C2C4-7A94-BF4E-99C1-0E447343C41B}" destId="{5CC15D97-C649-CB48-8757-7C91EE5CBFDB}" srcOrd="0" destOrd="0" presId="urn:microsoft.com/office/officeart/2005/8/layout/hierarchy1"/>
    <dgm:cxn modelId="{61692077-9762-064E-95D8-AB79B1EC8790}" type="presParOf" srcId="{5CC15D97-C649-CB48-8757-7C91EE5CBFDB}" destId="{281BB724-52B5-5A40-8BAF-238A1F1463E5}" srcOrd="0" destOrd="0" presId="urn:microsoft.com/office/officeart/2005/8/layout/hierarchy1"/>
    <dgm:cxn modelId="{68DB6611-EB17-3A47-B7AE-98D7C8C395F6}" type="presParOf" srcId="{5CC15D97-C649-CB48-8757-7C91EE5CBFDB}" destId="{D4F41D78-8D62-3D44-9D57-C55195B426FF}" srcOrd="1" destOrd="0" presId="urn:microsoft.com/office/officeart/2005/8/layout/hierarchy1"/>
    <dgm:cxn modelId="{C389BC05-3148-0D4B-878E-28A6EF38D7DA}" type="presParOf" srcId="{E7C6C2C4-7A94-BF4E-99C1-0E447343C41B}" destId="{03C93D9B-F36B-8E4C-B9C0-6F4C32466140}" srcOrd="1" destOrd="0" presId="urn:microsoft.com/office/officeart/2005/8/layout/hierarchy1"/>
    <dgm:cxn modelId="{E4AEFF74-D1D3-824A-B50D-C60ECF91C2E0}" type="presParOf" srcId="{00E88934-DA40-4F45-A717-33757C0B7518}" destId="{394D139F-613B-7A44-8DF7-742E3767F860}" srcOrd="6" destOrd="0" presId="urn:microsoft.com/office/officeart/2005/8/layout/hierarchy1"/>
    <dgm:cxn modelId="{D03F6058-FE1D-8542-8F7B-6986EC363CDA}" type="presParOf" srcId="{00E88934-DA40-4F45-A717-33757C0B7518}" destId="{08D64AD4-B879-894B-8EDB-40A4DE5F8BCE}" srcOrd="7" destOrd="0" presId="urn:microsoft.com/office/officeart/2005/8/layout/hierarchy1"/>
    <dgm:cxn modelId="{332F2906-17B3-F14C-9ADE-ACEEC7188463}" type="presParOf" srcId="{08D64AD4-B879-894B-8EDB-40A4DE5F8BCE}" destId="{FFFE7632-A057-E543-A4A4-2F4A64E9C937}" srcOrd="0" destOrd="0" presId="urn:microsoft.com/office/officeart/2005/8/layout/hierarchy1"/>
    <dgm:cxn modelId="{CAAF4C70-3C60-CC43-8F59-3390E1EC4304}" type="presParOf" srcId="{FFFE7632-A057-E543-A4A4-2F4A64E9C937}" destId="{32289040-0A4F-6643-BE4B-9985870CA645}" srcOrd="0" destOrd="0" presId="urn:microsoft.com/office/officeart/2005/8/layout/hierarchy1"/>
    <dgm:cxn modelId="{CD1470C5-07A5-5B4E-ACE9-5F91103269CF}" type="presParOf" srcId="{FFFE7632-A057-E543-A4A4-2F4A64E9C937}" destId="{1A60F2A9-578E-7843-BD3B-0DB7CDC78116}" srcOrd="1" destOrd="0" presId="urn:microsoft.com/office/officeart/2005/8/layout/hierarchy1"/>
    <dgm:cxn modelId="{E605BEE5-B00E-0041-8E75-64AEF9F8874F}" type="presParOf" srcId="{08D64AD4-B879-894B-8EDB-40A4DE5F8BCE}" destId="{8537B0F0-2748-8348-AE49-C007C7B5B534}" srcOrd="1" destOrd="0" presId="urn:microsoft.com/office/officeart/2005/8/layout/hierarchy1"/>
    <dgm:cxn modelId="{00A23B36-5552-1C46-AF6E-578FAD11F03F}" type="presParOf" srcId="{2C916701-81EB-A748-9DD5-267BC718D612}" destId="{35175378-97EB-D344-8BC3-30EF96F8D8AB}" srcOrd="2" destOrd="0" presId="urn:microsoft.com/office/officeart/2005/8/layout/hierarchy1"/>
    <dgm:cxn modelId="{8F757DBE-E230-4941-8B00-D553D5D9F94B}" type="presParOf" srcId="{2C916701-81EB-A748-9DD5-267BC718D612}" destId="{40CB1CBF-E3BF-B04B-8AF9-5B69DD9D5E4D}" srcOrd="3" destOrd="0" presId="urn:microsoft.com/office/officeart/2005/8/layout/hierarchy1"/>
    <dgm:cxn modelId="{E6D3D6A0-55FF-BB48-8B37-A829B125698E}" type="presParOf" srcId="{40CB1CBF-E3BF-B04B-8AF9-5B69DD9D5E4D}" destId="{BC0E1706-191E-EF47-850A-20B40088CD31}" srcOrd="0" destOrd="0" presId="urn:microsoft.com/office/officeart/2005/8/layout/hierarchy1"/>
    <dgm:cxn modelId="{46E4CAB2-82CF-0C4E-AA51-C867D65CD1C9}" type="presParOf" srcId="{BC0E1706-191E-EF47-850A-20B40088CD31}" destId="{20C2D965-EDCA-2C47-9FF8-B55FCAA4F433}" srcOrd="0" destOrd="0" presId="urn:microsoft.com/office/officeart/2005/8/layout/hierarchy1"/>
    <dgm:cxn modelId="{62F17047-9A27-D448-A004-6BBC0793DE58}" type="presParOf" srcId="{BC0E1706-191E-EF47-850A-20B40088CD31}" destId="{32E571F3-B06C-5B45-87CC-F6740C9EBC63}" srcOrd="1" destOrd="0" presId="urn:microsoft.com/office/officeart/2005/8/layout/hierarchy1"/>
    <dgm:cxn modelId="{B3CC56AA-7613-1048-89ED-B692AABE2821}" type="presParOf" srcId="{40CB1CBF-E3BF-B04B-8AF9-5B69DD9D5E4D}" destId="{138B47BE-577A-B141-8F39-C79F69A3B03F}" srcOrd="1" destOrd="0" presId="urn:microsoft.com/office/officeart/2005/8/layout/hierarchy1"/>
    <dgm:cxn modelId="{6853E80C-3CE5-EC45-8FFB-E874E0222757}" type="presParOf" srcId="{138B47BE-577A-B141-8F39-C79F69A3B03F}" destId="{75D80B46-729F-5447-87BF-19EC46C8B83C}" srcOrd="0" destOrd="0" presId="urn:microsoft.com/office/officeart/2005/8/layout/hierarchy1"/>
    <dgm:cxn modelId="{9A71C940-31CC-9C44-8E14-7F37B5E5229B}" type="presParOf" srcId="{138B47BE-577A-B141-8F39-C79F69A3B03F}" destId="{C89D6DC9-B897-814B-9905-4578601709A5}" srcOrd="1" destOrd="0" presId="urn:microsoft.com/office/officeart/2005/8/layout/hierarchy1"/>
    <dgm:cxn modelId="{B115C4EE-BC08-624E-8AA0-30A85FF0335E}" type="presParOf" srcId="{C89D6DC9-B897-814B-9905-4578601709A5}" destId="{3A4A3104-9CBB-D14F-89D4-ABBB89D665AD}" srcOrd="0" destOrd="0" presId="urn:microsoft.com/office/officeart/2005/8/layout/hierarchy1"/>
    <dgm:cxn modelId="{AE7DA751-E532-BE47-8E3C-B197679C2C37}" type="presParOf" srcId="{3A4A3104-9CBB-D14F-89D4-ABBB89D665AD}" destId="{A1865AD1-48FD-0C4D-AB61-295AADA1788E}" srcOrd="0" destOrd="0" presId="urn:microsoft.com/office/officeart/2005/8/layout/hierarchy1"/>
    <dgm:cxn modelId="{1503EBB2-D081-BF40-83C9-FCC5D0E7145F}" type="presParOf" srcId="{3A4A3104-9CBB-D14F-89D4-ABBB89D665AD}" destId="{00F83AD3-88D7-9140-A800-6B27D4EB41B2}" srcOrd="1" destOrd="0" presId="urn:microsoft.com/office/officeart/2005/8/layout/hierarchy1"/>
    <dgm:cxn modelId="{C383129C-CAC0-4348-89D9-3C70488B70A3}" type="presParOf" srcId="{C89D6DC9-B897-814B-9905-4578601709A5}" destId="{A4868851-9324-3C49-B9E9-E137CF4710E4}" srcOrd="1" destOrd="0" presId="urn:microsoft.com/office/officeart/2005/8/layout/hierarchy1"/>
    <dgm:cxn modelId="{24EC3E38-0901-0D49-91BE-7E7312987D0F}" type="presParOf" srcId="{138B47BE-577A-B141-8F39-C79F69A3B03F}" destId="{CDA40D47-9799-E446-811D-D1F75EFEF5DB}" srcOrd="2" destOrd="0" presId="urn:microsoft.com/office/officeart/2005/8/layout/hierarchy1"/>
    <dgm:cxn modelId="{A8C49D98-3E59-6442-8CD7-D5837D8962A4}" type="presParOf" srcId="{138B47BE-577A-B141-8F39-C79F69A3B03F}" destId="{66B72C7F-1837-124A-B06A-CF67783FC855}" srcOrd="3" destOrd="0" presId="urn:microsoft.com/office/officeart/2005/8/layout/hierarchy1"/>
    <dgm:cxn modelId="{5FBE70F4-5786-664A-AAE6-98E3ECF847F4}" type="presParOf" srcId="{66B72C7F-1837-124A-B06A-CF67783FC855}" destId="{85ED9119-13B9-A54A-ACA8-F170A32046B8}" srcOrd="0" destOrd="0" presId="urn:microsoft.com/office/officeart/2005/8/layout/hierarchy1"/>
    <dgm:cxn modelId="{CE320388-B18C-DF43-8A52-EDB36E8D25CB}" type="presParOf" srcId="{85ED9119-13B9-A54A-ACA8-F170A32046B8}" destId="{B434513E-F4A4-0C45-80B5-F22F02AC6EB4}" srcOrd="0" destOrd="0" presId="urn:microsoft.com/office/officeart/2005/8/layout/hierarchy1"/>
    <dgm:cxn modelId="{7DF74AC2-20D9-C649-8849-60C9819C20A6}" type="presParOf" srcId="{85ED9119-13B9-A54A-ACA8-F170A32046B8}" destId="{08852FCE-7201-9345-A35D-F070913B8492}" srcOrd="1" destOrd="0" presId="urn:microsoft.com/office/officeart/2005/8/layout/hierarchy1"/>
    <dgm:cxn modelId="{57C7783A-967E-D64D-983A-B0C4A3AA04F5}" type="presParOf" srcId="{66B72C7F-1837-124A-B06A-CF67783FC855}" destId="{21035BA2-0587-7043-9DBD-1D736FC8F005}" srcOrd="1" destOrd="0" presId="urn:microsoft.com/office/officeart/2005/8/layout/hierarchy1"/>
    <dgm:cxn modelId="{0EB2767D-A42E-FC4C-B4FF-7BB82ABA837F}" type="presParOf" srcId="{21035BA2-0587-7043-9DBD-1D736FC8F005}" destId="{4091CB86-A903-DC42-887D-7B025A0749CD}" srcOrd="0" destOrd="0" presId="urn:microsoft.com/office/officeart/2005/8/layout/hierarchy1"/>
    <dgm:cxn modelId="{92C6F3F7-D7C1-0E44-B60C-C5B5AD7B9BEC}" type="presParOf" srcId="{21035BA2-0587-7043-9DBD-1D736FC8F005}" destId="{7B33A89C-CAF9-6C48-A444-7FD0EDD3C76F}" srcOrd="1" destOrd="0" presId="urn:microsoft.com/office/officeart/2005/8/layout/hierarchy1"/>
    <dgm:cxn modelId="{7324E358-4FC1-6F48-9D9E-A32D474DB906}" type="presParOf" srcId="{7B33A89C-CAF9-6C48-A444-7FD0EDD3C76F}" destId="{E40D2A68-A5AD-4642-928A-5F237A4AA8AA}" srcOrd="0" destOrd="0" presId="urn:microsoft.com/office/officeart/2005/8/layout/hierarchy1"/>
    <dgm:cxn modelId="{787712C1-2A3A-DD48-B65C-E810822447CF}" type="presParOf" srcId="{E40D2A68-A5AD-4642-928A-5F237A4AA8AA}" destId="{26F98DEE-2FBA-8D4B-8720-944BC7FCEDB1}" srcOrd="0" destOrd="0" presId="urn:microsoft.com/office/officeart/2005/8/layout/hierarchy1"/>
    <dgm:cxn modelId="{10634801-91FC-5E4E-9056-CB85FAC8B168}" type="presParOf" srcId="{E40D2A68-A5AD-4642-928A-5F237A4AA8AA}" destId="{46753D15-4A29-BC4F-BC3C-B9B410B021C3}" srcOrd="1" destOrd="0" presId="urn:microsoft.com/office/officeart/2005/8/layout/hierarchy1"/>
    <dgm:cxn modelId="{2E4343BD-87CB-D14B-94EA-0AB1E6695B6C}" type="presParOf" srcId="{7B33A89C-CAF9-6C48-A444-7FD0EDD3C76F}" destId="{1BEE8E62-01C9-8840-940A-86BC85F1FB36}" srcOrd="1" destOrd="0" presId="urn:microsoft.com/office/officeart/2005/8/layout/hierarchy1"/>
    <dgm:cxn modelId="{26DE3885-C958-294F-A903-837B4496BAB6}" type="presParOf" srcId="{21035BA2-0587-7043-9DBD-1D736FC8F005}" destId="{204378DC-B436-1947-9999-AF2C181975F4}" srcOrd="2" destOrd="0" presId="urn:microsoft.com/office/officeart/2005/8/layout/hierarchy1"/>
    <dgm:cxn modelId="{90481B21-8656-994E-82ED-1E29B83E45BF}" type="presParOf" srcId="{21035BA2-0587-7043-9DBD-1D736FC8F005}" destId="{A2151992-35BB-9A4B-900B-91BF3B437730}" srcOrd="3" destOrd="0" presId="urn:microsoft.com/office/officeart/2005/8/layout/hierarchy1"/>
    <dgm:cxn modelId="{79711294-1B24-EB41-89B9-4BF9E2D07CE8}" type="presParOf" srcId="{A2151992-35BB-9A4B-900B-91BF3B437730}" destId="{62DBA9D1-A152-454A-9F8F-72B68087B3BB}" srcOrd="0" destOrd="0" presId="urn:microsoft.com/office/officeart/2005/8/layout/hierarchy1"/>
    <dgm:cxn modelId="{68B442AB-7A84-2544-8289-F24A087EE4C5}" type="presParOf" srcId="{62DBA9D1-A152-454A-9F8F-72B68087B3BB}" destId="{E01FA469-51A7-5046-81B6-A95352826284}" srcOrd="0" destOrd="0" presId="urn:microsoft.com/office/officeart/2005/8/layout/hierarchy1"/>
    <dgm:cxn modelId="{7A9504B7-4EBC-684D-8A03-0DA084D518B3}" type="presParOf" srcId="{62DBA9D1-A152-454A-9F8F-72B68087B3BB}" destId="{39CF240F-91F7-1E47-A90F-D647B8F91348}" srcOrd="1" destOrd="0" presId="urn:microsoft.com/office/officeart/2005/8/layout/hierarchy1"/>
    <dgm:cxn modelId="{68E87E6F-9073-F246-AE3C-DEDA15D1D9EA}" type="presParOf" srcId="{A2151992-35BB-9A4B-900B-91BF3B437730}" destId="{F07692FC-CCC1-4B4C-9221-028E36970B19}" srcOrd="1" destOrd="0" presId="urn:microsoft.com/office/officeart/2005/8/layout/hierarchy1"/>
    <dgm:cxn modelId="{6F1640D2-E088-D049-9051-AD871C143B33}" type="presParOf" srcId="{21035BA2-0587-7043-9DBD-1D736FC8F005}" destId="{AF457951-55E3-EB45-8A38-DE29084E0EEB}" srcOrd="4" destOrd="0" presId="urn:microsoft.com/office/officeart/2005/8/layout/hierarchy1"/>
    <dgm:cxn modelId="{5FBE5100-EE0E-3340-8FF0-EEB4EF0EFE1F}" type="presParOf" srcId="{21035BA2-0587-7043-9DBD-1D736FC8F005}" destId="{C4656388-D9FE-B146-AB7F-AA2B59AA44FE}" srcOrd="5" destOrd="0" presId="urn:microsoft.com/office/officeart/2005/8/layout/hierarchy1"/>
    <dgm:cxn modelId="{5D3222F0-4505-B149-A9B4-4D37482F291A}" type="presParOf" srcId="{C4656388-D9FE-B146-AB7F-AA2B59AA44FE}" destId="{CAA2C1BD-1B05-A941-884D-469EEC743AD2}" srcOrd="0" destOrd="0" presId="urn:microsoft.com/office/officeart/2005/8/layout/hierarchy1"/>
    <dgm:cxn modelId="{1DC7286A-78D3-3A4C-BA27-4E13930ABA96}" type="presParOf" srcId="{CAA2C1BD-1B05-A941-884D-469EEC743AD2}" destId="{31EE6D3E-B7D2-2B47-B87B-62FFEEC1182F}" srcOrd="0" destOrd="0" presId="urn:microsoft.com/office/officeart/2005/8/layout/hierarchy1"/>
    <dgm:cxn modelId="{C36EB8B2-99A0-8147-9279-46566D5AD773}" type="presParOf" srcId="{CAA2C1BD-1B05-A941-884D-469EEC743AD2}" destId="{D7A7C0FD-4938-244C-9785-C678859D118B}" srcOrd="1" destOrd="0" presId="urn:microsoft.com/office/officeart/2005/8/layout/hierarchy1"/>
    <dgm:cxn modelId="{893E60B0-D62C-824E-AB90-BC51B7491191}" type="presParOf" srcId="{C4656388-D9FE-B146-AB7F-AA2B59AA44FE}" destId="{C2471E7B-EC85-3C4D-9E1E-9E963ECEF4CF}" srcOrd="1" destOrd="0" presId="urn:microsoft.com/office/officeart/2005/8/layout/hierarchy1"/>
    <dgm:cxn modelId="{08A5B957-D8FF-6742-A5F5-B4BBF2B40264}" type="presParOf" srcId="{138B47BE-577A-B141-8F39-C79F69A3B03F}" destId="{0983700B-DAE5-904E-B61E-B9179EFB53F0}" srcOrd="4" destOrd="0" presId="urn:microsoft.com/office/officeart/2005/8/layout/hierarchy1"/>
    <dgm:cxn modelId="{5A462459-D118-8849-9494-41E2221915BA}" type="presParOf" srcId="{138B47BE-577A-B141-8F39-C79F69A3B03F}" destId="{D9FC2BD2-3DF8-BE4A-89F2-838BE8E831AB}" srcOrd="5" destOrd="0" presId="urn:microsoft.com/office/officeart/2005/8/layout/hierarchy1"/>
    <dgm:cxn modelId="{9F99024C-1641-3D48-9396-23FC39A4D3E4}" type="presParOf" srcId="{D9FC2BD2-3DF8-BE4A-89F2-838BE8E831AB}" destId="{AC87F216-420B-E74D-87D9-644906F5A104}" srcOrd="0" destOrd="0" presId="urn:microsoft.com/office/officeart/2005/8/layout/hierarchy1"/>
    <dgm:cxn modelId="{C5436D88-2A86-9F43-B63D-79C74C6DE051}" type="presParOf" srcId="{AC87F216-420B-E74D-87D9-644906F5A104}" destId="{56982F4B-A9D4-7247-8494-ACF93B426513}" srcOrd="0" destOrd="0" presId="urn:microsoft.com/office/officeart/2005/8/layout/hierarchy1"/>
    <dgm:cxn modelId="{ED72A154-AF8C-3947-A86B-F56D047EEA69}" type="presParOf" srcId="{AC87F216-420B-E74D-87D9-644906F5A104}" destId="{A7C91C7E-FC3B-AB41-B98C-2B9B20FB56D7}" srcOrd="1" destOrd="0" presId="urn:microsoft.com/office/officeart/2005/8/layout/hierarchy1"/>
    <dgm:cxn modelId="{64EBB59E-AB71-F641-AD80-9497A148AAF4}" type="presParOf" srcId="{D9FC2BD2-3DF8-BE4A-89F2-838BE8E831AB}" destId="{7CAB223D-6ACA-0849-9B41-60010F469A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755576-9660-F342-B70B-452F216D12FE}" type="datetimeFigureOut">
              <a:rPr lang="en-US" smtClean="0"/>
              <a:pPr/>
              <a:t>11/17/2015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E67390-5B83-184F-9560-B599FE8C49FB}" type="slidenum">
              <a:rPr lang="en-US" smtClean="0"/>
              <a:pPr/>
              <a:t>‹#›</a:t>
            </a:fld>
            <a:endParaRPr lang="en-US"/>
          </a:p>
        </p:txBody>
      </p:sp>
    </p:spTree>
    <p:extLst>
      <p:ext uri="{BB962C8B-B14F-4D97-AF65-F5344CB8AC3E}">
        <p14:creationId xmlns:p14="http://schemas.microsoft.com/office/powerpoint/2010/main" val="3465511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9CCE-82AB-7E4E-8B40-F3287FF0B9F8}" type="datetimeFigureOut">
              <a:rPr lang="en-US" smtClean="0"/>
              <a:pPr/>
              <a:t>11/17/2015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44966-34AF-8741-B199-20C4F0722A30}" type="slidenum">
              <a:rPr lang="en-US" smtClean="0"/>
              <a:pPr/>
              <a:t>‹#›</a:t>
            </a:fld>
            <a:endParaRPr lang="en-US"/>
          </a:p>
        </p:txBody>
      </p:sp>
    </p:spTree>
    <p:extLst>
      <p:ext uri="{BB962C8B-B14F-4D97-AF65-F5344CB8AC3E}">
        <p14:creationId xmlns:p14="http://schemas.microsoft.com/office/powerpoint/2010/main" val="2797244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Welcome slide for display pre-bell.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a:t>
            </a:fld>
            <a:endParaRPr lang="en-US"/>
          </a:p>
        </p:txBody>
      </p:sp>
    </p:spTree>
    <p:extLst>
      <p:ext uri="{BB962C8B-B14F-4D97-AF65-F5344CB8AC3E}">
        <p14:creationId xmlns:p14="http://schemas.microsoft.com/office/powerpoint/2010/main" val="37289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only going</a:t>
            </a:r>
            <a:r>
              <a:rPr lang="en-US" baseline="0" dirty="0" smtClean="0"/>
              <a:t> to look at the </a:t>
            </a:r>
            <a:r>
              <a:rPr lang="en-US" baseline="0" dirty="0" err="1" smtClean="0"/>
              <a:t>ActionListener</a:t>
            </a:r>
            <a:r>
              <a:rPr lang="en-US" baseline="0" dirty="0" smtClean="0"/>
              <a:t> interface for buttons; the others provide similar and more functionality for other GUI components.</a:t>
            </a:r>
          </a:p>
          <a:p>
            <a:endParaRPr lang="en-US" baseline="0" dirty="0" smtClean="0"/>
          </a:p>
          <a:p>
            <a:r>
              <a:rPr lang="en-US" baseline="0" dirty="0" smtClean="0"/>
              <a:t>Android has </a:t>
            </a:r>
            <a:r>
              <a:rPr lang="en-US" baseline="0" dirty="0" err="1" smtClean="0"/>
              <a:t>OnClickListeners</a:t>
            </a:r>
            <a:r>
              <a:rPr lang="en-US" baseline="0" dirty="0" smtClean="0"/>
              <a:t>, for example.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21</a:t>
            </a:fld>
            <a:endParaRPr lang="en-US"/>
          </a:p>
        </p:txBody>
      </p:sp>
    </p:spTree>
    <p:extLst>
      <p:ext uri="{BB962C8B-B14F-4D97-AF65-F5344CB8AC3E}">
        <p14:creationId xmlns:p14="http://schemas.microsoft.com/office/powerpoint/2010/main" val="163960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ActionEvent</a:t>
            </a:r>
            <a:r>
              <a:rPr lang="en-US" dirty="0" smtClean="0"/>
              <a:t> is how</a:t>
            </a:r>
            <a:r>
              <a:rPr lang="en-US" baseline="0" dirty="0" smtClean="0"/>
              <a:t> the GUI tells your controller what has happened.  The two most used attributes are the widget generating the event and the programmer-definable “action command” associated with the widget.</a:t>
            </a:r>
            <a:endParaRPr lang="en-US" dirty="0" smtClean="0"/>
          </a:p>
          <a:p>
            <a:endParaRPr lang="en-US" dirty="0" smtClean="0"/>
          </a:p>
          <a:p>
            <a:r>
              <a:rPr lang="en-US" dirty="0" smtClean="0"/>
              <a:t>The </a:t>
            </a:r>
            <a:r>
              <a:rPr lang="en-US" dirty="0" err="1" smtClean="0"/>
              <a:t>getActionCommand</a:t>
            </a:r>
            <a:r>
              <a:rPr lang="en-US" dirty="0" smtClean="0"/>
              <a:t>() method reads a string that is associated with the source using </a:t>
            </a:r>
            <a:r>
              <a:rPr lang="en-US" dirty="0" err="1" smtClean="0"/>
              <a:t>setActionCommand</a:t>
            </a:r>
            <a:r>
              <a:rPr lang="en-US" dirty="0" smtClean="0"/>
              <a: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22</a:t>
            </a:fld>
            <a:endParaRPr lang="en-US"/>
          </a:p>
        </p:txBody>
      </p:sp>
    </p:spTree>
    <p:extLst>
      <p:ext uri="{BB962C8B-B14F-4D97-AF65-F5344CB8AC3E}">
        <p14:creationId xmlns:p14="http://schemas.microsoft.com/office/powerpoint/2010/main" val="210728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pictures for these.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26</a:t>
            </a:fld>
            <a:endParaRPr lang="en-US"/>
          </a:p>
        </p:txBody>
      </p:sp>
    </p:spTree>
    <p:extLst>
      <p:ext uri="{BB962C8B-B14F-4D97-AF65-F5344CB8AC3E}">
        <p14:creationId xmlns:p14="http://schemas.microsoft.com/office/powerpoint/2010/main" val="782789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probably won’t need this for your project this semester…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33</a:t>
            </a:fld>
            <a:endParaRPr lang="en-US"/>
          </a:p>
        </p:txBody>
      </p:sp>
    </p:spTree>
    <p:extLst>
      <p:ext uri="{BB962C8B-B14F-4D97-AF65-F5344CB8AC3E}">
        <p14:creationId xmlns:p14="http://schemas.microsoft.com/office/powerpoint/2010/main" val="148342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35</a:t>
            </a:fld>
            <a:endParaRPr lang="en-US"/>
          </a:p>
        </p:txBody>
      </p:sp>
    </p:spTree>
    <p:extLst>
      <p:ext uri="{BB962C8B-B14F-4D97-AF65-F5344CB8AC3E}">
        <p14:creationId xmlns:p14="http://schemas.microsoft.com/office/powerpoint/2010/main" val="460471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 the </a:t>
            </a:r>
            <a:r>
              <a:rPr lang="en-US" dirty="0" err="1" smtClean="0"/>
              <a:t>Flow</a:t>
            </a:r>
            <a:r>
              <a:rPr lang="en-US" baseline="0" dirty="0" err="1" smtClean="0"/>
              <a:t>Layout</a:t>
            </a:r>
            <a:r>
              <a:rPr lang="en-US" baseline="0" dirty="0" smtClean="0"/>
              <a:t> example on the next slide.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36</a:t>
            </a:fld>
            <a:endParaRPr lang="en-US"/>
          </a:p>
        </p:txBody>
      </p:sp>
    </p:spTree>
    <p:extLst>
      <p:ext uri="{BB962C8B-B14F-4D97-AF65-F5344CB8AC3E}">
        <p14:creationId xmlns:p14="http://schemas.microsoft.com/office/powerpoint/2010/main" val="2038567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explain what a Canvas is.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47</a:t>
            </a:fld>
            <a:endParaRPr lang="en-US"/>
          </a:p>
        </p:txBody>
      </p:sp>
    </p:spTree>
    <p:extLst>
      <p:ext uri="{BB962C8B-B14F-4D97-AF65-F5344CB8AC3E}">
        <p14:creationId xmlns:p14="http://schemas.microsoft.com/office/powerpoint/2010/main" val="325982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6b will (likely) be to</a:t>
            </a:r>
            <a:r>
              <a:rPr lang="en-US" baseline="0" dirty="0" smtClean="0"/>
              <a:t> develop a display program for the </a:t>
            </a:r>
            <a:r>
              <a:rPr lang="en-US" baseline="0" dirty="0" err="1" smtClean="0"/>
              <a:t>SafeWalk</a:t>
            </a:r>
            <a:r>
              <a:rPr lang="en-US" baseline="0" dirty="0" smtClean="0"/>
              <a:t> system.  Will use techniques from this week’s lectures.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know,</a:t>
            </a:r>
            <a:r>
              <a:rPr lang="en-US" baseline="0" dirty="0" smtClean="0"/>
              <a:t> the modal dialogs block the current thread.  As you might realized, there must be (and is) another thread running that handles interaction with the popup dialog box.  More on that later…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a:t>
            </a:fld>
            <a:endParaRPr lang="en-US"/>
          </a:p>
        </p:txBody>
      </p:sp>
    </p:spTree>
    <p:extLst>
      <p:ext uri="{BB962C8B-B14F-4D97-AF65-F5344CB8AC3E}">
        <p14:creationId xmlns:p14="http://schemas.microsoft.com/office/powerpoint/2010/main" val="2842122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Specialists:</a:t>
            </a:r>
            <a:r>
              <a:rPr lang="en-US" baseline="0" dirty="0" smtClean="0"/>
              <a:t> artists and interface layout designers, database administrators, interaction designers/developers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5</a:t>
            </a:fld>
            <a:endParaRPr lang="en-US"/>
          </a:p>
        </p:txBody>
      </p:sp>
    </p:spTree>
    <p:extLst>
      <p:ext uri="{BB962C8B-B14F-4D97-AF65-F5344CB8AC3E}">
        <p14:creationId xmlns:p14="http://schemas.microsoft.com/office/powerpoint/2010/main" val="21089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Sketch these names on the board.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6</a:t>
            </a:fld>
            <a:endParaRPr lang="en-US"/>
          </a:p>
        </p:txBody>
      </p:sp>
    </p:spTree>
    <p:extLst>
      <p:ext uri="{BB962C8B-B14F-4D97-AF65-F5344CB8AC3E}">
        <p14:creationId xmlns:p14="http://schemas.microsoft.com/office/powerpoint/2010/main" val="2698556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this example and a</a:t>
            </a:r>
            <a:r>
              <a:rPr lang="en-US" baseline="0" dirty="0" smtClean="0"/>
              <a:t> few variants of the </a:t>
            </a:r>
            <a:r>
              <a:rPr lang="en-US" baseline="0" dirty="0" err="1" smtClean="0"/>
              <a:t>setSize</a:t>
            </a:r>
            <a:r>
              <a:rPr lang="en-US" baseline="0" dirty="0" smtClean="0"/>
              <a:t> and </a:t>
            </a:r>
            <a:r>
              <a:rPr lang="en-US" baseline="0" dirty="0" err="1" smtClean="0"/>
              <a:t>setTitle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9</a:t>
            </a:fld>
            <a:endParaRPr lang="en-US"/>
          </a:p>
        </p:txBody>
      </p:sp>
    </p:spTree>
    <p:extLst>
      <p:ext uri="{BB962C8B-B14F-4D97-AF65-F5344CB8AC3E}">
        <p14:creationId xmlns:p14="http://schemas.microsoft.com/office/powerpoint/2010/main" val="5696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a:t>
            </a:r>
            <a:r>
              <a:rPr lang="en-US" baseline="0" dirty="0" smtClean="0"/>
              <a:t> time we looked at the basic set up of frame, panels, and adding widgets, like buttons to the GUI.  Today we look at how to interact with those widgets and how to lay them out in an organized fashion.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17</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concepts here with overlapping terminology: source/listener,</a:t>
            </a:r>
            <a:r>
              <a:rPr lang="en-US" baseline="0" dirty="0" smtClean="0"/>
              <a:t> publisher/subscriber, observable/observer.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18</a:t>
            </a:fld>
            <a:endParaRPr lang="en-US"/>
          </a:p>
        </p:txBody>
      </p:sp>
    </p:spTree>
    <p:extLst>
      <p:ext uri="{BB962C8B-B14F-4D97-AF65-F5344CB8AC3E}">
        <p14:creationId xmlns:p14="http://schemas.microsoft.com/office/powerpoint/2010/main" val="206509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EDT is the Java term; Android just says UI Thread.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19</a:t>
            </a:fld>
            <a:endParaRPr lang="en-US"/>
          </a:p>
        </p:txBody>
      </p:sp>
    </p:spTree>
    <p:extLst>
      <p:ext uri="{BB962C8B-B14F-4D97-AF65-F5344CB8AC3E}">
        <p14:creationId xmlns:p14="http://schemas.microsoft.com/office/powerpoint/2010/main" val="193394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0460D-A275-B046-AF56-69F1B2B512EE}" type="datetime1">
              <a:rPr lang="en-US" smtClean="0"/>
              <a:pPr/>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22975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8E205-F758-6947-9983-3DFB0BFA0165}" type="datetime1">
              <a:rPr lang="en-US" smtClean="0"/>
              <a:pPr/>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7767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EB037-8A0F-FA47-854A-A9C48B1AC08F}" type="datetime1">
              <a:rPr lang="en-US" smtClean="0"/>
              <a:pPr/>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6490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EF79-83C7-574E-96B8-96A683BD9078}" type="datetime1">
              <a:rPr lang="en-US" smtClean="0"/>
              <a:pPr/>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429200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96EF-BEA3-B44F-923F-86F66554E766}" type="datetime1">
              <a:rPr lang="en-US" smtClean="0"/>
              <a:pPr/>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7313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2F2E3-10D4-7041-89AF-F5BCECAE1F8B}" type="datetime1">
              <a:rPr lang="en-US" smtClean="0"/>
              <a:pPr/>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1656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D348F-27EA-5B4F-B95B-8368AA0D7DC3}" type="datetime1">
              <a:rPr lang="en-US" smtClean="0"/>
              <a:pPr/>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157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F5FE2-33F2-2A45-8F37-625101D7CF5B}" type="datetime1">
              <a:rPr lang="en-US" smtClean="0"/>
              <a:pPr/>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2574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1C30F-0B6E-6842-9F7D-6FD956461AD8}" type="datetime1">
              <a:rPr lang="en-US" smtClean="0"/>
              <a:pPr/>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90968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E074-75C9-EE42-B1D9-3EFD1628213E}" type="datetime1">
              <a:rPr lang="en-US" smtClean="0"/>
              <a:pPr/>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965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A1506-FD6E-F743-BB6D-CAF84C8EC89B}" type="datetime1">
              <a:rPr lang="en-US" smtClean="0"/>
              <a:pPr/>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8335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320DE-CE0C-E941-9133-67FDCD6585BD}" type="datetime1">
              <a:rPr lang="en-US" smtClean="0"/>
              <a:pPr/>
              <a:t>11/17/2015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8100-F9AF-674A-BF08-576787DAE645}" type="slidenum">
              <a:rPr lang="en-US" smtClean="0"/>
              <a:pPr/>
              <a:t>‹#›</a:t>
            </a:fld>
            <a:endParaRPr lang="en-US"/>
          </a:p>
        </p:txBody>
      </p:sp>
    </p:spTree>
    <p:extLst>
      <p:ext uri="{BB962C8B-B14F-4D97-AF65-F5344CB8AC3E}">
        <p14:creationId xmlns:p14="http://schemas.microsoft.com/office/powerpoint/2010/main" val="27148783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CS18000: Problem Solving and Object-Oriented Programming</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20957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JFrame</a:t>
            </a:r>
            <a:r>
              <a:rPr lang="en-US" dirty="0" smtClean="0"/>
              <a:t> Operations</a:t>
            </a:r>
            <a:endParaRPr lang="en-US" dirty="0"/>
          </a:p>
        </p:txBody>
      </p:sp>
      <p:sp>
        <p:nvSpPr>
          <p:cNvPr id="3" name="Content Placeholder 2"/>
          <p:cNvSpPr>
            <a:spLocks noGrp="1"/>
          </p:cNvSpPr>
          <p:nvPr>
            <p:ph idx="1"/>
          </p:nvPr>
        </p:nvSpPr>
        <p:spPr>
          <a:xfrm>
            <a:off x="457199" y="1600200"/>
            <a:ext cx="8455755" cy="5033831"/>
          </a:xfrm>
        </p:spPr>
        <p:txBody>
          <a:bodyPr>
            <a:normAutofit/>
          </a:bodyPr>
          <a:lstStyle/>
          <a:p>
            <a:r>
              <a:rPr lang="en-US" dirty="0" err="1" smtClean="0"/>
              <a:t>setDefaultCloseOperation</a:t>
            </a:r>
            <a:r>
              <a:rPr lang="en-US" dirty="0" smtClean="0"/>
              <a:t>: window close</a:t>
            </a:r>
          </a:p>
          <a:p>
            <a:pPr lvl="1"/>
            <a:r>
              <a:rPr lang="en-US" dirty="0" smtClean="0"/>
              <a:t>Use DISPOSE_ON_CLOSE (graceful shutdown)</a:t>
            </a:r>
          </a:p>
          <a:p>
            <a:pPr lvl="1"/>
            <a:r>
              <a:rPr lang="en-US" dirty="0" smtClean="0"/>
              <a:t>Not EXIT_ON_CLOSE (equivalent to </a:t>
            </a:r>
            <a:r>
              <a:rPr lang="en-US" dirty="0" err="1" smtClean="0"/>
              <a:t>System.exit</a:t>
            </a:r>
            <a:r>
              <a:rPr lang="en-US" dirty="0" smtClean="0"/>
              <a:t>())</a:t>
            </a:r>
          </a:p>
          <a:p>
            <a:r>
              <a:rPr lang="en-US" dirty="0" err="1" smtClean="0"/>
              <a:t>setSize</a:t>
            </a:r>
            <a:r>
              <a:rPr lang="en-US" dirty="0" smtClean="0"/>
              <a:t>: set width and height (e.g., 640x480)</a:t>
            </a:r>
          </a:p>
          <a:p>
            <a:r>
              <a:rPr lang="en-US" dirty="0" err="1" smtClean="0"/>
              <a:t>setResizable</a:t>
            </a:r>
            <a:r>
              <a:rPr lang="en-US" dirty="0" smtClean="0"/>
              <a:t>: true or false</a:t>
            </a:r>
          </a:p>
          <a:p>
            <a:r>
              <a:rPr lang="en-US" dirty="0" err="1" smtClean="0"/>
              <a:t>setVisible</a:t>
            </a:r>
            <a:r>
              <a:rPr lang="en-US" dirty="0" smtClean="0"/>
              <a:t>: true or false (true also “validates”)</a:t>
            </a:r>
          </a:p>
          <a:p>
            <a:r>
              <a:rPr lang="en-US" dirty="0" err="1" smtClean="0"/>
              <a:t>setTitle</a:t>
            </a:r>
            <a:r>
              <a:rPr lang="en-US" dirty="0" smtClean="0"/>
              <a:t>: String to appear in title bar</a:t>
            </a:r>
          </a:p>
          <a:p>
            <a:r>
              <a:rPr lang="en-US" dirty="0" smtClean="0"/>
              <a:t>add: adds components to the component pane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10</a:t>
            </a:fld>
            <a:endParaRPr lang="en-US"/>
          </a:p>
        </p:txBody>
      </p:sp>
    </p:spTree>
    <p:extLst>
      <p:ext uri="{BB962C8B-B14F-4D97-AF65-F5344CB8AC3E}">
        <p14:creationId xmlns:p14="http://schemas.microsoft.com/office/powerpoint/2010/main" val="286971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Panels and Layout Managers</a:t>
            </a:r>
            <a:endParaRPr lang="en-US" dirty="0"/>
          </a:p>
        </p:txBody>
      </p:sp>
      <p:sp>
        <p:nvSpPr>
          <p:cNvPr id="3" name="Content Placeholder 2"/>
          <p:cNvSpPr>
            <a:spLocks noGrp="1"/>
          </p:cNvSpPr>
          <p:nvPr>
            <p:ph idx="1"/>
          </p:nvPr>
        </p:nvSpPr>
        <p:spPr/>
        <p:txBody>
          <a:bodyPr/>
          <a:lstStyle/>
          <a:p>
            <a:r>
              <a:rPr lang="en-US" dirty="0" smtClean="0"/>
              <a:t>Panels are used to group widgets for layout</a:t>
            </a:r>
          </a:p>
          <a:p>
            <a:r>
              <a:rPr lang="en-US" dirty="0" smtClean="0"/>
              <a:t>Panels are hierarchical</a:t>
            </a:r>
          </a:p>
          <a:p>
            <a:pPr lvl="1"/>
            <a:r>
              <a:rPr lang="en-US" dirty="0" smtClean="0"/>
              <a:t>may contain sub-panels</a:t>
            </a:r>
          </a:p>
          <a:p>
            <a:r>
              <a:rPr lang="en-US" dirty="0"/>
              <a:t>Layout managers define the </a:t>
            </a:r>
            <a:r>
              <a:rPr lang="en-US" dirty="0" smtClean="0"/>
              <a:t>rules</a:t>
            </a:r>
          </a:p>
          <a:p>
            <a:pPr lvl="1"/>
            <a:r>
              <a:rPr lang="en-US" dirty="0" smtClean="0"/>
              <a:t>how widgets and sub-panels are placed relative to one another</a:t>
            </a:r>
            <a:endParaRPr lang="en-US" dirty="0"/>
          </a:p>
          <a:p>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11</a:t>
            </a:fld>
            <a:endParaRPr lang="en-US"/>
          </a:p>
        </p:txBody>
      </p:sp>
    </p:spTree>
    <p:extLst>
      <p:ext uri="{BB962C8B-B14F-4D97-AF65-F5344CB8AC3E}">
        <p14:creationId xmlns:p14="http://schemas.microsoft.com/office/powerpoint/2010/main" val="101938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err="1" smtClean="0"/>
              <a:t>JPanel</a:t>
            </a:r>
            <a:endParaRPr lang="en-US" dirty="0"/>
          </a:p>
        </p:txBody>
      </p:sp>
      <p:sp>
        <p:nvSpPr>
          <p:cNvPr id="3" name="Content Placeholder 2"/>
          <p:cNvSpPr>
            <a:spLocks noGrp="1"/>
          </p:cNvSpPr>
          <p:nvPr>
            <p:ph idx="1"/>
          </p:nvPr>
        </p:nvSpPr>
        <p:spPr/>
        <p:txBody>
          <a:bodyPr/>
          <a:lstStyle/>
          <a:p>
            <a:r>
              <a:rPr lang="en-US" dirty="0" smtClean="0"/>
              <a:t>Java panel class</a:t>
            </a:r>
          </a:p>
          <a:p>
            <a:r>
              <a:rPr lang="en-US" dirty="0" smtClean="0"/>
              <a:t>Special features of </a:t>
            </a:r>
            <a:r>
              <a:rPr lang="en-US" dirty="0" err="1" smtClean="0"/>
              <a:t>JFrame</a:t>
            </a:r>
            <a:endParaRPr lang="en-US" dirty="0" smtClean="0"/>
          </a:p>
          <a:p>
            <a:pPr lvl="1"/>
            <a:r>
              <a:rPr lang="en-US" dirty="0" err="1" smtClean="0"/>
              <a:t>jf.getContentPane</a:t>
            </a:r>
            <a:r>
              <a:rPr lang="en-US" dirty="0" smtClean="0"/>
              <a:t>() is a </a:t>
            </a:r>
            <a:r>
              <a:rPr lang="en-US" dirty="0" err="1" smtClean="0"/>
              <a:t>JPanel</a:t>
            </a:r>
            <a:endParaRPr lang="en-US" dirty="0" smtClean="0"/>
          </a:p>
          <a:p>
            <a:pPr lvl="1"/>
            <a:r>
              <a:rPr lang="en-US" dirty="0" err="1" smtClean="0"/>
              <a:t>jf.add</a:t>
            </a:r>
            <a:r>
              <a:rPr lang="en-US" dirty="0"/>
              <a:t>(…) automatically adds to content pane</a:t>
            </a:r>
          </a:p>
          <a:p>
            <a:pPr lvl="1"/>
            <a:r>
              <a:rPr lang="en-US" dirty="0" smtClean="0"/>
              <a:t>Default Content pane layout manager is “</a:t>
            </a:r>
            <a:r>
              <a:rPr lang="en-US" dirty="0" err="1" smtClean="0"/>
              <a:t>BorderLayout</a:t>
            </a:r>
            <a:r>
              <a:rPr lang="en-US" dirty="0" smtClean="0"/>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12</a:t>
            </a:fld>
            <a:endParaRPr lang="en-US"/>
          </a:p>
        </p:txBody>
      </p:sp>
    </p:spTree>
    <p:extLst>
      <p:ext uri="{BB962C8B-B14F-4D97-AF65-F5344CB8AC3E}">
        <p14:creationId xmlns:p14="http://schemas.microsoft.com/office/powerpoint/2010/main" val="481720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Java GUI: A Tree of Components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413939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A948100-F9AF-674A-BF08-576787DAE645}" type="slidenum">
              <a:rPr lang="en-US" smtClean="0"/>
              <a:pPr/>
              <a:t>13</a:t>
            </a:fld>
            <a:endParaRPr lang="en-US"/>
          </a:p>
        </p:txBody>
      </p:sp>
    </p:spTree>
    <p:extLst>
      <p:ext uri="{BB962C8B-B14F-4D97-AF65-F5344CB8AC3E}">
        <p14:creationId xmlns:p14="http://schemas.microsoft.com/office/powerpoint/2010/main" val="2959131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Layout Manager: </a:t>
            </a:r>
            <a:r>
              <a:rPr lang="en-US" dirty="0" err="1" smtClean="0"/>
              <a:t>BorderLayout</a:t>
            </a:r>
            <a:endParaRPr lang="en-US" dirty="0"/>
          </a:p>
        </p:txBody>
      </p:sp>
      <p:sp>
        <p:nvSpPr>
          <p:cNvPr id="3" name="Content Placeholder 2"/>
          <p:cNvSpPr>
            <a:spLocks noGrp="1"/>
          </p:cNvSpPr>
          <p:nvPr>
            <p:ph idx="1"/>
          </p:nvPr>
        </p:nvSpPr>
        <p:spPr/>
        <p:txBody>
          <a:bodyPr/>
          <a:lstStyle/>
          <a:p>
            <a:r>
              <a:rPr lang="en-US" dirty="0" smtClean="0"/>
              <a:t>Divides pane into five regions</a:t>
            </a:r>
          </a:p>
          <a:p>
            <a:pPr lvl="1"/>
            <a:r>
              <a:rPr lang="en-US" dirty="0" smtClean="0"/>
              <a:t>Center</a:t>
            </a:r>
          </a:p>
          <a:p>
            <a:pPr lvl="1"/>
            <a:r>
              <a:rPr lang="en-US" dirty="0" smtClean="0"/>
              <a:t>North, East, South, West</a:t>
            </a:r>
          </a:p>
          <a:p>
            <a:r>
              <a:rPr lang="en-US" dirty="0" smtClean="0"/>
              <a:t>Can add one component to each region</a:t>
            </a:r>
          </a:p>
          <a:p>
            <a:r>
              <a:rPr lang="en-US" dirty="0" err="1" smtClean="0"/>
              <a:t>jf.add</a:t>
            </a:r>
            <a:r>
              <a:rPr lang="en-US" dirty="0" smtClean="0"/>
              <a:t>(component, </a:t>
            </a:r>
            <a:r>
              <a:rPr lang="en-US" dirty="0" err="1" smtClean="0"/>
              <a:t>BorderLayout.CENTER</a:t>
            </a:r>
            <a:r>
              <a:rPr lang="en-US" dirty="0" smtClean="0"/>
              <a:t>)</a:t>
            </a:r>
          </a:p>
          <a:p>
            <a:r>
              <a:rPr lang="en-US" dirty="0" smtClean="0"/>
              <a:t>More about layout managers later</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14</a:t>
            </a:fld>
            <a:endParaRPr lang="en-US"/>
          </a:p>
        </p:txBody>
      </p:sp>
    </p:spTree>
    <p:extLst>
      <p:ext uri="{BB962C8B-B14F-4D97-AF65-F5344CB8AC3E}">
        <p14:creationId xmlns:p14="http://schemas.microsoft.com/office/powerpoint/2010/main" val="236599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Adding Buttons to Borders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smtClean="0">
                <a:latin typeface="Consolas"/>
                <a:cs typeface="Consolas"/>
              </a:rPr>
              <a:t>JButton</a:t>
            </a:r>
            <a:r>
              <a:rPr lang="en-US" dirty="0" smtClean="0">
                <a:latin typeface="Consolas"/>
                <a:cs typeface="Consolas"/>
              </a:rPr>
              <a:t> </a:t>
            </a:r>
            <a:r>
              <a:rPr lang="en-US" dirty="0" err="1">
                <a:latin typeface="Consolas"/>
                <a:cs typeface="Consolas"/>
              </a:rPr>
              <a:t>jbCenter</a:t>
            </a:r>
            <a:r>
              <a:rPr lang="en-US" dirty="0">
                <a:latin typeface="Consolas"/>
                <a:cs typeface="Consolas"/>
              </a:rPr>
              <a:t> = new </a:t>
            </a:r>
            <a:r>
              <a:rPr lang="en-US" dirty="0" err="1">
                <a:latin typeface="Consolas"/>
                <a:cs typeface="Consolas"/>
              </a:rPr>
              <a:t>JButton</a:t>
            </a:r>
            <a:r>
              <a:rPr lang="en-US" dirty="0">
                <a:latin typeface="Consolas"/>
                <a:cs typeface="Consolas"/>
              </a:rPr>
              <a:t>("Center");</a:t>
            </a:r>
          </a:p>
          <a:p>
            <a:pPr marL="0" indent="0">
              <a:buNone/>
            </a:pPr>
            <a:r>
              <a:rPr lang="en-US" dirty="0" err="1" smtClean="0">
                <a:latin typeface="Consolas"/>
                <a:cs typeface="Consolas"/>
              </a:rPr>
              <a:t>JButton</a:t>
            </a:r>
            <a:r>
              <a:rPr lang="en-US" dirty="0" smtClean="0">
                <a:latin typeface="Consolas"/>
                <a:cs typeface="Consolas"/>
              </a:rPr>
              <a:t> </a:t>
            </a:r>
            <a:r>
              <a:rPr lang="en-US" dirty="0" err="1">
                <a:latin typeface="Consolas"/>
                <a:cs typeface="Consolas"/>
              </a:rPr>
              <a:t>jbNorth</a:t>
            </a:r>
            <a:r>
              <a:rPr lang="en-US" dirty="0">
                <a:latin typeface="Consolas"/>
                <a:cs typeface="Consolas"/>
              </a:rPr>
              <a:t> = new </a:t>
            </a:r>
            <a:r>
              <a:rPr lang="en-US" dirty="0" err="1">
                <a:latin typeface="Consolas"/>
                <a:cs typeface="Consolas"/>
              </a:rPr>
              <a:t>JButton</a:t>
            </a:r>
            <a:r>
              <a:rPr lang="en-US" dirty="0">
                <a:latin typeface="Consolas"/>
                <a:cs typeface="Consolas"/>
              </a:rPr>
              <a:t>("North");</a:t>
            </a:r>
          </a:p>
          <a:p>
            <a:pPr marL="0" indent="0">
              <a:buNone/>
            </a:pPr>
            <a:r>
              <a:rPr lang="en-US" dirty="0" err="1" smtClean="0">
                <a:latin typeface="Consolas"/>
                <a:cs typeface="Consolas"/>
              </a:rPr>
              <a:t>JButton</a:t>
            </a:r>
            <a:r>
              <a:rPr lang="en-US" dirty="0" smtClean="0">
                <a:latin typeface="Consolas"/>
                <a:cs typeface="Consolas"/>
              </a:rPr>
              <a:t> </a:t>
            </a:r>
            <a:r>
              <a:rPr lang="en-US" dirty="0" err="1">
                <a:latin typeface="Consolas"/>
                <a:cs typeface="Consolas"/>
              </a:rPr>
              <a:t>jbSouth</a:t>
            </a:r>
            <a:r>
              <a:rPr lang="en-US" dirty="0">
                <a:latin typeface="Consolas"/>
                <a:cs typeface="Consolas"/>
              </a:rPr>
              <a:t> = new </a:t>
            </a:r>
            <a:r>
              <a:rPr lang="en-US" dirty="0" err="1">
                <a:latin typeface="Consolas"/>
                <a:cs typeface="Consolas"/>
              </a:rPr>
              <a:t>JButton</a:t>
            </a:r>
            <a:r>
              <a:rPr lang="en-US" dirty="0">
                <a:latin typeface="Consolas"/>
                <a:cs typeface="Consolas"/>
              </a:rPr>
              <a:t>("South");</a:t>
            </a:r>
          </a:p>
          <a:p>
            <a:pPr marL="0" indent="0">
              <a:buNone/>
            </a:pPr>
            <a:r>
              <a:rPr lang="en-US" dirty="0" err="1" smtClean="0">
                <a:latin typeface="Consolas"/>
                <a:cs typeface="Consolas"/>
              </a:rPr>
              <a:t>JButton</a:t>
            </a:r>
            <a:r>
              <a:rPr lang="en-US" dirty="0" smtClean="0">
                <a:latin typeface="Consolas"/>
                <a:cs typeface="Consolas"/>
              </a:rPr>
              <a:t> </a:t>
            </a:r>
            <a:r>
              <a:rPr lang="en-US" dirty="0" err="1">
                <a:latin typeface="Consolas"/>
                <a:cs typeface="Consolas"/>
              </a:rPr>
              <a:t>jbEast</a:t>
            </a:r>
            <a:r>
              <a:rPr lang="en-US" dirty="0">
                <a:latin typeface="Consolas"/>
                <a:cs typeface="Consolas"/>
              </a:rPr>
              <a:t> = new </a:t>
            </a:r>
            <a:r>
              <a:rPr lang="en-US" dirty="0" err="1">
                <a:latin typeface="Consolas"/>
                <a:cs typeface="Consolas"/>
              </a:rPr>
              <a:t>JButton</a:t>
            </a:r>
            <a:r>
              <a:rPr lang="en-US" dirty="0">
                <a:latin typeface="Consolas"/>
                <a:cs typeface="Consolas"/>
              </a:rPr>
              <a:t>("East");</a:t>
            </a:r>
          </a:p>
          <a:p>
            <a:pPr marL="0" indent="0">
              <a:buNone/>
            </a:pPr>
            <a:r>
              <a:rPr lang="en-US" dirty="0" err="1" smtClean="0">
                <a:latin typeface="Consolas"/>
                <a:cs typeface="Consolas"/>
              </a:rPr>
              <a:t>JButton</a:t>
            </a:r>
            <a:r>
              <a:rPr lang="en-US" dirty="0" smtClean="0">
                <a:latin typeface="Consolas"/>
                <a:cs typeface="Consolas"/>
              </a:rPr>
              <a:t> </a:t>
            </a:r>
            <a:r>
              <a:rPr lang="en-US" dirty="0" err="1">
                <a:latin typeface="Consolas"/>
                <a:cs typeface="Consolas"/>
              </a:rPr>
              <a:t>jbWest</a:t>
            </a:r>
            <a:r>
              <a:rPr lang="en-US" dirty="0">
                <a:latin typeface="Consolas"/>
                <a:cs typeface="Consolas"/>
              </a:rPr>
              <a:t> = new </a:t>
            </a:r>
            <a:r>
              <a:rPr lang="en-US" dirty="0" err="1">
                <a:latin typeface="Consolas"/>
                <a:cs typeface="Consolas"/>
              </a:rPr>
              <a:t>JButton</a:t>
            </a:r>
            <a:r>
              <a:rPr lang="en-US" dirty="0">
                <a:latin typeface="Consolas"/>
                <a:cs typeface="Consolas"/>
              </a:rPr>
              <a:t>("West");</a:t>
            </a:r>
          </a:p>
          <a:p>
            <a:pPr marL="0" indent="0">
              <a:buNone/>
            </a:pPr>
            <a:r>
              <a:rPr lang="en-US" dirty="0">
                <a:latin typeface="Consolas"/>
                <a:cs typeface="Consolas"/>
              </a:rPr>
              <a:t>        </a:t>
            </a:r>
          </a:p>
          <a:p>
            <a:pPr marL="0" indent="0">
              <a:buNone/>
            </a:pPr>
            <a:r>
              <a:rPr lang="en-US" dirty="0" err="1" smtClean="0">
                <a:latin typeface="Consolas"/>
                <a:cs typeface="Consolas"/>
              </a:rPr>
              <a:t>jf.add</a:t>
            </a:r>
            <a:r>
              <a:rPr lang="en-US" dirty="0">
                <a:latin typeface="Consolas"/>
                <a:cs typeface="Consolas"/>
              </a:rPr>
              <a:t>(</a:t>
            </a:r>
            <a:r>
              <a:rPr lang="en-US" dirty="0" err="1">
                <a:latin typeface="Consolas"/>
                <a:cs typeface="Consolas"/>
              </a:rPr>
              <a:t>jbCenter</a:t>
            </a:r>
            <a:r>
              <a:rPr lang="en-US" dirty="0">
                <a:latin typeface="Consolas"/>
                <a:cs typeface="Consolas"/>
              </a:rPr>
              <a:t>, </a:t>
            </a:r>
            <a:r>
              <a:rPr lang="en-US" dirty="0" err="1">
                <a:latin typeface="Consolas"/>
                <a:cs typeface="Consolas"/>
              </a:rPr>
              <a:t>BorderLayout.CENTER</a:t>
            </a:r>
            <a:r>
              <a:rPr lang="en-US" dirty="0">
                <a:latin typeface="Consolas"/>
                <a:cs typeface="Consolas"/>
              </a:rPr>
              <a:t>);</a:t>
            </a:r>
          </a:p>
          <a:p>
            <a:pPr marL="0" indent="0">
              <a:buNone/>
            </a:pPr>
            <a:r>
              <a:rPr lang="en-US" dirty="0" err="1" smtClean="0">
                <a:latin typeface="Consolas"/>
                <a:cs typeface="Consolas"/>
              </a:rPr>
              <a:t>jf.add</a:t>
            </a:r>
            <a:r>
              <a:rPr lang="en-US" dirty="0">
                <a:latin typeface="Consolas"/>
                <a:cs typeface="Consolas"/>
              </a:rPr>
              <a:t>(</a:t>
            </a:r>
            <a:r>
              <a:rPr lang="en-US" dirty="0" err="1">
                <a:latin typeface="Consolas"/>
                <a:cs typeface="Consolas"/>
              </a:rPr>
              <a:t>jbNorth</a:t>
            </a:r>
            <a:r>
              <a:rPr lang="en-US" dirty="0">
                <a:latin typeface="Consolas"/>
                <a:cs typeface="Consolas"/>
              </a:rPr>
              <a:t>, </a:t>
            </a:r>
            <a:r>
              <a:rPr lang="en-US" dirty="0" err="1">
                <a:latin typeface="Consolas"/>
                <a:cs typeface="Consolas"/>
              </a:rPr>
              <a:t>BorderLayout.NORTH</a:t>
            </a:r>
            <a:r>
              <a:rPr lang="en-US" dirty="0">
                <a:latin typeface="Consolas"/>
                <a:cs typeface="Consolas"/>
              </a:rPr>
              <a:t>);</a:t>
            </a:r>
          </a:p>
          <a:p>
            <a:pPr marL="0" indent="0">
              <a:buNone/>
            </a:pPr>
            <a:r>
              <a:rPr lang="en-US" dirty="0" err="1" smtClean="0">
                <a:latin typeface="Consolas"/>
                <a:cs typeface="Consolas"/>
              </a:rPr>
              <a:t>jf.add</a:t>
            </a:r>
            <a:r>
              <a:rPr lang="en-US" dirty="0">
                <a:latin typeface="Consolas"/>
                <a:cs typeface="Consolas"/>
              </a:rPr>
              <a:t>(</a:t>
            </a:r>
            <a:r>
              <a:rPr lang="en-US" dirty="0" err="1">
                <a:latin typeface="Consolas"/>
                <a:cs typeface="Consolas"/>
              </a:rPr>
              <a:t>jbSouth</a:t>
            </a:r>
            <a:r>
              <a:rPr lang="en-US" dirty="0">
                <a:latin typeface="Consolas"/>
                <a:cs typeface="Consolas"/>
              </a:rPr>
              <a:t>, </a:t>
            </a:r>
            <a:r>
              <a:rPr lang="en-US" dirty="0" err="1">
                <a:latin typeface="Consolas"/>
                <a:cs typeface="Consolas"/>
              </a:rPr>
              <a:t>BorderLayout.SOUTH</a:t>
            </a:r>
            <a:r>
              <a:rPr lang="en-US" dirty="0">
                <a:latin typeface="Consolas"/>
                <a:cs typeface="Consolas"/>
              </a:rPr>
              <a:t>);</a:t>
            </a:r>
          </a:p>
          <a:p>
            <a:pPr marL="0" indent="0">
              <a:buNone/>
            </a:pPr>
            <a:r>
              <a:rPr lang="en-US" dirty="0" err="1" smtClean="0">
                <a:latin typeface="Consolas"/>
                <a:cs typeface="Consolas"/>
              </a:rPr>
              <a:t>jf.add</a:t>
            </a:r>
            <a:r>
              <a:rPr lang="en-US" dirty="0">
                <a:latin typeface="Consolas"/>
                <a:cs typeface="Consolas"/>
              </a:rPr>
              <a:t>(</a:t>
            </a:r>
            <a:r>
              <a:rPr lang="en-US" dirty="0" err="1">
                <a:latin typeface="Consolas"/>
                <a:cs typeface="Consolas"/>
              </a:rPr>
              <a:t>jbEast</a:t>
            </a:r>
            <a:r>
              <a:rPr lang="en-US" dirty="0">
                <a:latin typeface="Consolas"/>
                <a:cs typeface="Consolas"/>
              </a:rPr>
              <a:t>, </a:t>
            </a:r>
            <a:r>
              <a:rPr lang="en-US" dirty="0" err="1">
                <a:latin typeface="Consolas"/>
                <a:cs typeface="Consolas"/>
              </a:rPr>
              <a:t>BorderLayout.EAST</a:t>
            </a:r>
            <a:r>
              <a:rPr lang="en-US" dirty="0">
                <a:latin typeface="Consolas"/>
                <a:cs typeface="Consolas"/>
              </a:rPr>
              <a:t>);</a:t>
            </a:r>
          </a:p>
          <a:p>
            <a:pPr marL="0" indent="0">
              <a:buNone/>
            </a:pPr>
            <a:r>
              <a:rPr lang="en-US" dirty="0" err="1" smtClean="0">
                <a:latin typeface="Consolas"/>
                <a:cs typeface="Consolas"/>
              </a:rPr>
              <a:t>jf.add</a:t>
            </a:r>
            <a:r>
              <a:rPr lang="en-US" dirty="0">
                <a:latin typeface="Consolas"/>
                <a:cs typeface="Consolas"/>
              </a:rPr>
              <a:t>(</a:t>
            </a:r>
            <a:r>
              <a:rPr lang="en-US" dirty="0" err="1">
                <a:latin typeface="Consolas"/>
                <a:cs typeface="Consolas"/>
              </a:rPr>
              <a:t>jbWest</a:t>
            </a:r>
            <a:r>
              <a:rPr lang="en-US" dirty="0">
                <a:latin typeface="Consolas"/>
                <a:cs typeface="Consolas"/>
              </a:rPr>
              <a:t>, </a:t>
            </a:r>
            <a:r>
              <a:rPr lang="en-US" dirty="0" err="1">
                <a:latin typeface="Consolas"/>
                <a:cs typeface="Consolas"/>
              </a:rPr>
              <a:t>BorderLayout.WEST</a:t>
            </a: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15</a:t>
            </a:fld>
            <a:endParaRPr lang="en-US"/>
          </a:p>
        </p:txBody>
      </p:sp>
    </p:spTree>
    <p:extLst>
      <p:ext uri="{BB962C8B-B14F-4D97-AF65-F5344CB8AC3E}">
        <p14:creationId xmlns:p14="http://schemas.microsoft.com/office/powerpoint/2010/main" val="1703940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for Interaction</a:t>
            </a:r>
            <a:endParaRPr lang="en-US" dirty="0"/>
          </a:p>
        </p:txBody>
      </p:sp>
      <p:sp>
        <p:nvSpPr>
          <p:cNvPr id="3" name="Content Placeholder 2"/>
          <p:cNvSpPr>
            <a:spLocks noGrp="1"/>
          </p:cNvSpPr>
          <p:nvPr>
            <p:ph idx="1"/>
          </p:nvPr>
        </p:nvSpPr>
        <p:spPr/>
        <p:txBody>
          <a:bodyPr/>
          <a:lstStyle/>
          <a:p>
            <a:r>
              <a:rPr lang="en-US" dirty="0" err="1" smtClean="0"/>
              <a:t>JLabel</a:t>
            </a:r>
            <a:endParaRPr lang="en-US" dirty="0" smtClean="0"/>
          </a:p>
          <a:p>
            <a:r>
              <a:rPr lang="en-US" dirty="0" err="1" smtClean="0"/>
              <a:t>JButton</a:t>
            </a:r>
            <a:endParaRPr lang="en-US" dirty="0" smtClean="0"/>
          </a:p>
          <a:p>
            <a:r>
              <a:rPr lang="en-US" dirty="0" err="1" smtClean="0"/>
              <a:t>JTextField</a:t>
            </a:r>
            <a:endParaRPr lang="en-US" dirty="0" smtClean="0"/>
          </a:p>
          <a:p>
            <a:r>
              <a:rPr lang="en-US" dirty="0" err="1" smtClean="0"/>
              <a:t>JTextArea</a:t>
            </a:r>
            <a:endParaRPr lang="en-US" dirty="0" smtClean="0"/>
          </a:p>
          <a:p>
            <a:endParaRPr lang="en-US" dirty="0" smtClean="0"/>
          </a:p>
          <a:p>
            <a:pPr marL="0" indent="0">
              <a:buNone/>
            </a:pPr>
            <a:r>
              <a:rPr lang="en-US" dirty="0" smtClean="0"/>
              <a:t>Also, radio buttons, scroll bars, toggles, …</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16</a:t>
            </a:fld>
            <a:endParaRPr lang="en-US"/>
          </a:p>
        </p:txBody>
      </p:sp>
    </p:spTree>
    <p:extLst>
      <p:ext uri="{BB962C8B-B14F-4D97-AF65-F5344CB8AC3E}">
        <p14:creationId xmlns:p14="http://schemas.microsoft.com/office/powerpoint/2010/main" val="353929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fontScale="90000"/>
          </a:bodyPr>
          <a:lstStyle/>
          <a:p>
            <a:r>
              <a:rPr lang="en-US" dirty="0" smtClean="0"/>
              <a:t/>
            </a:r>
            <a:br>
              <a:rPr lang="en-US" dirty="0" smtClean="0"/>
            </a:br>
            <a:r>
              <a:rPr lang="en-US" dirty="0" smtClean="0"/>
              <a:t>Constructing Graphical User Interfaces</a:t>
            </a:r>
            <a:endParaRPr lang="en-US" dirty="0"/>
          </a:p>
        </p:txBody>
      </p:sp>
      <p:sp>
        <p:nvSpPr>
          <p:cNvPr id="3" name="Subtitle 2"/>
          <p:cNvSpPr>
            <a:spLocks noGrp="1"/>
          </p:cNvSpPr>
          <p:nvPr>
            <p:ph type="subTitle" idx="1"/>
          </p:nvPr>
        </p:nvSpPr>
        <p:spPr/>
        <p:txBody>
          <a:bodyPr/>
          <a:lstStyle/>
          <a:p>
            <a:r>
              <a:rPr lang="en-US" smtClean="0"/>
              <a:t>Events</a:t>
            </a:r>
            <a:endParaRPr lang="en-US" dirty="0" smtClean="0"/>
          </a:p>
        </p:txBody>
      </p:sp>
    </p:spTree>
    <p:extLst>
      <p:ext uri="{BB962C8B-B14F-4D97-AF65-F5344CB8AC3E}">
        <p14:creationId xmlns:p14="http://schemas.microsoft.com/office/powerpoint/2010/main" val="244487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normAutofit/>
          </a:bodyPr>
          <a:lstStyle/>
          <a:p>
            <a:r>
              <a:rPr lang="en-US" dirty="0" smtClean="0"/>
              <a:t>Events connect the user to your program</a:t>
            </a:r>
          </a:p>
          <a:p>
            <a:r>
              <a:rPr lang="en-US" dirty="0" smtClean="0"/>
              <a:t>Event sources (from the user)</a:t>
            </a:r>
          </a:p>
          <a:p>
            <a:pPr lvl="1"/>
            <a:r>
              <a:rPr lang="en-US" dirty="0" smtClean="0"/>
              <a:t>Keystrokes</a:t>
            </a:r>
          </a:p>
          <a:p>
            <a:pPr lvl="1"/>
            <a:r>
              <a:rPr lang="en-US" dirty="0" smtClean="0"/>
              <a:t>Mouse actions (buttons and movement)</a:t>
            </a:r>
          </a:p>
          <a:p>
            <a:r>
              <a:rPr lang="en-US" dirty="0" smtClean="0"/>
              <a:t>Event listeners (your program)</a:t>
            </a:r>
          </a:p>
          <a:p>
            <a:pPr lvl="1"/>
            <a:r>
              <a:rPr lang="en-US" dirty="0" smtClean="0"/>
              <a:t>A method in your code</a:t>
            </a:r>
          </a:p>
          <a:p>
            <a:pPr lvl="1"/>
            <a:r>
              <a:rPr lang="en-US" dirty="0" smtClean="0"/>
              <a:t>Linked to a widget (or other event source)</a:t>
            </a:r>
          </a:p>
          <a:p>
            <a:pPr lvl="1"/>
            <a:r>
              <a:rPr lang="en-US" dirty="0" smtClean="0"/>
              <a:t>Processes events generated by that widget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18</a:t>
            </a:fld>
            <a:endParaRPr lang="en-US"/>
          </a:p>
        </p:txBody>
      </p:sp>
    </p:spTree>
    <p:extLst>
      <p:ext uri="{BB962C8B-B14F-4D97-AF65-F5344CB8AC3E}">
        <p14:creationId xmlns:p14="http://schemas.microsoft.com/office/powerpoint/2010/main" val="321046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Event Handling</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pPr/>
              <a:t>19</a:t>
            </a:fld>
            <a:endParaRPr lang="en-US"/>
          </a:p>
        </p:txBody>
      </p:sp>
      <p:pic>
        <p:nvPicPr>
          <p:cNvPr id="4" name="Picture 3"/>
          <p:cNvPicPr>
            <a:picLocks noChangeAspect="1"/>
          </p:cNvPicPr>
          <p:nvPr/>
        </p:nvPicPr>
        <p:blipFill>
          <a:blip r:embed="rId3"/>
          <a:stretch>
            <a:fillRect/>
          </a:stretch>
        </p:blipFill>
        <p:spPr>
          <a:xfrm>
            <a:off x="113400" y="2169015"/>
            <a:ext cx="8799559" cy="3488114"/>
          </a:xfrm>
          <a:prstGeom prst="rect">
            <a:avLst/>
          </a:prstGeom>
        </p:spPr>
      </p:pic>
      <p:sp>
        <p:nvSpPr>
          <p:cNvPr id="5" name="TextBox 4"/>
          <p:cNvSpPr txBox="1"/>
          <p:nvPr/>
        </p:nvSpPr>
        <p:spPr>
          <a:xfrm>
            <a:off x="26280" y="6483335"/>
            <a:ext cx="6340197" cy="369332"/>
          </a:xfrm>
          <a:prstGeom prst="rect">
            <a:avLst/>
          </a:prstGeom>
          <a:noFill/>
        </p:spPr>
        <p:txBody>
          <a:bodyPr wrap="none" rtlCol="0">
            <a:spAutoFit/>
          </a:bodyPr>
          <a:lstStyle/>
          <a:p>
            <a:r>
              <a:rPr lang="en-US" dirty="0"/>
              <a:t>Source: http://</a:t>
            </a:r>
            <a:r>
              <a:rPr lang="en-US" dirty="0" err="1"/>
              <a:t>www.clear.rice.edu</a:t>
            </a:r>
            <a:r>
              <a:rPr lang="en-US" dirty="0"/>
              <a:t>/comp310/</a:t>
            </a:r>
            <a:r>
              <a:rPr lang="en-US" dirty="0" err="1"/>
              <a:t>JavaResources</a:t>
            </a:r>
            <a:r>
              <a:rPr lang="en-US" dirty="0"/>
              <a:t>/GUI/</a:t>
            </a:r>
          </a:p>
        </p:txBody>
      </p:sp>
      <p:sp>
        <p:nvSpPr>
          <p:cNvPr id="6" name="TextBox 5"/>
          <p:cNvSpPr txBox="1"/>
          <p:nvPr/>
        </p:nvSpPr>
        <p:spPr>
          <a:xfrm>
            <a:off x="4275043" y="1561728"/>
            <a:ext cx="3813364" cy="461665"/>
          </a:xfrm>
          <a:prstGeom prst="rect">
            <a:avLst/>
          </a:prstGeom>
          <a:noFill/>
        </p:spPr>
        <p:txBody>
          <a:bodyPr wrap="none" rtlCol="0">
            <a:spAutoFit/>
          </a:bodyPr>
          <a:lstStyle/>
          <a:p>
            <a:r>
              <a:rPr lang="en-US" sz="2400" b="1" dirty="0" smtClean="0"/>
              <a:t>Event Dispatch Thread (EDT)</a:t>
            </a:r>
            <a:endParaRPr lang="en-US" sz="2400" b="1" dirty="0"/>
          </a:p>
        </p:txBody>
      </p:sp>
      <p:sp>
        <p:nvSpPr>
          <p:cNvPr id="7" name="Down Arrow 6"/>
          <p:cNvSpPr/>
          <p:nvPr/>
        </p:nvSpPr>
        <p:spPr>
          <a:xfrm>
            <a:off x="4581213" y="2055615"/>
            <a:ext cx="317510" cy="85882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Brace 7"/>
          <p:cNvSpPr/>
          <p:nvPr/>
        </p:nvSpPr>
        <p:spPr>
          <a:xfrm rot="5400000">
            <a:off x="4578963" y="2938734"/>
            <a:ext cx="479064" cy="558165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239068" y="5916965"/>
            <a:ext cx="1152629" cy="369332"/>
          </a:xfrm>
          <a:prstGeom prst="rect">
            <a:avLst/>
          </a:prstGeom>
          <a:noFill/>
        </p:spPr>
        <p:txBody>
          <a:bodyPr wrap="none" rtlCol="0">
            <a:spAutoFit/>
          </a:bodyPr>
          <a:lstStyle/>
          <a:p>
            <a:r>
              <a:rPr lang="en-US" b="1" dirty="0" smtClean="0"/>
              <a:t>Controller</a:t>
            </a:r>
            <a:endParaRPr lang="en-US" sz="2000" b="1" dirty="0"/>
          </a:p>
        </p:txBody>
      </p:sp>
    </p:spTree>
    <p:extLst>
      <p:ext uri="{BB962C8B-B14F-4D97-AF65-F5344CB8AC3E}">
        <p14:creationId xmlns:p14="http://schemas.microsoft.com/office/powerpoint/2010/main" val="55748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fontScale="90000"/>
          </a:bodyPr>
          <a:lstStyle/>
          <a:p>
            <a:r>
              <a:rPr lang="en-US" dirty="0" smtClean="0"/>
              <a:t/>
            </a:r>
            <a:br>
              <a:rPr lang="en-US" dirty="0" smtClean="0"/>
            </a:br>
            <a:r>
              <a:rPr lang="en-US" dirty="0" smtClean="0"/>
              <a:t>Constructing Graphical User Interfaces</a:t>
            </a:r>
            <a:endParaRPr lang="en-US" dirty="0"/>
          </a:p>
        </p:txBody>
      </p:sp>
      <p:sp>
        <p:nvSpPr>
          <p:cNvPr id="3" name="Subtitle 2"/>
          <p:cNvSpPr>
            <a:spLocks noGrp="1"/>
          </p:cNvSpPr>
          <p:nvPr>
            <p:ph type="subTitle" idx="1"/>
          </p:nvPr>
        </p:nvSpPr>
        <p:spPr>
          <a:xfrm>
            <a:off x="1371600" y="3886200"/>
            <a:ext cx="6400800" cy="2192160"/>
          </a:xfrm>
        </p:spPr>
        <p:txBody>
          <a:bodyPr>
            <a:normAutofit/>
          </a:bodyPr>
          <a:lstStyle/>
          <a:p>
            <a:r>
              <a:rPr lang="en-US" dirty="0" smtClean="0"/>
              <a:t>Frames</a:t>
            </a:r>
          </a:p>
          <a:p>
            <a:r>
              <a:rPr lang="en-US" dirty="0" smtClean="0"/>
              <a:t>Panels</a:t>
            </a:r>
          </a:p>
          <a:p>
            <a:r>
              <a:rPr lang="en-US" smtClean="0"/>
              <a:t>Widgets</a:t>
            </a:r>
            <a:endParaRPr lang="en-US" dirty="0" smtClean="0"/>
          </a:p>
        </p:txBody>
      </p:sp>
    </p:spTree>
    <p:extLst>
      <p:ext uri="{BB962C8B-B14F-4D97-AF65-F5344CB8AC3E}">
        <p14:creationId xmlns:p14="http://schemas.microsoft.com/office/powerpoint/2010/main" val="386326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EDT: The Event Dispatch Thread</a:t>
            </a:r>
            <a:endParaRPr lang="en-US" dirty="0"/>
          </a:p>
        </p:txBody>
      </p:sp>
      <p:sp>
        <p:nvSpPr>
          <p:cNvPr id="3" name="Content Placeholder 2"/>
          <p:cNvSpPr>
            <a:spLocks noGrp="1"/>
          </p:cNvSpPr>
          <p:nvPr>
            <p:ph idx="1"/>
          </p:nvPr>
        </p:nvSpPr>
        <p:spPr>
          <a:xfrm>
            <a:off x="457200" y="1600200"/>
            <a:ext cx="8478434" cy="5121275"/>
          </a:xfrm>
        </p:spPr>
        <p:txBody>
          <a:bodyPr>
            <a:normAutofit lnSpcReduction="10000"/>
          </a:bodyPr>
          <a:lstStyle/>
          <a:p>
            <a:r>
              <a:rPr lang="en-US" dirty="0" smtClean="0"/>
              <a:t>The Java GUI is controlled by its own thread, the EDT</a:t>
            </a:r>
          </a:p>
          <a:p>
            <a:r>
              <a:rPr lang="en-US" dirty="0" smtClean="0"/>
              <a:t>Typical scenario:</a:t>
            </a:r>
          </a:p>
          <a:p>
            <a:pPr lvl="1"/>
            <a:r>
              <a:rPr lang="en-US" dirty="0" smtClean="0"/>
              <a:t>Main thread</a:t>
            </a:r>
          </a:p>
          <a:p>
            <a:pPr lvl="2"/>
            <a:r>
              <a:rPr lang="en-US" dirty="0" smtClean="0"/>
              <a:t>Builds </a:t>
            </a:r>
            <a:r>
              <a:rPr lang="en-US" dirty="0" err="1" smtClean="0"/>
              <a:t>JFrame</a:t>
            </a:r>
            <a:r>
              <a:rPr lang="en-US" dirty="0" smtClean="0"/>
              <a:t> and lays out interface</a:t>
            </a:r>
          </a:p>
          <a:p>
            <a:pPr lvl="2"/>
            <a:r>
              <a:rPr lang="en-US" dirty="0" smtClean="0"/>
              <a:t>Makes the </a:t>
            </a:r>
            <a:r>
              <a:rPr lang="en-US" dirty="0" err="1" smtClean="0"/>
              <a:t>JFrame</a:t>
            </a:r>
            <a:r>
              <a:rPr lang="en-US" dirty="0" smtClean="0"/>
              <a:t> visible</a:t>
            </a:r>
          </a:p>
          <a:p>
            <a:pPr lvl="2"/>
            <a:r>
              <a:rPr lang="en-US" dirty="0" smtClean="0"/>
              <a:t>Returns from main method; main thread exits</a:t>
            </a:r>
          </a:p>
          <a:p>
            <a:pPr lvl="1"/>
            <a:r>
              <a:rPr lang="en-US" dirty="0" smtClean="0"/>
              <a:t>EDT continues running</a:t>
            </a:r>
          </a:p>
          <a:p>
            <a:pPr lvl="2"/>
            <a:r>
              <a:rPr lang="en-US" dirty="0" smtClean="0"/>
              <a:t>Interacts with user</a:t>
            </a:r>
          </a:p>
          <a:p>
            <a:pPr lvl="2"/>
            <a:r>
              <a:rPr lang="en-US" dirty="0" smtClean="0"/>
              <a:t>Invokes “listeners” (or “call backs”) to handle events</a:t>
            </a:r>
          </a:p>
          <a:p>
            <a:r>
              <a:rPr lang="en-US" dirty="0" smtClean="0"/>
              <a:t>Thus, your event-handling code runs on the EDT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20</a:t>
            </a:fld>
            <a:endParaRPr lang="en-US"/>
          </a:p>
        </p:txBody>
      </p:sp>
    </p:spTree>
    <p:extLst>
      <p:ext uri="{BB962C8B-B14F-4D97-AF65-F5344CB8AC3E}">
        <p14:creationId xmlns:p14="http://schemas.microsoft.com/office/powerpoint/2010/main" val="3984743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Observers (“Listeners”) in Java</a:t>
            </a:r>
            <a:endParaRPr lang="en-US" dirty="0"/>
          </a:p>
        </p:txBody>
      </p:sp>
      <p:sp>
        <p:nvSpPr>
          <p:cNvPr id="3" name="Content Placeholder 2"/>
          <p:cNvSpPr>
            <a:spLocks noGrp="1"/>
          </p:cNvSpPr>
          <p:nvPr>
            <p:ph idx="1"/>
          </p:nvPr>
        </p:nvSpPr>
        <p:spPr/>
        <p:txBody>
          <a:bodyPr/>
          <a:lstStyle/>
          <a:p>
            <a:r>
              <a:rPr lang="en-US" dirty="0" err="1" smtClean="0"/>
              <a:t>ActionListener</a:t>
            </a:r>
            <a:r>
              <a:rPr lang="en-US" dirty="0" smtClean="0"/>
              <a:t> (buttons)</a:t>
            </a:r>
          </a:p>
          <a:p>
            <a:r>
              <a:rPr lang="en-US" dirty="0" err="1" smtClean="0"/>
              <a:t>MouseListener</a:t>
            </a:r>
            <a:r>
              <a:rPr lang="en-US" dirty="0" smtClean="0"/>
              <a:t> (component entry/exit)</a:t>
            </a:r>
          </a:p>
          <a:p>
            <a:r>
              <a:rPr lang="en-US" dirty="0" err="1" smtClean="0"/>
              <a:t>MouseMotionListener</a:t>
            </a:r>
            <a:r>
              <a:rPr lang="en-US" dirty="0" smtClean="0"/>
              <a:t> (component)</a:t>
            </a:r>
          </a:p>
          <a:p>
            <a:r>
              <a:rPr lang="en-US" dirty="0" err="1" smtClean="0"/>
              <a:t>ItemListener</a:t>
            </a:r>
            <a:r>
              <a:rPr lang="en-US" dirty="0" smtClean="0"/>
              <a:t> (check boxes)</a:t>
            </a:r>
          </a:p>
          <a:p>
            <a:r>
              <a:rPr lang="en-US" dirty="0" err="1" smtClean="0"/>
              <a:t>DocumentListener</a:t>
            </a:r>
            <a:r>
              <a:rPr lang="en-US" dirty="0" smtClean="0"/>
              <a:t> (text fields)</a:t>
            </a:r>
          </a:p>
          <a:p>
            <a:r>
              <a:rPr lang="en-US" dirty="0" err="1" smtClean="0"/>
              <a:t>KeyListener</a:t>
            </a:r>
            <a:r>
              <a:rPr lang="en-US" dirty="0" smtClean="0"/>
              <a:t> (text boxes)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21</a:t>
            </a:fld>
            <a:endParaRPr lang="en-US"/>
          </a:p>
        </p:txBody>
      </p:sp>
    </p:spTree>
    <p:extLst>
      <p:ext uri="{BB962C8B-B14F-4D97-AF65-F5344CB8AC3E}">
        <p14:creationId xmlns:p14="http://schemas.microsoft.com/office/powerpoint/2010/main" val="1363258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ActionListener</a:t>
            </a:r>
            <a:r>
              <a:rPr lang="en-US" dirty="0" smtClean="0"/>
              <a:t> Interface</a:t>
            </a:r>
            <a:endParaRPr lang="en-US" dirty="0"/>
          </a:p>
        </p:txBody>
      </p:sp>
      <p:sp>
        <p:nvSpPr>
          <p:cNvPr id="3" name="Content Placeholder 2"/>
          <p:cNvSpPr>
            <a:spLocks noGrp="1"/>
          </p:cNvSpPr>
          <p:nvPr>
            <p:ph idx="1"/>
          </p:nvPr>
        </p:nvSpPr>
        <p:spPr/>
        <p:txBody>
          <a:bodyPr>
            <a:normAutofit/>
          </a:bodyPr>
          <a:lstStyle/>
          <a:p>
            <a:r>
              <a:rPr lang="en-US" dirty="0" smtClean="0"/>
              <a:t>Must implement:</a:t>
            </a:r>
          </a:p>
          <a:p>
            <a:pPr lvl="1"/>
            <a:r>
              <a:rPr lang="en-US" dirty="0" smtClean="0"/>
              <a:t>public void </a:t>
            </a:r>
            <a:r>
              <a:rPr lang="en-US" dirty="0" err="1" smtClean="0"/>
              <a:t>actionPerformed</a:t>
            </a:r>
            <a:r>
              <a:rPr lang="en-US" dirty="0" smtClean="0"/>
              <a:t>(</a:t>
            </a:r>
            <a:r>
              <a:rPr lang="en-US" dirty="0" err="1" smtClean="0"/>
              <a:t>ActionEvent</a:t>
            </a:r>
            <a:r>
              <a:rPr lang="en-US" dirty="0" smtClean="0"/>
              <a:t> e)</a:t>
            </a:r>
          </a:p>
          <a:p>
            <a:r>
              <a:rPr lang="en-US" dirty="0" err="1" smtClean="0"/>
              <a:t>ActionEvent</a:t>
            </a:r>
            <a:r>
              <a:rPr lang="en-US" dirty="0" smtClean="0"/>
              <a:t> includes methods:</a:t>
            </a:r>
          </a:p>
          <a:p>
            <a:pPr lvl="1"/>
            <a:r>
              <a:rPr lang="en-US" dirty="0" err="1" smtClean="0"/>
              <a:t>getSource</a:t>
            </a:r>
            <a:r>
              <a:rPr lang="en-US" dirty="0" smtClean="0"/>
              <a:t>(): widget (object) generating event</a:t>
            </a:r>
          </a:p>
          <a:p>
            <a:pPr lvl="1"/>
            <a:r>
              <a:rPr lang="en-US" dirty="0" err="1"/>
              <a:t>getActionCommand</a:t>
            </a:r>
            <a:r>
              <a:rPr lang="en-US" dirty="0"/>
              <a:t>(): associated string</a:t>
            </a:r>
          </a:p>
          <a:p>
            <a:pPr lvl="1"/>
            <a:r>
              <a:rPr lang="en-US" dirty="0" err="1" smtClean="0"/>
              <a:t>getWhen</a:t>
            </a:r>
            <a:r>
              <a:rPr lang="en-US" dirty="0" smtClean="0"/>
              <a:t>(): time of event</a:t>
            </a:r>
          </a:p>
          <a:p>
            <a:r>
              <a:rPr lang="en-US" dirty="0" err="1" smtClean="0"/>
              <a:t>source.setActionCommand</a:t>
            </a:r>
            <a:r>
              <a:rPr lang="en-US" dirty="0" smtClean="0"/>
              <a:t>(String s) sets the String returned by </a:t>
            </a:r>
            <a:r>
              <a:rPr lang="en-US" dirty="0" err="1" smtClean="0"/>
              <a:t>getActionCommand</a:t>
            </a:r>
            <a:r>
              <a:rPr lang="en-US" dirty="0" smtClean="0"/>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22</a:t>
            </a:fld>
            <a:endParaRPr lang="en-US"/>
          </a:p>
        </p:txBody>
      </p:sp>
    </p:spTree>
    <p:extLst>
      <p:ext uri="{BB962C8B-B14F-4D97-AF65-F5344CB8AC3E}">
        <p14:creationId xmlns:p14="http://schemas.microsoft.com/office/powerpoint/2010/main" val="181769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PushMe</a:t>
            </a:r>
            <a:r>
              <a:rPr lang="en-US" dirty="0" smtClean="0"/>
              <a:t> (1)</a:t>
            </a:r>
            <a:endParaRPr lang="en-US" dirty="0"/>
          </a:p>
        </p:txBody>
      </p:sp>
      <p:sp>
        <p:nvSpPr>
          <p:cNvPr id="3" name="Content Placeholder 2"/>
          <p:cNvSpPr>
            <a:spLocks noGrp="1"/>
          </p:cNvSpPr>
          <p:nvPr>
            <p:ph idx="1"/>
          </p:nvPr>
        </p:nvSpPr>
        <p:spPr>
          <a:xfrm>
            <a:off x="457200" y="1600200"/>
            <a:ext cx="8686800" cy="5039179"/>
          </a:xfrm>
        </p:spPr>
        <p:txBody>
          <a:bodyPr>
            <a:noAutofit/>
          </a:bodyPr>
          <a:lstStyle/>
          <a:p>
            <a:pPr marL="0" indent="0">
              <a:buNone/>
            </a:pPr>
            <a:r>
              <a:rPr lang="en-US" sz="1500" dirty="0">
                <a:latin typeface="Consolas"/>
                <a:cs typeface="Consolas"/>
              </a:rPr>
              <a:t>import </a:t>
            </a:r>
            <a:r>
              <a:rPr lang="en-US" sz="1500" dirty="0" err="1">
                <a:latin typeface="Consolas"/>
                <a:cs typeface="Consolas"/>
              </a:rPr>
              <a:t>javax.swing.JFrame</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javax.swing.JButton</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javax.swing.JLabel</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java.awt.BorderLayout</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java.awt.event.ActionListener</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java.awt.event.ActionEvent</a:t>
            </a:r>
            <a:r>
              <a:rPr lang="en-US" sz="1500" dirty="0">
                <a:latin typeface="Consolas"/>
                <a:cs typeface="Consolas"/>
              </a:rPr>
              <a:t>;</a:t>
            </a:r>
          </a:p>
          <a:p>
            <a:pPr marL="0" indent="0">
              <a:buNone/>
            </a:pPr>
            <a:endParaRPr lang="en-US" sz="1500" dirty="0">
              <a:latin typeface="Consolas"/>
              <a:cs typeface="Consolas"/>
            </a:endParaRPr>
          </a:p>
          <a:p>
            <a:pPr marL="0" indent="0">
              <a:buNone/>
            </a:pPr>
            <a:r>
              <a:rPr lang="en-US" sz="1500" dirty="0">
                <a:latin typeface="Consolas"/>
                <a:cs typeface="Consolas"/>
              </a:rPr>
              <a:t>public class </a:t>
            </a:r>
            <a:r>
              <a:rPr lang="en-US" sz="1500" dirty="0" err="1">
                <a:latin typeface="Consolas"/>
                <a:cs typeface="Consolas"/>
              </a:rPr>
              <a:t>PushMe</a:t>
            </a:r>
            <a:r>
              <a:rPr lang="en-US" sz="1500" dirty="0">
                <a:latin typeface="Consolas"/>
                <a:cs typeface="Consolas"/>
              </a:rPr>
              <a:t> implements </a:t>
            </a:r>
            <a:r>
              <a:rPr lang="en-US" sz="1500" dirty="0" err="1">
                <a:latin typeface="Consolas"/>
                <a:cs typeface="Consolas"/>
              </a:rPr>
              <a:t>ActionListener</a:t>
            </a:r>
            <a:r>
              <a:rPr lang="en-US" sz="1500" dirty="0">
                <a:latin typeface="Consolas"/>
                <a:cs typeface="Consolas"/>
              </a:rPr>
              <a:t> {</a:t>
            </a:r>
          </a:p>
          <a:p>
            <a:pPr marL="0" indent="0">
              <a:buNone/>
            </a:pPr>
            <a:endParaRPr lang="en-US" sz="1500" dirty="0">
              <a:latin typeface="Consolas"/>
              <a:cs typeface="Consolas"/>
            </a:endParaRPr>
          </a:p>
          <a:p>
            <a:pPr marL="0" indent="0">
              <a:buNone/>
            </a:pPr>
            <a:r>
              <a:rPr lang="en-US" sz="1500" dirty="0">
                <a:latin typeface="Consolas"/>
                <a:cs typeface="Consolas"/>
              </a:rPr>
              <a:t>    static </a:t>
            </a:r>
            <a:r>
              <a:rPr lang="en-US" sz="1500" dirty="0" err="1">
                <a:latin typeface="Consolas"/>
                <a:cs typeface="Consolas"/>
              </a:rPr>
              <a:t>JFrame</a:t>
            </a:r>
            <a:r>
              <a:rPr lang="en-US" sz="1500" dirty="0">
                <a:latin typeface="Consolas"/>
                <a:cs typeface="Consolas"/>
              </a:rPr>
              <a:t> frame = new </a:t>
            </a:r>
            <a:r>
              <a:rPr lang="en-US" sz="1500" dirty="0" err="1">
                <a:latin typeface="Consolas"/>
                <a:cs typeface="Consolas"/>
              </a:rPr>
              <a:t>JFrame</a:t>
            </a:r>
            <a:r>
              <a:rPr lang="en-US" sz="1500" dirty="0">
                <a:latin typeface="Consolas"/>
                <a:cs typeface="Consolas"/>
              </a:rPr>
              <a:t>("Push Me");</a:t>
            </a:r>
          </a:p>
          <a:p>
            <a:pPr marL="0" indent="0">
              <a:buNone/>
            </a:pPr>
            <a:endParaRPr lang="en-US" sz="1500" dirty="0">
              <a:latin typeface="Consolas"/>
              <a:cs typeface="Consolas"/>
            </a:endParaRPr>
          </a:p>
          <a:p>
            <a:pPr marL="0" indent="0">
              <a:buNone/>
            </a:pPr>
            <a:r>
              <a:rPr lang="en-US" sz="1500" dirty="0">
                <a:latin typeface="Consolas"/>
                <a:cs typeface="Consolas"/>
              </a:rPr>
              <a:t>    public static void main(String[] </a:t>
            </a:r>
            <a:r>
              <a:rPr lang="en-US" sz="1500" dirty="0" err="1">
                <a:latin typeface="Consolas"/>
                <a:cs typeface="Consolas"/>
              </a:rPr>
              <a:t>args</a:t>
            </a: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frame.setSize</a:t>
            </a:r>
            <a:r>
              <a:rPr lang="en-US" sz="1500" dirty="0">
                <a:latin typeface="Consolas"/>
                <a:cs typeface="Consolas"/>
              </a:rPr>
              <a:t>(200, 100);</a:t>
            </a:r>
          </a:p>
          <a:p>
            <a:pPr marL="0" indent="0">
              <a:buNone/>
            </a:pPr>
            <a:r>
              <a:rPr lang="en-US" sz="1500" dirty="0">
                <a:latin typeface="Consolas"/>
                <a:cs typeface="Consolas"/>
              </a:rPr>
              <a:t>        </a:t>
            </a:r>
            <a:r>
              <a:rPr lang="en-US" sz="1500" dirty="0" err="1">
                <a:latin typeface="Consolas"/>
                <a:cs typeface="Consolas"/>
              </a:rPr>
              <a:t>frame.setDefaultCloseOperation</a:t>
            </a:r>
            <a:r>
              <a:rPr lang="en-US" sz="1500" dirty="0">
                <a:latin typeface="Consolas"/>
                <a:cs typeface="Consolas"/>
              </a:rPr>
              <a:t>(</a:t>
            </a:r>
            <a:r>
              <a:rPr lang="en-US" sz="1500" dirty="0" err="1">
                <a:latin typeface="Consolas"/>
                <a:cs typeface="Consolas"/>
              </a:rPr>
              <a:t>JFrame.DISPOSE_ON_CLOSE</a:t>
            </a:r>
            <a:r>
              <a:rPr lang="en-US" sz="1500" dirty="0">
                <a:latin typeface="Consolas"/>
                <a:cs typeface="Consolas"/>
              </a:rPr>
              <a:t>);</a:t>
            </a:r>
          </a:p>
          <a:p>
            <a:pPr marL="0" indent="0">
              <a:buNone/>
            </a:pPr>
            <a:r>
              <a:rPr lang="en-US" sz="1500" dirty="0">
                <a:latin typeface="Consolas"/>
                <a:cs typeface="Consolas"/>
              </a:rPr>
              <a:t>        </a:t>
            </a:r>
            <a:r>
              <a:rPr lang="en-US" sz="1500" dirty="0" err="1" smtClean="0">
                <a:latin typeface="Consolas"/>
                <a:cs typeface="Consolas"/>
              </a:rPr>
              <a:t>JButton</a:t>
            </a:r>
            <a:r>
              <a:rPr lang="en-US" sz="1500" dirty="0" smtClean="0">
                <a:latin typeface="Consolas"/>
                <a:cs typeface="Consolas"/>
              </a:rPr>
              <a:t> </a:t>
            </a:r>
            <a:r>
              <a:rPr lang="en-US" sz="1500" dirty="0">
                <a:latin typeface="Consolas"/>
                <a:cs typeface="Consolas"/>
              </a:rPr>
              <a:t>button = </a:t>
            </a:r>
            <a:r>
              <a:rPr lang="en-US" sz="1500" dirty="0" err="1">
                <a:latin typeface="Consolas"/>
                <a:cs typeface="Consolas"/>
              </a:rPr>
              <a:t>centeredButton</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button.addActionListener</a:t>
            </a:r>
            <a:r>
              <a:rPr lang="en-US" sz="1500" dirty="0">
                <a:latin typeface="Consolas"/>
                <a:cs typeface="Consolas"/>
              </a:rPr>
              <a:t>(new </a:t>
            </a:r>
            <a:r>
              <a:rPr lang="en-US" sz="1500" dirty="0" err="1">
                <a:latin typeface="Consolas"/>
                <a:cs typeface="Consolas"/>
              </a:rPr>
              <a:t>PushMe</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frame.setVisible</a:t>
            </a:r>
            <a:r>
              <a:rPr lang="en-US" sz="1500" dirty="0">
                <a:latin typeface="Consolas"/>
                <a:cs typeface="Consolas"/>
              </a:rPr>
              <a:t>(true);</a:t>
            </a:r>
          </a:p>
          <a:p>
            <a:pPr marL="0" indent="0">
              <a:buNone/>
            </a:pPr>
            <a:r>
              <a:rPr lang="en-US" sz="1500" dirty="0">
                <a:latin typeface="Consolas"/>
                <a:cs typeface="Consolas"/>
              </a:rPr>
              <a:t>    }</a:t>
            </a: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23</a:t>
            </a:fld>
            <a:endParaRPr lang="en-US"/>
          </a:p>
        </p:txBody>
      </p:sp>
    </p:spTree>
    <p:extLst>
      <p:ext uri="{BB962C8B-B14F-4D97-AF65-F5344CB8AC3E}">
        <p14:creationId xmlns:p14="http://schemas.microsoft.com/office/powerpoint/2010/main" val="3263616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PushMe</a:t>
            </a:r>
            <a:r>
              <a:rPr lang="en-US" dirty="0" smtClean="0"/>
              <a:t> (2)</a:t>
            </a:r>
            <a:endParaRPr lang="en-US" dirty="0"/>
          </a:p>
        </p:txBody>
      </p:sp>
      <p:sp>
        <p:nvSpPr>
          <p:cNvPr id="3" name="Content Placeholder 2"/>
          <p:cNvSpPr>
            <a:spLocks noGrp="1"/>
          </p:cNvSpPr>
          <p:nvPr>
            <p:ph idx="1"/>
          </p:nvPr>
        </p:nvSpPr>
        <p:spPr>
          <a:xfrm>
            <a:off x="457200" y="1600200"/>
            <a:ext cx="8686800" cy="5039179"/>
          </a:xfrm>
        </p:spPr>
        <p:txBody>
          <a:bodyPr>
            <a:noAutofit/>
          </a:bodyPr>
          <a:lstStyle/>
          <a:p>
            <a:pPr marL="0" indent="0">
              <a:buNone/>
            </a:pPr>
            <a:endParaRPr lang="en-US" sz="2000" dirty="0" smtClean="0">
              <a:latin typeface="Consolas"/>
              <a:cs typeface="Consolas"/>
            </a:endParaRPr>
          </a:p>
          <a:p>
            <a:pPr marL="0" indent="0">
              <a:buNone/>
            </a:pPr>
            <a:endParaRPr lang="en-US" sz="2000" dirty="0">
              <a:latin typeface="Consolas"/>
              <a:cs typeface="Consolas"/>
            </a:endParaRPr>
          </a:p>
          <a:p>
            <a:pPr marL="0" indent="0">
              <a:buNone/>
            </a:pPr>
            <a:r>
              <a:rPr lang="en-US" sz="2000" dirty="0" smtClean="0">
                <a:latin typeface="Consolas"/>
                <a:cs typeface="Consolas"/>
              </a:rPr>
              <a:t>    </a:t>
            </a:r>
            <a:r>
              <a:rPr lang="en-US" sz="2000" dirty="0">
                <a:latin typeface="Consolas"/>
                <a:cs typeface="Consolas"/>
              </a:rPr>
              <a:t>public void </a:t>
            </a:r>
            <a:r>
              <a:rPr lang="en-US" sz="2000" dirty="0" err="1">
                <a:latin typeface="Consolas"/>
                <a:cs typeface="Consolas"/>
              </a:rPr>
              <a:t>actionPerformed</a:t>
            </a:r>
            <a:r>
              <a:rPr lang="en-US" sz="2000" dirty="0">
                <a:latin typeface="Consolas"/>
                <a:cs typeface="Consolas"/>
              </a:rPr>
              <a:t>(</a:t>
            </a:r>
            <a:r>
              <a:rPr lang="en-US" sz="2000" dirty="0" err="1">
                <a:latin typeface="Consolas"/>
                <a:cs typeface="Consolas"/>
              </a:rPr>
              <a:t>ActionEvent</a:t>
            </a:r>
            <a:r>
              <a:rPr lang="en-US" sz="2000" dirty="0">
                <a:latin typeface="Consolas"/>
                <a:cs typeface="Consolas"/>
              </a:rPr>
              <a:t> e) {</a:t>
            </a:r>
          </a:p>
          <a:p>
            <a:pPr marL="0" indent="0">
              <a:buNone/>
            </a:pPr>
            <a:r>
              <a:rPr lang="en-US" sz="2000" dirty="0">
                <a:latin typeface="Consolas"/>
                <a:cs typeface="Consolas"/>
              </a:rPr>
              <a:t>        </a:t>
            </a:r>
            <a:r>
              <a:rPr lang="en-US" sz="2000" dirty="0" err="1">
                <a:latin typeface="Consolas"/>
                <a:cs typeface="Consolas"/>
              </a:rPr>
              <a:t>JButton</a:t>
            </a:r>
            <a:r>
              <a:rPr lang="en-US" sz="2000" dirty="0">
                <a:latin typeface="Consolas"/>
                <a:cs typeface="Consolas"/>
              </a:rPr>
              <a:t> b = (</a:t>
            </a:r>
            <a:r>
              <a:rPr lang="en-US" sz="2000" dirty="0" err="1">
                <a:latin typeface="Consolas"/>
                <a:cs typeface="Consolas"/>
              </a:rPr>
              <a:t>JButton</a:t>
            </a:r>
            <a:r>
              <a:rPr lang="en-US" sz="2000" dirty="0">
                <a:latin typeface="Consolas"/>
                <a:cs typeface="Consolas"/>
              </a:rPr>
              <a:t>) </a:t>
            </a:r>
            <a:r>
              <a:rPr lang="en-US" sz="2000" dirty="0" err="1">
                <a:latin typeface="Consolas"/>
                <a:cs typeface="Consolas"/>
              </a:rPr>
              <a:t>e.getSource</a:t>
            </a:r>
            <a:r>
              <a:rPr lang="en-US" sz="2000" dirty="0" smtClean="0">
                <a:latin typeface="Consolas"/>
                <a:cs typeface="Consolas"/>
              </a:rPr>
              <a:t>();</a:t>
            </a:r>
            <a:endParaRPr lang="en-US" sz="2000" dirty="0">
              <a:latin typeface="Consolas"/>
              <a:cs typeface="Consolas"/>
            </a:endParaRPr>
          </a:p>
          <a:p>
            <a:pPr marL="0" indent="0">
              <a:buNone/>
            </a:pPr>
            <a:r>
              <a:rPr lang="en-US" sz="2000" dirty="0">
                <a:latin typeface="Consolas"/>
                <a:cs typeface="Consolas"/>
              </a:rPr>
              <a:t>        if (</a:t>
            </a:r>
            <a:r>
              <a:rPr lang="en-US" sz="2000" dirty="0" err="1">
                <a:latin typeface="Consolas"/>
                <a:cs typeface="Consolas"/>
              </a:rPr>
              <a:t>b.getActionCommand</a:t>
            </a:r>
            <a:r>
              <a:rPr lang="en-US" sz="2000" dirty="0">
                <a:latin typeface="Consolas"/>
                <a:cs typeface="Consolas"/>
              </a:rPr>
              <a:t>().equals("last time"))</a:t>
            </a:r>
          </a:p>
          <a:p>
            <a:pPr marL="0" indent="0">
              <a:buNone/>
            </a:pPr>
            <a:r>
              <a:rPr lang="en-US" sz="2000" dirty="0">
                <a:latin typeface="Consolas"/>
                <a:cs typeface="Consolas"/>
              </a:rPr>
              <a:t>            </a:t>
            </a:r>
            <a:r>
              <a:rPr lang="en-US" sz="2000" dirty="0" err="1">
                <a:latin typeface="Consolas"/>
                <a:cs typeface="Consolas"/>
              </a:rPr>
              <a:t>frame.dispose</a:t>
            </a:r>
            <a:r>
              <a:rPr lang="en-US" sz="2000" dirty="0">
                <a:latin typeface="Consolas"/>
                <a:cs typeface="Consolas"/>
              </a:rPr>
              <a:t>();</a:t>
            </a:r>
          </a:p>
          <a:p>
            <a:pPr marL="0" indent="0">
              <a:buNone/>
            </a:pPr>
            <a:r>
              <a:rPr lang="en-US" sz="2000" dirty="0">
                <a:latin typeface="Consolas"/>
                <a:cs typeface="Consolas"/>
              </a:rPr>
              <a:t>        if (</a:t>
            </a:r>
            <a:r>
              <a:rPr lang="en-US" sz="2000" dirty="0" err="1">
                <a:latin typeface="Consolas"/>
                <a:cs typeface="Consolas"/>
              </a:rPr>
              <a:t>b.getActionCommand</a:t>
            </a:r>
            <a:r>
              <a:rPr lang="en-US" sz="2000" dirty="0">
                <a:latin typeface="Consolas"/>
                <a:cs typeface="Consolas"/>
              </a:rPr>
              <a:t>().equals("push")){</a:t>
            </a:r>
          </a:p>
          <a:p>
            <a:pPr marL="0" indent="0">
              <a:buNone/>
            </a:pPr>
            <a:r>
              <a:rPr lang="en-US" sz="2000" dirty="0">
                <a:latin typeface="Consolas"/>
                <a:cs typeface="Consolas"/>
              </a:rPr>
              <a:t>            </a:t>
            </a:r>
            <a:r>
              <a:rPr lang="en-US" sz="2000" dirty="0" err="1">
                <a:latin typeface="Consolas"/>
                <a:cs typeface="Consolas"/>
              </a:rPr>
              <a:t>b.setActionCommand</a:t>
            </a:r>
            <a:r>
              <a:rPr lang="en-US" sz="2000" dirty="0">
                <a:latin typeface="Consolas"/>
                <a:cs typeface="Consolas"/>
              </a:rPr>
              <a:t>("last time");</a:t>
            </a:r>
          </a:p>
          <a:p>
            <a:pPr marL="0" indent="0">
              <a:buNone/>
            </a:pPr>
            <a:r>
              <a:rPr lang="en-US" sz="2000" dirty="0">
                <a:latin typeface="Consolas"/>
                <a:cs typeface="Consolas"/>
              </a:rPr>
              <a:t>            </a:t>
            </a:r>
            <a:r>
              <a:rPr lang="en-US" sz="2000" dirty="0" err="1">
                <a:latin typeface="Consolas"/>
                <a:cs typeface="Consolas"/>
              </a:rPr>
              <a:t>b.setText</a:t>
            </a:r>
            <a:r>
              <a:rPr lang="en-US" sz="2000" dirty="0">
                <a:latin typeface="Consolas"/>
                <a:cs typeface="Consolas"/>
              </a:rPr>
              <a:t>("Push Again");</a:t>
            </a:r>
          </a:p>
          <a:p>
            <a:pPr marL="0" indent="0">
              <a:buNone/>
            </a:pPr>
            <a:r>
              <a:rPr lang="en-US" sz="2000" dirty="0">
                <a:latin typeface="Consolas"/>
                <a:cs typeface="Consolas"/>
              </a:rPr>
              <a:t>        }</a:t>
            </a:r>
          </a:p>
          <a:p>
            <a:pPr marL="0" indent="0">
              <a:buNone/>
            </a:pPr>
            <a:r>
              <a:rPr lang="en-US" sz="2000" dirty="0">
                <a:latin typeface="Consolas"/>
                <a:cs typeface="Consolas"/>
              </a:rPr>
              <a:t>    }</a:t>
            </a:r>
            <a:endParaRPr lang="en-US" sz="20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24</a:t>
            </a:fld>
            <a:endParaRPr lang="en-US"/>
          </a:p>
        </p:txBody>
      </p:sp>
    </p:spTree>
    <p:extLst>
      <p:ext uri="{BB962C8B-B14F-4D97-AF65-F5344CB8AC3E}">
        <p14:creationId xmlns:p14="http://schemas.microsoft.com/office/powerpoint/2010/main" val="148083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PushMe</a:t>
            </a:r>
            <a:r>
              <a:rPr lang="en-US" dirty="0" smtClean="0"/>
              <a:t> (3)</a:t>
            </a:r>
            <a:endParaRPr lang="en-US" dirty="0"/>
          </a:p>
        </p:txBody>
      </p:sp>
      <p:sp>
        <p:nvSpPr>
          <p:cNvPr id="3" name="Content Placeholder 2"/>
          <p:cNvSpPr>
            <a:spLocks noGrp="1"/>
          </p:cNvSpPr>
          <p:nvPr>
            <p:ph idx="1"/>
          </p:nvPr>
        </p:nvSpPr>
        <p:spPr>
          <a:xfrm>
            <a:off x="457200" y="1600200"/>
            <a:ext cx="8686800" cy="5039179"/>
          </a:xfrm>
        </p:spPr>
        <p:txBody>
          <a:bodyPr>
            <a:noAutofit/>
          </a:bodyPr>
          <a:lstStyle/>
          <a:p>
            <a:pPr marL="0" indent="0">
              <a:buNone/>
            </a:pPr>
            <a:r>
              <a:rPr lang="en-US" sz="2000" dirty="0" smtClean="0">
                <a:latin typeface="Consolas"/>
                <a:cs typeface="Consolas"/>
              </a:rPr>
              <a:t>    </a:t>
            </a:r>
            <a:r>
              <a:rPr lang="en-US" sz="2000" dirty="0">
                <a:latin typeface="Consolas"/>
                <a:cs typeface="Consolas"/>
              </a:rPr>
              <a:t>static </a:t>
            </a:r>
            <a:r>
              <a:rPr lang="en-US" sz="2000" dirty="0" err="1">
                <a:latin typeface="Consolas"/>
                <a:cs typeface="Consolas"/>
              </a:rPr>
              <a:t>JButton</a:t>
            </a:r>
            <a:r>
              <a:rPr lang="en-US" sz="2000" dirty="0">
                <a:latin typeface="Consolas"/>
                <a:cs typeface="Consolas"/>
              </a:rPr>
              <a:t> </a:t>
            </a:r>
            <a:r>
              <a:rPr lang="en-US" sz="2000" dirty="0" err="1">
                <a:latin typeface="Consolas"/>
                <a:cs typeface="Consolas"/>
              </a:rPr>
              <a:t>centeredButton</a:t>
            </a:r>
            <a:r>
              <a:rPr lang="en-US" sz="2000" dirty="0">
                <a:latin typeface="Consolas"/>
                <a:cs typeface="Consolas"/>
              </a:rPr>
              <a:t>() {</a:t>
            </a:r>
          </a:p>
          <a:p>
            <a:pPr marL="0" indent="0">
              <a:buNone/>
            </a:pPr>
            <a:r>
              <a:rPr lang="en-US" sz="2000" dirty="0">
                <a:latin typeface="Consolas"/>
                <a:cs typeface="Consolas"/>
              </a:rPr>
              <a:t>        </a:t>
            </a:r>
            <a:r>
              <a:rPr lang="en-US" sz="2000" dirty="0" smtClean="0">
                <a:latin typeface="Consolas"/>
                <a:cs typeface="Consolas"/>
              </a:rPr>
              <a:t>String</a:t>
            </a:r>
            <a:r>
              <a:rPr lang="en-US" sz="2000" dirty="0">
                <a:latin typeface="Consolas"/>
                <a:cs typeface="Consolas"/>
              </a:rPr>
              <a:t>[] location = { </a:t>
            </a:r>
            <a:r>
              <a:rPr lang="en-US" sz="2000" dirty="0" err="1">
                <a:latin typeface="Consolas"/>
                <a:cs typeface="Consolas"/>
              </a:rPr>
              <a:t>BorderLayout.NORTH</a:t>
            </a:r>
            <a:r>
              <a:rPr lang="en-US" sz="2000" dirty="0">
                <a:latin typeface="Consolas"/>
                <a:cs typeface="Consolas"/>
              </a:rPr>
              <a:t>, </a:t>
            </a:r>
            <a:r>
              <a:rPr lang="en-US" sz="2000" dirty="0" smtClean="0">
                <a:latin typeface="Consolas"/>
                <a:cs typeface="Consolas"/>
              </a:rPr>
              <a:t>         			  </a:t>
            </a:r>
            <a:r>
              <a:rPr lang="en-US" sz="2000" dirty="0" err="1" smtClean="0">
                <a:latin typeface="Consolas"/>
                <a:cs typeface="Consolas"/>
              </a:rPr>
              <a:t>BorderLayout.EAST</a:t>
            </a:r>
            <a:r>
              <a:rPr lang="en-US" sz="2000" dirty="0">
                <a:latin typeface="Consolas"/>
                <a:cs typeface="Consolas"/>
              </a:rPr>
              <a:t>, </a:t>
            </a:r>
            <a:r>
              <a:rPr lang="en-US" sz="2000" dirty="0" err="1" smtClean="0">
                <a:latin typeface="Consolas"/>
                <a:cs typeface="Consolas"/>
              </a:rPr>
              <a:t>BorderLayout.SOUTH</a:t>
            </a:r>
            <a:r>
              <a:rPr lang="en-US" sz="2000" dirty="0">
                <a:latin typeface="Consolas"/>
                <a:cs typeface="Consolas"/>
              </a:rPr>
              <a:t>, </a:t>
            </a:r>
            <a:r>
              <a:rPr lang="en-US" sz="2000" dirty="0" smtClean="0">
                <a:latin typeface="Consolas"/>
                <a:cs typeface="Consolas"/>
              </a:rPr>
              <a:t>					     </a:t>
            </a:r>
            <a:r>
              <a:rPr lang="en-US" sz="2000" dirty="0" err="1" smtClean="0">
                <a:latin typeface="Consolas"/>
                <a:cs typeface="Consolas"/>
              </a:rPr>
              <a:t>BorderLayout.WEST</a:t>
            </a:r>
            <a:r>
              <a:rPr lang="en-US" sz="2000" dirty="0" smtClean="0">
                <a:latin typeface="Consolas"/>
                <a:cs typeface="Consolas"/>
              </a:rPr>
              <a:t> </a:t>
            </a:r>
            <a:r>
              <a:rPr lang="en-US" sz="2000" dirty="0">
                <a:latin typeface="Consolas"/>
                <a:cs typeface="Consolas"/>
              </a:rPr>
              <a:t>};       </a:t>
            </a:r>
            <a:r>
              <a:rPr lang="en-US" sz="2000" dirty="0" smtClean="0">
                <a:latin typeface="Consolas"/>
                <a:cs typeface="Consolas"/>
              </a:rPr>
              <a:t> </a:t>
            </a:r>
          </a:p>
          <a:p>
            <a:pPr marL="0" indent="0">
              <a:buNone/>
            </a:pPr>
            <a:r>
              <a:rPr lang="en-US" sz="2000" dirty="0">
                <a:latin typeface="Consolas"/>
                <a:cs typeface="Consolas"/>
              </a:rPr>
              <a:t> </a:t>
            </a:r>
            <a:r>
              <a:rPr lang="en-US" sz="2000" dirty="0" smtClean="0">
                <a:latin typeface="Consolas"/>
                <a:cs typeface="Consolas"/>
              </a:rPr>
              <a:t>       for </a:t>
            </a:r>
            <a:r>
              <a:rPr lang="en-US" sz="2000" dirty="0">
                <a:latin typeface="Consolas"/>
                <a:cs typeface="Consolas"/>
              </a:rPr>
              <a:t>(String s : location) {</a:t>
            </a:r>
          </a:p>
          <a:p>
            <a:pPr marL="0" indent="0">
              <a:buNone/>
            </a:pPr>
            <a:r>
              <a:rPr lang="en-US" sz="2000" dirty="0">
                <a:latin typeface="Consolas"/>
                <a:cs typeface="Consolas"/>
              </a:rPr>
              <a:t>            </a:t>
            </a:r>
            <a:r>
              <a:rPr lang="en-US" sz="2000" dirty="0" err="1">
                <a:latin typeface="Consolas"/>
                <a:cs typeface="Consolas"/>
              </a:rPr>
              <a:t>frame.add</a:t>
            </a:r>
            <a:r>
              <a:rPr lang="en-US" sz="2000" dirty="0">
                <a:latin typeface="Consolas"/>
                <a:cs typeface="Consolas"/>
              </a:rPr>
              <a:t>(new </a:t>
            </a:r>
            <a:r>
              <a:rPr lang="en-US" sz="2000" dirty="0" err="1">
                <a:latin typeface="Consolas"/>
                <a:cs typeface="Consolas"/>
              </a:rPr>
              <a:t>JLabel</a:t>
            </a:r>
            <a:r>
              <a:rPr lang="en-US" sz="2000" dirty="0">
                <a:latin typeface="Consolas"/>
                <a:cs typeface="Consolas"/>
              </a:rPr>
              <a:t>("     "), s);</a:t>
            </a:r>
          </a:p>
          <a:p>
            <a:pPr marL="0" indent="0">
              <a:buNone/>
            </a:pP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JButton</a:t>
            </a:r>
            <a:r>
              <a:rPr lang="en-US" sz="2000" dirty="0">
                <a:latin typeface="Consolas"/>
                <a:cs typeface="Consolas"/>
              </a:rPr>
              <a:t> </a:t>
            </a:r>
            <a:r>
              <a:rPr lang="en-US" sz="2000" dirty="0" err="1">
                <a:latin typeface="Consolas"/>
                <a:cs typeface="Consolas"/>
              </a:rPr>
              <a:t>jb</a:t>
            </a:r>
            <a:r>
              <a:rPr lang="en-US" sz="2000" dirty="0">
                <a:latin typeface="Consolas"/>
                <a:cs typeface="Consolas"/>
              </a:rPr>
              <a:t> = new </a:t>
            </a:r>
            <a:r>
              <a:rPr lang="en-US" sz="2000" dirty="0" err="1">
                <a:latin typeface="Consolas"/>
                <a:cs typeface="Consolas"/>
              </a:rPr>
              <a:t>JButton</a:t>
            </a:r>
            <a:r>
              <a:rPr lang="en-US" sz="2000" dirty="0">
                <a:latin typeface="Consolas"/>
                <a:cs typeface="Consolas"/>
              </a:rPr>
              <a:t>("Push Me");</a:t>
            </a:r>
          </a:p>
          <a:p>
            <a:pPr marL="0" indent="0">
              <a:buNone/>
            </a:pPr>
            <a:r>
              <a:rPr lang="en-US" sz="2000" dirty="0">
                <a:latin typeface="Consolas"/>
                <a:cs typeface="Consolas"/>
              </a:rPr>
              <a:t>        </a:t>
            </a:r>
            <a:r>
              <a:rPr lang="en-US" sz="2000" dirty="0" err="1">
                <a:latin typeface="Consolas"/>
                <a:cs typeface="Consolas"/>
              </a:rPr>
              <a:t>jb.setActionCommand</a:t>
            </a:r>
            <a:r>
              <a:rPr lang="en-US" sz="2000" dirty="0">
                <a:latin typeface="Consolas"/>
                <a:cs typeface="Consolas"/>
              </a:rPr>
              <a:t>("push");</a:t>
            </a:r>
          </a:p>
          <a:p>
            <a:pPr marL="0" indent="0">
              <a:buNone/>
            </a:pPr>
            <a:r>
              <a:rPr lang="en-US" sz="2000" dirty="0">
                <a:latin typeface="Consolas"/>
                <a:cs typeface="Consolas"/>
              </a:rPr>
              <a:t>        </a:t>
            </a:r>
            <a:r>
              <a:rPr lang="en-US" sz="2000" dirty="0" err="1">
                <a:latin typeface="Consolas"/>
                <a:cs typeface="Consolas"/>
              </a:rPr>
              <a:t>frame.add</a:t>
            </a:r>
            <a:r>
              <a:rPr lang="en-US" sz="2000" dirty="0">
                <a:latin typeface="Consolas"/>
                <a:cs typeface="Consolas"/>
              </a:rPr>
              <a:t>(</a:t>
            </a:r>
            <a:r>
              <a:rPr lang="en-US" sz="2000" dirty="0" err="1">
                <a:latin typeface="Consolas"/>
                <a:cs typeface="Consolas"/>
              </a:rPr>
              <a:t>jb</a:t>
            </a:r>
            <a:r>
              <a:rPr lang="en-US" sz="2000" dirty="0">
                <a:latin typeface="Consolas"/>
                <a:cs typeface="Consolas"/>
              </a:rPr>
              <a:t>);</a:t>
            </a:r>
          </a:p>
          <a:p>
            <a:pPr marL="0" indent="0">
              <a:buNone/>
            </a:pPr>
            <a:r>
              <a:rPr lang="en-US" sz="2000" dirty="0">
                <a:latin typeface="Consolas"/>
                <a:cs typeface="Consolas"/>
              </a:rPr>
              <a:t>        return </a:t>
            </a:r>
            <a:r>
              <a:rPr lang="en-US" sz="2000" dirty="0" err="1">
                <a:latin typeface="Consolas"/>
                <a:cs typeface="Consolas"/>
              </a:rPr>
              <a:t>jb</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endParaRPr lang="en-US" sz="20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25</a:t>
            </a:fld>
            <a:endParaRPr lang="en-US"/>
          </a:p>
        </p:txBody>
      </p:sp>
    </p:spTree>
    <p:extLst>
      <p:ext uri="{BB962C8B-B14F-4D97-AF65-F5344CB8AC3E}">
        <p14:creationId xmlns:p14="http://schemas.microsoft.com/office/powerpoint/2010/main" val="3730613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to Listener Relationships</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One-to-One</a:t>
            </a:r>
          </a:p>
          <a:p>
            <a:pPr lvl="1"/>
            <a:r>
              <a:rPr lang="en-US" dirty="0"/>
              <a:t>One event source sends to one listener</a:t>
            </a:r>
          </a:p>
          <a:p>
            <a:pPr lvl="1"/>
            <a:r>
              <a:rPr lang="en-US" dirty="0"/>
              <a:t>Simple</a:t>
            </a:r>
          </a:p>
          <a:p>
            <a:r>
              <a:rPr lang="en-US" dirty="0" smtClean="0"/>
              <a:t>Many-to-One</a:t>
            </a:r>
          </a:p>
          <a:p>
            <a:pPr lvl="1"/>
            <a:r>
              <a:rPr lang="en-US" dirty="0" smtClean="0"/>
              <a:t>Many event sources send to one listener</a:t>
            </a:r>
          </a:p>
          <a:p>
            <a:pPr lvl="1"/>
            <a:r>
              <a:rPr lang="en-US" dirty="0" smtClean="0"/>
              <a:t>Allows single piece of code to handle multiple buttons</a:t>
            </a:r>
          </a:p>
          <a:p>
            <a:r>
              <a:rPr lang="en-US" dirty="0" smtClean="0"/>
              <a:t>One-to-Many</a:t>
            </a:r>
          </a:p>
          <a:p>
            <a:pPr lvl="1"/>
            <a:r>
              <a:rPr lang="en-US" dirty="0" smtClean="0"/>
              <a:t>One source sends to many listeners</a:t>
            </a:r>
          </a:p>
          <a:p>
            <a:pPr lvl="1"/>
            <a:r>
              <a:rPr lang="en-US" dirty="0" smtClean="0"/>
              <a:t>Less used, but allows independent actions on same button press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26</a:t>
            </a:fld>
            <a:endParaRPr lang="en-US"/>
          </a:p>
        </p:txBody>
      </p:sp>
    </p:spTree>
    <p:extLst>
      <p:ext uri="{BB962C8B-B14F-4D97-AF65-F5344CB8AC3E}">
        <p14:creationId xmlns:p14="http://schemas.microsoft.com/office/powerpoint/2010/main" val="2897044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smtClean="0"/>
              <a:t>ActionListener</a:t>
            </a:r>
            <a:endParaRPr lang="en-US" dirty="0"/>
          </a:p>
        </p:txBody>
      </p:sp>
      <p:sp>
        <p:nvSpPr>
          <p:cNvPr id="3" name="Content Placeholder 2"/>
          <p:cNvSpPr>
            <a:spLocks noGrp="1"/>
          </p:cNvSpPr>
          <p:nvPr>
            <p:ph idx="1"/>
          </p:nvPr>
        </p:nvSpPr>
        <p:spPr/>
        <p:txBody>
          <a:bodyPr>
            <a:normAutofit lnSpcReduction="10000"/>
          </a:bodyPr>
          <a:lstStyle/>
          <a:p>
            <a:r>
              <a:rPr lang="en-US" dirty="0" smtClean="0"/>
              <a:t>Technique 1: Create a named class that implements </a:t>
            </a:r>
            <a:r>
              <a:rPr lang="en-US" dirty="0" err="1" smtClean="0"/>
              <a:t>ActionListener</a:t>
            </a:r>
            <a:endParaRPr lang="en-US" dirty="0" smtClean="0"/>
          </a:p>
          <a:p>
            <a:pPr lvl="1"/>
            <a:r>
              <a:rPr lang="en-US" dirty="0" smtClean="0"/>
              <a:t>Create object</a:t>
            </a:r>
          </a:p>
          <a:p>
            <a:pPr lvl="1"/>
            <a:r>
              <a:rPr lang="en-US" dirty="0" smtClean="0"/>
              <a:t>Attach object to one or more buttons</a:t>
            </a:r>
          </a:p>
          <a:p>
            <a:r>
              <a:rPr lang="en-US" dirty="0" smtClean="0"/>
              <a:t>Technique 2: Create an object of a nested class and attach to a button</a:t>
            </a:r>
          </a:p>
          <a:p>
            <a:r>
              <a:rPr lang="en-US" dirty="0" smtClean="0"/>
              <a:t>Technique 3: Create an object of an unnamed (anonymous inner) class and attach to a button</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27</a:t>
            </a:fld>
            <a:endParaRPr lang="en-US"/>
          </a:p>
        </p:txBody>
      </p:sp>
    </p:spTree>
    <p:extLst>
      <p:ext uri="{BB962C8B-B14F-4D97-AF65-F5344CB8AC3E}">
        <p14:creationId xmlns:p14="http://schemas.microsoft.com/office/powerpoint/2010/main" val="869928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Implement </a:t>
            </a:r>
            <a:r>
              <a:rPr lang="en-US" dirty="0" err="1" smtClean="0"/>
              <a:t>ActionListener</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ListenerTechnique1 implements </a:t>
            </a:r>
            <a:r>
              <a:rPr lang="en-US" dirty="0" err="1">
                <a:latin typeface="Consolas"/>
                <a:cs typeface="Consolas"/>
              </a:rPr>
              <a:t>ActionListener</a:t>
            </a:r>
            <a:r>
              <a:rPr lang="en-US" dirty="0">
                <a:latin typeface="Consolas"/>
                <a:cs typeface="Consolas"/>
              </a:rPr>
              <a:t>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smtClean="0">
                <a:latin typeface="Consolas"/>
                <a:cs typeface="Consolas"/>
              </a:rPr>
              <a:t>        // initialization omitted        </a:t>
            </a: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JButton</a:t>
            </a:r>
            <a:r>
              <a:rPr lang="en-US" dirty="0">
                <a:latin typeface="Consolas"/>
                <a:cs typeface="Consolas"/>
              </a:rPr>
              <a:t> button = new </a:t>
            </a:r>
            <a:r>
              <a:rPr lang="en-US" dirty="0" err="1">
                <a:latin typeface="Consolas"/>
                <a:cs typeface="Consolas"/>
              </a:rPr>
              <a:t>JButton</a:t>
            </a:r>
            <a:r>
              <a:rPr lang="en-US" dirty="0">
                <a:latin typeface="Consolas"/>
                <a:cs typeface="Consolas"/>
              </a:rPr>
              <a:t>("Push Me");</a:t>
            </a:r>
          </a:p>
          <a:p>
            <a:pPr marL="0" indent="0">
              <a:buNone/>
            </a:pPr>
            <a:r>
              <a:rPr lang="en-US" dirty="0">
                <a:latin typeface="Consolas"/>
                <a:cs typeface="Consolas"/>
              </a:rPr>
              <a:t>        </a:t>
            </a:r>
            <a:r>
              <a:rPr lang="en-US" dirty="0" err="1">
                <a:latin typeface="Consolas"/>
                <a:cs typeface="Consolas"/>
              </a:rPr>
              <a:t>button.addActionListener</a:t>
            </a:r>
            <a:r>
              <a:rPr lang="en-US" dirty="0">
                <a:latin typeface="Consolas"/>
                <a:cs typeface="Consolas"/>
              </a:rPr>
              <a:t>(new ListenerTechnique1());</a:t>
            </a:r>
          </a:p>
          <a:p>
            <a:pPr marL="0" indent="0">
              <a:buNone/>
            </a:pPr>
            <a:r>
              <a:rPr lang="en-US" dirty="0">
                <a:latin typeface="Consolas"/>
                <a:cs typeface="Consolas"/>
              </a:rPr>
              <a:t>        </a:t>
            </a:r>
            <a:r>
              <a:rPr lang="en-US" dirty="0" err="1">
                <a:latin typeface="Consolas"/>
                <a:cs typeface="Consolas"/>
              </a:rPr>
              <a:t>button.setActionCommand</a:t>
            </a:r>
            <a:r>
              <a:rPr lang="en-US" dirty="0">
                <a:latin typeface="Consolas"/>
                <a:cs typeface="Consolas"/>
              </a:rPr>
              <a:t>("</a:t>
            </a:r>
            <a:r>
              <a:rPr lang="en-US" dirty="0" err="1">
                <a:latin typeface="Consolas"/>
                <a:cs typeface="Consolas"/>
              </a:rPr>
              <a:t>doit</a:t>
            </a:r>
            <a:r>
              <a:rPr lang="en-US" dirty="0">
                <a:latin typeface="Consolas"/>
                <a:cs typeface="Consolas"/>
              </a:rPr>
              <a:t>")</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 finish and make visible omitted</a:t>
            </a:r>
            <a:endParaRPr lang="en-US" dirty="0">
              <a:latin typeface="Consolas"/>
              <a:cs typeface="Consolas"/>
            </a:endParaRPr>
          </a:p>
          <a:p>
            <a:pPr marL="0" indent="0">
              <a:buNone/>
            </a:pPr>
            <a:r>
              <a:rPr lang="en-US" dirty="0" smtClean="0">
                <a:latin typeface="Consolas"/>
                <a:cs typeface="Consolas"/>
              </a:rPr>
              <a:t>    }</a:t>
            </a:r>
            <a:endParaRPr lang="en-US" dirty="0">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    public void </a:t>
            </a:r>
            <a:r>
              <a:rPr lang="en-US" dirty="0" err="1">
                <a:latin typeface="Consolas"/>
                <a:cs typeface="Consolas"/>
              </a:rPr>
              <a:t>actionPerformed</a:t>
            </a:r>
            <a:r>
              <a:rPr lang="en-US" dirty="0">
                <a:latin typeface="Consolas"/>
                <a:cs typeface="Consolas"/>
              </a:rPr>
              <a:t>(</a:t>
            </a:r>
            <a:r>
              <a:rPr lang="en-US" dirty="0" err="1">
                <a:latin typeface="Consolas"/>
                <a:cs typeface="Consolas"/>
              </a:rPr>
              <a:t>ActionEvent</a:t>
            </a:r>
            <a:r>
              <a:rPr lang="en-US" dirty="0">
                <a:latin typeface="Consolas"/>
                <a:cs typeface="Consolas"/>
              </a:rPr>
              <a:t> </a:t>
            </a:r>
            <a:r>
              <a:rPr lang="en-US" dirty="0" err="1">
                <a:latin typeface="Consolas"/>
                <a:cs typeface="Consolas"/>
              </a:rPr>
              <a:t>ae</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System.out.printf</a:t>
            </a:r>
            <a:r>
              <a:rPr lang="en-US" dirty="0">
                <a:latin typeface="Consolas"/>
                <a:cs typeface="Consolas"/>
              </a:rPr>
              <a:t>("</a:t>
            </a:r>
            <a:r>
              <a:rPr lang="en-US" dirty="0" smtClean="0">
                <a:latin typeface="Consolas"/>
                <a:cs typeface="Consolas"/>
              </a:rPr>
              <a:t>Button pressed: </a:t>
            </a:r>
            <a:r>
              <a:rPr lang="en-US" dirty="0">
                <a:latin typeface="Consolas"/>
                <a:cs typeface="Consolas"/>
              </a:rPr>
              <a:t>%s\n", </a:t>
            </a: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a:t>
            </a:r>
            <a:r>
              <a:rPr lang="en-US" dirty="0" err="1" smtClean="0">
                <a:latin typeface="Consolas"/>
                <a:cs typeface="Consolas"/>
              </a:rPr>
              <a:t>ae.getActionCommand</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28</a:t>
            </a:fld>
            <a:endParaRPr lang="en-US"/>
          </a:p>
        </p:txBody>
      </p:sp>
    </p:spTree>
    <p:extLst>
      <p:ext uri="{BB962C8B-B14F-4D97-AF65-F5344CB8AC3E}">
        <p14:creationId xmlns:p14="http://schemas.microsoft.com/office/powerpoint/2010/main" val="333135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 Nested Class</a:t>
            </a:r>
            <a:endParaRPr lang="en-US" dirty="0"/>
          </a:p>
        </p:txBody>
      </p:sp>
      <p:sp>
        <p:nvSpPr>
          <p:cNvPr id="3" name="Content Placeholder 2"/>
          <p:cNvSpPr>
            <a:spLocks noGrp="1"/>
          </p:cNvSpPr>
          <p:nvPr>
            <p:ph idx="1"/>
          </p:nvPr>
        </p:nvSpPr>
        <p:spPr>
          <a:xfrm>
            <a:off x="457200" y="1600200"/>
            <a:ext cx="8686800" cy="4950060"/>
          </a:xfrm>
        </p:spPr>
        <p:txBody>
          <a:bodyPr>
            <a:normAutofit/>
          </a:bodyPr>
          <a:lstStyle/>
          <a:p>
            <a:pPr marL="0" indent="0">
              <a:buNone/>
            </a:pPr>
            <a:r>
              <a:rPr lang="en-US" sz="1800" dirty="0">
                <a:latin typeface="Consolas"/>
                <a:cs typeface="Consolas"/>
              </a:rPr>
              <a:t> </a:t>
            </a:r>
            <a:r>
              <a:rPr lang="en-US" sz="1800" dirty="0" smtClean="0">
                <a:latin typeface="Consolas"/>
                <a:cs typeface="Consolas"/>
              </a:rPr>
              <a:t>   // this class is nested inside main method (for example)…</a:t>
            </a:r>
          </a:p>
          <a:p>
            <a:pPr marL="0" indent="0">
              <a:buNone/>
            </a:pPr>
            <a:endParaRPr lang="en-US" sz="1800" dirty="0" smtClean="0">
              <a:latin typeface="Consolas"/>
              <a:cs typeface="Consolas"/>
            </a:endParaRPr>
          </a:p>
          <a:p>
            <a:pPr marL="0" indent="0">
              <a:buNone/>
            </a:pPr>
            <a:r>
              <a:rPr lang="en-US" sz="1800" dirty="0" smtClean="0">
                <a:latin typeface="Consolas"/>
                <a:cs typeface="Consolas"/>
              </a:rPr>
              <a:t>    class </a:t>
            </a:r>
            <a:r>
              <a:rPr lang="en-US" sz="1800" dirty="0" err="1">
                <a:latin typeface="Consolas"/>
                <a:cs typeface="Consolas"/>
              </a:rPr>
              <a:t>OneShot</a:t>
            </a:r>
            <a:r>
              <a:rPr lang="en-US" sz="1800" dirty="0">
                <a:latin typeface="Consolas"/>
                <a:cs typeface="Consolas"/>
              </a:rPr>
              <a:t> implements </a:t>
            </a:r>
            <a:r>
              <a:rPr lang="en-US" sz="1800" dirty="0" err="1">
                <a:latin typeface="Consolas"/>
                <a:cs typeface="Consolas"/>
              </a:rPr>
              <a:t>ActionListener</a:t>
            </a:r>
            <a:r>
              <a:rPr lang="en-US" sz="1800" dirty="0">
                <a:latin typeface="Consolas"/>
                <a:cs typeface="Consolas"/>
              </a:rPr>
              <a:t> {</a:t>
            </a:r>
          </a:p>
          <a:p>
            <a:pPr marL="0" indent="0">
              <a:buNone/>
            </a:pPr>
            <a:r>
              <a:rPr lang="en-US" sz="1800" dirty="0" smtClean="0">
                <a:latin typeface="Consolas"/>
                <a:cs typeface="Consolas"/>
              </a:rPr>
              <a:t>        </a:t>
            </a:r>
            <a:r>
              <a:rPr lang="en-US" sz="1800" dirty="0">
                <a:latin typeface="Consolas"/>
                <a:cs typeface="Consolas"/>
              </a:rPr>
              <a:t>public void </a:t>
            </a:r>
            <a:r>
              <a:rPr lang="en-US" sz="1800" dirty="0" err="1">
                <a:latin typeface="Consolas"/>
                <a:cs typeface="Consolas"/>
              </a:rPr>
              <a:t>actionPerformed</a:t>
            </a:r>
            <a:r>
              <a:rPr lang="en-US" sz="1800" dirty="0">
                <a:latin typeface="Consolas"/>
                <a:cs typeface="Consolas"/>
              </a:rPr>
              <a:t>(</a:t>
            </a:r>
            <a:r>
              <a:rPr lang="en-US" sz="1800" dirty="0" err="1">
                <a:latin typeface="Consolas"/>
                <a:cs typeface="Consolas"/>
              </a:rPr>
              <a:t>ActionEvent</a:t>
            </a:r>
            <a:r>
              <a:rPr lang="en-US" sz="1800" dirty="0">
                <a:latin typeface="Consolas"/>
                <a:cs typeface="Consolas"/>
              </a:rPr>
              <a:t> </a:t>
            </a:r>
            <a:r>
              <a:rPr lang="en-US" sz="1800" dirty="0" err="1">
                <a:latin typeface="Consolas"/>
                <a:cs typeface="Consolas"/>
              </a:rPr>
              <a:t>ae</a:t>
            </a:r>
            <a:r>
              <a:rPr lang="en-US" sz="1800" dirty="0">
                <a:latin typeface="Consolas"/>
                <a:cs typeface="Consolas"/>
              </a:rPr>
              <a:t>) { </a:t>
            </a:r>
          </a:p>
          <a:p>
            <a:pPr marL="0" indent="0">
              <a:buNone/>
            </a:pPr>
            <a:r>
              <a:rPr lang="en-US" sz="1800" dirty="0">
                <a:latin typeface="Consolas"/>
                <a:cs typeface="Consolas"/>
              </a:rPr>
              <a:t>            </a:t>
            </a:r>
            <a:r>
              <a:rPr lang="en-US" sz="1800" dirty="0" err="1" smtClean="0">
                <a:latin typeface="Consolas"/>
                <a:cs typeface="Consolas"/>
              </a:rPr>
              <a:t>System.out.printf</a:t>
            </a:r>
            <a:r>
              <a:rPr lang="en-US" sz="1800" dirty="0">
                <a:latin typeface="Consolas"/>
                <a:cs typeface="Consolas"/>
              </a:rPr>
              <a:t>("Button pressed: %s\</a:t>
            </a:r>
            <a:r>
              <a:rPr lang="en-US" sz="1800" dirty="0" smtClean="0">
                <a:latin typeface="Consolas"/>
                <a:cs typeface="Consolas"/>
              </a:rPr>
              <a:t>n”,</a:t>
            </a:r>
          </a:p>
          <a:p>
            <a:pPr marL="0" indent="0">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ae.getActionCommand</a:t>
            </a:r>
            <a:r>
              <a:rPr lang="en-US" sz="1800" dirty="0">
                <a:latin typeface="Consolas"/>
                <a:cs typeface="Consolas"/>
              </a:rPr>
              <a:t>());</a:t>
            </a:r>
          </a:p>
          <a:p>
            <a:pPr marL="0" indent="0">
              <a:buNone/>
            </a:pPr>
            <a:r>
              <a:rPr lang="en-US" sz="1800" dirty="0">
                <a:latin typeface="Consolas"/>
                <a:cs typeface="Consolas"/>
              </a:rPr>
              <a:t>            }</a:t>
            </a:r>
          </a:p>
          <a:p>
            <a:pPr marL="0" indent="0">
              <a:buNone/>
            </a:pPr>
            <a:r>
              <a:rPr lang="en-US" sz="1800" dirty="0">
                <a:latin typeface="Consolas"/>
                <a:cs typeface="Consolas"/>
              </a:rPr>
              <a:t>        }</a:t>
            </a:r>
          </a:p>
          <a:p>
            <a:pPr marL="0" indent="0">
              <a:buNone/>
            </a:pPr>
            <a:endParaRPr lang="en-US" sz="1800" dirty="0">
              <a:latin typeface="Consolas"/>
              <a:cs typeface="Consolas"/>
            </a:endParaRPr>
          </a:p>
          <a:p>
            <a:pPr marL="0" indent="0">
              <a:buNone/>
            </a:pPr>
            <a:r>
              <a:rPr lang="en-US" sz="1800" dirty="0" smtClean="0">
                <a:latin typeface="Consolas"/>
                <a:cs typeface="Consolas"/>
              </a:rPr>
              <a:t>    </a:t>
            </a:r>
            <a:r>
              <a:rPr lang="en-US" sz="1800" dirty="0" err="1">
                <a:latin typeface="Consolas"/>
                <a:cs typeface="Consolas"/>
              </a:rPr>
              <a:t>button.addActionListener</a:t>
            </a:r>
            <a:r>
              <a:rPr lang="en-US" sz="1800" dirty="0">
                <a:latin typeface="Consolas"/>
                <a:cs typeface="Consolas"/>
              </a:rPr>
              <a:t>(new </a:t>
            </a:r>
            <a:r>
              <a:rPr lang="en-US" sz="1800" dirty="0" err="1">
                <a:latin typeface="Consolas"/>
                <a:cs typeface="Consolas"/>
              </a:rPr>
              <a:t>OneShot</a:t>
            </a:r>
            <a:r>
              <a:rPr lang="en-US" sz="18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29</a:t>
            </a:fld>
            <a:endParaRPr lang="en-US"/>
          </a:p>
        </p:txBody>
      </p:sp>
    </p:spTree>
    <p:extLst>
      <p:ext uri="{BB962C8B-B14F-4D97-AF65-F5344CB8AC3E}">
        <p14:creationId xmlns:p14="http://schemas.microsoft.com/office/powerpoint/2010/main" val="2337948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dirty="0" smtClean="0"/>
              <a:t>Review from earlier lecture on GUIs</a:t>
            </a:r>
          </a:p>
          <a:p>
            <a:pPr lvl="1"/>
            <a:r>
              <a:rPr lang="en-US" dirty="0" err="1" smtClean="0"/>
              <a:t>JOptionPane</a:t>
            </a:r>
            <a:endParaRPr lang="en-US" dirty="0" smtClean="0"/>
          </a:p>
          <a:p>
            <a:pPr lvl="1"/>
            <a:r>
              <a:rPr lang="en-US" dirty="0" err="1" smtClean="0"/>
              <a:t>JFileChooser</a:t>
            </a:r>
            <a:endParaRPr lang="en-US" dirty="0" smtClean="0"/>
          </a:p>
          <a:p>
            <a:r>
              <a:rPr lang="en-US" dirty="0" smtClean="0"/>
              <a:t>One-shot, pop-up dialogs</a:t>
            </a:r>
          </a:p>
          <a:p>
            <a:pPr marL="0" indent="0">
              <a:buNone/>
            </a:pP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a:t>
            </a:fld>
            <a:endParaRPr lang="en-US"/>
          </a:p>
        </p:txBody>
      </p:sp>
    </p:spTree>
    <p:extLst>
      <p:ext uri="{BB962C8B-B14F-4D97-AF65-F5344CB8AC3E}">
        <p14:creationId xmlns:p14="http://schemas.microsoft.com/office/powerpoint/2010/main" val="238696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One-Shot </a:t>
            </a:r>
            <a:r>
              <a:rPr lang="en-US" dirty="0" err="1" smtClean="0"/>
              <a:t>ActionListener</a:t>
            </a:r>
            <a:endParaRPr lang="en-US" dirty="0"/>
          </a:p>
        </p:txBody>
      </p:sp>
      <p:sp>
        <p:nvSpPr>
          <p:cNvPr id="3" name="Content Placeholder 2"/>
          <p:cNvSpPr>
            <a:spLocks noGrp="1"/>
          </p:cNvSpPr>
          <p:nvPr>
            <p:ph idx="1"/>
          </p:nvPr>
        </p:nvSpPr>
        <p:spPr>
          <a:xfrm>
            <a:off x="457199" y="1600200"/>
            <a:ext cx="8578175" cy="5121275"/>
          </a:xfrm>
        </p:spPr>
        <p:txBody>
          <a:bodyPr>
            <a:normAutofit/>
          </a:bodyPr>
          <a:lstStyle/>
          <a:p>
            <a:r>
              <a:rPr lang="en-US" dirty="0" smtClean="0"/>
              <a:t>Don’t care about name</a:t>
            </a:r>
          </a:p>
          <a:p>
            <a:r>
              <a:rPr lang="en-US" dirty="0" smtClean="0"/>
              <a:t>Only want to create one object</a:t>
            </a:r>
          </a:p>
          <a:p>
            <a:r>
              <a:rPr lang="en-US" dirty="0" smtClean="0"/>
              <a:t>Java allows simplification…</a:t>
            </a:r>
          </a:p>
          <a:p>
            <a:endParaRPr lang="en-US" dirty="0"/>
          </a:p>
          <a:p>
            <a:r>
              <a:rPr lang="en-US" dirty="0"/>
              <a:t>Declare the method, class, create object, and add action listener all in one step!</a:t>
            </a:r>
          </a:p>
          <a:p>
            <a:r>
              <a:rPr lang="en-US" dirty="0" smtClean="0"/>
              <a:t>Uses Anonymous Inner Class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30</a:t>
            </a:fld>
            <a:endParaRPr lang="en-US"/>
          </a:p>
        </p:txBody>
      </p:sp>
    </p:spTree>
    <p:extLst>
      <p:ext uri="{BB962C8B-B14F-4D97-AF65-F5344CB8AC3E}">
        <p14:creationId xmlns:p14="http://schemas.microsoft.com/office/powerpoint/2010/main" val="1633819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Inner Class</a:t>
            </a:r>
            <a:endParaRPr lang="en-US" dirty="0"/>
          </a:p>
        </p:txBody>
      </p:sp>
      <p:sp>
        <p:nvSpPr>
          <p:cNvPr id="3" name="Content Placeholder 2"/>
          <p:cNvSpPr>
            <a:spLocks noGrp="1"/>
          </p:cNvSpPr>
          <p:nvPr>
            <p:ph idx="1"/>
          </p:nvPr>
        </p:nvSpPr>
        <p:spPr>
          <a:xfrm>
            <a:off x="457199" y="1600200"/>
            <a:ext cx="8555893" cy="4983480"/>
          </a:xfrm>
        </p:spPr>
        <p:txBody>
          <a:bodyPr>
            <a:normAutofit/>
          </a:bodyPr>
          <a:lstStyle/>
          <a:p>
            <a:r>
              <a:rPr lang="en-US" dirty="0" smtClean="0"/>
              <a:t>Declare the method, class, create object, and add action listener all in one step!</a:t>
            </a:r>
          </a:p>
          <a:p>
            <a:endParaRPr lang="en-US" sz="2000" dirty="0" smtClean="0">
              <a:latin typeface="Consolas"/>
              <a:cs typeface="Consolas"/>
            </a:endParaRPr>
          </a:p>
          <a:p>
            <a:pPr marL="0" indent="0">
              <a:buNone/>
            </a:pPr>
            <a:r>
              <a:rPr lang="en-US" sz="2400" dirty="0" err="1" smtClean="0">
                <a:latin typeface="Consolas"/>
                <a:cs typeface="Consolas"/>
              </a:rPr>
              <a:t>button.addActionListener</a:t>
            </a:r>
            <a:r>
              <a:rPr lang="en-US" sz="2400" dirty="0">
                <a:latin typeface="Consolas"/>
                <a:cs typeface="Consolas"/>
              </a:rPr>
              <a:t>(new </a:t>
            </a:r>
            <a:r>
              <a:rPr lang="en-US" sz="2400" dirty="0" err="1" smtClean="0">
                <a:latin typeface="Consolas"/>
                <a:cs typeface="Consolas"/>
              </a:rPr>
              <a:t>ActionListener</a:t>
            </a:r>
            <a:r>
              <a:rPr lang="en-US" sz="2400" dirty="0" smtClean="0">
                <a:latin typeface="Consolas"/>
                <a:cs typeface="Consolas"/>
              </a:rPr>
              <a:t>() { </a:t>
            </a:r>
            <a:endParaRPr lang="en-US" sz="2400" dirty="0">
              <a:latin typeface="Consolas"/>
              <a:cs typeface="Consolas"/>
            </a:endParaRPr>
          </a:p>
          <a:p>
            <a:pPr marL="0" indent="0">
              <a:buNone/>
            </a:pPr>
            <a:r>
              <a:rPr lang="en-US" sz="2400" dirty="0">
                <a:latin typeface="Consolas"/>
                <a:cs typeface="Consolas"/>
              </a:rPr>
              <a:t>    public void </a:t>
            </a:r>
            <a:r>
              <a:rPr lang="en-US" sz="2400" dirty="0" err="1">
                <a:latin typeface="Consolas"/>
                <a:cs typeface="Consolas"/>
              </a:rPr>
              <a:t>actionPerformed</a:t>
            </a:r>
            <a:r>
              <a:rPr lang="en-US" sz="2400" dirty="0">
                <a:latin typeface="Consolas"/>
                <a:cs typeface="Consolas"/>
              </a:rPr>
              <a:t>(</a:t>
            </a:r>
            <a:r>
              <a:rPr lang="en-US" sz="2400" dirty="0" err="1">
                <a:latin typeface="Consolas"/>
                <a:cs typeface="Consolas"/>
              </a:rPr>
              <a:t>ActionEvent</a:t>
            </a:r>
            <a:r>
              <a:rPr lang="en-US" sz="2400" dirty="0">
                <a:latin typeface="Consolas"/>
                <a:cs typeface="Consolas"/>
              </a:rPr>
              <a:t> </a:t>
            </a:r>
            <a:r>
              <a:rPr lang="en-US" sz="2400" dirty="0" err="1">
                <a:latin typeface="Consolas"/>
                <a:cs typeface="Consolas"/>
              </a:rPr>
              <a:t>ae</a:t>
            </a:r>
            <a:r>
              <a:rPr lang="en-US" sz="2400" dirty="0">
                <a:latin typeface="Consolas"/>
                <a:cs typeface="Consolas"/>
              </a:rPr>
              <a:t>) {</a:t>
            </a:r>
          </a:p>
          <a:p>
            <a:pPr marL="0" indent="0">
              <a:buNone/>
            </a:pPr>
            <a:r>
              <a:rPr lang="en-US" sz="2400" dirty="0">
                <a:latin typeface="Consolas"/>
                <a:cs typeface="Consolas"/>
              </a:rPr>
              <a:t>        // do something with </a:t>
            </a:r>
            <a:r>
              <a:rPr lang="en-US" sz="2400" dirty="0" err="1">
                <a:latin typeface="Consolas"/>
                <a:cs typeface="Consolas"/>
              </a:rPr>
              <a:t>ae</a:t>
            </a:r>
            <a:endParaRPr lang="en-US" sz="2400" dirty="0">
              <a:latin typeface="Consolas"/>
              <a:cs typeface="Consolas"/>
            </a:endParaRPr>
          </a:p>
          <a:p>
            <a:pPr marL="0" indent="0">
              <a:buNone/>
            </a:pPr>
            <a:r>
              <a:rPr lang="en-US" sz="2400" dirty="0">
                <a:latin typeface="Consolas"/>
                <a:cs typeface="Consolas"/>
              </a:rPr>
              <a:t>    }</a:t>
            </a:r>
          </a:p>
          <a:p>
            <a:pPr marL="0" indent="0">
              <a:buNone/>
            </a:pPr>
            <a:r>
              <a:rPr lang="en-US" sz="2400" dirty="0" smtClean="0">
                <a:latin typeface="Consolas"/>
                <a:cs typeface="Consolas"/>
              </a:rPr>
              <a:t>});</a:t>
            </a:r>
            <a:endParaRPr lang="en-US" sz="24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31</a:t>
            </a:fld>
            <a:endParaRPr lang="en-US"/>
          </a:p>
        </p:txBody>
      </p:sp>
    </p:spTree>
    <p:extLst>
      <p:ext uri="{BB962C8B-B14F-4D97-AF65-F5344CB8AC3E}">
        <p14:creationId xmlns:p14="http://schemas.microsoft.com/office/powerpoint/2010/main" val="344204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fontScale="90000"/>
          </a:bodyPr>
          <a:lstStyle/>
          <a:p>
            <a:r>
              <a:rPr lang="en-US" dirty="0" smtClean="0"/>
              <a:t/>
            </a:r>
            <a:br>
              <a:rPr lang="en-US" dirty="0" smtClean="0"/>
            </a:br>
            <a:r>
              <a:rPr lang="en-US" dirty="0" smtClean="0"/>
              <a:t>Constructing Graphical User Interfaces</a:t>
            </a:r>
            <a:endParaRPr lang="en-US" dirty="0"/>
          </a:p>
        </p:txBody>
      </p:sp>
      <p:sp>
        <p:nvSpPr>
          <p:cNvPr id="3" name="Subtitle 2"/>
          <p:cNvSpPr>
            <a:spLocks noGrp="1"/>
          </p:cNvSpPr>
          <p:nvPr>
            <p:ph type="subTitle" idx="1"/>
          </p:nvPr>
        </p:nvSpPr>
        <p:spPr/>
        <p:txBody>
          <a:bodyPr>
            <a:normAutofit/>
          </a:bodyPr>
          <a:lstStyle/>
          <a:p>
            <a:r>
              <a:rPr lang="en-US" smtClean="0"/>
              <a:t>Layout Managers</a:t>
            </a:r>
            <a:endParaRPr lang="en-US" dirty="0" smtClean="0"/>
          </a:p>
          <a:p>
            <a:r>
              <a:rPr lang="en-US" dirty="0" smtClean="0"/>
              <a:t>Worker Threads</a:t>
            </a:r>
            <a:endParaRPr lang="en-US" dirty="0"/>
          </a:p>
        </p:txBody>
      </p:sp>
    </p:spTree>
    <p:extLst>
      <p:ext uri="{BB962C8B-B14F-4D97-AF65-F5344CB8AC3E}">
        <p14:creationId xmlns:p14="http://schemas.microsoft.com/office/powerpoint/2010/main" val="2725872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Classes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a:t>
            </a:r>
          </a:p>
          <a:p>
            <a:pPr lvl="1"/>
            <a:r>
              <a:rPr lang="en-US" dirty="0" smtClean="0"/>
              <a:t>Some interfaces have many methods</a:t>
            </a:r>
          </a:p>
          <a:p>
            <a:pPr lvl="1"/>
            <a:r>
              <a:rPr lang="en-US" dirty="0" smtClean="0"/>
              <a:t>Your use may only need one of them</a:t>
            </a:r>
          </a:p>
          <a:p>
            <a:pPr lvl="1"/>
            <a:r>
              <a:rPr lang="en-US" dirty="0" smtClean="0"/>
              <a:t>Interface requires implementations for all</a:t>
            </a:r>
          </a:p>
          <a:p>
            <a:r>
              <a:rPr lang="en-US" dirty="0" smtClean="0"/>
              <a:t>Solution</a:t>
            </a:r>
          </a:p>
          <a:p>
            <a:pPr lvl="1"/>
            <a:r>
              <a:rPr lang="en-US" dirty="0" smtClean="0"/>
              <a:t>Adapter class provides default (empty) implementations for all</a:t>
            </a:r>
          </a:p>
          <a:p>
            <a:pPr lvl="1"/>
            <a:r>
              <a:rPr lang="en-US" dirty="0" smtClean="0"/>
              <a:t>You create a subclass of the adapter class, overriding the ones you want to change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33</a:t>
            </a:fld>
            <a:endParaRPr lang="en-US"/>
          </a:p>
        </p:txBody>
      </p:sp>
    </p:spTree>
    <p:extLst>
      <p:ext uri="{BB962C8B-B14F-4D97-AF65-F5344CB8AC3E}">
        <p14:creationId xmlns:p14="http://schemas.microsoft.com/office/powerpoint/2010/main" val="1138822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MouseAdapter</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Provides implementations for</a:t>
            </a:r>
          </a:p>
          <a:p>
            <a:pPr lvl="1"/>
            <a:r>
              <a:rPr lang="en-US" dirty="0" err="1" smtClean="0"/>
              <a:t>mouseEntered</a:t>
            </a:r>
            <a:r>
              <a:rPr lang="en-US" dirty="0" smtClean="0"/>
              <a:t>(…)</a:t>
            </a:r>
          </a:p>
          <a:p>
            <a:pPr lvl="1"/>
            <a:r>
              <a:rPr lang="en-US" dirty="0" err="1" smtClean="0"/>
              <a:t>mouseClicked</a:t>
            </a:r>
            <a:r>
              <a:rPr lang="en-US" dirty="0" smtClean="0"/>
              <a:t>(…)</a:t>
            </a:r>
          </a:p>
          <a:p>
            <a:pPr lvl="1"/>
            <a:r>
              <a:rPr lang="en-US" dirty="0" err="1" smtClean="0"/>
              <a:t>mouseExited</a:t>
            </a:r>
            <a:r>
              <a:rPr lang="en-US" dirty="0" smtClean="0"/>
              <a:t>(…)</a:t>
            </a:r>
          </a:p>
          <a:p>
            <a:pPr lvl="1"/>
            <a:r>
              <a:rPr lang="en-US" dirty="0" err="1" smtClean="0"/>
              <a:t>mousePressed</a:t>
            </a:r>
            <a:r>
              <a:rPr lang="en-US" dirty="0" smtClean="0"/>
              <a:t>(…)</a:t>
            </a:r>
          </a:p>
          <a:p>
            <a:pPr lvl="1"/>
            <a:r>
              <a:rPr lang="en-US" dirty="0" err="1" smtClean="0"/>
              <a:t>mouseReleased</a:t>
            </a:r>
            <a:r>
              <a:rPr lang="en-US" dirty="0" smtClean="0"/>
              <a:t>(…)</a:t>
            </a:r>
          </a:p>
          <a:p>
            <a:r>
              <a:rPr lang="en-US" dirty="0" smtClean="0"/>
              <a:t>You override only the ones you need</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34</a:t>
            </a:fld>
            <a:endParaRPr lang="en-US"/>
          </a:p>
        </p:txBody>
      </p:sp>
    </p:spTree>
    <p:extLst>
      <p:ext uri="{BB962C8B-B14F-4D97-AF65-F5344CB8AC3E}">
        <p14:creationId xmlns:p14="http://schemas.microsoft.com/office/powerpoint/2010/main" val="3787298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a:t>
            </a:r>
            <a:endParaRPr lang="en-US" dirty="0"/>
          </a:p>
        </p:txBody>
      </p:sp>
      <p:sp>
        <p:nvSpPr>
          <p:cNvPr id="3" name="Content Placeholder 2"/>
          <p:cNvSpPr>
            <a:spLocks noGrp="1"/>
          </p:cNvSpPr>
          <p:nvPr>
            <p:ph idx="1"/>
          </p:nvPr>
        </p:nvSpPr>
        <p:spPr/>
        <p:txBody>
          <a:bodyPr>
            <a:normAutofit lnSpcReduction="10000"/>
          </a:bodyPr>
          <a:lstStyle/>
          <a:p>
            <a:r>
              <a:rPr lang="en-US" dirty="0" smtClean="0"/>
              <a:t>Containers like </a:t>
            </a:r>
            <a:r>
              <a:rPr lang="en-US" dirty="0" err="1" smtClean="0"/>
              <a:t>JPanel</a:t>
            </a:r>
            <a:r>
              <a:rPr lang="en-US" dirty="0" smtClean="0"/>
              <a:t> have a Layout Manager</a:t>
            </a:r>
            <a:endParaRPr lang="en-US" dirty="0"/>
          </a:p>
          <a:p>
            <a:r>
              <a:rPr lang="en-US" dirty="0" smtClean="0"/>
              <a:t>Layout Manager called by container to position and size each of its “children”</a:t>
            </a:r>
          </a:p>
          <a:p>
            <a:r>
              <a:rPr lang="en-US" dirty="0" smtClean="0"/>
              <a:t>Several Layout Managers available…</a:t>
            </a:r>
          </a:p>
          <a:p>
            <a:pPr lvl="1"/>
            <a:r>
              <a:rPr lang="en-US" dirty="0" err="1" smtClean="0"/>
              <a:t>BorderLayout</a:t>
            </a:r>
            <a:r>
              <a:rPr lang="en-US" dirty="0" smtClean="0"/>
              <a:t> (center plus N-E-S-W)</a:t>
            </a:r>
          </a:p>
          <a:p>
            <a:pPr lvl="1"/>
            <a:r>
              <a:rPr lang="en-US" dirty="0" err="1" smtClean="0"/>
              <a:t>FlowLayout</a:t>
            </a:r>
            <a:r>
              <a:rPr lang="en-US" dirty="0" smtClean="0"/>
              <a:t> (left-to-right, top-to-bottom)</a:t>
            </a:r>
          </a:p>
          <a:p>
            <a:pPr lvl="1"/>
            <a:r>
              <a:rPr lang="en-US" dirty="0" err="1" smtClean="0"/>
              <a:t>GridLayout</a:t>
            </a:r>
            <a:r>
              <a:rPr lang="en-US" dirty="0" smtClean="0"/>
              <a:t> (m x n grid of equal size)</a:t>
            </a:r>
          </a:p>
          <a:p>
            <a:pPr lvl="1"/>
            <a:r>
              <a:rPr lang="en-US" dirty="0" smtClean="0"/>
              <a:t>…others (</a:t>
            </a:r>
            <a:r>
              <a:rPr lang="en-US" dirty="0" err="1" smtClean="0"/>
              <a:t>BoxLayout</a:t>
            </a:r>
            <a:r>
              <a:rPr lang="en-US" dirty="0" smtClean="0"/>
              <a:t>, </a:t>
            </a:r>
            <a:r>
              <a:rPr lang="en-US" dirty="0" err="1" smtClean="0"/>
              <a:t>GridBagLayout</a:t>
            </a:r>
            <a:r>
              <a:rPr lang="en-US" dirty="0" smtClean="0"/>
              <a:t>, …)</a:t>
            </a:r>
          </a:p>
          <a:p>
            <a:r>
              <a:rPr lang="en-US" dirty="0" smtClean="0"/>
              <a:t>In general, re-layout as sizes change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35</a:t>
            </a:fld>
            <a:endParaRPr lang="en-US"/>
          </a:p>
        </p:txBody>
      </p:sp>
      <p:grpSp>
        <p:nvGrpSpPr>
          <p:cNvPr id="8" name="Group 7"/>
          <p:cNvGrpSpPr/>
          <p:nvPr/>
        </p:nvGrpSpPr>
        <p:grpSpPr>
          <a:xfrm>
            <a:off x="77987" y="5692486"/>
            <a:ext cx="3364593" cy="1196490"/>
            <a:chOff x="77987" y="5692486"/>
            <a:chExt cx="3364593" cy="1196490"/>
          </a:xfrm>
        </p:grpSpPr>
        <p:sp>
          <p:nvSpPr>
            <p:cNvPr id="5" name="Explosion 2 4"/>
            <p:cNvSpPr/>
            <p:nvPr/>
          </p:nvSpPr>
          <p:spPr>
            <a:xfrm>
              <a:off x="657321" y="5823723"/>
              <a:ext cx="2785259" cy="1065253"/>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Important</a:t>
              </a:r>
              <a:endParaRPr lang="en-US" dirty="0"/>
            </a:p>
          </p:txBody>
        </p:sp>
        <p:sp>
          <p:nvSpPr>
            <p:cNvPr id="7" name="Curved Right Arrow 6"/>
            <p:cNvSpPr/>
            <p:nvPr/>
          </p:nvSpPr>
          <p:spPr>
            <a:xfrm flipV="1">
              <a:off x="77987" y="5692486"/>
              <a:ext cx="467923" cy="768653"/>
            </a:xfrm>
            <a:prstGeom prst="curved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025972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FlowLayout</a:t>
            </a:r>
            <a:endParaRPr lang="en-US" dirty="0"/>
          </a:p>
        </p:txBody>
      </p:sp>
      <p:sp>
        <p:nvSpPr>
          <p:cNvPr id="3" name="Content Placeholder 2"/>
          <p:cNvSpPr>
            <a:spLocks noGrp="1"/>
          </p:cNvSpPr>
          <p:nvPr>
            <p:ph idx="1"/>
          </p:nvPr>
        </p:nvSpPr>
        <p:spPr/>
        <p:txBody>
          <a:bodyPr/>
          <a:lstStyle/>
          <a:p>
            <a:r>
              <a:rPr lang="en-US" dirty="0" smtClean="0"/>
              <a:t>Default layout manager (except for </a:t>
            </a:r>
            <a:r>
              <a:rPr lang="en-US" dirty="0" err="1" smtClean="0"/>
              <a:t>JFrame</a:t>
            </a:r>
            <a:r>
              <a:rPr lang="en-US" dirty="0" smtClean="0"/>
              <a:t> content pane)</a:t>
            </a:r>
          </a:p>
          <a:p>
            <a:r>
              <a:rPr lang="en-US" dirty="0" smtClean="0"/>
              <a:t>Added widgets “flow” together, one after another</a:t>
            </a:r>
          </a:p>
          <a:p>
            <a:r>
              <a:rPr lang="en-US" dirty="0" smtClean="0"/>
              <a:t>By default…</a:t>
            </a:r>
          </a:p>
          <a:p>
            <a:pPr lvl="1"/>
            <a:r>
              <a:rPr lang="en-US" dirty="0" smtClean="0"/>
              <a:t>Left to right to fill space, then top to bottom</a:t>
            </a:r>
          </a:p>
          <a:p>
            <a:pPr lvl="1"/>
            <a:r>
              <a:rPr lang="en-US" dirty="0" smtClean="0"/>
              <a:t>Each line is centered</a:t>
            </a:r>
          </a:p>
          <a:p>
            <a:pPr lvl="1"/>
            <a:r>
              <a:rPr lang="en-US" dirty="0" smtClean="0"/>
              <a:t>Widgets are left at “preferred” size</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36</a:t>
            </a:fld>
            <a:endParaRPr lang="en-US"/>
          </a:p>
        </p:txBody>
      </p:sp>
    </p:spTree>
    <p:extLst>
      <p:ext uri="{BB962C8B-B14F-4D97-AF65-F5344CB8AC3E}">
        <p14:creationId xmlns:p14="http://schemas.microsoft.com/office/powerpoint/2010/main" val="91473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FlowLayout</a:t>
            </a:r>
            <a:endParaRPr lang="en-US" dirty="0"/>
          </a:p>
        </p:txBody>
      </p:sp>
      <p:sp>
        <p:nvSpPr>
          <p:cNvPr id="3" name="Content Placeholder 2"/>
          <p:cNvSpPr>
            <a:spLocks noGrp="1"/>
          </p:cNvSpPr>
          <p:nvPr>
            <p:ph idx="1"/>
          </p:nvPr>
        </p:nvSpPr>
        <p:spPr>
          <a:xfrm>
            <a:off x="457200" y="1236530"/>
            <a:ext cx="8229600" cy="4889634"/>
          </a:xfrm>
        </p:spPr>
        <p:txBody>
          <a:bodyPr>
            <a:noAutofit/>
          </a:bodyPr>
          <a:lstStyle/>
          <a:p>
            <a:pPr marL="0" indent="0">
              <a:buNone/>
            </a:pPr>
            <a:r>
              <a:rPr lang="en-US" sz="1500" dirty="0">
                <a:latin typeface="Consolas"/>
                <a:cs typeface="Consolas"/>
              </a:rPr>
              <a:t>import </a:t>
            </a:r>
            <a:r>
              <a:rPr lang="en-US" sz="1500" dirty="0" err="1">
                <a:latin typeface="Consolas"/>
                <a:cs typeface="Consolas"/>
              </a:rPr>
              <a:t>javax.swing.JFrame</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javax.swing.JPanel</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javax.swing.JButton</a:t>
            </a:r>
            <a:r>
              <a:rPr lang="en-US" sz="1500" dirty="0">
                <a:latin typeface="Consolas"/>
                <a:cs typeface="Consolas"/>
              </a:rPr>
              <a:t>;</a:t>
            </a:r>
          </a:p>
          <a:p>
            <a:pPr marL="0" indent="0">
              <a:buNone/>
            </a:pPr>
            <a:endParaRPr lang="en-US" sz="1500" dirty="0">
              <a:latin typeface="Consolas"/>
              <a:cs typeface="Consolas"/>
            </a:endParaRPr>
          </a:p>
          <a:p>
            <a:pPr marL="0" indent="0">
              <a:buNone/>
            </a:pPr>
            <a:r>
              <a:rPr lang="en-US" sz="1500" dirty="0">
                <a:latin typeface="Consolas"/>
                <a:cs typeface="Consolas"/>
              </a:rPr>
              <a:t>public class </a:t>
            </a:r>
            <a:r>
              <a:rPr lang="en-US" sz="1500" dirty="0" err="1">
                <a:latin typeface="Consolas"/>
                <a:cs typeface="Consolas"/>
              </a:rPr>
              <a:t>FlowLayoutExample</a:t>
            </a:r>
            <a:r>
              <a:rPr lang="en-US" sz="1500" dirty="0">
                <a:latin typeface="Consolas"/>
                <a:cs typeface="Consolas"/>
              </a:rPr>
              <a:t> {</a:t>
            </a:r>
          </a:p>
          <a:p>
            <a:pPr marL="0" indent="0">
              <a:buNone/>
            </a:pPr>
            <a:r>
              <a:rPr lang="en-US" sz="1500" dirty="0">
                <a:latin typeface="Consolas"/>
                <a:cs typeface="Consolas"/>
              </a:rPr>
              <a:t>    public static void main(String[] </a:t>
            </a:r>
            <a:r>
              <a:rPr lang="en-US" sz="1500" dirty="0" err="1">
                <a:latin typeface="Consolas"/>
                <a:cs typeface="Consolas"/>
              </a:rPr>
              <a:t>args</a:t>
            </a: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JFrame</a:t>
            </a:r>
            <a:r>
              <a:rPr lang="en-US" sz="1500" dirty="0">
                <a:latin typeface="Consolas"/>
                <a:cs typeface="Consolas"/>
              </a:rPr>
              <a:t> frame = new </a:t>
            </a:r>
            <a:r>
              <a:rPr lang="en-US" sz="1500" dirty="0" err="1">
                <a:latin typeface="Consolas"/>
                <a:cs typeface="Consolas"/>
              </a:rPr>
              <a:t>JFrame</a:t>
            </a:r>
            <a:r>
              <a:rPr lang="en-US" sz="1500" dirty="0">
                <a:latin typeface="Consolas"/>
                <a:cs typeface="Consolas"/>
              </a:rPr>
              <a:t>("</a:t>
            </a:r>
            <a:r>
              <a:rPr lang="en-US" sz="1500" dirty="0" err="1">
                <a:latin typeface="Consolas"/>
                <a:cs typeface="Consolas"/>
              </a:rPr>
              <a:t>FlowLayout</a:t>
            </a:r>
            <a:r>
              <a:rPr lang="en-US" sz="1500" dirty="0">
                <a:latin typeface="Consolas"/>
                <a:cs typeface="Consolas"/>
              </a:rPr>
              <a:t> Example");</a:t>
            </a:r>
          </a:p>
          <a:p>
            <a:pPr marL="0" indent="0">
              <a:buNone/>
            </a:pPr>
            <a:r>
              <a:rPr lang="en-US" sz="1500" dirty="0">
                <a:latin typeface="Consolas"/>
                <a:cs typeface="Consolas"/>
              </a:rPr>
              <a:t>        </a:t>
            </a:r>
            <a:r>
              <a:rPr lang="en-US" sz="1500" dirty="0" err="1">
                <a:latin typeface="Consolas"/>
                <a:cs typeface="Consolas"/>
              </a:rPr>
              <a:t>frame.setSize</a:t>
            </a:r>
            <a:r>
              <a:rPr lang="en-US" sz="1500" dirty="0">
                <a:latin typeface="Consolas"/>
                <a:cs typeface="Consolas"/>
              </a:rPr>
              <a:t>(500, 300);</a:t>
            </a:r>
          </a:p>
          <a:p>
            <a:pPr marL="0" indent="0">
              <a:buNone/>
            </a:pPr>
            <a:r>
              <a:rPr lang="en-US" sz="1500" dirty="0">
                <a:latin typeface="Consolas"/>
                <a:cs typeface="Consolas"/>
              </a:rPr>
              <a:t>        </a:t>
            </a:r>
            <a:r>
              <a:rPr lang="en-US" sz="1500" dirty="0" err="1">
                <a:latin typeface="Consolas"/>
                <a:cs typeface="Consolas"/>
              </a:rPr>
              <a:t>frame.setDefaultCloseOperation</a:t>
            </a:r>
            <a:r>
              <a:rPr lang="en-US" sz="1500" dirty="0">
                <a:latin typeface="Consolas"/>
                <a:cs typeface="Consolas"/>
              </a:rPr>
              <a:t>(</a:t>
            </a:r>
            <a:r>
              <a:rPr lang="en-US" sz="1500" dirty="0" err="1">
                <a:latin typeface="Consolas"/>
                <a:cs typeface="Consolas"/>
              </a:rPr>
              <a:t>JFrame.DISPOSE_ON_CLOSE</a:t>
            </a:r>
            <a:r>
              <a:rPr lang="en-US" sz="1500" dirty="0">
                <a:latin typeface="Consolas"/>
                <a:cs typeface="Consolas"/>
              </a:rPr>
              <a:t>);</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JPanel</a:t>
            </a:r>
            <a:r>
              <a:rPr lang="en-US" sz="1500" dirty="0">
                <a:latin typeface="Consolas"/>
                <a:cs typeface="Consolas"/>
              </a:rPr>
              <a:t> panel = new </a:t>
            </a:r>
            <a:r>
              <a:rPr lang="en-US" sz="1500" dirty="0" err="1">
                <a:latin typeface="Consolas"/>
                <a:cs typeface="Consolas"/>
              </a:rPr>
              <a:t>JPanel</a:t>
            </a:r>
            <a:r>
              <a:rPr lang="en-US" sz="1500" dirty="0">
                <a:latin typeface="Consolas"/>
                <a:cs typeface="Consolas"/>
              </a:rPr>
              <a:t>(); // defaults to </a:t>
            </a:r>
            <a:r>
              <a:rPr lang="en-US" sz="1500" dirty="0" err="1">
                <a:latin typeface="Consolas"/>
                <a:cs typeface="Consolas"/>
              </a:rPr>
              <a:t>FlowLayout</a:t>
            </a:r>
            <a:endParaRPr lang="en-US" sz="1500" dirty="0">
              <a:latin typeface="Consolas"/>
              <a:cs typeface="Consolas"/>
            </a:endParaRPr>
          </a:p>
          <a:p>
            <a:pPr marL="0" indent="0">
              <a:buNone/>
            </a:pPr>
            <a:r>
              <a:rPr lang="en-US" sz="1500" dirty="0">
                <a:latin typeface="Consolas"/>
                <a:cs typeface="Consolas"/>
              </a:rPr>
              <a:t>        for (</a:t>
            </a:r>
            <a:r>
              <a:rPr lang="en-US" sz="1500" dirty="0" err="1">
                <a:latin typeface="Consolas"/>
                <a:cs typeface="Consolas"/>
              </a:rPr>
              <a:t>int</a:t>
            </a:r>
            <a:r>
              <a:rPr lang="en-US" sz="1500" dirty="0">
                <a:latin typeface="Consolas"/>
                <a:cs typeface="Consolas"/>
              </a:rPr>
              <a:t> </a:t>
            </a:r>
            <a:r>
              <a:rPr lang="en-US" sz="1500" dirty="0" err="1">
                <a:latin typeface="Consolas"/>
                <a:cs typeface="Consolas"/>
              </a:rPr>
              <a:t>i</a:t>
            </a:r>
            <a:r>
              <a:rPr lang="en-US" sz="1500" dirty="0">
                <a:latin typeface="Consolas"/>
                <a:cs typeface="Consolas"/>
              </a:rPr>
              <a:t> = </a:t>
            </a:r>
            <a:r>
              <a:rPr lang="en-US" sz="1500" dirty="0" smtClean="0">
                <a:latin typeface="Consolas"/>
                <a:cs typeface="Consolas"/>
              </a:rPr>
              <a:t>1; </a:t>
            </a:r>
            <a:r>
              <a:rPr lang="en-US" sz="1500" dirty="0" err="1">
                <a:latin typeface="Consolas"/>
                <a:cs typeface="Consolas"/>
              </a:rPr>
              <a:t>i</a:t>
            </a:r>
            <a:r>
              <a:rPr lang="en-US" sz="1500" dirty="0">
                <a:latin typeface="Consolas"/>
                <a:cs typeface="Consolas"/>
              </a:rPr>
              <a:t> </a:t>
            </a:r>
            <a:r>
              <a:rPr lang="en-US" sz="1500" dirty="0" smtClean="0">
                <a:latin typeface="Consolas"/>
                <a:cs typeface="Consolas"/>
              </a:rPr>
              <a:t>&lt;= </a:t>
            </a:r>
            <a:r>
              <a:rPr lang="en-US" sz="1500" dirty="0">
                <a:latin typeface="Consolas"/>
                <a:cs typeface="Consolas"/>
              </a:rPr>
              <a:t>10; </a:t>
            </a:r>
            <a:r>
              <a:rPr lang="en-US" sz="1500" dirty="0" err="1">
                <a:latin typeface="Consolas"/>
                <a:cs typeface="Consolas"/>
              </a:rPr>
              <a:t>i</a:t>
            </a: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JButton</a:t>
            </a:r>
            <a:r>
              <a:rPr lang="en-US" sz="1500" dirty="0">
                <a:latin typeface="Consolas"/>
                <a:cs typeface="Consolas"/>
              </a:rPr>
              <a:t> button = new </a:t>
            </a:r>
            <a:r>
              <a:rPr lang="en-US" sz="1500" dirty="0" err="1">
                <a:latin typeface="Consolas"/>
                <a:cs typeface="Consolas"/>
              </a:rPr>
              <a:t>JButton</a:t>
            </a:r>
            <a:r>
              <a:rPr lang="en-US" sz="1500" dirty="0">
                <a:latin typeface="Consolas"/>
                <a:cs typeface="Consolas"/>
              </a:rPr>
              <a:t>("Button " + </a:t>
            </a:r>
            <a:r>
              <a:rPr lang="en-US" sz="1500" dirty="0" err="1" smtClean="0">
                <a:latin typeface="Consolas"/>
                <a:cs typeface="Consolas"/>
              </a:rPr>
              <a:t>i</a:t>
            </a:r>
            <a:r>
              <a:rPr lang="en-US" sz="1500" dirty="0" smtClean="0">
                <a:latin typeface="Consolas"/>
                <a:cs typeface="Consolas"/>
              </a:rPr>
              <a:t>);</a:t>
            </a:r>
            <a:endParaRPr lang="en-US" sz="1500" dirty="0">
              <a:latin typeface="Consolas"/>
              <a:cs typeface="Consolas"/>
            </a:endParaRPr>
          </a:p>
          <a:p>
            <a:pPr marL="0" indent="0">
              <a:buNone/>
            </a:pPr>
            <a:r>
              <a:rPr lang="en-US" sz="1500" dirty="0">
                <a:latin typeface="Consolas"/>
                <a:cs typeface="Consolas"/>
              </a:rPr>
              <a:t>            </a:t>
            </a:r>
            <a:r>
              <a:rPr lang="en-US" sz="1500" dirty="0" err="1">
                <a:latin typeface="Consolas"/>
                <a:cs typeface="Consolas"/>
              </a:rPr>
              <a:t>panel.add</a:t>
            </a:r>
            <a:r>
              <a:rPr lang="en-US" sz="1500" dirty="0">
                <a:latin typeface="Consolas"/>
                <a:cs typeface="Consolas"/>
              </a:rPr>
              <a:t>(button);</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frame.add</a:t>
            </a:r>
            <a:r>
              <a:rPr lang="en-US" sz="1500" dirty="0">
                <a:latin typeface="Consolas"/>
                <a:cs typeface="Consolas"/>
              </a:rPr>
              <a:t>(panel);</a:t>
            </a:r>
          </a:p>
          <a:p>
            <a:pPr marL="0" indent="0">
              <a:buNone/>
            </a:pPr>
            <a:r>
              <a:rPr lang="en-US" sz="1500" dirty="0">
                <a:latin typeface="Consolas"/>
                <a:cs typeface="Consolas"/>
              </a:rPr>
              <a:t>        </a:t>
            </a:r>
            <a:r>
              <a:rPr lang="en-US" sz="1500" dirty="0" err="1">
                <a:latin typeface="Consolas"/>
                <a:cs typeface="Consolas"/>
              </a:rPr>
              <a:t>frame.setVisible</a:t>
            </a:r>
            <a:r>
              <a:rPr lang="en-US" sz="1500" dirty="0">
                <a:latin typeface="Consolas"/>
                <a:cs typeface="Consolas"/>
              </a:rPr>
              <a:t>(true);</a:t>
            </a:r>
          </a:p>
          <a:p>
            <a:pPr marL="0" indent="0">
              <a:buNone/>
            </a:pPr>
            <a:r>
              <a:rPr lang="en-US" sz="1500" dirty="0">
                <a:latin typeface="Consolas"/>
                <a:cs typeface="Consolas"/>
              </a:rPr>
              <a:t>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37</a:t>
            </a:fld>
            <a:endParaRPr lang="en-US"/>
          </a:p>
        </p:txBody>
      </p:sp>
    </p:spTree>
    <p:extLst>
      <p:ext uri="{BB962C8B-B14F-4D97-AF65-F5344CB8AC3E}">
        <p14:creationId xmlns:p14="http://schemas.microsoft.com/office/powerpoint/2010/main" val="53722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GridLayout</a:t>
            </a:r>
            <a:endParaRPr lang="en-US" dirty="0"/>
          </a:p>
        </p:txBody>
      </p:sp>
      <p:sp>
        <p:nvSpPr>
          <p:cNvPr id="3" name="Content Placeholder 2"/>
          <p:cNvSpPr>
            <a:spLocks noGrp="1"/>
          </p:cNvSpPr>
          <p:nvPr>
            <p:ph idx="1"/>
          </p:nvPr>
        </p:nvSpPr>
        <p:spPr/>
        <p:txBody>
          <a:bodyPr>
            <a:normAutofit/>
          </a:bodyPr>
          <a:lstStyle/>
          <a:p>
            <a:r>
              <a:rPr lang="en-US" dirty="0" smtClean="0"/>
              <a:t>Created with rows x cols dimensions</a:t>
            </a:r>
          </a:p>
          <a:p>
            <a:r>
              <a:rPr lang="en-US" dirty="0" smtClean="0"/>
              <a:t>Added widgets are arranged in given number of rows and columns </a:t>
            </a:r>
          </a:p>
          <a:p>
            <a:r>
              <a:rPr lang="en-US" dirty="0" smtClean="0"/>
              <a:t>Each </a:t>
            </a:r>
            <a:r>
              <a:rPr lang="en-US" dirty="0"/>
              <a:t>component takes all the available space within its cell, and each cell is exactly the same </a:t>
            </a:r>
            <a:r>
              <a:rPr lang="en-US" dirty="0" smtClean="0"/>
              <a:t>size</a:t>
            </a:r>
          </a:p>
          <a:p>
            <a:pPr marL="0" indent="0">
              <a:buNone/>
            </a:pPr>
            <a:r>
              <a:rPr lang="en-US" sz="2800" dirty="0" err="1" smtClean="0">
                <a:latin typeface="Consolas" pitchFamily="49" charset="0"/>
                <a:cs typeface="Consolas" pitchFamily="49" charset="0"/>
              </a:rPr>
              <a:t>setLayout</a:t>
            </a:r>
            <a:r>
              <a:rPr lang="en-US" sz="2800" dirty="0" smtClean="0">
                <a:latin typeface="Consolas" pitchFamily="49" charset="0"/>
                <a:cs typeface="Consolas" pitchFamily="49" charset="0"/>
              </a:rPr>
              <a:t>(new </a:t>
            </a:r>
            <a:r>
              <a:rPr lang="en-US" sz="2800" dirty="0" err="1">
                <a:latin typeface="Consolas" pitchFamily="49" charset="0"/>
                <a:cs typeface="Consolas" pitchFamily="49" charset="0"/>
              </a:rPr>
              <a:t>GridLayout</a:t>
            </a:r>
            <a:r>
              <a:rPr lang="en-US" sz="2800" dirty="0">
                <a:latin typeface="Consolas" pitchFamily="49" charset="0"/>
                <a:cs typeface="Consolas" pitchFamily="49" charset="0"/>
              </a:rPr>
              <a:t>(0,4</a:t>
            </a:r>
            <a:r>
              <a:rPr lang="en-US" sz="2800" dirty="0" smtClean="0">
                <a:latin typeface="Consolas" pitchFamily="49" charset="0"/>
                <a:cs typeface="Consolas" pitchFamily="49" charset="0"/>
              </a:rPr>
              <a:t>)); </a:t>
            </a:r>
          </a:p>
          <a:p>
            <a:r>
              <a:rPr lang="en-US" dirty="0" smtClean="0">
                <a:cs typeface="Consolas" pitchFamily="49" charset="0"/>
              </a:rPr>
              <a:t>four columns per row, as many rows as it takes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38</a:t>
            </a:fld>
            <a:endParaRPr lang="en-US"/>
          </a:p>
        </p:txBody>
      </p:sp>
    </p:spTree>
    <p:extLst>
      <p:ext uri="{BB962C8B-B14F-4D97-AF65-F5344CB8AC3E}">
        <p14:creationId xmlns:p14="http://schemas.microsoft.com/office/powerpoint/2010/main" val="145727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GridLayout</a:t>
            </a:r>
            <a:endParaRPr lang="en-US" dirty="0"/>
          </a:p>
        </p:txBody>
      </p:sp>
      <p:sp>
        <p:nvSpPr>
          <p:cNvPr id="3" name="Content Placeholder 2"/>
          <p:cNvSpPr>
            <a:spLocks noGrp="1"/>
          </p:cNvSpPr>
          <p:nvPr>
            <p:ph idx="1"/>
          </p:nvPr>
        </p:nvSpPr>
        <p:spPr>
          <a:xfrm>
            <a:off x="457200" y="1036011"/>
            <a:ext cx="8229600" cy="5090153"/>
          </a:xfrm>
        </p:spPr>
        <p:txBody>
          <a:bodyPr>
            <a:noAutofit/>
          </a:bodyPr>
          <a:lstStyle/>
          <a:p>
            <a:pPr marL="0" indent="0">
              <a:buNone/>
            </a:pPr>
            <a:r>
              <a:rPr lang="en-US" sz="1500" dirty="0">
                <a:latin typeface="Consolas"/>
                <a:cs typeface="Consolas"/>
              </a:rPr>
              <a:t>import </a:t>
            </a:r>
            <a:r>
              <a:rPr lang="en-US" sz="1500" dirty="0" err="1">
                <a:latin typeface="Consolas"/>
                <a:cs typeface="Consolas"/>
              </a:rPr>
              <a:t>javax.swing.JFrame</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javax.swing.JPanel</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javax.swing.JButton</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java.awt.GridLayout</a:t>
            </a:r>
            <a:r>
              <a:rPr lang="en-US" sz="1500" dirty="0">
                <a:latin typeface="Consolas"/>
                <a:cs typeface="Consolas"/>
              </a:rPr>
              <a:t>;</a:t>
            </a:r>
          </a:p>
          <a:p>
            <a:pPr marL="0" indent="0">
              <a:buNone/>
            </a:pPr>
            <a:endParaRPr lang="en-US" sz="1500" dirty="0">
              <a:latin typeface="Consolas"/>
              <a:cs typeface="Consolas"/>
            </a:endParaRPr>
          </a:p>
          <a:p>
            <a:pPr marL="0" indent="0">
              <a:buNone/>
            </a:pPr>
            <a:r>
              <a:rPr lang="en-US" sz="1500" dirty="0">
                <a:latin typeface="Consolas"/>
                <a:cs typeface="Consolas"/>
              </a:rPr>
              <a:t>public class </a:t>
            </a:r>
            <a:r>
              <a:rPr lang="en-US" sz="1500" dirty="0" err="1">
                <a:latin typeface="Consolas"/>
                <a:cs typeface="Consolas"/>
              </a:rPr>
              <a:t>GridLayoutExample</a:t>
            </a:r>
            <a:r>
              <a:rPr lang="en-US" sz="1500" dirty="0">
                <a:latin typeface="Consolas"/>
                <a:cs typeface="Consolas"/>
              </a:rPr>
              <a:t> {</a:t>
            </a:r>
          </a:p>
          <a:p>
            <a:pPr marL="0" indent="0">
              <a:buNone/>
            </a:pPr>
            <a:r>
              <a:rPr lang="en-US" sz="1500" dirty="0">
                <a:latin typeface="Consolas"/>
                <a:cs typeface="Consolas"/>
              </a:rPr>
              <a:t>    public static void main(String[] </a:t>
            </a:r>
            <a:r>
              <a:rPr lang="en-US" sz="1500" dirty="0" err="1">
                <a:latin typeface="Consolas"/>
                <a:cs typeface="Consolas"/>
              </a:rPr>
              <a:t>args</a:t>
            </a:r>
            <a:r>
              <a:rPr lang="en-US" sz="1500" dirty="0">
                <a:latin typeface="Consolas"/>
                <a:cs typeface="Consolas"/>
              </a:rPr>
              <a:t>) throws </a:t>
            </a:r>
            <a:r>
              <a:rPr lang="en-US" sz="1500" dirty="0" err="1">
                <a:latin typeface="Consolas"/>
                <a:cs typeface="Consolas"/>
              </a:rPr>
              <a:t>InterruptedException</a:t>
            </a: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JFrame</a:t>
            </a:r>
            <a:r>
              <a:rPr lang="en-US" sz="1500" dirty="0">
                <a:latin typeface="Consolas"/>
                <a:cs typeface="Consolas"/>
              </a:rPr>
              <a:t> frame = new </a:t>
            </a:r>
            <a:r>
              <a:rPr lang="en-US" sz="1500" dirty="0" err="1">
                <a:latin typeface="Consolas"/>
                <a:cs typeface="Consolas"/>
              </a:rPr>
              <a:t>JFrame</a:t>
            </a:r>
            <a:r>
              <a:rPr lang="en-US" sz="1500" dirty="0">
                <a:latin typeface="Consolas"/>
                <a:cs typeface="Consolas"/>
              </a:rPr>
              <a:t>("</a:t>
            </a:r>
            <a:r>
              <a:rPr lang="en-US" sz="1500" dirty="0" err="1">
                <a:latin typeface="Consolas"/>
                <a:cs typeface="Consolas"/>
              </a:rPr>
              <a:t>GridLayout</a:t>
            </a:r>
            <a:r>
              <a:rPr lang="en-US" sz="1500" dirty="0">
                <a:latin typeface="Consolas"/>
                <a:cs typeface="Consolas"/>
              </a:rPr>
              <a:t> Example");</a:t>
            </a:r>
          </a:p>
          <a:p>
            <a:pPr marL="0" indent="0">
              <a:buNone/>
            </a:pPr>
            <a:r>
              <a:rPr lang="en-US" sz="1500" dirty="0">
                <a:latin typeface="Consolas"/>
                <a:cs typeface="Consolas"/>
              </a:rPr>
              <a:t>        </a:t>
            </a:r>
            <a:r>
              <a:rPr lang="en-US" sz="1500" dirty="0" err="1">
                <a:latin typeface="Consolas"/>
                <a:cs typeface="Consolas"/>
              </a:rPr>
              <a:t>frame.setDefaultCloseOperation</a:t>
            </a:r>
            <a:r>
              <a:rPr lang="en-US" sz="1500" dirty="0">
                <a:latin typeface="Consolas"/>
                <a:cs typeface="Consolas"/>
              </a:rPr>
              <a:t>(</a:t>
            </a:r>
            <a:r>
              <a:rPr lang="en-US" sz="1500" dirty="0" err="1">
                <a:latin typeface="Consolas"/>
                <a:cs typeface="Consolas"/>
              </a:rPr>
              <a:t>JFrame.DISPOSE_ON_CLOSE</a:t>
            </a:r>
            <a:r>
              <a:rPr lang="en-US" sz="1500" dirty="0">
                <a:latin typeface="Consolas"/>
                <a:cs typeface="Consolas"/>
              </a:rPr>
              <a:t>);</a:t>
            </a:r>
          </a:p>
          <a:p>
            <a:pPr marL="0" indent="0">
              <a:buNone/>
            </a:pPr>
            <a:r>
              <a:rPr lang="en-US" sz="1500" dirty="0" smtClean="0">
                <a:latin typeface="Consolas"/>
                <a:cs typeface="Consolas"/>
              </a:rPr>
              <a:t>        </a:t>
            </a:r>
            <a:r>
              <a:rPr lang="en-US" sz="1500" dirty="0" err="1" smtClean="0">
                <a:latin typeface="Consolas"/>
                <a:cs typeface="Consolas"/>
              </a:rPr>
              <a:t>JPanel</a:t>
            </a:r>
            <a:r>
              <a:rPr lang="en-US" sz="1500" dirty="0" smtClean="0">
                <a:latin typeface="Consolas"/>
                <a:cs typeface="Consolas"/>
              </a:rPr>
              <a:t> </a:t>
            </a:r>
            <a:r>
              <a:rPr lang="en-US" sz="1500" dirty="0">
                <a:latin typeface="Consolas"/>
                <a:cs typeface="Consolas"/>
              </a:rPr>
              <a:t>panel = new </a:t>
            </a:r>
            <a:r>
              <a:rPr lang="en-US" sz="1500" dirty="0" err="1">
                <a:latin typeface="Consolas"/>
                <a:cs typeface="Consolas"/>
              </a:rPr>
              <a:t>JPanel</a:t>
            </a:r>
            <a:r>
              <a:rPr lang="en-US" sz="1500" dirty="0">
                <a:latin typeface="Consolas"/>
                <a:cs typeface="Consolas"/>
              </a:rPr>
              <a:t>(new </a:t>
            </a:r>
            <a:r>
              <a:rPr lang="en-US" sz="1500" dirty="0" err="1">
                <a:latin typeface="Consolas"/>
                <a:cs typeface="Consolas"/>
              </a:rPr>
              <a:t>GridLayout</a:t>
            </a:r>
            <a:r>
              <a:rPr lang="en-US" sz="1500" dirty="0">
                <a:latin typeface="Consolas"/>
                <a:cs typeface="Consolas"/>
              </a:rPr>
              <a:t>(3, </a:t>
            </a:r>
            <a:r>
              <a:rPr lang="en-US" sz="1500" dirty="0" smtClean="0">
                <a:latin typeface="Consolas"/>
                <a:cs typeface="Consolas"/>
              </a:rPr>
              <a:t>4));</a:t>
            </a:r>
            <a:endParaRPr lang="en-US" sz="1500" dirty="0">
              <a:latin typeface="Consolas"/>
              <a:cs typeface="Consolas"/>
            </a:endParaRPr>
          </a:p>
          <a:p>
            <a:pPr marL="0" indent="0">
              <a:buNone/>
            </a:pPr>
            <a:r>
              <a:rPr lang="en-US" sz="1500" dirty="0">
                <a:latin typeface="Consolas"/>
                <a:cs typeface="Consolas"/>
              </a:rPr>
              <a:t>        </a:t>
            </a:r>
          </a:p>
          <a:p>
            <a:pPr marL="0" indent="0">
              <a:buNone/>
            </a:pPr>
            <a:r>
              <a:rPr lang="en-US" sz="1500" dirty="0">
                <a:latin typeface="Consolas"/>
                <a:cs typeface="Consolas"/>
              </a:rPr>
              <a:t>        for (</a:t>
            </a:r>
            <a:r>
              <a:rPr lang="en-US" sz="1500" dirty="0" err="1">
                <a:latin typeface="Consolas"/>
                <a:cs typeface="Consolas"/>
              </a:rPr>
              <a:t>int</a:t>
            </a:r>
            <a:r>
              <a:rPr lang="en-US" sz="1500" dirty="0">
                <a:latin typeface="Consolas"/>
                <a:cs typeface="Consolas"/>
              </a:rPr>
              <a:t> </a:t>
            </a:r>
            <a:r>
              <a:rPr lang="en-US" sz="1500" dirty="0" err="1">
                <a:latin typeface="Consolas"/>
                <a:cs typeface="Consolas"/>
              </a:rPr>
              <a:t>i</a:t>
            </a:r>
            <a:r>
              <a:rPr lang="en-US" sz="1500" dirty="0">
                <a:latin typeface="Consolas"/>
                <a:cs typeface="Consolas"/>
              </a:rPr>
              <a:t> = </a:t>
            </a:r>
            <a:r>
              <a:rPr lang="en-US" sz="1500" dirty="0" smtClean="0">
                <a:latin typeface="Consolas"/>
                <a:cs typeface="Consolas"/>
              </a:rPr>
              <a:t>1; </a:t>
            </a:r>
            <a:r>
              <a:rPr lang="en-US" sz="1500" dirty="0" err="1">
                <a:latin typeface="Consolas"/>
                <a:cs typeface="Consolas"/>
              </a:rPr>
              <a:t>i</a:t>
            </a:r>
            <a:r>
              <a:rPr lang="en-US" sz="1500" dirty="0">
                <a:latin typeface="Consolas"/>
                <a:cs typeface="Consolas"/>
              </a:rPr>
              <a:t> </a:t>
            </a:r>
            <a:r>
              <a:rPr lang="en-US" sz="1500" dirty="0" smtClean="0">
                <a:latin typeface="Consolas"/>
                <a:cs typeface="Consolas"/>
              </a:rPr>
              <a:t>&lt;= </a:t>
            </a:r>
            <a:r>
              <a:rPr lang="en-US" sz="1500" dirty="0">
                <a:latin typeface="Consolas"/>
                <a:cs typeface="Consolas"/>
              </a:rPr>
              <a:t>12; </a:t>
            </a:r>
            <a:r>
              <a:rPr lang="en-US" sz="1500" dirty="0" err="1">
                <a:latin typeface="Consolas"/>
                <a:cs typeface="Consolas"/>
              </a:rPr>
              <a:t>i</a:t>
            </a: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JButton</a:t>
            </a:r>
            <a:r>
              <a:rPr lang="en-US" sz="1500" dirty="0">
                <a:latin typeface="Consolas"/>
                <a:cs typeface="Consolas"/>
              </a:rPr>
              <a:t> button = new </a:t>
            </a:r>
            <a:r>
              <a:rPr lang="en-US" sz="1500" dirty="0" err="1">
                <a:latin typeface="Consolas"/>
                <a:cs typeface="Consolas"/>
              </a:rPr>
              <a:t>JButton</a:t>
            </a:r>
            <a:r>
              <a:rPr lang="en-US" sz="1500" dirty="0">
                <a:latin typeface="Consolas"/>
                <a:cs typeface="Consolas"/>
              </a:rPr>
              <a:t>("Button " + </a:t>
            </a:r>
            <a:r>
              <a:rPr lang="en-US" sz="1500" dirty="0" err="1" smtClean="0">
                <a:latin typeface="Consolas"/>
                <a:cs typeface="Consolas"/>
              </a:rPr>
              <a:t>i</a:t>
            </a:r>
            <a:r>
              <a:rPr lang="en-US" sz="1500" dirty="0" smtClean="0">
                <a:latin typeface="Consolas"/>
                <a:cs typeface="Consolas"/>
              </a:rPr>
              <a:t>);</a:t>
            </a:r>
            <a:endParaRPr lang="en-US" sz="1500" dirty="0">
              <a:latin typeface="Consolas"/>
              <a:cs typeface="Consolas"/>
            </a:endParaRPr>
          </a:p>
          <a:p>
            <a:pPr marL="0" indent="0">
              <a:buNone/>
            </a:pPr>
            <a:r>
              <a:rPr lang="en-US" sz="1500" dirty="0">
                <a:latin typeface="Consolas"/>
                <a:cs typeface="Consolas"/>
              </a:rPr>
              <a:t>            </a:t>
            </a:r>
            <a:r>
              <a:rPr lang="en-US" sz="1500" dirty="0" err="1">
                <a:latin typeface="Consolas"/>
                <a:cs typeface="Consolas"/>
              </a:rPr>
              <a:t>panel.add</a:t>
            </a:r>
            <a:r>
              <a:rPr lang="en-US" sz="1500" dirty="0">
                <a:latin typeface="Consolas"/>
                <a:cs typeface="Consolas"/>
              </a:rPr>
              <a:t>(button);</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frame.add</a:t>
            </a:r>
            <a:r>
              <a:rPr lang="en-US" sz="1500" dirty="0">
                <a:latin typeface="Consolas"/>
                <a:cs typeface="Consolas"/>
              </a:rPr>
              <a:t>(panel);</a:t>
            </a:r>
          </a:p>
          <a:p>
            <a:pPr marL="0" indent="0">
              <a:buNone/>
            </a:pPr>
            <a:r>
              <a:rPr lang="en-US" sz="1500" dirty="0">
                <a:latin typeface="Consolas"/>
                <a:cs typeface="Consolas"/>
              </a:rPr>
              <a:t>        </a:t>
            </a:r>
            <a:r>
              <a:rPr lang="en-US" sz="1500" dirty="0" err="1">
                <a:latin typeface="Consolas"/>
                <a:cs typeface="Consolas"/>
              </a:rPr>
              <a:t>frame.pack</a:t>
            </a:r>
            <a:r>
              <a:rPr lang="en-US" sz="1500" dirty="0">
                <a:latin typeface="Consolas"/>
                <a:cs typeface="Consolas"/>
              </a:rPr>
              <a:t>()</a:t>
            </a:r>
            <a:r>
              <a:rPr lang="en-US" sz="1500" dirty="0" smtClean="0">
                <a:latin typeface="Consolas"/>
                <a:cs typeface="Consolas"/>
              </a:rPr>
              <a:t>;  // set top-level window to “right” size to fit</a:t>
            </a:r>
            <a:endParaRPr lang="en-US" sz="1500" dirty="0">
              <a:latin typeface="Consolas"/>
              <a:cs typeface="Consolas"/>
            </a:endParaRPr>
          </a:p>
          <a:p>
            <a:pPr marL="0" indent="0">
              <a:buNone/>
            </a:pPr>
            <a:r>
              <a:rPr lang="en-US" sz="1500" dirty="0">
                <a:latin typeface="Consolas"/>
                <a:cs typeface="Consolas"/>
              </a:rPr>
              <a:t>        </a:t>
            </a:r>
            <a:r>
              <a:rPr lang="en-US" sz="1500" dirty="0" err="1">
                <a:latin typeface="Consolas"/>
                <a:cs typeface="Consolas"/>
              </a:rPr>
              <a:t>frame.setVisible</a:t>
            </a:r>
            <a:r>
              <a:rPr lang="en-US" sz="1500" dirty="0">
                <a:latin typeface="Consolas"/>
                <a:cs typeface="Consolas"/>
              </a:rPr>
              <a:t>(true);</a:t>
            </a:r>
          </a:p>
          <a:p>
            <a:pPr marL="0" indent="0">
              <a:buNone/>
            </a:pPr>
            <a:r>
              <a:rPr lang="en-US" sz="1500" dirty="0">
                <a:latin typeface="Consolas"/>
                <a:cs typeface="Consolas"/>
              </a:rPr>
              <a:t>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39</a:t>
            </a:fld>
            <a:endParaRPr lang="en-US"/>
          </a:p>
        </p:txBody>
      </p:sp>
    </p:spTree>
    <p:extLst>
      <p:ext uri="{BB962C8B-B14F-4D97-AF65-F5344CB8AC3E}">
        <p14:creationId xmlns:p14="http://schemas.microsoft.com/office/powerpoint/2010/main" val="226606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 Shift: User in Charge</a:t>
            </a:r>
            <a:endParaRPr lang="en-US" dirty="0"/>
          </a:p>
        </p:txBody>
      </p:sp>
      <p:sp>
        <p:nvSpPr>
          <p:cNvPr id="3" name="Content Placeholder 2"/>
          <p:cNvSpPr>
            <a:spLocks noGrp="1"/>
          </p:cNvSpPr>
          <p:nvPr>
            <p:ph idx="1"/>
          </p:nvPr>
        </p:nvSpPr>
        <p:spPr/>
        <p:txBody>
          <a:bodyPr>
            <a:normAutofit/>
          </a:bodyPr>
          <a:lstStyle/>
          <a:p>
            <a:r>
              <a:rPr lang="en-US" dirty="0" smtClean="0"/>
              <a:t>Old style: program prompts, user responds</a:t>
            </a:r>
          </a:p>
          <a:p>
            <a:r>
              <a:rPr lang="en-US" dirty="0" smtClean="0"/>
              <a:t>New style: user directs program what to do next</a:t>
            </a:r>
            <a:endParaRPr lang="en-US" dirty="0"/>
          </a:p>
          <a:p>
            <a:r>
              <a:rPr lang="en-US" dirty="0" smtClean="0"/>
              <a:t>Program must respond to a variety of user-initiated events</a:t>
            </a:r>
          </a:p>
          <a:p>
            <a:pPr lvl="1"/>
            <a:r>
              <a:rPr lang="en-US" dirty="0" smtClean="0"/>
              <a:t>Keystrokes</a:t>
            </a:r>
          </a:p>
          <a:p>
            <a:pPr lvl="1"/>
            <a:r>
              <a:rPr lang="en-US" dirty="0" smtClean="0"/>
              <a:t>Button clicks</a:t>
            </a:r>
          </a:p>
          <a:p>
            <a:pPr lvl="1"/>
            <a:r>
              <a:rPr lang="en-US" dirty="0" smtClean="0"/>
              <a:t>Mouse movements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a:t>
            </a:fld>
            <a:endParaRPr lang="en-US"/>
          </a:p>
        </p:txBody>
      </p:sp>
    </p:spTree>
    <p:extLst>
      <p:ext uri="{BB962C8B-B14F-4D97-AF65-F5344CB8AC3E}">
        <p14:creationId xmlns:p14="http://schemas.microsoft.com/office/powerpoint/2010/main" val="3509450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idx="1"/>
          </p:nvPr>
        </p:nvSpPr>
        <p:spPr/>
        <p:txBody>
          <a:bodyPr/>
          <a:lstStyle/>
          <a:p>
            <a:r>
              <a:rPr lang="en-US" dirty="0" smtClean="0"/>
              <a:t>A design pattern for creating objects</a:t>
            </a:r>
          </a:p>
          <a:p>
            <a:r>
              <a:rPr lang="en-US" dirty="0" smtClean="0"/>
              <a:t>Uses static method rather than </a:t>
            </a:r>
            <a:r>
              <a:rPr lang="en-US" dirty="0"/>
              <a:t>“</a:t>
            </a:r>
            <a:r>
              <a:rPr lang="en-US" dirty="0" smtClean="0">
                <a:latin typeface="Consolas"/>
                <a:cs typeface="Consolas"/>
              </a:rPr>
              <a:t>new</a:t>
            </a:r>
            <a:r>
              <a:rPr lang="en-US" dirty="0" smtClean="0">
                <a:latin typeface="Calibri"/>
                <a:cs typeface="Calibri"/>
              </a:rPr>
              <a:t>”</a:t>
            </a:r>
          </a:p>
          <a:p>
            <a:r>
              <a:rPr lang="en-US" dirty="0" err="1" smtClean="0"/>
              <a:t>BorderFactory</a:t>
            </a:r>
            <a:r>
              <a:rPr lang="en-US" dirty="0" smtClean="0"/>
              <a:t> example:</a:t>
            </a:r>
          </a:p>
          <a:p>
            <a:pPr lvl="1"/>
            <a:r>
              <a:rPr lang="en-US" dirty="0" err="1" smtClean="0"/>
              <a:t>BorderFactory.createLineBorder</a:t>
            </a:r>
            <a:r>
              <a:rPr lang="en-US" dirty="0" smtClean="0"/>
              <a:t>(</a:t>
            </a:r>
            <a:r>
              <a:rPr lang="en-US" dirty="0" err="1" smtClean="0"/>
              <a:t>Color.RED</a:t>
            </a:r>
            <a:r>
              <a:rPr lang="en-US" dirty="0" smtClean="0"/>
              <a:t>)</a:t>
            </a:r>
          </a:p>
          <a:p>
            <a:pPr lvl="1"/>
            <a:r>
              <a:rPr lang="en-US" dirty="0" err="1" smtClean="0"/>
              <a:t>BorderFactory.createTitledBorder</a:t>
            </a:r>
            <a:r>
              <a:rPr lang="en-US" dirty="0" smtClean="0"/>
              <a:t>(</a:t>
            </a:r>
            <a:r>
              <a:rPr lang="en-US" dirty="0"/>
              <a:t>"</a:t>
            </a:r>
            <a:r>
              <a:rPr lang="en-US" dirty="0" smtClean="0"/>
              <a:t>Sub Panel")</a:t>
            </a:r>
          </a:p>
          <a:p>
            <a:r>
              <a:rPr lang="en-US" dirty="0" smtClean="0"/>
              <a:t>Returns a suitable (perhaps “new”) object</a:t>
            </a:r>
          </a:p>
          <a:p>
            <a:r>
              <a:rPr lang="en-US" dirty="0" smtClean="0"/>
              <a:t>Allows reuse of “read-only” (shared) objects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40</a:t>
            </a:fld>
            <a:endParaRPr lang="en-US"/>
          </a:p>
        </p:txBody>
      </p:sp>
    </p:spTree>
    <p:extLst>
      <p:ext uri="{BB962C8B-B14F-4D97-AF65-F5344CB8AC3E}">
        <p14:creationId xmlns:p14="http://schemas.microsoft.com/office/powerpoint/2010/main" val="81615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Sub-Panels (1)</a:t>
            </a:r>
            <a:endParaRPr lang="en-US" dirty="0"/>
          </a:p>
        </p:txBody>
      </p:sp>
      <p:sp>
        <p:nvSpPr>
          <p:cNvPr id="3" name="Content Placeholder 2"/>
          <p:cNvSpPr>
            <a:spLocks noGrp="1"/>
          </p:cNvSpPr>
          <p:nvPr>
            <p:ph idx="1"/>
          </p:nvPr>
        </p:nvSpPr>
        <p:spPr/>
        <p:txBody>
          <a:bodyPr>
            <a:noAutofit/>
          </a:bodyPr>
          <a:lstStyle/>
          <a:p>
            <a:pPr marL="0" indent="0">
              <a:buNone/>
            </a:pPr>
            <a:r>
              <a:rPr lang="en-US" sz="1500" dirty="0">
                <a:latin typeface="Consolas"/>
                <a:cs typeface="Consolas"/>
              </a:rPr>
              <a:t>import </a:t>
            </a:r>
            <a:r>
              <a:rPr lang="en-US" sz="1500" dirty="0" err="1">
                <a:latin typeface="Consolas"/>
                <a:cs typeface="Consolas"/>
              </a:rPr>
              <a:t>javax.swing.JFrame</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javax.swing.JPanel</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javax.swing.JButton</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javax.swing.BorderFactory</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javax.swing.border.Border</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java.awt.Color</a:t>
            </a:r>
            <a:r>
              <a:rPr lang="en-US" sz="1500" dirty="0">
                <a:latin typeface="Consolas"/>
                <a:cs typeface="Consolas"/>
              </a:rPr>
              <a:t>;</a:t>
            </a:r>
          </a:p>
          <a:p>
            <a:pPr marL="0" indent="0">
              <a:buNone/>
            </a:pPr>
            <a:endParaRPr lang="en-US" sz="1500" dirty="0">
              <a:latin typeface="Consolas"/>
              <a:cs typeface="Consolas"/>
            </a:endParaRPr>
          </a:p>
          <a:p>
            <a:pPr marL="0" indent="0">
              <a:buNone/>
            </a:pPr>
            <a:r>
              <a:rPr lang="en-US" sz="1500" dirty="0">
                <a:latin typeface="Consolas"/>
                <a:cs typeface="Consolas"/>
              </a:rPr>
              <a:t>public class </a:t>
            </a:r>
            <a:r>
              <a:rPr lang="en-US" sz="1500" dirty="0" err="1">
                <a:latin typeface="Consolas"/>
                <a:cs typeface="Consolas"/>
              </a:rPr>
              <a:t>SubPanelExample</a:t>
            </a:r>
            <a:r>
              <a:rPr lang="en-US" sz="1500" dirty="0">
                <a:latin typeface="Consolas"/>
                <a:cs typeface="Consolas"/>
              </a:rPr>
              <a:t> {</a:t>
            </a:r>
          </a:p>
          <a:p>
            <a:pPr marL="0" indent="0">
              <a:buNone/>
            </a:pPr>
            <a:r>
              <a:rPr lang="en-US" sz="1500" dirty="0">
                <a:latin typeface="Consolas"/>
                <a:cs typeface="Consolas"/>
              </a:rPr>
              <a:t>    public static void main(String[] </a:t>
            </a:r>
            <a:r>
              <a:rPr lang="en-US" sz="1500" dirty="0" err="1">
                <a:latin typeface="Consolas"/>
                <a:cs typeface="Consolas"/>
              </a:rPr>
              <a:t>args</a:t>
            </a: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JFrame</a:t>
            </a:r>
            <a:r>
              <a:rPr lang="en-US" sz="1500" dirty="0">
                <a:latin typeface="Consolas"/>
                <a:cs typeface="Consolas"/>
              </a:rPr>
              <a:t> frame = new </a:t>
            </a:r>
            <a:r>
              <a:rPr lang="en-US" sz="1500" dirty="0" err="1">
                <a:latin typeface="Consolas"/>
                <a:cs typeface="Consolas"/>
              </a:rPr>
              <a:t>JFrame</a:t>
            </a:r>
            <a:r>
              <a:rPr lang="en-US" sz="1500" dirty="0">
                <a:latin typeface="Consolas"/>
                <a:cs typeface="Consolas"/>
              </a:rPr>
              <a:t>("</a:t>
            </a:r>
            <a:r>
              <a:rPr lang="en-US" sz="1500" dirty="0" err="1">
                <a:latin typeface="Consolas"/>
                <a:cs typeface="Consolas"/>
              </a:rPr>
              <a:t>SubPanel</a:t>
            </a:r>
            <a:r>
              <a:rPr lang="en-US" sz="1500" dirty="0">
                <a:latin typeface="Consolas"/>
                <a:cs typeface="Consolas"/>
              </a:rPr>
              <a:t> Example");</a:t>
            </a:r>
          </a:p>
          <a:p>
            <a:pPr marL="0" indent="0">
              <a:buNone/>
            </a:pPr>
            <a:r>
              <a:rPr lang="en-US" sz="1500" dirty="0">
                <a:latin typeface="Consolas"/>
                <a:cs typeface="Consolas"/>
              </a:rPr>
              <a:t>        </a:t>
            </a:r>
            <a:r>
              <a:rPr lang="en-US" sz="1500" dirty="0" err="1">
                <a:latin typeface="Consolas"/>
                <a:cs typeface="Consolas"/>
              </a:rPr>
              <a:t>frame.setDefaultCloseOperation</a:t>
            </a:r>
            <a:r>
              <a:rPr lang="en-US" sz="1500" dirty="0">
                <a:latin typeface="Consolas"/>
                <a:cs typeface="Consolas"/>
              </a:rPr>
              <a:t>(</a:t>
            </a:r>
            <a:r>
              <a:rPr lang="en-US" sz="1500" dirty="0" err="1">
                <a:latin typeface="Consolas"/>
                <a:cs typeface="Consolas"/>
              </a:rPr>
              <a:t>JFrame.DISPOSE_ON_CLOSE</a:t>
            </a:r>
            <a:r>
              <a:rPr lang="en-US" sz="1500" dirty="0">
                <a:latin typeface="Consolas"/>
                <a:cs typeface="Consolas"/>
              </a:rPr>
              <a:t>);</a:t>
            </a:r>
          </a:p>
          <a:p>
            <a:pPr marL="0" indent="0">
              <a:buNone/>
            </a:pPr>
            <a:r>
              <a:rPr lang="en-US" sz="1500" dirty="0">
                <a:latin typeface="Consolas"/>
                <a:cs typeface="Consolas"/>
              </a:rPr>
              <a:t>        </a:t>
            </a:r>
          </a:p>
          <a:p>
            <a:pPr marL="0" indent="0">
              <a:buNone/>
            </a:pPr>
            <a:r>
              <a:rPr lang="en-US" sz="1500" dirty="0" smtClean="0">
                <a:latin typeface="Consolas"/>
                <a:cs typeface="Consolas"/>
              </a:rPr>
              <a:t>        </a:t>
            </a:r>
            <a:r>
              <a:rPr lang="en-US" sz="1500" dirty="0" err="1" smtClean="0">
                <a:latin typeface="Consolas"/>
                <a:cs typeface="Consolas"/>
              </a:rPr>
              <a:t>JPanel</a:t>
            </a:r>
            <a:r>
              <a:rPr lang="en-US" sz="1500" dirty="0" smtClean="0">
                <a:latin typeface="Consolas"/>
                <a:cs typeface="Consolas"/>
              </a:rPr>
              <a:t> </a:t>
            </a:r>
            <a:r>
              <a:rPr lang="en-US" sz="1500" dirty="0">
                <a:latin typeface="Consolas"/>
                <a:cs typeface="Consolas"/>
              </a:rPr>
              <a:t>pane1 = new </a:t>
            </a:r>
            <a:r>
              <a:rPr lang="en-US" sz="1500" dirty="0" err="1">
                <a:latin typeface="Consolas"/>
                <a:cs typeface="Consolas"/>
              </a:rPr>
              <a:t>JPanel</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JPanel</a:t>
            </a:r>
            <a:r>
              <a:rPr lang="en-US" sz="1500" dirty="0">
                <a:latin typeface="Consolas"/>
                <a:cs typeface="Consolas"/>
              </a:rPr>
              <a:t> pane2 = new </a:t>
            </a:r>
            <a:r>
              <a:rPr lang="en-US" sz="1500" dirty="0" err="1">
                <a:latin typeface="Consolas"/>
                <a:cs typeface="Consolas"/>
              </a:rPr>
              <a:t>JPanel</a:t>
            </a:r>
            <a:r>
              <a:rPr lang="en-US" sz="1500" dirty="0">
                <a:latin typeface="Consolas"/>
                <a:cs typeface="Consolas"/>
              </a:rPr>
              <a:t>();</a:t>
            </a:r>
          </a:p>
          <a:p>
            <a:pPr marL="0" indent="0">
              <a:buNone/>
            </a:pPr>
            <a:endParaRPr lang="en-US" sz="1500" dirty="0" smtClean="0">
              <a:latin typeface="Consolas"/>
              <a:cs typeface="Consolas"/>
            </a:endParaRPr>
          </a:p>
          <a:p>
            <a:pPr marL="0" indent="0">
              <a:buNone/>
            </a:pPr>
            <a:r>
              <a:rPr lang="en-US" sz="1500" dirty="0" smtClean="0">
                <a:latin typeface="Consolas"/>
                <a:cs typeface="Consolas"/>
              </a:rPr>
              <a:t>// continued ...</a:t>
            </a: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41</a:t>
            </a:fld>
            <a:endParaRPr lang="en-US"/>
          </a:p>
        </p:txBody>
      </p:sp>
    </p:spTree>
    <p:extLst>
      <p:ext uri="{BB962C8B-B14F-4D97-AF65-F5344CB8AC3E}">
        <p14:creationId xmlns:p14="http://schemas.microsoft.com/office/powerpoint/2010/main" val="1355230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Sub-Panels (2)</a:t>
            </a:r>
            <a:endParaRPr lang="en-US" dirty="0"/>
          </a:p>
        </p:txBody>
      </p:sp>
      <p:sp>
        <p:nvSpPr>
          <p:cNvPr id="3" name="Content Placeholder 2"/>
          <p:cNvSpPr>
            <a:spLocks noGrp="1"/>
          </p:cNvSpPr>
          <p:nvPr>
            <p:ph idx="1"/>
          </p:nvPr>
        </p:nvSpPr>
        <p:spPr/>
        <p:txBody>
          <a:bodyPr>
            <a:noAutofit/>
          </a:bodyPr>
          <a:lstStyle/>
          <a:p>
            <a:pPr marL="0" indent="0">
              <a:buNone/>
            </a:pPr>
            <a:r>
              <a:rPr lang="en-US" sz="1500" dirty="0" smtClean="0">
                <a:latin typeface="Consolas"/>
                <a:cs typeface="Consolas"/>
              </a:rPr>
              <a:t>// ... continued</a:t>
            </a:r>
          </a:p>
          <a:p>
            <a:pPr marL="0" indent="0">
              <a:buNone/>
            </a:pPr>
            <a:endParaRPr lang="en-US" sz="1500" dirty="0">
              <a:latin typeface="Consolas"/>
              <a:cs typeface="Consolas"/>
            </a:endParaRPr>
          </a:p>
          <a:p>
            <a:pPr marL="0" indent="0">
              <a:buNone/>
            </a:pPr>
            <a:r>
              <a:rPr lang="en-US" sz="1500" dirty="0" smtClean="0">
                <a:latin typeface="Consolas"/>
                <a:cs typeface="Consolas"/>
              </a:rPr>
              <a:t>        Border </a:t>
            </a:r>
            <a:r>
              <a:rPr lang="en-US" sz="1500" dirty="0">
                <a:latin typeface="Consolas"/>
                <a:cs typeface="Consolas"/>
              </a:rPr>
              <a:t>b1 = </a:t>
            </a:r>
            <a:r>
              <a:rPr lang="en-US" sz="1500" dirty="0" err="1">
                <a:latin typeface="Consolas"/>
                <a:cs typeface="Consolas"/>
              </a:rPr>
              <a:t>BorderFactory.createLineBorder</a:t>
            </a:r>
            <a:r>
              <a:rPr lang="en-US" sz="1500" dirty="0">
                <a:latin typeface="Consolas"/>
                <a:cs typeface="Consolas"/>
              </a:rPr>
              <a:t>(</a:t>
            </a:r>
            <a:r>
              <a:rPr lang="en-US" sz="1500" dirty="0" err="1">
                <a:latin typeface="Consolas"/>
                <a:cs typeface="Consolas"/>
              </a:rPr>
              <a:t>Color.RED</a:t>
            </a:r>
            <a:r>
              <a:rPr lang="en-US" sz="1500" dirty="0">
                <a:latin typeface="Consolas"/>
                <a:cs typeface="Consolas"/>
              </a:rPr>
              <a:t>);</a:t>
            </a:r>
          </a:p>
          <a:p>
            <a:pPr marL="0" indent="0">
              <a:buNone/>
            </a:pPr>
            <a:r>
              <a:rPr lang="en-US" sz="1500" dirty="0" smtClean="0">
                <a:latin typeface="Consolas"/>
                <a:cs typeface="Consolas"/>
              </a:rPr>
              <a:t>        </a:t>
            </a:r>
            <a:r>
              <a:rPr lang="en-US" sz="1500" dirty="0">
                <a:latin typeface="Consolas"/>
                <a:cs typeface="Consolas"/>
              </a:rPr>
              <a:t>Border b2 = </a:t>
            </a:r>
            <a:r>
              <a:rPr lang="en-US" sz="1500" dirty="0" err="1">
                <a:latin typeface="Consolas"/>
                <a:cs typeface="Consolas"/>
              </a:rPr>
              <a:t>BorderFactory.createTitledBorder</a:t>
            </a:r>
            <a:r>
              <a:rPr lang="en-US" sz="1500" dirty="0">
                <a:latin typeface="Consolas"/>
                <a:cs typeface="Consolas"/>
              </a:rPr>
              <a:t>("Sub Panel");        </a:t>
            </a:r>
            <a:endParaRPr lang="en-US" sz="1500" dirty="0" smtClean="0">
              <a:latin typeface="Consolas"/>
              <a:cs typeface="Consolas"/>
            </a:endParaRPr>
          </a:p>
          <a:p>
            <a:pPr marL="0" indent="0">
              <a:buNone/>
            </a:pPr>
            <a:endParaRPr lang="en-US" sz="1500" dirty="0">
              <a:latin typeface="Consolas"/>
              <a:cs typeface="Consolas"/>
            </a:endParaRPr>
          </a:p>
          <a:p>
            <a:pPr marL="0" indent="0">
              <a:buNone/>
            </a:pPr>
            <a:r>
              <a:rPr lang="en-US" sz="1500" dirty="0">
                <a:latin typeface="Consolas"/>
                <a:cs typeface="Consolas"/>
              </a:rPr>
              <a:t>        pane1.setBorder(b1);</a:t>
            </a:r>
          </a:p>
          <a:p>
            <a:pPr marL="0" indent="0">
              <a:buNone/>
            </a:pPr>
            <a:r>
              <a:rPr lang="en-US" sz="1500" dirty="0">
                <a:latin typeface="Consolas"/>
                <a:cs typeface="Consolas"/>
              </a:rPr>
              <a:t>        pane2.setBorder(b2);</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smtClean="0">
                <a:latin typeface="Consolas"/>
                <a:cs typeface="Consolas"/>
              </a:rPr>
              <a:t>addButtons</a:t>
            </a:r>
            <a:r>
              <a:rPr lang="en-US" sz="1500" dirty="0" smtClean="0">
                <a:latin typeface="Consolas"/>
                <a:cs typeface="Consolas"/>
              </a:rPr>
              <a:t>(pane2</a:t>
            </a:r>
            <a:r>
              <a:rPr lang="en-US" sz="1500" dirty="0">
                <a:latin typeface="Consolas"/>
                <a:cs typeface="Consolas"/>
              </a:rPr>
              <a:t>, 5</a:t>
            </a:r>
            <a:r>
              <a:rPr lang="en-US" sz="1500" dirty="0" smtClean="0">
                <a:latin typeface="Consolas"/>
                <a:cs typeface="Consolas"/>
              </a:rPr>
              <a:t>);</a:t>
            </a:r>
          </a:p>
          <a:p>
            <a:pPr marL="0" indent="0">
              <a:buNone/>
            </a:pPr>
            <a:r>
              <a:rPr lang="en-US" sz="1500" dirty="0">
                <a:latin typeface="Consolas"/>
                <a:cs typeface="Consolas"/>
              </a:rPr>
              <a:t> </a:t>
            </a:r>
            <a:r>
              <a:rPr lang="en-US" sz="1500" dirty="0" smtClean="0">
                <a:latin typeface="Consolas"/>
                <a:cs typeface="Consolas"/>
              </a:rPr>
              <a:t>       </a:t>
            </a:r>
            <a:r>
              <a:rPr lang="en-US" sz="1500" dirty="0" err="1" smtClean="0">
                <a:latin typeface="Consolas"/>
                <a:cs typeface="Consolas"/>
              </a:rPr>
              <a:t>addButtons</a:t>
            </a:r>
            <a:r>
              <a:rPr lang="en-US" sz="1500" dirty="0" smtClean="0">
                <a:latin typeface="Consolas"/>
                <a:cs typeface="Consolas"/>
              </a:rPr>
              <a:t>(pane1</a:t>
            </a:r>
            <a:r>
              <a:rPr lang="en-US" sz="1500" dirty="0">
                <a:latin typeface="Consolas"/>
                <a:cs typeface="Consolas"/>
              </a:rPr>
              <a:t>, 2);</a:t>
            </a:r>
          </a:p>
          <a:p>
            <a:pPr marL="0" indent="0">
              <a:buNone/>
            </a:pPr>
            <a:r>
              <a:rPr lang="en-US" sz="1500" dirty="0">
                <a:latin typeface="Consolas"/>
                <a:cs typeface="Consolas"/>
              </a:rPr>
              <a:t>        pane1.add(pane2);</a:t>
            </a:r>
          </a:p>
          <a:p>
            <a:pPr marL="0" indent="0">
              <a:buNone/>
            </a:pPr>
            <a:r>
              <a:rPr lang="en-US" sz="1500" dirty="0">
                <a:latin typeface="Consolas"/>
                <a:cs typeface="Consolas"/>
              </a:rPr>
              <a:t>        </a:t>
            </a:r>
            <a:r>
              <a:rPr lang="en-US" sz="1500" dirty="0" err="1">
                <a:latin typeface="Consolas"/>
                <a:cs typeface="Consolas"/>
              </a:rPr>
              <a:t>addButtons</a:t>
            </a:r>
            <a:r>
              <a:rPr lang="en-US" sz="1500" dirty="0">
                <a:latin typeface="Consolas"/>
                <a:cs typeface="Consolas"/>
              </a:rPr>
              <a:t>(pane1, 3);</a:t>
            </a:r>
          </a:p>
          <a:p>
            <a:pPr marL="0" indent="0">
              <a:buNone/>
            </a:pPr>
            <a:r>
              <a:rPr lang="en-US" sz="1500" dirty="0" smtClean="0">
                <a:latin typeface="Consolas"/>
                <a:cs typeface="Consolas"/>
              </a:rPr>
              <a:t>        </a:t>
            </a:r>
            <a:endParaRPr lang="en-US" sz="1500" dirty="0">
              <a:latin typeface="Consolas"/>
              <a:cs typeface="Consolas"/>
            </a:endParaRPr>
          </a:p>
          <a:p>
            <a:pPr marL="0" indent="0">
              <a:buNone/>
            </a:pPr>
            <a:r>
              <a:rPr lang="en-US" sz="1500" dirty="0">
                <a:latin typeface="Consolas"/>
                <a:cs typeface="Consolas"/>
              </a:rPr>
              <a:t>        </a:t>
            </a:r>
            <a:r>
              <a:rPr lang="en-US" sz="1500" dirty="0" err="1">
                <a:latin typeface="Consolas"/>
                <a:cs typeface="Consolas"/>
              </a:rPr>
              <a:t>frame.add</a:t>
            </a:r>
            <a:r>
              <a:rPr lang="en-US" sz="1500" dirty="0">
                <a:latin typeface="Consolas"/>
                <a:cs typeface="Consolas"/>
              </a:rPr>
              <a:t>(pane1);</a:t>
            </a:r>
          </a:p>
          <a:p>
            <a:pPr marL="0" indent="0">
              <a:buNone/>
            </a:pPr>
            <a:r>
              <a:rPr lang="en-US" sz="1500" dirty="0" smtClean="0">
                <a:latin typeface="Consolas"/>
                <a:cs typeface="Consolas"/>
              </a:rPr>
              <a:t>        </a:t>
            </a:r>
            <a:r>
              <a:rPr lang="en-US" sz="1500" dirty="0" err="1" smtClean="0">
                <a:latin typeface="Consolas"/>
                <a:cs typeface="Consolas"/>
              </a:rPr>
              <a:t>frame.setVisible</a:t>
            </a:r>
            <a:r>
              <a:rPr lang="en-US" sz="1500" dirty="0" smtClean="0">
                <a:latin typeface="Consolas"/>
                <a:cs typeface="Consolas"/>
              </a:rPr>
              <a:t>(true</a:t>
            </a:r>
            <a:r>
              <a:rPr lang="en-US" sz="1500" dirty="0">
                <a:latin typeface="Consolas"/>
                <a:cs typeface="Consolas"/>
              </a:rPr>
              <a:t>);</a:t>
            </a:r>
          </a:p>
          <a:p>
            <a:pPr marL="0" indent="0">
              <a:buNone/>
            </a:pPr>
            <a:r>
              <a:rPr lang="en-US" sz="1500" dirty="0">
                <a:latin typeface="Consolas"/>
                <a:cs typeface="Consolas"/>
              </a:rPr>
              <a:t>    }</a:t>
            </a:r>
          </a:p>
          <a:p>
            <a:pPr marL="0" indent="0">
              <a:buNone/>
            </a:pPr>
            <a:endParaRPr lang="en-US" sz="1500" dirty="0" smtClean="0">
              <a:latin typeface="Consolas"/>
              <a:cs typeface="Consolas"/>
            </a:endParaRPr>
          </a:p>
          <a:p>
            <a:pPr marL="0" indent="0">
              <a:buNone/>
            </a:pPr>
            <a:r>
              <a:rPr lang="en-US" sz="1500" dirty="0" smtClean="0">
                <a:latin typeface="Consolas"/>
                <a:cs typeface="Consolas"/>
              </a:rPr>
              <a:t>// continued ...</a:t>
            </a: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42</a:t>
            </a:fld>
            <a:endParaRPr lang="en-US"/>
          </a:p>
        </p:txBody>
      </p:sp>
    </p:spTree>
    <p:extLst>
      <p:ext uri="{BB962C8B-B14F-4D97-AF65-F5344CB8AC3E}">
        <p14:creationId xmlns:p14="http://schemas.microsoft.com/office/powerpoint/2010/main" val="2035525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Sub-Panels (3)</a:t>
            </a:r>
            <a:endParaRPr lang="en-US" dirty="0"/>
          </a:p>
        </p:txBody>
      </p:sp>
      <p:sp>
        <p:nvSpPr>
          <p:cNvPr id="3" name="Content Placeholder 2"/>
          <p:cNvSpPr>
            <a:spLocks noGrp="1"/>
          </p:cNvSpPr>
          <p:nvPr>
            <p:ph idx="1"/>
          </p:nvPr>
        </p:nvSpPr>
        <p:spPr/>
        <p:txBody>
          <a:bodyPr>
            <a:noAutofit/>
          </a:bodyPr>
          <a:lstStyle/>
          <a:p>
            <a:pPr marL="0" indent="0">
              <a:buNone/>
            </a:pPr>
            <a:r>
              <a:rPr lang="en-US" sz="1500" dirty="0" smtClean="0">
                <a:latin typeface="Consolas"/>
                <a:cs typeface="Consolas"/>
              </a:rPr>
              <a:t>// ... continued</a:t>
            </a:r>
          </a:p>
          <a:p>
            <a:pPr marL="0" indent="0">
              <a:buNone/>
            </a:pPr>
            <a:endParaRPr lang="en-US" sz="1500" dirty="0">
              <a:latin typeface="Consolas"/>
              <a:cs typeface="Consolas"/>
            </a:endParaRPr>
          </a:p>
          <a:p>
            <a:pPr marL="0" indent="0">
              <a:buNone/>
            </a:pPr>
            <a:r>
              <a:rPr lang="en-US" sz="1500" dirty="0" smtClean="0">
                <a:latin typeface="Consolas"/>
                <a:cs typeface="Consolas"/>
              </a:rPr>
              <a:t>    static </a:t>
            </a:r>
            <a:r>
              <a:rPr lang="en-US" sz="1500" dirty="0" err="1">
                <a:latin typeface="Consolas"/>
                <a:cs typeface="Consolas"/>
              </a:rPr>
              <a:t>int</a:t>
            </a:r>
            <a:r>
              <a:rPr lang="en-US" sz="1500" dirty="0">
                <a:latin typeface="Consolas"/>
                <a:cs typeface="Consolas"/>
              </a:rPr>
              <a:t> counter = 0;</a:t>
            </a:r>
          </a:p>
          <a:p>
            <a:pPr marL="0" indent="0">
              <a:buNone/>
            </a:pPr>
            <a:r>
              <a:rPr lang="en-US" sz="1500" dirty="0">
                <a:latin typeface="Consolas"/>
                <a:cs typeface="Consolas"/>
              </a:rPr>
              <a:t>    </a:t>
            </a:r>
          </a:p>
          <a:p>
            <a:pPr marL="0" indent="0">
              <a:buNone/>
            </a:pPr>
            <a:r>
              <a:rPr lang="en-US" sz="1500" dirty="0">
                <a:latin typeface="Consolas"/>
                <a:cs typeface="Consolas"/>
              </a:rPr>
              <a:t>    static void </a:t>
            </a:r>
            <a:r>
              <a:rPr lang="en-US" sz="1500" dirty="0" err="1">
                <a:latin typeface="Consolas"/>
                <a:cs typeface="Consolas"/>
              </a:rPr>
              <a:t>addButtons</a:t>
            </a:r>
            <a:r>
              <a:rPr lang="en-US" sz="1500" dirty="0">
                <a:latin typeface="Consolas"/>
                <a:cs typeface="Consolas"/>
              </a:rPr>
              <a:t>(</a:t>
            </a:r>
            <a:r>
              <a:rPr lang="en-US" sz="1500" dirty="0" err="1">
                <a:latin typeface="Consolas"/>
                <a:cs typeface="Consolas"/>
              </a:rPr>
              <a:t>JPanel</a:t>
            </a:r>
            <a:r>
              <a:rPr lang="en-US" sz="1500" dirty="0">
                <a:latin typeface="Consolas"/>
                <a:cs typeface="Consolas"/>
              </a:rPr>
              <a:t> pane, </a:t>
            </a:r>
            <a:r>
              <a:rPr lang="en-US" sz="1500" dirty="0" err="1">
                <a:latin typeface="Consolas"/>
                <a:cs typeface="Consolas"/>
              </a:rPr>
              <a:t>int</a:t>
            </a:r>
            <a:r>
              <a:rPr lang="en-US" sz="1500" dirty="0">
                <a:latin typeface="Consolas"/>
                <a:cs typeface="Consolas"/>
              </a:rPr>
              <a:t> count) {</a:t>
            </a:r>
          </a:p>
          <a:p>
            <a:pPr marL="0" indent="0">
              <a:buNone/>
            </a:pPr>
            <a:r>
              <a:rPr lang="en-US" sz="1500" dirty="0">
                <a:latin typeface="Consolas"/>
                <a:cs typeface="Consolas"/>
              </a:rPr>
              <a:t>        for (</a:t>
            </a:r>
            <a:r>
              <a:rPr lang="en-US" sz="1500" dirty="0" err="1">
                <a:latin typeface="Consolas"/>
                <a:cs typeface="Consolas"/>
              </a:rPr>
              <a:t>int</a:t>
            </a:r>
            <a:r>
              <a:rPr lang="en-US" sz="1500" dirty="0">
                <a:latin typeface="Consolas"/>
                <a:cs typeface="Consolas"/>
              </a:rPr>
              <a:t> </a:t>
            </a:r>
            <a:r>
              <a:rPr lang="en-US" sz="1500" dirty="0" err="1">
                <a:latin typeface="Consolas"/>
                <a:cs typeface="Consolas"/>
              </a:rPr>
              <a:t>i</a:t>
            </a:r>
            <a:r>
              <a:rPr lang="en-US" sz="1500" dirty="0">
                <a:latin typeface="Consolas"/>
                <a:cs typeface="Consolas"/>
              </a:rPr>
              <a:t> = </a:t>
            </a:r>
            <a:r>
              <a:rPr lang="en-US" sz="1500" dirty="0" smtClean="0">
                <a:latin typeface="Consolas"/>
                <a:cs typeface="Consolas"/>
              </a:rPr>
              <a:t>1; </a:t>
            </a:r>
            <a:r>
              <a:rPr lang="en-US" sz="1500" dirty="0" err="1">
                <a:latin typeface="Consolas"/>
                <a:cs typeface="Consolas"/>
              </a:rPr>
              <a:t>i</a:t>
            </a:r>
            <a:r>
              <a:rPr lang="en-US" sz="1500" dirty="0">
                <a:latin typeface="Consolas"/>
                <a:cs typeface="Consolas"/>
              </a:rPr>
              <a:t> </a:t>
            </a:r>
            <a:r>
              <a:rPr lang="en-US" sz="1500" dirty="0" smtClean="0">
                <a:latin typeface="Consolas"/>
                <a:cs typeface="Consolas"/>
              </a:rPr>
              <a:t>&lt;= </a:t>
            </a:r>
            <a:r>
              <a:rPr lang="en-US" sz="1500" dirty="0">
                <a:latin typeface="Consolas"/>
                <a:cs typeface="Consolas"/>
              </a:rPr>
              <a:t>count; </a:t>
            </a:r>
            <a:r>
              <a:rPr lang="en-US" sz="1500" dirty="0" err="1">
                <a:latin typeface="Consolas"/>
                <a:cs typeface="Consolas"/>
              </a:rPr>
              <a:t>i</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pane.add</a:t>
            </a:r>
            <a:r>
              <a:rPr lang="en-US" sz="1500" dirty="0">
                <a:latin typeface="Consolas"/>
                <a:cs typeface="Consolas"/>
              </a:rPr>
              <a:t>(new </a:t>
            </a:r>
            <a:r>
              <a:rPr lang="en-US" sz="1500" dirty="0" err="1">
                <a:latin typeface="Consolas"/>
                <a:cs typeface="Consolas"/>
              </a:rPr>
              <a:t>JButton</a:t>
            </a:r>
            <a:r>
              <a:rPr lang="en-US" sz="1500" dirty="0">
                <a:latin typeface="Consolas"/>
                <a:cs typeface="Consolas"/>
              </a:rPr>
              <a:t>("Button " + ++counter));</a:t>
            </a:r>
          </a:p>
          <a:p>
            <a:pPr marL="0" indent="0">
              <a:buNone/>
            </a:pPr>
            <a:r>
              <a:rPr lang="en-US" sz="1500" dirty="0">
                <a:latin typeface="Consolas"/>
                <a:cs typeface="Consolas"/>
              </a:rPr>
              <a:t>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43</a:t>
            </a:fld>
            <a:endParaRPr lang="en-US"/>
          </a:p>
        </p:txBody>
      </p:sp>
    </p:spTree>
    <p:extLst>
      <p:ext uri="{BB962C8B-B14F-4D97-AF65-F5344CB8AC3E}">
        <p14:creationId xmlns:p14="http://schemas.microsoft.com/office/powerpoint/2010/main" val="1429613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Class</a:t>
            </a:r>
            <a:endParaRPr lang="en-US" dirty="0"/>
          </a:p>
        </p:txBody>
      </p:sp>
      <p:sp>
        <p:nvSpPr>
          <p:cNvPr id="3" name="Content Placeholder 2"/>
          <p:cNvSpPr>
            <a:spLocks noGrp="1"/>
          </p:cNvSpPr>
          <p:nvPr>
            <p:ph idx="1"/>
          </p:nvPr>
        </p:nvSpPr>
        <p:spPr/>
        <p:txBody>
          <a:bodyPr>
            <a:normAutofit/>
          </a:bodyPr>
          <a:lstStyle/>
          <a:p>
            <a:r>
              <a:rPr lang="en-US" dirty="0" smtClean="0"/>
              <a:t>A blank rectangular area that can be added to a Component (e.g., a Panel)</a:t>
            </a:r>
          </a:p>
          <a:p>
            <a:r>
              <a:rPr lang="en-US" dirty="0" smtClean="0"/>
              <a:t>Permits drawing operations by </a:t>
            </a:r>
            <a:r>
              <a:rPr lang="en-US" dirty="0" err="1" smtClean="0"/>
              <a:t>subclassing</a:t>
            </a:r>
            <a:r>
              <a:rPr lang="en-US" dirty="0" smtClean="0"/>
              <a:t> and overriding “void paint(Graphics g)” method</a:t>
            </a:r>
          </a:p>
          <a:p>
            <a:pPr lvl="1"/>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44</a:t>
            </a:fld>
            <a:endParaRPr lang="en-US"/>
          </a:p>
        </p:txBody>
      </p:sp>
    </p:spTree>
    <p:extLst>
      <p:ext uri="{BB962C8B-B14F-4D97-AF65-F5344CB8AC3E}">
        <p14:creationId xmlns:p14="http://schemas.microsoft.com/office/powerpoint/2010/main" val="16640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 Class</a:t>
            </a:r>
            <a:endParaRPr lang="en-US" dirty="0"/>
          </a:p>
        </p:txBody>
      </p:sp>
      <p:sp>
        <p:nvSpPr>
          <p:cNvPr id="3" name="Content Placeholder 2"/>
          <p:cNvSpPr>
            <a:spLocks noGrp="1"/>
          </p:cNvSpPr>
          <p:nvPr>
            <p:ph idx="1"/>
          </p:nvPr>
        </p:nvSpPr>
        <p:spPr/>
        <p:txBody>
          <a:bodyPr/>
          <a:lstStyle/>
          <a:p>
            <a:r>
              <a:rPr lang="en-US" dirty="0" smtClean="0"/>
              <a:t>“Knows” how to draw on a given Canvas</a:t>
            </a:r>
          </a:p>
          <a:p>
            <a:r>
              <a:rPr lang="en-US" dirty="0" smtClean="0"/>
              <a:t>Coordinates in pixels (for our purposes)</a:t>
            </a:r>
          </a:p>
          <a:p>
            <a:pPr lvl="1"/>
            <a:r>
              <a:rPr lang="en-US" dirty="0" smtClean="0"/>
              <a:t>Upper left is 0,0</a:t>
            </a:r>
          </a:p>
          <a:p>
            <a:pPr lvl="1"/>
            <a:r>
              <a:rPr lang="en-US" dirty="0" smtClean="0"/>
              <a:t>x moves to right; y moves down</a:t>
            </a:r>
          </a:p>
          <a:p>
            <a:r>
              <a:rPr lang="en-US" dirty="0" smtClean="0"/>
              <a:t>Graphics context includes</a:t>
            </a:r>
          </a:p>
          <a:p>
            <a:pPr lvl="1"/>
            <a:r>
              <a:rPr lang="en-US" dirty="0" smtClean="0"/>
              <a:t>Current color</a:t>
            </a:r>
          </a:p>
          <a:p>
            <a:pPr lvl="1"/>
            <a:r>
              <a:rPr lang="en-US" dirty="0" smtClean="0"/>
              <a:t>Current font (when drawing text)</a:t>
            </a:r>
          </a:p>
          <a:p>
            <a:pPr lvl="1"/>
            <a:r>
              <a:rPr lang="en-US" dirty="0" smtClean="0"/>
              <a:t>Other properties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45</a:t>
            </a:fld>
            <a:endParaRPr lang="en-US"/>
          </a:p>
        </p:txBody>
      </p:sp>
    </p:spTree>
    <p:extLst>
      <p:ext uri="{BB962C8B-B14F-4D97-AF65-F5344CB8AC3E}">
        <p14:creationId xmlns:p14="http://schemas.microsoft.com/office/powerpoint/2010/main" val="308436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 Class Operations</a:t>
            </a:r>
            <a:endParaRPr lang="en-US" dirty="0"/>
          </a:p>
        </p:txBody>
      </p:sp>
      <p:sp>
        <p:nvSpPr>
          <p:cNvPr id="3" name="Content Placeholder 2"/>
          <p:cNvSpPr>
            <a:spLocks noGrp="1"/>
          </p:cNvSpPr>
          <p:nvPr>
            <p:ph idx="1"/>
          </p:nvPr>
        </p:nvSpPr>
        <p:spPr/>
        <p:txBody>
          <a:bodyPr/>
          <a:lstStyle/>
          <a:p>
            <a:r>
              <a:rPr lang="en-US" dirty="0" smtClean="0"/>
              <a:t>Call from within paint(), running on EDT</a:t>
            </a:r>
          </a:p>
          <a:p>
            <a:r>
              <a:rPr lang="en-US" dirty="0" smtClean="0"/>
              <a:t>Examples…</a:t>
            </a:r>
          </a:p>
          <a:p>
            <a:pPr lvl="1"/>
            <a:r>
              <a:rPr lang="en-US" dirty="0" err="1" smtClean="0"/>
              <a:t>g.drawLine</a:t>
            </a:r>
            <a:r>
              <a:rPr lang="en-US" dirty="0" smtClean="0"/>
              <a:t>(x1, y1, x2, y2)</a:t>
            </a:r>
          </a:p>
          <a:p>
            <a:pPr lvl="1"/>
            <a:r>
              <a:rPr lang="en-US" dirty="0" err="1" smtClean="0"/>
              <a:t>g.drawRect</a:t>
            </a:r>
            <a:r>
              <a:rPr lang="en-US" dirty="0" smtClean="0"/>
              <a:t>(x, y, width, height)</a:t>
            </a:r>
            <a:endParaRPr lang="en-US" dirty="0"/>
          </a:p>
          <a:p>
            <a:pPr lvl="1"/>
            <a:r>
              <a:rPr lang="en-US" dirty="0" err="1"/>
              <a:t>g.fillOval</a:t>
            </a:r>
            <a:r>
              <a:rPr lang="en-US" dirty="0" smtClean="0"/>
              <a:t>(x, y, width, height)</a:t>
            </a:r>
          </a:p>
          <a:p>
            <a:pPr lvl="1"/>
            <a:r>
              <a:rPr lang="en-US" dirty="0" err="1" smtClean="0"/>
              <a:t>g.drawString</a:t>
            </a:r>
            <a:r>
              <a:rPr lang="en-US" dirty="0" smtClean="0"/>
              <a:t>(s, x, y)</a:t>
            </a:r>
          </a:p>
          <a:p>
            <a:r>
              <a:rPr lang="en-US" dirty="0" smtClean="0"/>
              <a:t>When model changes, call repaint(), allowable from non-EDT, which calls paint() later</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46</a:t>
            </a:fld>
            <a:endParaRPr lang="en-US"/>
          </a:p>
        </p:txBody>
      </p:sp>
    </p:spTree>
    <p:extLst>
      <p:ext uri="{BB962C8B-B14F-4D97-AF65-F5344CB8AC3E}">
        <p14:creationId xmlns:p14="http://schemas.microsoft.com/office/powerpoint/2010/main" val="212607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View (1)</a:t>
            </a:r>
            <a:endParaRPr lang="en-US" dirty="0"/>
          </a:p>
        </p:txBody>
      </p:sp>
      <p:sp>
        <p:nvSpPr>
          <p:cNvPr id="3" name="Content Placeholder 2"/>
          <p:cNvSpPr>
            <a:spLocks noGrp="1"/>
          </p:cNvSpPr>
          <p:nvPr>
            <p:ph idx="1"/>
          </p:nvPr>
        </p:nvSpPr>
        <p:spPr/>
        <p:txBody>
          <a:bodyPr>
            <a:noAutofit/>
          </a:bodyPr>
          <a:lstStyle/>
          <a:p>
            <a:pPr marL="0" indent="0">
              <a:buNone/>
            </a:pPr>
            <a:r>
              <a:rPr lang="en-US" sz="1500" dirty="0">
                <a:latin typeface="Consolas"/>
                <a:cs typeface="Consolas"/>
              </a:rPr>
              <a:t>import </a:t>
            </a:r>
            <a:r>
              <a:rPr lang="en-US" sz="1500" dirty="0" err="1">
                <a:latin typeface="Consolas"/>
                <a:cs typeface="Consolas"/>
              </a:rPr>
              <a:t>javax.swing.JFrame</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java.awt.Canvas</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java.awt.Color</a:t>
            </a:r>
            <a:r>
              <a:rPr lang="en-US" sz="1500" dirty="0">
                <a:latin typeface="Consolas"/>
                <a:cs typeface="Consolas"/>
              </a:rPr>
              <a:t>;</a:t>
            </a:r>
          </a:p>
          <a:p>
            <a:pPr marL="0" indent="0">
              <a:buNone/>
            </a:pPr>
            <a:r>
              <a:rPr lang="en-US" sz="1500" dirty="0">
                <a:latin typeface="Consolas"/>
                <a:cs typeface="Consolas"/>
              </a:rPr>
              <a:t>import </a:t>
            </a:r>
            <a:r>
              <a:rPr lang="en-US" sz="1500" dirty="0" err="1">
                <a:latin typeface="Consolas"/>
                <a:cs typeface="Consolas"/>
              </a:rPr>
              <a:t>java.awt.Graphics</a:t>
            </a:r>
            <a:r>
              <a:rPr lang="en-US" sz="1500" dirty="0">
                <a:latin typeface="Consolas"/>
                <a:cs typeface="Consolas"/>
              </a:rPr>
              <a:t>;</a:t>
            </a:r>
          </a:p>
          <a:p>
            <a:pPr marL="0" indent="0">
              <a:buNone/>
            </a:pPr>
            <a:endParaRPr lang="en-US" sz="1500" dirty="0">
              <a:latin typeface="Consolas"/>
              <a:cs typeface="Consolas"/>
            </a:endParaRPr>
          </a:p>
          <a:p>
            <a:pPr marL="0" indent="0">
              <a:buNone/>
            </a:pPr>
            <a:r>
              <a:rPr lang="en-US" sz="1500" dirty="0">
                <a:latin typeface="Consolas"/>
                <a:cs typeface="Consolas"/>
              </a:rPr>
              <a:t>public class View extends Canvas {</a:t>
            </a:r>
          </a:p>
          <a:p>
            <a:pPr marL="0" indent="0">
              <a:buNone/>
            </a:pPr>
            <a:r>
              <a:rPr lang="en-US" sz="1500" dirty="0">
                <a:latin typeface="Consolas"/>
                <a:cs typeface="Consolas"/>
              </a:rPr>
              <a:t>    Model model;</a:t>
            </a:r>
          </a:p>
          <a:p>
            <a:pPr marL="0" indent="0">
              <a:buNone/>
            </a:pPr>
            <a:r>
              <a:rPr lang="en-US" sz="1500" dirty="0">
                <a:latin typeface="Consolas"/>
                <a:cs typeface="Consolas"/>
              </a:rPr>
              <a:t>    </a:t>
            </a:r>
          </a:p>
          <a:p>
            <a:pPr marL="0" indent="0">
              <a:buNone/>
            </a:pPr>
            <a:r>
              <a:rPr lang="en-US" sz="1500" dirty="0">
                <a:latin typeface="Consolas"/>
                <a:cs typeface="Consolas"/>
              </a:rPr>
              <a:t>    View(Model model) {</a:t>
            </a:r>
          </a:p>
          <a:p>
            <a:pPr marL="0" indent="0">
              <a:buNone/>
            </a:pPr>
            <a:r>
              <a:rPr lang="en-US" sz="1500" dirty="0">
                <a:latin typeface="Consolas"/>
                <a:cs typeface="Consolas"/>
              </a:rPr>
              <a:t>        </a:t>
            </a:r>
            <a:r>
              <a:rPr lang="en-US" sz="1500" dirty="0" err="1">
                <a:latin typeface="Consolas"/>
                <a:cs typeface="Consolas"/>
              </a:rPr>
              <a:t>this.model</a:t>
            </a:r>
            <a:r>
              <a:rPr lang="en-US" sz="1500" dirty="0">
                <a:latin typeface="Consolas"/>
                <a:cs typeface="Consolas"/>
              </a:rPr>
              <a:t> = model;</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JFrame</a:t>
            </a:r>
            <a:r>
              <a:rPr lang="en-US" sz="1500" dirty="0">
                <a:latin typeface="Consolas"/>
                <a:cs typeface="Consolas"/>
              </a:rPr>
              <a:t> frame = new </a:t>
            </a:r>
            <a:r>
              <a:rPr lang="en-US" sz="1500" dirty="0" err="1">
                <a:latin typeface="Consolas"/>
                <a:cs typeface="Consolas"/>
              </a:rPr>
              <a:t>JFrame</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frame.setDefaultCloseOperation</a:t>
            </a:r>
            <a:r>
              <a:rPr lang="en-US" sz="1500" dirty="0">
                <a:latin typeface="Consolas"/>
                <a:cs typeface="Consolas"/>
              </a:rPr>
              <a:t>(</a:t>
            </a:r>
            <a:r>
              <a:rPr lang="en-US" sz="1500" dirty="0" err="1">
                <a:latin typeface="Consolas"/>
                <a:cs typeface="Consolas"/>
              </a:rPr>
              <a:t>JFrame.DISPOSE_ON_CLOSE</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frame.setSize</a:t>
            </a:r>
            <a:r>
              <a:rPr lang="en-US" sz="1500" dirty="0">
                <a:latin typeface="Consolas"/>
                <a:cs typeface="Consolas"/>
              </a:rPr>
              <a:t>(640, 480);</a:t>
            </a:r>
          </a:p>
          <a:p>
            <a:pPr marL="0" indent="0">
              <a:buNone/>
            </a:pPr>
            <a:r>
              <a:rPr lang="en-US" sz="1500" dirty="0">
                <a:latin typeface="Consolas"/>
                <a:cs typeface="Consolas"/>
              </a:rPr>
              <a:t>        </a:t>
            </a:r>
            <a:r>
              <a:rPr lang="en-US" sz="1500" dirty="0" err="1">
                <a:latin typeface="Consolas"/>
                <a:cs typeface="Consolas"/>
              </a:rPr>
              <a:t>frame.add</a:t>
            </a:r>
            <a:r>
              <a:rPr lang="en-US" sz="1500" dirty="0">
                <a:latin typeface="Consolas"/>
                <a:cs typeface="Consolas"/>
              </a:rPr>
              <a:t>(this);</a:t>
            </a:r>
          </a:p>
          <a:p>
            <a:pPr marL="0" indent="0">
              <a:buNone/>
            </a:pPr>
            <a:r>
              <a:rPr lang="en-US" sz="1500" dirty="0">
                <a:latin typeface="Consolas"/>
                <a:cs typeface="Consolas"/>
              </a:rPr>
              <a:t>        </a:t>
            </a:r>
            <a:r>
              <a:rPr lang="en-US" sz="1500" dirty="0" err="1">
                <a:latin typeface="Consolas"/>
                <a:cs typeface="Consolas"/>
              </a:rPr>
              <a:t>frame.setVisible</a:t>
            </a:r>
            <a:r>
              <a:rPr lang="en-US" sz="1500" dirty="0">
                <a:latin typeface="Consolas"/>
                <a:cs typeface="Consolas"/>
              </a:rPr>
              <a:t>(true);</a:t>
            </a:r>
          </a:p>
          <a:p>
            <a:pPr marL="0" indent="0">
              <a:buNone/>
            </a:pPr>
            <a:r>
              <a:rPr lang="en-US" sz="1500" dirty="0">
                <a:latin typeface="Consolas"/>
                <a:cs typeface="Consolas"/>
              </a:rPr>
              <a:t>    }</a:t>
            </a:r>
          </a:p>
          <a:p>
            <a:pPr marL="0" indent="0">
              <a:buNone/>
            </a:pPr>
            <a:r>
              <a:rPr lang="en-US" sz="1500" dirty="0" smtClean="0">
                <a:latin typeface="Consolas"/>
                <a:cs typeface="Consolas"/>
              </a:rPr>
              <a:t>// continued...</a:t>
            </a: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47</a:t>
            </a:fld>
            <a:endParaRPr lang="en-US"/>
          </a:p>
        </p:txBody>
      </p:sp>
    </p:spTree>
    <p:extLst>
      <p:ext uri="{BB962C8B-B14F-4D97-AF65-F5344CB8AC3E}">
        <p14:creationId xmlns:p14="http://schemas.microsoft.com/office/powerpoint/2010/main" val="3783749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View (2)</a:t>
            </a:r>
            <a:endParaRPr lang="en-US" dirty="0"/>
          </a:p>
        </p:txBody>
      </p:sp>
      <p:sp>
        <p:nvSpPr>
          <p:cNvPr id="3" name="Content Placeholder 2"/>
          <p:cNvSpPr>
            <a:spLocks noGrp="1"/>
          </p:cNvSpPr>
          <p:nvPr>
            <p:ph idx="1"/>
          </p:nvPr>
        </p:nvSpPr>
        <p:spPr/>
        <p:txBody>
          <a:bodyPr>
            <a:noAutofit/>
          </a:bodyPr>
          <a:lstStyle/>
          <a:p>
            <a:pPr marL="0" indent="0">
              <a:buNone/>
            </a:pPr>
            <a:r>
              <a:rPr lang="en-US" sz="1500" dirty="0" smtClean="0">
                <a:latin typeface="Consolas"/>
                <a:cs typeface="Consolas"/>
              </a:rPr>
              <a:t>// ... continued</a:t>
            </a:r>
            <a:endParaRPr lang="en-US" sz="1500" dirty="0">
              <a:latin typeface="Consolas"/>
              <a:cs typeface="Consolas"/>
            </a:endParaRP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 The paint method is called on the EDT in response to a call </a:t>
            </a:r>
            <a:r>
              <a:rPr lang="en-US" sz="1500" dirty="0" smtClean="0">
                <a:latin typeface="Consolas"/>
                <a:cs typeface="Consolas"/>
              </a:rPr>
              <a:t>to</a:t>
            </a:r>
          </a:p>
          <a:p>
            <a:pPr marL="0" indent="0">
              <a:buNone/>
            </a:pPr>
            <a:r>
              <a:rPr lang="en-US" sz="1500" dirty="0">
                <a:latin typeface="Consolas"/>
                <a:cs typeface="Consolas"/>
              </a:rPr>
              <a:t> </a:t>
            </a:r>
            <a:r>
              <a:rPr lang="en-US" sz="1500" dirty="0" smtClean="0">
                <a:latin typeface="Consolas"/>
                <a:cs typeface="Consolas"/>
              </a:rPr>
              <a:t>    * </a:t>
            </a:r>
            <a:r>
              <a:rPr lang="en-US" sz="1500" dirty="0">
                <a:latin typeface="Consolas"/>
                <a:cs typeface="Consolas"/>
              </a:rPr>
              <a:t>repaint().</a:t>
            </a:r>
          </a:p>
          <a:p>
            <a:pPr marL="0" indent="0">
              <a:buNone/>
            </a:pPr>
            <a:r>
              <a:rPr lang="en-US" sz="1500" dirty="0">
                <a:latin typeface="Consolas"/>
                <a:cs typeface="Consolas"/>
              </a:rPr>
              <a:t>     */</a:t>
            </a:r>
          </a:p>
          <a:p>
            <a:pPr marL="0" indent="0">
              <a:buNone/>
            </a:pPr>
            <a:r>
              <a:rPr lang="en-US" sz="1500" dirty="0">
                <a:latin typeface="Consolas"/>
                <a:cs typeface="Consolas"/>
              </a:rPr>
              <a:t>    public void paint(Graphics g) {</a:t>
            </a:r>
          </a:p>
          <a:p>
            <a:pPr marL="0" indent="0">
              <a:buNone/>
            </a:pPr>
            <a:r>
              <a:rPr lang="en-US" sz="1500" dirty="0">
                <a:latin typeface="Consolas"/>
                <a:cs typeface="Consolas"/>
              </a:rPr>
              <a:t>        </a:t>
            </a:r>
            <a:r>
              <a:rPr lang="en-US" sz="1500" dirty="0" err="1">
                <a:latin typeface="Consolas"/>
                <a:cs typeface="Consolas"/>
              </a:rPr>
              <a:t>int</a:t>
            </a:r>
            <a:r>
              <a:rPr lang="en-US" sz="1500" dirty="0">
                <a:latin typeface="Consolas"/>
                <a:cs typeface="Consolas"/>
              </a:rPr>
              <a:t> x = </a:t>
            </a:r>
            <a:r>
              <a:rPr lang="en-US" sz="1500" dirty="0" err="1">
                <a:latin typeface="Consolas"/>
                <a:cs typeface="Consolas"/>
              </a:rPr>
              <a:t>model.getX</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int</a:t>
            </a:r>
            <a:r>
              <a:rPr lang="en-US" sz="1500" dirty="0">
                <a:latin typeface="Consolas"/>
                <a:cs typeface="Consolas"/>
              </a:rPr>
              <a:t> y = </a:t>
            </a:r>
            <a:r>
              <a:rPr lang="en-US" sz="1500" dirty="0" err="1">
                <a:latin typeface="Consolas"/>
                <a:cs typeface="Consolas"/>
              </a:rPr>
              <a:t>model.getY</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int</a:t>
            </a:r>
            <a:r>
              <a:rPr lang="en-US" sz="1500" dirty="0">
                <a:latin typeface="Consolas"/>
                <a:cs typeface="Consolas"/>
              </a:rPr>
              <a:t> width = </a:t>
            </a:r>
            <a:r>
              <a:rPr lang="en-US" sz="1500" dirty="0" err="1">
                <a:latin typeface="Consolas"/>
                <a:cs typeface="Consolas"/>
              </a:rPr>
              <a:t>model.getWidth</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int</a:t>
            </a:r>
            <a:r>
              <a:rPr lang="en-US" sz="1500" dirty="0">
                <a:latin typeface="Consolas"/>
                <a:cs typeface="Consolas"/>
              </a:rPr>
              <a:t> height = </a:t>
            </a:r>
            <a:r>
              <a:rPr lang="en-US" sz="1500" dirty="0" err="1">
                <a:latin typeface="Consolas"/>
                <a:cs typeface="Consolas"/>
              </a:rPr>
              <a:t>model.getHeight</a:t>
            </a:r>
            <a:r>
              <a:rPr lang="en-US" sz="1500" dirty="0">
                <a:latin typeface="Consolas"/>
                <a:cs typeface="Consolas"/>
              </a:rPr>
              <a:t>();</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dirty="0" err="1">
                <a:latin typeface="Consolas"/>
                <a:cs typeface="Consolas"/>
              </a:rPr>
              <a:t>g.setColor</a:t>
            </a:r>
            <a:r>
              <a:rPr lang="en-US" sz="1500" dirty="0">
                <a:latin typeface="Consolas"/>
                <a:cs typeface="Consolas"/>
              </a:rPr>
              <a:t>(</a:t>
            </a:r>
            <a:r>
              <a:rPr lang="en-US" sz="1500" dirty="0" err="1">
                <a:latin typeface="Consolas"/>
                <a:cs typeface="Consolas"/>
              </a:rPr>
              <a:t>Color.RED</a:t>
            </a:r>
            <a:r>
              <a:rPr lang="en-US" sz="1500"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g.fillOval</a:t>
            </a:r>
            <a:r>
              <a:rPr lang="en-US" sz="1500" dirty="0">
                <a:latin typeface="Consolas"/>
                <a:cs typeface="Consolas"/>
              </a:rPr>
              <a:t>(x, y, width, height);</a:t>
            </a:r>
          </a:p>
          <a:p>
            <a:pPr marL="0" indent="0">
              <a:buNone/>
            </a:pPr>
            <a:r>
              <a:rPr lang="en-US" sz="1500" dirty="0">
                <a:latin typeface="Consolas"/>
                <a:cs typeface="Consolas"/>
              </a:rPr>
              <a:t>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48</a:t>
            </a:fld>
            <a:endParaRPr lang="en-US"/>
          </a:p>
        </p:txBody>
      </p:sp>
    </p:spTree>
    <p:extLst>
      <p:ext uri="{BB962C8B-B14F-4D97-AF65-F5344CB8AC3E}">
        <p14:creationId xmlns:p14="http://schemas.microsoft.com/office/powerpoint/2010/main" val="1703878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a:t>
            </a:r>
            <a:endParaRPr lang="en-US" dirty="0"/>
          </a:p>
        </p:txBody>
      </p:sp>
      <p:sp>
        <p:nvSpPr>
          <p:cNvPr id="3" name="Content Placeholder 2"/>
          <p:cNvSpPr>
            <a:spLocks noGrp="1"/>
          </p:cNvSpPr>
          <p:nvPr>
            <p:ph idx="1"/>
          </p:nvPr>
        </p:nvSpPr>
        <p:spPr>
          <a:xfrm>
            <a:off x="457199" y="1600200"/>
            <a:ext cx="8591831" cy="4954449"/>
          </a:xfrm>
        </p:spPr>
        <p:txBody>
          <a:bodyPr>
            <a:normAutofit fontScale="92500" lnSpcReduction="20000"/>
          </a:bodyPr>
          <a:lstStyle/>
          <a:p>
            <a:r>
              <a:rPr lang="en-US" dirty="0" smtClean="0"/>
              <a:t>A software paradigm for constructing GUIs</a:t>
            </a:r>
          </a:p>
          <a:p>
            <a:r>
              <a:rPr lang="en-US" dirty="0" smtClean="0"/>
              <a:t>Not rigid: Has many variations</a:t>
            </a:r>
          </a:p>
          <a:p>
            <a:r>
              <a:rPr lang="en-US" dirty="0" smtClean="0"/>
              <a:t>Divides responsibilities into three pieces:</a:t>
            </a:r>
          </a:p>
          <a:p>
            <a:pPr lvl="1"/>
            <a:r>
              <a:rPr lang="en-US" i="1" dirty="0" smtClean="0"/>
              <a:t>Model</a:t>
            </a:r>
            <a:r>
              <a:rPr lang="en-US" dirty="0" smtClean="0"/>
              <a:t>: the data (or database) underlying the application</a:t>
            </a:r>
          </a:p>
          <a:p>
            <a:pPr lvl="1"/>
            <a:r>
              <a:rPr lang="en-US" i="1" dirty="0" smtClean="0"/>
              <a:t>View</a:t>
            </a:r>
            <a:r>
              <a:rPr lang="en-US" dirty="0" smtClean="0"/>
              <a:t>: the GUI components visible to the user</a:t>
            </a:r>
          </a:p>
          <a:p>
            <a:pPr lvl="1"/>
            <a:r>
              <a:rPr lang="en-US" i="1" dirty="0" smtClean="0"/>
              <a:t>Controller</a:t>
            </a:r>
            <a:r>
              <a:rPr lang="en-US" dirty="0" smtClean="0"/>
              <a:t>: the “glue” that implements the “business rules” of the application</a:t>
            </a:r>
            <a:endParaRPr lang="en-US" dirty="0"/>
          </a:p>
          <a:p>
            <a:r>
              <a:rPr lang="en-US" dirty="0" smtClean="0"/>
              <a:t>Controller…</a:t>
            </a:r>
          </a:p>
          <a:p>
            <a:pPr lvl="1"/>
            <a:r>
              <a:rPr lang="en-US" dirty="0" smtClean="0"/>
              <a:t>updates view when model changes </a:t>
            </a:r>
          </a:p>
          <a:p>
            <a:pPr lvl="1"/>
            <a:r>
              <a:rPr lang="en-US" dirty="0" smtClean="0"/>
              <a:t>updates model when user interacts with view</a:t>
            </a:r>
          </a:p>
          <a:p>
            <a:r>
              <a:rPr lang="en-US" dirty="0" smtClean="0"/>
              <a:t>Idea: Separates responsibilities to manage complexity; allows specialists in each area</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5</a:t>
            </a:fld>
            <a:endParaRPr lang="en-US"/>
          </a:p>
        </p:txBody>
      </p:sp>
    </p:spTree>
    <p:extLst>
      <p:ext uri="{BB962C8B-B14F-4D97-AF65-F5344CB8AC3E}">
        <p14:creationId xmlns:p14="http://schemas.microsoft.com/office/powerpoint/2010/main" val="1763797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dissolv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Concept: Interface Hierarchy</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r>
              <a:rPr lang="en-US" dirty="0" smtClean="0"/>
              <a:t>A GUI is composed of a hierarchical set of interface elements called </a:t>
            </a:r>
            <a:r>
              <a:rPr lang="en-US" i="1" dirty="0" smtClean="0"/>
              <a:t>components or window gadgets (widgets)</a:t>
            </a:r>
            <a:endParaRPr lang="en-US" dirty="0" smtClean="0"/>
          </a:p>
          <a:p>
            <a:r>
              <a:rPr lang="en-US" dirty="0" smtClean="0"/>
              <a:t>At the top-level is…</a:t>
            </a:r>
          </a:p>
          <a:p>
            <a:pPr lvl="1"/>
            <a:r>
              <a:rPr lang="en-US" dirty="0" smtClean="0"/>
              <a:t>A </a:t>
            </a:r>
            <a:r>
              <a:rPr lang="en-US" i="1" dirty="0" smtClean="0"/>
              <a:t>frame</a:t>
            </a:r>
            <a:endParaRPr lang="en-US" dirty="0" smtClean="0"/>
          </a:p>
          <a:p>
            <a:pPr lvl="1"/>
            <a:r>
              <a:rPr lang="en-US" dirty="0" smtClean="0"/>
              <a:t>A window that interacts with the user’s desktop</a:t>
            </a:r>
          </a:p>
          <a:p>
            <a:r>
              <a:rPr lang="en-US" dirty="0" smtClean="0"/>
              <a:t>Inside a frame is (among other things)…</a:t>
            </a:r>
          </a:p>
          <a:p>
            <a:pPr lvl="1"/>
            <a:r>
              <a:rPr lang="en-US" dirty="0"/>
              <a:t>A </a:t>
            </a:r>
            <a:r>
              <a:rPr lang="en-US" i="1" dirty="0"/>
              <a:t>menu bar</a:t>
            </a:r>
          </a:p>
          <a:p>
            <a:pPr lvl="1"/>
            <a:r>
              <a:rPr lang="en-US" dirty="0" smtClean="0"/>
              <a:t>A </a:t>
            </a:r>
            <a:r>
              <a:rPr lang="en-US" i="1" dirty="0" smtClean="0"/>
              <a:t>panel</a:t>
            </a:r>
            <a:r>
              <a:rPr lang="en-US" dirty="0" smtClean="0"/>
              <a:t> to layout the top-level components</a:t>
            </a:r>
          </a:p>
          <a:p>
            <a:r>
              <a:rPr lang="en-US" dirty="0" smtClean="0"/>
              <a:t>Then come the interface widgets…</a:t>
            </a:r>
          </a:p>
          <a:p>
            <a:pPr lvl="1"/>
            <a:r>
              <a:rPr lang="en-US" dirty="0" smtClean="0"/>
              <a:t>User-interface elements</a:t>
            </a:r>
          </a:p>
          <a:p>
            <a:pPr lvl="1"/>
            <a:r>
              <a:rPr lang="en-US" dirty="0" smtClean="0"/>
              <a:t>Generally visible to the user</a:t>
            </a:r>
          </a:p>
          <a:p>
            <a:pPr lvl="1"/>
            <a:r>
              <a:rPr lang="en-US" dirty="0" smtClean="0"/>
              <a:t>Include labels, buttons, text fields, scroll bars, canvases, etc.</a:t>
            </a:r>
          </a:p>
          <a:p>
            <a:pPr lvl="1"/>
            <a:r>
              <a:rPr lang="en-US" dirty="0" smtClean="0"/>
              <a:t>A panel is also a widget,</a:t>
            </a:r>
            <a:r>
              <a:rPr lang="en-US" i="1" dirty="0" smtClean="0"/>
              <a:t> </a:t>
            </a:r>
            <a:r>
              <a:rPr lang="en-US" dirty="0" smtClean="0"/>
              <a:t>to permit creation of sub-layouts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6</a:t>
            </a:fld>
            <a:endParaRPr lang="en-US"/>
          </a:p>
        </p:txBody>
      </p:sp>
    </p:spTree>
    <p:extLst>
      <p:ext uri="{BB962C8B-B14F-4D97-AF65-F5344CB8AC3E}">
        <p14:creationId xmlns:p14="http://schemas.microsoft.com/office/powerpoint/2010/main" val="2351188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dissolv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GUIs in Java</a:t>
            </a:r>
            <a:endParaRPr lang="en-US" dirty="0"/>
          </a:p>
        </p:txBody>
      </p:sp>
      <p:sp>
        <p:nvSpPr>
          <p:cNvPr id="3" name="Content Placeholder 2"/>
          <p:cNvSpPr>
            <a:spLocks noGrp="1"/>
          </p:cNvSpPr>
          <p:nvPr>
            <p:ph idx="1"/>
          </p:nvPr>
        </p:nvSpPr>
        <p:spPr/>
        <p:txBody>
          <a:bodyPr>
            <a:normAutofit/>
          </a:bodyPr>
          <a:lstStyle/>
          <a:p>
            <a:r>
              <a:rPr lang="en-US" dirty="0" smtClean="0"/>
              <a:t>Two packages of classes</a:t>
            </a:r>
          </a:p>
          <a:p>
            <a:pPr lvl="1"/>
            <a:r>
              <a:rPr lang="en-US" dirty="0" err="1" smtClean="0"/>
              <a:t>java.awt</a:t>
            </a:r>
            <a:r>
              <a:rPr lang="en-US" dirty="0" smtClean="0"/>
              <a:t>: original “Abstract </a:t>
            </a:r>
            <a:r>
              <a:rPr lang="en-US" dirty="0"/>
              <a:t>W</a:t>
            </a:r>
            <a:r>
              <a:rPr lang="en-US" dirty="0" smtClean="0"/>
              <a:t>indow </a:t>
            </a:r>
            <a:r>
              <a:rPr lang="en-US" dirty="0"/>
              <a:t>T</a:t>
            </a:r>
            <a:r>
              <a:rPr lang="en-US" dirty="0" smtClean="0"/>
              <a:t>oolkit”</a:t>
            </a:r>
          </a:p>
          <a:p>
            <a:pPr lvl="1"/>
            <a:r>
              <a:rPr lang="en-US" dirty="0" err="1"/>
              <a:t>j</a:t>
            </a:r>
            <a:r>
              <a:rPr lang="en-US" dirty="0" err="1" smtClean="0"/>
              <a:t>avax.swing</a:t>
            </a:r>
            <a:r>
              <a:rPr lang="en-US" dirty="0" smtClean="0"/>
              <a:t>: newer, better and built on AWT</a:t>
            </a:r>
          </a:p>
          <a:p>
            <a:pPr lvl="2"/>
            <a:r>
              <a:rPr lang="en-US" dirty="0" smtClean="0"/>
              <a:t>These are the “J” classes</a:t>
            </a:r>
          </a:p>
          <a:p>
            <a:pPr lvl="2"/>
            <a:r>
              <a:rPr lang="en-US" dirty="0" smtClean="0"/>
              <a:t>In most cases, we will use these</a:t>
            </a:r>
          </a:p>
        </p:txBody>
      </p:sp>
      <p:sp>
        <p:nvSpPr>
          <p:cNvPr id="4" name="Slide Number Placeholder 3"/>
          <p:cNvSpPr>
            <a:spLocks noGrp="1"/>
          </p:cNvSpPr>
          <p:nvPr>
            <p:ph type="sldNum" sz="quarter" idx="12"/>
          </p:nvPr>
        </p:nvSpPr>
        <p:spPr/>
        <p:txBody>
          <a:bodyPr/>
          <a:lstStyle/>
          <a:p>
            <a:fld id="{8A948100-F9AF-674A-BF08-576787DAE645}" type="slidenum">
              <a:rPr lang="en-US" smtClean="0"/>
              <a:pPr/>
              <a:t>7</a:t>
            </a:fld>
            <a:endParaRPr lang="en-US"/>
          </a:p>
        </p:txBody>
      </p:sp>
    </p:spTree>
    <p:extLst>
      <p:ext uri="{BB962C8B-B14F-4D97-AF65-F5344CB8AC3E}">
        <p14:creationId xmlns:p14="http://schemas.microsoft.com/office/powerpoint/2010/main" val="238338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err="1" smtClean="0"/>
              <a:t>JFrame</a:t>
            </a:r>
            <a:endParaRPr lang="en-US" dirty="0"/>
          </a:p>
        </p:txBody>
      </p:sp>
      <p:sp>
        <p:nvSpPr>
          <p:cNvPr id="3" name="Content Placeholder 2"/>
          <p:cNvSpPr>
            <a:spLocks noGrp="1"/>
          </p:cNvSpPr>
          <p:nvPr>
            <p:ph idx="1"/>
          </p:nvPr>
        </p:nvSpPr>
        <p:spPr/>
        <p:txBody>
          <a:bodyPr/>
          <a:lstStyle/>
          <a:p>
            <a:r>
              <a:rPr lang="en-US" dirty="0" smtClean="0"/>
              <a:t>Basic top-level window</a:t>
            </a:r>
          </a:p>
          <a:p>
            <a:r>
              <a:rPr lang="en-US" dirty="0" smtClean="0"/>
              <a:t>Interacts with “window manager”</a:t>
            </a:r>
          </a:p>
          <a:p>
            <a:r>
              <a:rPr lang="en-US" dirty="0" smtClean="0"/>
              <a:t>Houses and lays out interactive controls</a:t>
            </a:r>
          </a:p>
          <a:p>
            <a:r>
              <a:rPr lang="en-US" dirty="0" smtClean="0"/>
              <a:t>Two approaches to using:</a:t>
            </a:r>
          </a:p>
          <a:p>
            <a:pPr lvl="1"/>
            <a:r>
              <a:rPr lang="en-US" dirty="0" smtClean="0"/>
              <a:t>Create raw </a:t>
            </a:r>
            <a:r>
              <a:rPr lang="en-US" dirty="0" err="1" smtClean="0"/>
              <a:t>JFrame</a:t>
            </a:r>
            <a:r>
              <a:rPr lang="en-US" dirty="0" smtClean="0"/>
              <a:t> object (we will use)</a:t>
            </a:r>
          </a:p>
          <a:p>
            <a:pPr lvl="1"/>
            <a:r>
              <a:rPr lang="en-US" dirty="0" smtClean="0"/>
              <a:t>Extend </a:t>
            </a:r>
            <a:r>
              <a:rPr lang="en-US" dirty="0" err="1" smtClean="0"/>
              <a:t>JFrame</a:t>
            </a:r>
            <a:r>
              <a:rPr lang="en-US" dirty="0" smtClean="0"/>
              <a:t> then create object (also common)</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8</a:t>
            </a:fld>
            <a:endParaRPr lang="en-US"/>
          </a:p>
        </p:txBody>
      </p:sp>
    </p:spTree>
    <p:extLst>
      <p:ext uri="{BB962C8B-B14F-4D97-AF65-F5344CB8AC3E}">
        <p14:creationId xmlns:p14="http://schemas.microsoft.com/office/powerpoint/2010/main" val="2220392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EmptyFrame</a:t>
            </a:r>
            <a:endParaRPr lang="en-US" dirty="0"/>
          </a:p>
        </p:txBody>
      </p:sp>
      <p:sp>
        <p:nvSpPr>
          <p:cNvPr id="3" name="Content Placeholder 2"/>
          <p:cNvSpPr>
            <a:spLocks noGrp="1"/>
          </p:cNvSpPr>
          <p:nvPr>
            <p:ph idx="1"/>
          </p:nvPr>
        </p:nvSpPr>
        <p:spPr>
          <a:xfrm>
            <a:off x="457199" y="1600200"/>
            <a:ext cx="8523793" cy="5121275"/>
          </a:xfrm>
        </p:spPr>
        <p:txBody>
          <a:bodyPr>
            <a:normAutofit/>
          </a:bodyPr>
          <a:lstStyle/>
          <a:p>
            <a:pPr marL="0" indent="0">
              <a:buNone/>
            </a:pPr>
            <a:r>
              <a:rPr lang="en-US" sz="2000" dirty="0">
                <a:latin typeface="Consolas"/>
                <a:cs typeface="Consolas"/>
              </a:rPr>
              <a:t>import </a:t>
            </a:r>
            <a:r>
              <a:rPr lang="en-US" sz="2000" dirty="0" err="1">
                <a:latin typeface="Consolas"/>
                <a:cs typeface="Consolas"/>
              </a:rPr>
              <a:t>javax.swing.JFrame</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class </a:t>
            </a:r>
            <a:r>
              <a:rPr lang="en-US" sz="2000" dirty="0" err="1">
                <a:latin typeface="Consolas"/>
                <a:cs typeface="Consolas"/>
              </a:rPr>
              <a:t>EmptyFrame</a:t>
            </a:r>
            <a:r>
              <a:rPr lang="en-US" sz="2000" dirty="0">
                <a:latin typeface="Consolas"/>
                <a:cs typeface="Consolas"/>
              </a:rPr>
              <a:t>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r>
              <a:rPr lang="en-US" sz="2000" dirty="0" smtClean="0">
                <a:latin typeface="Consolas"/>
                <a:cs typeface="Consolas"/>
              </a:rPr>
              <a:t>{</a:t>
            </a:r>
            <a:endParaRPr lang="en-US" sz="2000" dirty="0">
              <a:latin typeface="Consolas"/>
              <a:cs typeface="Consolas"/>
            </a:endParaRPr>
          </a:p>
          <a:p>
            <a:pPr marL="0" indent="0">
              <a:buNone/>
            </a:pPr>
            <a:r>
              <a:rPr lang="en-US" sz="2000" dirty="0" smtClean="0">
                <a:latin typeface="Consolas"/>
                <a:cs typeface="Consolas"/>
              </a:rPr>
              <a:t>        </a:t>
            </a:r>
            <a:r>
              <a:rPr lang="en-US" sz="2000" dirty="0" err="1" smtClean="0">
                <a:latin typeface="Consolas"/>
                <a:cs typeface="Consolas"/>
              </a:rPr>
              <a:t>JFrame</a:t>
            </a:r>
            <a:r>
              <a:rPr lang="en-US" sz="2000" dirty="0" smtClean="0">
                <a:latin typeface="Consolas"/>
                <a:cs typeface="Consolas"/>
              </a:rPr>
              <a:t> </a:t>
            </a:r>
            <a:r>
              <a:rPr lang="en-US" sz="2000" dirty="0" err="1">
                <a:latin typeface="Consolas"/>
                <a:cs typeface="Consolas"/>
              </a:rPr>
              <a:t>jf</a:t>
            </a:r>
            <a:r>
              <a:rPr lang="en-US" sz="2000" dirty="0">
                <a:latin typeface="Consolas"/>
                <a:cs typeface="Consolas"/>
              </a:rPr>
              <a:t> = new </a:t>
            </a:r>
            <a:r>
              <a:rPr lang="en-US" sz="2000" dirty="0" err="1">
                <a:latin typeface="Consolas"/>
                <a:cs typeface="Consolas"/>
              </a:rPr>
              <a:t>JFrame</a:t>
            </a:r>
            <a:r>
              <a:rPr lang="en-US" sz="2000" dirty="0">
                <a:latin typeface="Consolas"/>
                <a:cs typeface="Consolas"/>
              </a:rPr>
              <a:t>("Empty Frame");</a:t>
            </a:r>
          </a:p>
          <a:p>
            <a:pPr marL="0" indent="0">
              <a:buNone/>
            </a:pPr>
            <a:r>
              <a:rPr lang="en-US" sz="2000" dirty="0">
                <a:latin typeface="Consolas"/>
                <a:cs typeface="Consolas"/>
              </a:rPr>
              <a:t>        </a:t>
            </a:r>
            <a:r>
              <a:rPr lang="en-US" sz="2000" dirty="0" err="1">
                <a:latin typeface="Consolas"/>
                <a:cs typeface="Consolas"/>
              </a:rPr>
              <a:t>jf.setSize</a:t>
            </a:r>
            <a:r>
              <a:rPr lang="en-US" sz="2000" dirty="0">
                <a:latin typeface="Consolas"/>
                <a:cs typeface="Consolas"/>
              </a:rPr>
              <a:t>(640, 480);</a:t>
            </a:r>
          </a:p>
          <a:p>
            <a:pPr marL="0" indent="0">
              <a:buNone/>
            </a:pPr>
            <a:r>
              <a:rPr lang="en-US" sz="2000" dirty="0">
                <a:latin typeface="Consolas"/>
                <a:cs typeface="Consolas"/>
              </a:rPr>
              <a:t>        </a:t>
            </a:r>
            <a:r>
              <a:rPr lang="en-US" sz="2000" dirty="0" err="1">
                <a:latin typeface="Consolas"/>
                <a:cs typeface="Consolas"/>
              </a:rPr>
              <a:t>jf.setDefaultCloseOperation</a:t>
            </a:r>
            <a:r>
              <a:rPr lang="en-US" sz="2000" dirty="0" smtClean="0">
                <a:latin typeface="Consolas"/>
                <a:cs typeface="Consolas"/>
              </a:rPr>
              <a:t>(</a:t>
            </a:r>
          </a:p>
          <a:p>
            <a:pPr marL="0" indent="0">
              <a:buNone/>
            </a:pPr>
            <a:r>
              <a:rPr lang="en-US" sz="2000" dirty="0">
                <a:latin typeface="Consolas"/>
                <a:cs typeface="Consolas"/>
              </a:rPr>
              <a:t> </a:t>
            </a:r>
            <a:r>
              <a:rPr lang="en-US" sz="2000" dirty="0" smtClean="0">
                <a:latin typeface="Consolas"/>
                <a:cs typeface="Consolas"/>
              </a:rPr>
              <a:t>           </a:t>
            </a:r>
            <a:r>
              <a:rPr lang="en-US" sz="2000" dirty="0" err="1" smtClean="0">
                <a:latin typeface="Consolas"/>
                <a:cs typeface="Consolas"/>
              </a:rPr>
              <a:t>JFrame.DISPOSE_ON_CLOSE</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jf.setVisible</a:t>
            </a:r>
            <a:r>
              <a:rPr lang="en-US" sz="2000" dirty="0">
                <a:latin typeface="Consolas"/>
                <a:cs typeface="Consolas"/>
              </a:rPr>
              <a:t>(true);</a:t>
            </a:r>
          </a:p>
          <a:p>
            <a:pPr marL="0" indent="0">
              <a:buNone/>
            </a:pPr>
            <a:r>
              <a:rPr lang="en-US" sz="2000" dirty="0" smtClean="0">
                <a:latin typeface="Consolas"/>
                <a:cs typeface="Consolas"/>
              </a:rPr>
              <a:t>    }</a:t>
            </a:r>
          </a:p>
          <a:p>
            <a:pPr marL="0" indent="0">
              <a:buNone/>
            </a:pPr>
            <a:r>
              <a:rPr lang="en-US" sz="20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9</a:t>
            </a:fld>
            <a:endParaRPr lang="en-US"/>
          </a:p>
        </p:txBody>
      </p:sp>
    </p:spTree>
    <p:extLst>
      <p:ext uri="{BB962C8B-B14F-4D97-AF65-F5344CB8AC3E}">
        <p14:creationId xmlns:p14="http://schemas.microsoft.com/office/powerpoint/2010/main" val="3327772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18085</TotalTime>
  <Words>2622</Words>
  <Application>Microsoft Office PowerPoint</Application>
  <PresentationFormat>On-screen Show (4:3)</PresentationFormat>
  <Paragraphs>546</Paragraphs>
  <Slides>48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Consolas</vt:lpstr>
      <vt:lpstr>Office Theme</vt:lpstr>
      <vt:lpstr>CS18000: Problem Solving and Object-Oriented Programming</vt:lpstr>
      <vt:lpstr> Constructing Graphical User Interfaces</vt:lpstr>
      <vt:lpstr>Review</vt:lpstr>
      <vt:lpstr>Paradigm Shift: User in Charge</vt:lpstr>
      <vt:lpstr>Model-View-Controller</vt:lpstr>
      <vt:lpstr>GUI Concept: Interface Hierarchy</vt:lpstr>
      <vt:lpstr>GUIs in Java</vt:lpstr>
      <vt:lpstr>Class JFrame</vt:lpstr>
      <vt:lpstr>Example: EmptyFrame</vt:lpstr>
      <vt:lpstr>JFrame Operations</vt:lpstr>
      <vt:lpstr>Panels and Layout Managers</vt:lpstr>
      <vt:lpstr>Class JPanel</vt:lpstr>
      <vt:lpstr>A Java GUI: A Tree of Components</vt:lpstr>
      <vt:lpstr>Example Layout Manager: BorderLayout</vt:lpstr>
      <vt:lpstr>Example: Adding Buttons to Borders</vt:lpstr>
      <vt:lpstr>Widgets for Interaction</vt:lpstr>
      <vt:lpstr> Constructing Graphical User Interfaces</vt:lpstr>
      <vt:lpstr>Event Handling</vt:lpstr>
      <vt:lpstr>Java Event Handling</vt:lpstr>
      <vt:lpstr>EDT: The Event Dispatch Thread</vt:lpstr>
      <vt:lpstr>Observers (“Listeners”) in Java</vt:lpstr>
      <vt:lpstr>ActionListener Interface</vt:lpstr>
      <vt:lpstr>Example: PushMe (1)</vt:lpstr>
      <vt:lpstr>Example: PushMe (2)</vt:lpstr>
      <vt:lpstr>Example: PushMe (3)</vt:lpstr>
      <vt:lpstr>Source to Listener Relationships</vt:lpstr>
      <vt:lpstr>Using the ActionListener</vt:lpstr>
      <vt:lpstr>Example: Implement ActionListener</vt:lpstr>
      <vt:lpstr>Example: Use Nested Class</vt:lpstr>
      <vt:lpstr>One-Shot ActionListener</vt:lpstr>
      <vt:lpstr>Anonymous Inner Class</vt:lpstr>
      <vt:lpstr> Constructing Graphical User Interfaces</vt:lpstr>
      <vt:lpstr>Adapter Classes</vt:lpstr>
      <vt:lpstr>Example: MouseAdapter Class</vt:lpstr>
      <vt:lpstr>Layout Managers</vt:lpstr>
      <vt:lpstr>FlowLayout</vt:lpstr>
      <vt:lpstr>Example: FlowLayout</vt:lpstr>
      <vt:lpstr>GridLayout</vt:lpstr>
      <vt:lpstr>Example: GridLayout</vt:lpstr>
      <vt:lpstr>Factory Pattern</vt:lpstr>
      <vt:lpstr>Example: Using Sub-Panels (1)</vt:lpstr>
      <vt:lpstr>Example: Using Sub-Panels (2)</vt:lpstr>
      <vt:lpstr>Example: Using Sub-Panels (3)</vt:lpstr>
      <vt:lpstr>Canvas Class</vt:lpstr>
      <vt:lpstr>Graphics Class</vt:lpstr>
      <vt:lpstr>Graphics Class Operations</vt:lpstr>
      <vt:lpstr>Example: View (1)</vt:lpstr>
      <vt:lpstr>Example: View (2)</vt:lpstr>
    </vt:vector>
  </TitlesOfParts>
  <Company>Purdue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CS18000: Problem Solving and Object-Oriented Programming</dc:title>
  <dc:creator>Tim Korb</dc:creator>
  <cp:lastModifiedBy>Buster</cp:lastModifiedBy>
  <cp:revision>121</cp:revision>
  <cp:lastPrinted>2013-03-25T15:26:40Z</cp:lastPrinted>
  <dcterms:created xsi:type="dcterms:W3CDTF">2012-12-29T12:15:32Z</dcterms:created>
  <dcterms:modified xsi:type="dcterms:W3CDTF">2015-11-17T22:10:50Z</dcterms:modified>
</cp:coreProperties>
</file>