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47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298" r:id="rId4"/>
    <p:sldId id="306" r:id="rId5"/>
    <p:sldId id="307" r:id="rId6"/>
    <p:sldId id="308" r:id="rId7"/>
    <p:sldId id="309" r:id="rId8"/>
    <p:sldId id="311" r:id="rId9"/>
    <p:sldId id="313" r:id="rId10"/>
    <p:sldId id="319" r:id="rId11"/>
    <p:sldId id="320" r:id="rId12"/>
    <p:sldId id="321" r:id="rId13"/>
    <p:sldId id="328" r:id="rId14"/>
    <p:sldId id="32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8" autoAdjust="0"/>
    <p:restoredTop sz="85372" autoAdjust="0"/>
  </p:normalViewPr>
  <p:slideViewPr>
    <p:cSldViewPr snapToGrid="0" snapToObjects="1">
      <p:cViewPr varScale="1">
        <p:scale>
          <a:sx n="59" d="100"/>
          <a:sy n="59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755576-9660-F342-B70B-452F216D12FE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E67390-5B83-184F-9560-B599FE8C4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511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59CCE-82AB-7E4E-8B40-F3287FF0B9F8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44966-34AF-8741-B199-20C4F0722A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44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Welcome slide for display pre-bell.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001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Output…</a:t>
            </a:r>
          </a:p>
          <a:p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hello there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AbstractChild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ConcreteGrandChild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77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69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Draw the modeled animals horizontally, then draw an Animal</a:t>
            </a:r>
            <a:r>
              <a:rPr lang="en-US" baseline="0" dirty="0" smtClean="0"/>
              <a:t> class that is the superclass for them (tree like).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512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following example comes from Animal1: enter code</a:t>
            </a:r>
            <a:r>
              <a:rPr lang="en-US" baseline="0" dirty="0" smtClean="0"/>
              <a:t> live in </a:t>
            </a:r>
            <a:r>
              <a:rPr lang="en-US" baseline="0" dirty="0" err="1" smtClean="0"/>
              <a:t>DrJava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83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Could add a concrete</a:t>
            </a:r>
            <a:r>
              <a:rPr lang="en-US" baseline="0" dirty="0" smtClean="0"/>
              <a:t> </a:t>
            </a:r>
            <a:r>
              <a:rPr lang="en-US" dirty="0" smtClean="0"/>
              <a:t>method</a:t>
            </a:r>
            <a:r>
              <a:rPr lang="en-US" baseline="0" dirty="0" smtClean="0"/>
              <a:t> “shed” in Animal to implement common behavior between dogs and cats.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357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“Binding” refers</a:t>
            </a:r>
            <a:r>
              <a:rPr lang="en-US" baseline="0" dirty="0" smtClean="0"/>
              <a:t> to the connection between name of the method and the method body being called.  We say that the method name “speak” is bound to the method implementation in “Dog”.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Drag out the first bullet: use a drawing on the chalkboard.</a:t>
            </a:r>
          </a:p>
          <a:p>
            <a:endParaRPr lang="en-US" dirty="0" smtClean="0"/>
          </a:p>
          <a:p>
            <a:r>
              <a:rPr lang="en-US" dirty="0" smtClean="0"/>
              <a:t>The speak() example is weak since Animal does not have</a:t>
            </a:r>
            <a:r>
              <a:rPr lang="en-US" baseline="0" dirty="0" smtClean="0"/>
              <a:t> a concrete speak() method.  Use shed instead and override it in Dog.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197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See the GUI hierarchy reminder on the</a:t>
            </a:r>
            <a:r>
              <a:rPr lang="en-US" baseline="0" dirty="0" smtClean="0"/>
              <a:t> next slide.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011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following example come</a:t>
            </a:r>
            <a:r>
              <a:rPr lang="en-US" baseline="0" dirty="0" smtClean="0"/>
              <a:t> from Animal2.  Edit the code from Animal1 live to modify.</a:t>
            </a:r>
          </a:p>
          <a:p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Don’t forget to note what happens when adding a name constructor to Animal and compiling without a name constructor in the other classes.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9888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Summary: Don’t do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92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460D-A275-B046-AF56-69F1B2B512EE}" type="datetime1">
              <a:rPr lang="en-US" smtClean="0"/>
              <a:pPr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759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8E205-F758-6947-9983-3DFB0BFA0165}" type="datetime1">
              <a:rPr lang="en-US" smtClean="0"/>
              <a:pPr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750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EB037-8A0F-FA47-854A-A9C48B1AC08F}" type="datetime1">
              <a:rPr lang="en-US" smtClean="0"/>
              <a:pPr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58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EF79-83C7-574E-96B8-96A683BD9078}" type="datetime1">
              <a:rPr lang="en-US" smtClean="0"/>
              <a:pPr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00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96EF-BEA3-B44F-923F-86F66554E766}" type="datetime1">
              <a:rPr lang="en-US" smtClean="0"/>
              <a:pPr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89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2F2E3-10D4-7041-89AF-F5BCECAE1F8B}" type="datetime1">
              <a:rPr lang="en-US" smtClean="0"/>
              <a:pPr/>
              <a:t>11/12/2015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03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D348F-27EA-5B4F-B95B-8368AA0D7DC3}" type="datetime1">
              <a:rPr lang="en-US" smtClean="0"/>
              <a:pPr/>
              <a:t>11/12/2015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34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F5FE2-33F2-2A45-8F37-625101D7CF5B}" type="datetime1">
              <a:rPr lang="en-US" smtClean="0"/>
              <a:pPr/>
              <a:t>11/12/2015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41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C30F-0B6E-6842-9F7D-6FD956461AD8}" type="datetime1">
              <a:rPr lang="en-US" smtClean="0"/>
              <a:pPr/>
              <a:t>11/12/2015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88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0E074-75C9-EE42-B1D9-3EFD1628213E}" type="datetime1">
              <a:rPr lang="en-US" smtClean="0"/>
              <a:pPr/>
              <a:t>11/12/2015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55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A1506-FD6E-F743-BB6D-CAF84C8EC89B}" type="datetime1">
              <a:rPr lang="en-US" smtClean="0"/>
              <a:pPr/>
              <a:t>11/12/2015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75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320DE-CE0C-E941-9133-67FDCD6585BD}" type="datetime1">
              <a:rPr lang="en-US" smtClean="0"/>
              <a:pPr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78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CS18000: Problem Solving and Object-Oriented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5754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638154" y="2940573"/>
            <a:ext cx="1979242" cy="3238065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Reminder: Subclass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Contains its fields as well as all the fields defined in its </a:t>
            </a:r>
            <a:r>
              <a:rPr lang="en-US" dirty="0" err="1" smtClean="0"/>
              <a:t>superclasses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459327" y="4103052"/>
            <a:ext cx="3100436" cy="411909"/>
            <a:chOff x="4141543" y="3043550"/>
            <a:chExt cx="3100436" cy="411909"/>
          </a:xfrm>
        </p:grpSpPr>
        <p:sp>
          <p:nvSpPr>
            <p:cNvPr id="5" name="Rectangle 4"/>
            <p:cNvSpPr/>
            <p:nvPr/>
          </p:nvSpPr>
          <p:spPr>
            <a:xfrm>
              <a:off x="5400023" y="3043550"/>
              <a:ext cx="1841956" cy="41190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41543" y="3066433"/>
              <a:ext cx="11783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/>
                <a:t>name</a:t>
              </a:r>
              <a:endParaRPr lang="en-US" dirty="0"/>
            </a:p>
          </p:txBody>
        </p:sp>
      </p:grpSp>
      <p:sp>
        <p:nvSpPr>
          <p:cNvPr id="9" name="Rectangle 8"/>
          <p:cNvSpPr/>
          <p:nvPr/>
        </p:nvSpPr>
        <p:spPr>
          <a:xfrm>
            <a:off x="3717807" y="4621594"/>
            <a:ext cx="1841956" cy="4119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459327" y="4644477"/>
            <a:ext cx="1178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…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459327" y="5140136"/>
            <a:ext cx="3100436" cy="411909"/>
            <a:chOff x="4141543" y="3043550"/>
            <a:chExt cx="3100436" cy="411909"/>
          </a:xfrm>
        </p:grpSpPr>
        <p:sp>
          <p:nvSpPr>
            <p:cNvPr id="12" name="Rectangle 11"/>
            <p:cNvSpPr/>
            <p:nvPr/>
          </p:nvSpPr>
          <p:spPr>
            <a:xfrm>
              <a:off x="5400023" y="3043550"/>
              <a:ext cx="1841956" cy="41190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41543" y="3066433"/>
              <a:ext cx="11783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/>
                <a:t>name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459327" y="5658677"/>
            <a:ext cx="3100436" cy="411909"/>
            <a:chOff x="4141543" y="3043550"/>
            <a:chExt cx="3100436" cy="411909"/>
          </a:xfrm>
        </p:grpSpPr>
        <p:sp>
          <p:nvSpPr>
            <p:cNvPr id="15" name="Rectangle 14"/>
            <p:cNvSpPr/>
            <p:nvPr/>
          </p:nvSpPr>
          <p:spPr>
            <a:xfrm>
              <a:off x="5400023" y="3043550"/>
              <a:ext cx="1841956" cy="41190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141543" y="3066433"/>
              <a:ext cx="11783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912728" y="2860476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Dog object</a:t>
            </a:r>
            <a:endParaRPr lang="en-US" dirty="0"/>
          </a:p>
        </p:txBody>
      </p:sp>
      <p:sp>
        <p:nvSpPr>
          <p:cNvPr id="22" name="Right Brace 21"/>
          <p:cNvSpPr/>
          <p:nvPr/>
        </p:nvSpPr>
        <p:spPr>
          <a:xfrm>
            <a:off x="5789007" y="4103052"/>
            <a:ext cx="320341" cy="91075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Brace 22"/>
          <p:cNvSpPr/>
          <p:nvPr/>
        </p:nvSpPr>
        <p:spPr>
          <a:xfrm>
            <a:off x="5789007" y="5140135"/>
            <a:ext cx="320341" cy="91075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109348" y="4369220"/>
            <a:ext cx="2425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Fields defined in Animal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109348" y="5367379"/>
            <a:ext cx="2142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Fields defined in Dog</a:t>
            </a:r>
            <a:endParaRPr lang="en-US" dirty="0"/>
          </a:p>
        </p:txBody>
      </p:sp>
      <p:sp>
        <p:nvSpPr>
          <p:cNvPr id="26" name="Right Brace 25"/>
          <p:cNvSpPr/>
          <p:nvPr/>
        </p:nvSpPr>
        <p:spPr>
          <a:xfrm>
            <a:off x="5789007" y="3078060"/>
            <a:ext cx="320341" cy="91075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109348" y="3344228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Fields defined in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3462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Revised: Dog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public class Dog extends Animal {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String name;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public Dog(String name) {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    super(name);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    </a:t>
            </a:r>
            <a:r>
              <a:rPr lang="en-US" sz="1300" dirty="0" err="1">
                <a:latin typeface="Consolas"/>
                <a:cs typeface="Consolas"/>
              </a:rPr>
              <a:t>this.name</a:t>
            </a:r>
            <a:r>
              <a:rPr lang="en-US" sz="1300" dirty="0">
                <a:latin typeface="Consolas"/>
                <a:cs typeface="Consolas"/>
              </a:rPr>
              <a:t> = name + " Barker";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void speak() {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    </a:t>
            </a:r>
            <a:r>
              <a:rPr lang="en-US" sz="1300" dirty="0" err="1">
                <a:latin typeface="Consolas"/>
                <a:cs typeface="Consolas"/>
              </a:rPr>
              <a:t>System.out.printf</a:t>
            </a:r>
            <a:r>
              <a:rPr lang="en-US" sz="1300" dirty="0">
                <a:latin typeface="Consolas"/>
                <a:cs typeface="Consolas"/>
              </a:rPr>
              <a:t>("Bark\n");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819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Revised: Animal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9948"/>
            <a:ext cx="8229600" cy="48562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public abstract class Animal {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String name;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public Animal(String name) {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    </a:t>
            </a:r>
            <a:r>
              <a:rPr lang="en-US" sz="1300" dirty="0" err="1">
                <a:latin typeface="Consolas"/>
                <a:cs typeface="Consolas"/>
              </a:rPr>
              <a:t>this.name</a:t>
            </a:r>
            <a:r>
              <a:rPr lang="en-US" sz="1300" dirty="0">
                <a:latin typeface="Consolas"/>
                <a:cs typeface="Consolas"/>
              </a:rPr>
              <a:t> = name;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abstract void speak();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public static void main(String[] </a:t>
            </a:r>
            <a:r>
              <a:rPr lang="en-US" sz="1300" dirty="0" err="1">
                <a:latin typeface="Consolas"/>
                <a:cs typeface="Consolas"/>
              </a:rPr>
              <a:t>args</a:t>
            </a:r>
            <a:r>
              <a:rPr lang="en-US" sz="13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    Animal[] animals = new Animal[2];</a:t>
            </a:r>
          </a:p>
          <a:p>
            <a:pPr marL="0" indent="0">
              <a:buNone/>
            </a:pPr>
            <a:r>
              <a:rPr lang="en-US" sz="1300" dirty="0" smtClean="0">
                <a:latin typeface="Consolas"/>
                <a:cs typeface="Consolas"/>
              </a:rPr>
              <a:t>        animals</a:t>
            </a:r>
            <a:r>
              <a:rPr lang="en-US" sz="1300" dirty="0">
                <a:latin typeface="Consolas"/>
                <a:cs typeface="Consolas"/>
              </a:rPr>
              <a:t>[0] = new Cat("Garfield");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    animals[1] = new Dog("Snoopy");</a:t>
            </a:r>
          </a:p>
          <a:p>
            <a:pPr marL="0" indent="0">
              <a:buNone/>
            </a:pPr>
            <a:endParaRPr lang="en-US" sz="13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    for (</a:t>
            </a:r>
            <a:r>
              <a:rPr lang="en-US" sz="1300" dirty="0" err="1">
                <a:latin typeface="Consolas"/>
                <a:cs typeface="Consolas"/>
              </a:rPr>
              <a:t>int</a:t>
            </a:r>
            <a:r>
              <a:rPr lang="en-US" sz="1300" dirty="0">
                <a:latin typeface="Consolas"/>
                <a:cs typeface="Consolas"/>
              </a:rPr>
              <a:t> </a:t>
            </a:r>
            <a:r>
              <a:rPr lang="en-US" sz="1300" dirty="0" err="1">
                <a:latin typeface="Consolas"/>
                <a:cs typeface="Consolas"/>
              </a:rPr>
              <a:t>i</a:t>
            </a:r>
            <a:r>
              <a:rPr lang="en-US" sz="1300" dirty="0">
                <a:latin typeface="Consolas"/>
                <a:cs typeface="Consolas"/>
              </a:rPr>
              <a:t> = 0; </a:t>
            </a:r>
            <a:r>
              <a:rPr lang="en-US" sz="1300" dirty="0" err="1">
                <a:latin typeface="Consolas"/>
                <a:cs typeface="Consolas"/>
              </a:rPr>
              <a:t>i</a:t>
            </a:r>
            <a:r>
              <a:rPr lang="en-US" sz="1300" dirty="0">
                <a:latin typeface="Consolas"/>
                <a:cs typeface="Consolas"/>
              </a:rPr>
              <a:t> &lt; </a:t>
            </a:r>
            <a:r>
              <a:rPr lang="en-US" sz="1300" dirty="0" err="1">
                <a:latin typeface="Consolas"/>
                <a:cs typeface="Consolas"/>
              </a:rPr>
              <a:t>animals.length</a:t>
            </a:r>
            <a:r>
              <a:rPr lang="en-US" sz="1300" dirty="0">
                <a:latin typeface="Consolas"/>
                <a:cs typeface="Consolas"/>
              </a:rPr>
              <a:t>; </a:t>
            </a:r>
            <a:r>
              <a:rPr lang="en-US" sz="1300" dirty="0" err="1">
                <a:latin typeface="Consolas"/>
                <a:cs typeface="Consolas"/>
              </a:rPr>
              <a:t>i</a:t>
            </a:r>
            <a:r>
              <a:rPr lang="en-US" sz="1300" dirty="0">
                <a:latin typeface="Consolas"/>
                <a:cs typeface="Consolas"/>
              </a:rPr>
              <a:t>++)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        animals[</a:t>
            </a:r>
            <a:r>
              <a:rPr lang="en-US" sz="1300" dirty="0" err="1">
                <a:latin typeface="Consolas"/>
                <a:cs typeface="Consolas"/>
              </a:rPr>
              <a:t>i</a:t>
            </a:r>
            <a:r>
              <a:rPr lang="en-US" sz="1300" dirty="0">
                <a:latin typeface="Consolas"/>
                <a:cs typeface="Consolas"/>
              </a:rPr>
              <a:t>].speak();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    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    Dog d = new Dog("</a:t>
            </a:r>
            <a:r>
              <a:rPr lang="en-US" sz="1300" dirty="0" err="1">
                <a:latin typeface="Consolas"/>
                <a:cs typeface="Consolas"/>
              </a:rPr>
              <a:t>Marmaduke</a:t>
            </a:r>
            <a:r>
              <a:rPr lang="en-US" sz="1300" dirty="0">
                <a:latin typeface="Consolas"/>
                <a:cs typeface="Consolas"/>
              </a:rPr>
              <a:t>");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    </a:t>
            </a:r>
            <a:r>
              <a:rPr lang="en-US" sz="1300" dirty="0" err="1">
                <a:latin typeface="Consolas"/>
                <a:cs typeface="Consolas"/>
              </a:rPr>
              <a:t>System.out.println</a:t>
            </a:r>
            <a:r>
              <a:rPr lang="en-US" sz="1300" dirty="0">
                <a:latin typeface="Consolas"/>
                <a:cs typeface="Consolas"/>
              </a:rPr>
              <a:t>(</a:t>
            </a:r>
            <a:r>
              <a:rPr lang="en-US" sz="1300" dirty="0" err="1">
                <a:latin typeface="Consolas"/>
                <a:cs typeface="Consolas"/>
              </a:rPr>
              <a:t>d.name</a:t>
            </a:r>
            <a:r>
              <a:rPr lang="en-US" sz="13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    Animal a = d;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    </a:t>
            </a:r>
            <a:r>
              <a:rPr lang="en-US" sz="1300" dirty="0" err="1">
                <a:latin typeface="Consolas"/>
                <a:cs typeface="Consolas"/>
              </a:rPr>
              <a:t>System.out.println</a:t>
            </a:r>
            <a:r>
              <a:rPr lang="en-US" sz="1300" dirty="0">
                <a:latin typeface="Consolas"/>
                <a:cs typeface="Consolas"/>
              </a:rPr>
              <a:t>(</a:t>
            </a:r>
            <a:r>
              <a:rPr lang="en-US" sz="1300" dirty="0" err="1">
                <a:latin typeface="Consolas"/>
                <a:cs typeface="Consolas"/>
              </a:rPr>
              <a:t>a.name</a:t>
            </a:r>
            <a:r>
              <a:rPr lang="en-US" sz="13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173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Methods may be declared abstract</a:t>
            </a:r>
          </a:p>
          <a:p>
            <a:pPr lvl="1"/>
            <a:r>
              <a:rPr lang="en-US" dirty="0" smtClean="0"/>
              <a:t>Provide only the header (no body)</a:t>
            </a:r>
          </a:p>
          <a:p>
            <a:pPr lvl="1"/>
            <a:r>
              <a:rPr lang="en-US" dirty="0" smtClean="0"/>
              <a:t>Class must then be declared abstract</a:t>
            </a:r>
          </a:p>
          <a:p>
            <a:r>
              <a:rPr lang="en-US" dirty="0" smtClean="0"/>
              <a:t>Methods in an interface are implicitly declared abstract</a:t>
            </a:r>
          </a:p>
          <a:p>
            <a:r>
              <a:rPr lang="en-US" dirty="0" smtClean="0"/>
              <a:t>When </a:t>
            </a:r>
            <a:r>
              <a:rPr lang="en-US" dirty="0" err="1" smtClean="0"/>
              <a:t>subclassing</a:t>
            </a:r>
            <a:r>
              <a:rPr lang="en-US" dirty="0" smtClean="0"/>
              <a:t> an abstract class</a:t>
            </a:r>
          </a:p>
          <a:p>
            <a:pPr lvl="1"/>
            <a:r>
              <a:rPr lang="en-US" dirty="0" smtClean="0"/>
              <a:t>Generally provide method bodies for abstract methods</a:t>
            </a:r>
          </a:p>
          <a:p>
            <a:pPr lvl="1"/>
            <a:r>
              <a:rPr lang="en-US" dirty="0" smtClean="0"/>
              <a:t>If abstract methods remain, then subclass is still abstract and must be declared so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850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Abstract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6102"/>
            <a:ext cx="8229600" cy="50302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>
                <a:latin typeface="Consolas"/>
                <a:cs typeface="Consolas"/>
              </a:rPr>
              <a:t>abstract public class </a:t>
            </a:r>
            <a:r>
              <a:rPr lang="en-US" sz="1400" b="1" dirty="0" err="1">
                <a:latin typeface="Consolas"/>
                <a:cs typeface="Consolas"/>
              </a:rPr>
              <a:t>AbstractParent</a:t>
            </a:r>
            <a:r>
              <a:rPr lang="en-US" sz="1400" b="1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nl-NL" sz="1400" b="1" dirty="0" smtClean="0">
                <a:latin typeface="Consolas"/>
                <a:cs typeface="Consolas"/>
              </a:rPr>
              <a:t>    abstract </a:t>
            </a:r>
            <a:r>
              <a:rPr lang="nl-NL" sz="1400" b="1" dirty="0">
                <a:latin typeface="Consolas"/>
                <a:cs typeface="Consolas"/>
              </a:rPr>
              <a:t>void doOne()</a:t>
            </a:r>
            <a:r>
              <a:rPr lang="nl-NL" sz="1400" b="1" dirty="0" smtClean="0">
                <a:latin typeface="Consolas"/>
                <a:cs typeface="Consolas"/>
              </a:rPr>
              <a:t>;</a:t>
            </a:r>
            <a:endParaRPr lang="nl-NL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nl-NL" sz="1400" dirty="0">
                <a:latin typeface="Consolas"/>
                <a:cs typeface="Consolas"/>
              </a:rPr>
              <a:t>    </a:t>
            </a:r>
            <a:r>
              <a:rPr lang="nl-NL" sz="1400" b="1" dirty="0">
                <a:latin typeface="Consolas"/>
                <a:cs typeface="Consolas"/>
              </a:rPr>
              <a:t>abstract </a:t>
            </a:r>
            <a:r>
              <a:rPr lang="nl-NL" sz="1400" b="1" dirty="0" err="1">
                <a:latin typeface="Consolas"/>
                <a:cs typeface="Consolas"/>
              </a:rPr>
              <a:t>void</a:t>
            </a:r>
            <a:r>
              <a:rPr lang="nl-NL" sz="1400" b="1" dirty="0">
                <a:latin typeface="Consolas"/>
                <a:cs typeface="Consolas"/>
              </a:rPr>
              <a:t> </a:t>
            </a:r>
            <a:r>
              <a:rPr lang="nl-NL" sz="1400" b="1" dirty="0" err="1">
                <a:latin typeface="Consolas"/>
                <a:cs typeface="Consolas"/>
              </a:rPr>
              <a:t>doTwo</a:t>
            </a:r>
            <a:r>
              <a:rPr lang="nl-NL" sz="1400" b="1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nl-NL" sz="1400" dirty="0" smtClean="0">
                <a:latin typeface="Consolas"/>
                <a:cs typeface="Consolas"/>
              </a:rPr>
              <a:t>}</a:t>
            </a:r>
            <a:endParaRPr lang="nl-NL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nl-NL" sz="1400" b="1" dirty="0">
                <a:latin typeface="Consolas"/>
                <a:cs typeface="Consolas"/>
              </a:rPr>
              <a:t>abstract class </a:t>
            </a:r>
            <a:r>
              <a:rPr lang="nl-NL" sz="1400" b="1" dirty="0" err="1">
                <a:latin typeface="Consolas"/>
                <a:cs typeface="Consolas"/>
              </a:rPr>
              <a:t>AbstractChild</a:t>
            </a:r>
            <a:r>
              <a:rPr lang="nl-NL" sz="1400" b="1" dirty="0">
                <a:latin typeface="Consolas"/>
                <a:cs typeface="Consolas"/>
              </a:rPr>
              <a:t> </a:t>
            </a:r>
            <a:r>
              <a:rPr lang="nl-NL" sz="1400" b="1" dirty="0" err="1">
                <a:latin typeface="Consolas"/>
                <a:cs typeface="Consolas"/>
              </a:rPr>
              <a:t>extends</a:t>
            </a:r>
            <a:r>
              <a:rPr lang="nl-NL" sz="1400" b="1" dirty="0">
                <a:latin typeface="Consolas"/>
                <a:cs typeface="Consolas"/>
              </a:rPr>
              <a:t> </a:t>
            </a:r>
            <a:r>
              <a:rPr lang="nl-NL" sz="1400" b="1" dirty="0" err="1">
                <a:latin typeface="Consolas"/>
                <a:cs typeface="Consolas"/>
              </a:rPr>
              <a:t>AbstractParent</a:t>
            </a:r>
            <a:r>
              <a:rPr lang="nl-NL" sz="1400" b="1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fi-FI" sz="1400" dirty="0">
                <a:latin typeface="Consolas"/>
                <a:cs typeface="Consolas"/>
              </a:rPr>
              <a:t>    </a:t>
            </a:r>
            <a:r>
              <a:rPr lang="fi-FI" sz="1400" b="1" dirty="0" err="1">
                <a:latin typeface="Consolas"/>
                <a:cs typeface="Consolas"/>
              </a:rPr>
              <a:t>void</a:t>
            </a:r>
            <a:r>
              <a:rPr lang="fi-FI" sz="1400" b="1" dirty="0">
                <a:latin typeface="Consolas"/>
                <a:cs typeface="Consolas"/>
              </a:rPr>
              <a:t> </a:t>
            </a:r>
            <a:r>
              <a:rPr lang="fi-FI" sz="1400" b="1" dirty="0" err="1">
                <a:latin typeface="Consolas"/>
                <a:cs typeface="Consolas"/>
              </a:rPr>
              <a:t>doOne</a:t>
            </a:r>
            <a:r>
              <a:rPr lang="fi-FI" sz="1400" b="1" dirty="0"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fi-FI" sz="1400" dirty="0">
                <a:latin typeface="Consolas"/>
                <a:cs typeface="Consolas"/>
              </a:rPr>
              <a:t>        </a:t>
            </a:r>
            <a:r>
              <a:rPr lang="fi-FI" sz="1400" dirty="0" err="1">
                <a:latin typeface="Consolas"/>
                <a:cs typeface="Consolas"/>
              </a:rPr>
              <a:t>System.</a:t>
            </a:r>
            <a:r>
              <a:rPr lang="fi-FI" sz="1400" i="1" dirty="0" err="1">
                <a:latin typeface="Consolas"/>
                <a:cs typeface="Consolas"/>
              </a:rPr>
              <a:t>out.println("in</a:t>
            </a:r>
            <a:r>
              <a:rPr lang="fi-FI" sz="1400" i="1" dirty="0">
                <a:latin typeface="Consolas"/>
                <a:cs typeface="Consolas"/>
              </a:rPr>
              <a:t> </a:t>
            </a:r>
            <a:r>
              <a:rPr lang="fi-FI" sz="1400" i="1" dirty="0" err="1">
                <a:latin typeface="Consolas"/>
                <a:cs typeface="Consolas"/>
              </a:rPr>
              <a:t>AbstractChild</a:t>
            </a:r>
            <a:r>
              <a:rPr lang="fi-FI" sz="1400" i="1" dirty="0">
                <a:latin typeface="Consolas"/>
                <a:cs typeface="Consolas"/>
              </a:rPr>
              <a:t>");</a:t>
            </a:r>
          </a:p>
          <a:p>
            <a:pPr marL="0" indent="0">
              <a:buNone/>
            </a:pPr>
            <a:r>
              <a:rPr lang="fi-FI" sz="14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fi-FI" sz="1400" dirty="0" smtClean="0">
                <a:latin typeface="Consolas"/>
                <a:cs typeface="Consolas"/>
              </a:rPr>
              <a:t>}</a:t>
            </a:r>
            <a:endParaRPr lang="fi-FI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fi-FI" sz="1400" b="1" dirty="0" err="1">
                <a:latin typeface="Consolas"/>
                <a:cs typeface="Consolas"/>
              </a:rPr>
              <a:t>class</a:t>
            </a:r>
            <a:r>
              <a:rPr lang="fi-FI" sz="1400" b="1" dirty="0">
                <a:latin typeface="Consolas"/>
                <a:cs typeface="Consolas"/>
              </a:rPr>
              <a:t> </a:t>
            </a:r>
            <a:r>
              <a:rPr lang="fi-FI" sz="1400" b="1" dirty="0" err="1">
                <a:latin typeface="Consolas"/>
                <a:cs typeface="Consolas"/>
              </a:rPr>
              <a:t>ConcreteGrandChild</a:t>
            </a:r>
            <a:r>
              <a:rPr lang="fi-FI" sz="1400" b="1" dirty="0">
                <a:latin typeface="Consolas"/>
                <a:cs typeface="Consolas"/>
              </a:rPr>
              <a:t> </a:t>
            </a:r>
            <a:r>
              <a:rPr lang="fi-FI" sz="1400" b="1" dirty="0" err="1">
                <a:latin typeface="Consolas"/>
                <a:cs typeface="Consolas"/>
              </a:rPr>
              <a:t>extends</a:t>
            </a:r>
            <a:r>
              <a:rPr lang="fi-FI" sz="1400" b="1" dirty="0">
                <a:latin typeface="Consolas"/>
                <a:cs typeface="Consolas"/>
              </a:rPr>
              <a:t> </a:t>
            </a:r>
            <a:r>
              <a:rPr lang="fi-FI" sz="1400" b="1" dirty="0" err="1">
                <a:latin typeface="Consolas"/>
                <a:cs typeface="Consolas"/>
              </a:rPr>
              <a:t>AbstractChild</a:t>
            </a:r>
            <a:r>
              <a:rPr lang="fi-FI" sz="1400" b="1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fi-FI" sz="1400" dirty="0">
                <a:latin typeface="Consolas"/>
                <a:cs typeface="Consolas"/>
              </a:rPr>
              <a:t>    </a:t>
            </a:r>
            <a:r>
              <a:rPr lang="fi-FI" sz="1400" b="1" dirty="0" err="1">
                <a:latin typeface="Consolas"/>
                <a:cs typeface="Consolas"/>
              </a:rPr>
              <a:t>void</a:t>
            </a:r>
            <a:r>
              <a:rPr lang="fi-FI" sz="1400" b="1" dirty="0">
                <a:latin typeface="Consolas"/>
                <a:cs typeface="Consolas"/>
              </a:rPr>
              <a:t> </a:t>
            </a:r>
            <a:r>
              <a:rPr lang="fi-FI" sz="1400" b="1" dirty="0" err="1">
                <a:latin typeface="Consolas"/>
                <a:cs typeface="Consolas"/>
              </a:rPr>
              <a:t>doTwo</a:t>
            </a:r>
            <a:r>
              <a:rPr lang="fi-FI" sz="1400" b="1" dirty="0"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fi-FI" sz="1400" dirty="0">
                <a:latin typeface="Consolas"/>
                <a:cs typeface="Consolas"/>
              </a:rPr>
              <a:t>        </a:t>
            </a:r>
            <a:r>
              <a:rPr lang="fi-FI" sz="1400" dirty="0" err="1">
                <a:latin typeface="Consolas"/>
                <a:cs typeface="Consolas"/>
              </a:rPr>
              <a:t>System.</a:t>
            </a:r>
            <a:r>
              <a:rPr lang="fi-FI" sz="1400" i="1" dirty="0" err="1">
                <a:latin typeface="Consolas"/>
                <a:cs typeface="Consolas"/>
              </a:rPr>
              <a:t>out.println("in</a:t>
            </a:r>
            <a:r>
              <a:rPr lang="fi-FI" sz="1400" i="1" dirty="0">
                <a:latin typeface="Consolas"/>
                <a:cs typeface="Consolas"/>
              </a:rPr>
              <a:t> </a:t>
            </a:r>
            <a:r>
              <a:rPr lang="fi-FI" sz="1400" i="1" dirty="0" err="1">
                <a:latin typeface="Consolas"/>
                <a:cs typeface="Consolas"/>
              </a:rPr>
              <a:t>ConcreteGrandChild</a:t>
            </a:r>
            <a:r>
              <a:rPr lang="fi-FI" sz="1400" i="1" dirty="0">
                <a:latin typeface="Consolas"/>
                <a:cs typeface="Consolas"/>
              </a:rPr>
              <a:t>");</a:t>
            </a:r>
          </a:p>
          <a:p>
            <a:pPr marL="0" indent="0">
              <a:buNone/>
            </a:pPr>
            <a:r>
              <a:rPr lang="fi-FI" sz="14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fi-FI" sz="14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b="1" dirty="0">
                <a:latin typeface="Consolas"/>
                <a:cs typeface="Consolas"/>
              </a:rPr>
              <a:t>public static void main(String[] </a:t>
            </a:r>
            <a:r>
              <a:rPr lang="en-US" sz="1400" b="1" dirty="0" err="1">
                <a:latin typeface="Consolas"/>
                <a:cs typeface="Consolas"/>
              </a:rPr>
              <a:t>args</a:t>
            </a:r>
            <a:r>
              <a:rPr lang="en-US" sz="1400" b="1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  </a:t>
            </a:r>
            <a:r>
              <a:rPr lang="en-US" sz="1400" dirty="0" err="1" smtClean="0">
                <a:latin typeface="Consolas"/>
                <a:cs typeface="Consolas"/>
              </a:rPr>
              <a:t>ConcreteGrandChild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>
                <a:latin typeface="Consolas"/>
                <a:cs typeface="Consolas"/>
              </a:rPr>
              <a:t>cc = </a:t>
            </a:r>
            <a:r>
              <a:rPr lang="en-US" sz="1400" b="1" dirty="0">
                <a:latin typeface="Consolas"/>
                <a:cs typeface="Consolas"/>
              </a:rPr>
              <a:t>new </a:t>
            </a:r>
            <a:r>
              <a:rPr lang="en-US" sz="1400" b="1" dirty="0" err="1">
                <a:latin typeface="Consolas"/>
                <a:cs typeface="Consolas"/>
              </a:rPr>
              <a:t>ConcreteGrandChild</a:t>
            </a:r>
            <a:r>
              <a:rPr lang="en-US" sz="1400" b="1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is-IS" sz="1400" dirty="0">
                <a:latin typeface="Consolas"/>
                <a:cs typeface="Consolas"/>
              </a:rPr>
              <a:t>        cc.doOne();</a:t>
            </a:r>
          </a:p>
          <a:p>
            <a:pPr marL="0" indent="0">
              <a:buNone/>
            </a:pPr>
            <a:r>
              <a:rPr lang="nl-NL" sz="1400" dirty="0">
                <a:latin typeface="Consolas"/>
                <a:cs typeface="Consolas"/>
              </a:rPr>
              <a:t>        cc.doTwo();</a:t>
            </a:r>
          </a:p>
          <a:p>
            <a:pPr marL="0" indent="0">
              <a:buNone/>
            </a:pPr>
            <a:r>
              <a:rPr lang="nl-NL" sz="1400" dirty="0">
                <a:latin typeface="Consolas"/>
                <a:cs typeface="Consolas"/>
              </a:rPr>
              <a:t>    }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0700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45177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Abstract Classes</a:t>
            </a:r>
          </a:p>
          <a:p>
            <a:r>
              <a:rPr lang="en-US" dirty="0" smtClean="0"/>
              <a:t>Polymorphism</a:t>
            </a:r>
          </a:p>
          <a:p>
            <a:r>
              <a:rPr lang="en-US" dirty="0" smtClean="0"/>
              <a:t>Dynamic Binding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2670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“Many forms”</a:t>
            </a:r>
          </a:p>
          <a:p>
            <a:r>
              <a:rPr lang="en-US" dirty="0" smtClean="0"/>
              <a:t>Animals can take on many forms … yet exhibit similar behaviors.</a:t>
            </a:r>
          </a:p>
          <a:p>
            <a:r>
              <a:rPr lang="en-US" dirty="0" smtClean="0"/>
              <a:t>Java allows a superclass variable to contain a reference to a subclass object</a:t>
            </a:r>
          </a:p>
          <a:p>
            <a:r>
              <a:rPr lang="en-US" dirty="0" smtClean="0"/>
              <a:t>The compiler chooses the subclass implementation of any overridden methods</a:t>
            </a:r>
          </a:p>
          <a:p>
            <a:r>
              <a:rPr lang="en-US" sz="3000" dirty="0" err="1" smtClean="0">
                <a:latin typeface="Consolas" pitchFamily="49" charset="0"/>
                <a:cs typeface="Consolas" pitchFamily="49" charset="0"/>
              </a:rPr>
              <a:t>account.withdraw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(amount);</a:t>
            </a:r>
            <a:r>
              <a:rPr lang="en-US" dirty="0" smtClean="0"/>
              <a:t> could be savings acct, checking acct, money market acct, 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252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Suppose you’re modeling animals</a:t>
            </a:r>
          </a:p>
          <a:p>
            <a:pPr lvl="1"/>
            <a:r>
              <a:rPr lang="en-US" dirty="0" smtClean="0"/>
              <a:t>Dog</a:t>
            </a:r>
          </a:p>
          <a:p>
            <a:pPr lvl="1"/>
            <a:r>
              <a:rPr lang="en-US" dirty="0" smtClean="0"/>
              <a:t>Cat</a:t>
            </a:r>
          </a:p>
          <a:p>
            <a:pPr lvl="1"/>
            <a:r>
              <a:rPr lang="en-US" dirty="0" smtClean="0"/>
              <a:t>Fish</a:t>
            </a:r>
          </a:p>
          <a:p>
            <a:pPr lvl="1"/>
            <a:r>
              <a:rPr lang="en-US" dirty="0" smtClean="0"/>
              <a:t>Horse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Lots of redundancy, so you create a superclass</a:t>
            </a:r>
          </a:p>
          <a:p>
            <a:pPr lvl="1"/>
            <a:r>
              <a:rPr lang="en-US" dirty="0" smtClean="0"/>
              <a:t>Animal</a:t>
            </a:r>
          </a:p>
          <a:p>
            <a:pPr lvl="1"/>
            <a:r>
              <a:rPr lang="en-US" dirty="0" smtClean="0"/>
              <a:t>All other subclasses extend Animal</a:t>
            </a:r>
          </a:p>
          <a:p>
            <a:pPr lvl="1"/>
            <a:r>
              <a:rPr lang="en-US" dirty="0" smtClean="0"/>
              <a:t>Q: But what does “new Animal()” mean?</a:t>
            </a:r>
          </a:p>
          <a:p>
            <a:pPr lvl="1"/>
            <a:r>
              <a:rPr lang="en-US" dirty="0" smtClean="0"/>
              <a:t>A: Nothing--don’t want to create a “generic” animal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947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Java solution for Animal: an abstract class</a:t>
            </a:r>
          </a:p>
          <a:p>
            <a:r>
              <a:rPr lang="en-US" dirty="0" smtClean="0"/>
              <a:t>Declaring a class abstract means that it cannot be instantiated</a:t>
            </a:r>
          </a:p>
          <a:p>
            <a:r>
              <a:rPr lang="en-US" dirty="0" smtClean="0"/>
              <a:t>Some methods may be unimplemented (just like an interface)</a:t>
            </a:r>
          </a:p>
          <a:p>
            <a:r>
              <a:rPr lang="en-US" dirty="0" smtClean="0"/>
              <a:t>But an abstract class may also include some implemented methods for default behavior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540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public abstract class Animal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abstract void speak();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public static void main(String[] </a:t>
            </a:r>
            <a:r>
              <a:rPr lang="en-US" dirty="0" err="1">
                <a:latin typeface="Consolas"/>
                <a:cs typeface="Consolas"/>
              </a:rPr>
              <a:t>args</a:t>
            </a:r>
            <a:r>
              <a:rPr lang="en-US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Animal[] animals = new Animal[2];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animals[0] = new Cat();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animals[1] = new Dog();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for (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= 0;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&lt; </a:t>
            </a:r>
            <a:r>
              <a:rPr lang="en-US" dirty="0" err="1">
                <a:latin typeface="Consolas"/>
                <a:cs typeface="Consolas"/>
              </a:rPr>
              <a:t>animals.length</a:t>
            </a:r>
            <a:r>
              <a:rPr lang="en-US" dirty="0">
                <a:latin typeface="Consolas"/>
                <a:cs typeface="Consolas"/>
              </a:rPr>
              <a:t>;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++)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    animals[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].speak();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682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 and Dog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public class Cat extends Animal {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    void speak() {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        </a:t>
            </a:r>
            <a:r>
              <a:rPr lang="en-US" sz="2200" dirty="0" err="1">
                <a:latin typeface="Consolas"/>
                <a:cs typeface="Consolas"/>
              </a:rPr>
              <a:t>System.out.printf</a:t>
            </a:r>
            <a:r>
              <a:rPr lang="en-US" sz="2200" dirty="0">
                <a:latin typeface="Consolas"/>
                <a:cs typeface="Consolas"/>
              </a:rPr>
              <a:t>("Meow\n");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2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public class Dog extends Animal {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    void speak() {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        </a:t>
            </a:r>
            <a:r>
              <a:rPr lang="en-US" sz="2200" dirty="0" err="1">
                <a:latin typeface="Consolas"/>
                <a:cs typeface="Consolas"/>
              </a:rPr>
              <a:t>System.out.printf</a:t>
            </a:r>
            <a:r>
              <a:rPr lang="en-US" sz="2200" dirty="0" smtClean="0">
                <a:latin typeface="Consolas"/>
                <a:cs typeface="Consolas"/>
              </a:rPr>
              <a:t>(“Bark\n</a:t>
            </a:r>
            <a:r>
              <a:rPr lang="en-US" sz="2200" dirty="0">
                <a:latin typeface="Consolas"/>
                <a:cs typeface="Consolas"/>
              </a:rPr>
              <a:t>");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22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0204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Methods are selected at runtime based on the class of the object referenced, not the class of the variable that holds the object reference</a:t>
            </a:r>
          </a:p>
          <a:p>
            <a:r>
              <a:rPr lang="en-US" dirty="0" smtClean="0"/>
              <a:t>Example</a:t>
            </a:r>
          </a:p>
          <a:p>
            <a:pPr marL="457200" lvl="1" indent="0">
              <a:buNone/>
            </a:pPr>
            <a:r>
              <a:rPr lang="en-US" dirty="0" smtClean="0">
                <a:latin typeface="Consolas"/>
                <a:cs typeface="Consolas"/>
              </a:rPr>
              <a:t>Animal[] animals </a:t>
            </a:r>
            <a:r>
              <a:rPr lang="en-US" dirty="0" smtClean="0">
                <a:latin typeface="Consolas"/>
                <a:cs typeface="Consolas"/>
              </a:rPr>
              <a:t>= new </a:t>
            </a:r>
            <a:r>
              <a:rPr lang="en-US" dirty="0" smtClean="0">
                <a:latin typeface="Consolas"/>
                <a:cs typeface="Consolas"/>
              </a:rPr>
              <a:t>Animal[100];</a:t>
            </a:r>
            <a:endParaRPr lang="en-US" dirty="0" smtClean="0">
              <a:latin typeface="Consolas"/>
              <a:cs typeface="Consolas"/>
            </a:endParaRPr>
          </a:p>
          <a:p>
            <a:pPr marL="457200" lvl="1" indent="0">
              <a:buNone/>
            </a:pPr>
            <a:r>
              <a:rPr lang="en-US" dirty="0">
                <a:latin typeface="Consolas"/>
                <a:cs typeface="Consolas"/>
              </a:rPr>
              <a:t>a</a:t>
            </a:r>
            <a:r>
              <a:rPr lang="en-US" dirty="0" smtClean="0">
                <a:latin typeface="Consolas"/>
                <a:cs typeface="Consolas"/>
              </a:rPr>
              <a:t>nimals[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</a:t>
            </a:r>
            <a:r>
              <a:rPr lang="en-US" dirty="0" smtClean="0">
                <a:latin typeface="Consolas"/>
                <a:cs typeface="Consolas"/>
              </a:rPr>
              <a:t>.speak</a:t>
            </a:r>
            <a:r>
              <a:rPr lang="en-US" dirty="0" smtClean="0">
                <a:latin typeface="Consolas"/>
                <a:cs typeface="Consolas"/>
              </a:rPr>
              <a:t>();</a:t>
            </a:r>
          </a:p>
          <a:p>
            <a:r>
              <a:rPr lang="en-US" dirty="0" smtClean="0">
                <a:latin typeface="Calibri"/>
                <a:cs typeface="Calibri"/>
              </a:rPr>
              <a:t>If </a:t>
            </a:r>
            <a:r>
              <a:rPr lang="en-US" sz="2800" dirty="0" smtClean="0">
                <a:latin typeface="Consolas"/>
                <a:cs typeface="Consolas"/>
              </a:rPr>
              <a:t>animals[</a:t>
            </a:r>
            <a:r>
              <a:rPr lang="en-US" sz="2800" dirty="0" err="1" smtClean="0">
                <a:latin typeface="Consolas"/>
                <a:cs typeface="Consolas"/>
              </a:rPr>
              <a:t>i</a:t>
            </a:r>
            <a:r>
              <a:rPr lang="en-US" sz="2800" dirty="0" smtClean="0">
                <a:latin typeface="Calibri" panose="020F0502020204030204" pitchFamily="34" charset="0"/>
                <a:cs typeface="Consolas"/>
              </a:rPr>
              <a:t>]</a:t>
            </a:r>
            <a:r>
              <a:rPr lang="en-US" dirty="0" smtClean="0">
                <a:latin typeface="Calibri" panose="020F0502020204030204" pitchFamily="34" charset="0"/>
                <a:cs typeface="Consolas"/>
              </a:rPr>
              <a:t> is a </a:t>
            </a:r>
            <a:r>
              <a:rPr lang="en-US" dirty="0" err="1" smtClean="0">
                <a:latin typeface="Calibri" panose="020F0502020204030204" pitchFamily="34" charset="0"/>
                <a:cs typeface="Consolas"/>
              </a:rPr>
              <a:t>Dog</a:t>
            </a:r>
            <a:r>
              <a:rPr lang="en-US" dirty="0" err="1" smtClean="0">
                <a:latin typeface="Consolas"/>
                <a:cs typeface="Consolas"/>
              </a:rPr>
              <a:t>,c</a:t>
            </a:r>
            <a:r>
              <a:rPr lang="en-US" dirty="0" err="1" smtClean="0">
                <a:latin typeface="Calibri"/>
                <a:cs typeface="Calibri"/>
              </a:rPr>
              <a:t>alls</a:t>
            </a:r>
            <a:r>
              <a:rPr lang="en-US" dirty="0" smtClean="0">
                <a:latin typeface="Calibri"/>
                <a:cs typeface="Calibri"/>
              </a:rPr>
              <a:t> </a:t>
            </a:r>
            <a:r>
              <a:rPr lang="en-US" dirty="0" smtClean="0">
                <a:latin typeface="Calibri"/>
                <a:cs typeface="Calibri"/>
              </a:rPr>
              <a:t>the speak() method in Dog, even though the variable is of type Animal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133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polymorphism?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Allows generic treatment of objects</a:t>
            </a:r>
          </a:p>
          <a:p>
            <a:r>
              <a:rPr lang="en-US" dirty="0" smtClean="0"/>
              <a:t>An array of Animals</a:t>
            </a:r>
          </a:p>
          <a:p>
            <a:pPr lvl="1"/>
            <a:r>
              <a:rPr lang="en-US" dirty="0" smtClean="0"/>
              <a:t>Some are Dogs</a:t>
            </a:r>
          </a:p>
          <a:p>
            <a:pPr lvl="1"/>
            <a:r>
              <a:rPr lang="en-US" dirty="0" smtClean="0"/>
              <a:t>Some are Cats</a:t>
            </a:r>
          </a:p>
          <a:p>
            <a:pPr lvl="1"/>
            <a:r>
              <a:rPr lang="en-US" dirty="0" smtClean="0"/>
              <a:t>Some are new animal classes defined after the superclass code is written</a:t>
            </a:r>
          </a:p>
          <a:p>
            <a:r>
              <a:rPr lang="en-US" dirty="0" smtClean="0"/>
              <a:t>Programmer must be disciplined: the overridden methods should implement “consistent” or “expected” behavior</a:t>
            </a:r>
          </a:p>
          <a:p>
            <a:r>
              <a:rPr lang="en-US" dirty="0" smtClean="0"/>
              <a:t>Example: In Java, all GUI widgets are a subclass of Component; allows uniform treatment by GUI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0797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2144</TotalTime>
  <Words>929</Words>
  <Application>Microsoft Office PowerPoint</Application>
  <PresentationFormat>On-screen Show (4:3)</PresentationFormat>
  <Paragraphs>183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Consolas</vt:lpstr>
      <vt:lpstr>Office Theme</vt:lpstr>
      <vt:lpstr>CS18000: Problem Solving and Object-Oriented Programming</vt:lpstr>
      <vt:lpstr> Polymorphism</vt:lpstr>
      <vt:lpstr>Polymorphism</vt:lpstr>
      <vt:lpstr>Code Reuse</vt:lpstr>
      <vt:lpstr>Abstract Classes</vt:lpstr>
      <vt:lpstr>Animal</vt:lpstr>
      <vt:lpstr>Cat and Dog</vt:lpstr>
      <vt:lpstr>Dynamic Binding</vt:lpstr>
      <vt:lpstr>Why polymorphism?</vt:lpstr>
      <vt:lpstr>Reminder: Subclass Object</vt:lpstr>
      <vt:lpstr>Revised: Dog</vt:lpstr>
      <vt:lpstr>Revised: Animal</vt:lpstr>
      <vt:lpstr>Abstract Methods</vt:lpstr>
      <vt:lpstr>Example: Abstract Methods</vt:lpstr>
    </vt:vector>
  </TitlesOfParts>
  <Company>Purdue Computer Science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CS18000: Problem Solving and Object-Oriented Programming</dc:title>
  <dc:creator>Tim Korb</dc:creator>
  <cp:lastModifiedBy>Buster</cp:lastModifiedBy>
  <cp:revision>75</cp:revision>
  <cp:lastPrinted>2013-04-01T15:46:19Z</cp:lastPrinted>
  <dcterms:created xsi:type="dcterms:W3CDTF">2012-12-29T12:15:32Z</dcterms:created>
  <dcterms:modified xsi:type="dcterms:W3CDTF">2015-11-12T21:15:38Z</dcterms:modified>
</cp:coreProperties>
</file>