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52"/>
  </p:notesMasterIdLst>
  <p:handoutMasterIdLst>
    <p:handoutMasterId r:id="rId53"/>
  </p:handoutMasterIdLst>
  <p:sldIdLst>
    <p:sldId id="256" r:id="rId2"/>
    <p:sldId id="258" r:id="rId3"/>
    <p:sldId id="283" r:id="rId4"/>
    <p:sldId id="275" r:id="rId5"/>
    <p:sldId id="284" r:id="rId6"/>
    <p:sldId id="277" r:id="rId7"/>
    <p:sldId id="278" r:id="rId8"/>
    <p:sldId id="285" r:id="rId9"/>
    <p:sldId id="286" r:id="rId10"/>
    <p:sldId id="295" r:id="rId11"/>
    <p:sldId id="287" r:id="rId12"/>
    <p:sldId id="291" r:id="rId13"/>
    <p:sldId id="293" r:id="rId14"/>
    <p:sldId id="289" r:id="rId15"/>
    <p:sldId id="292" r:id="rId16"/>
    <p:sldId id="290" r:id="rId17"/>
    <p:sldId id="343" r:id="rId18"/>
    <p:sldId id="344"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24" r:id="rId35"/>
    <p:sldId id="325" r:id="rId36"/>
    <p:sldId id="326" r:id="rId37"/>
    <p:sldId id="327" r:id="rId38"/>
    <p:sldId id="328" r:id="rId39"/>
    <p:sldId id="329" r:id="rId40"/>
    <p:sldId id="331" r:id="rId41"/>
    <p:sldId id="332" r:id="rId42"/>
    <p:sldId id="333" r:id="rId43"/>
    <p:sldId id="334" r:id="rId44"/>
    <p:sldId id="335" r:id="rId45"/>
    <p:sldId id="336" r:id="rId46"/>
    <p:sldId id="337" r:id="rId47"/>
    <p:sldId id="338" r:id="rId48"/>
    <p:sldId id="339" r:id="rId49"/>
    <p:sldId id="340" r:id="rId50"/>
    <p:sldId id="34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5372" autoAdjust="0"/>
  </p:normalViewPr>
  <p:slideViewPr>
    <p:cSldViewPr snapToGrid="0" snapToObjects="1">
      <p:cViewPr varScale="1">
        <p:scale>
          <a:sx n="46" d="100"/>
          <a:sy n="46" d="100"/>
        </p:scale>
        <p:origin x="-134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pPr/>
              <a:t>7/13/2014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pPr/>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pPr/>
              <a:t>7/13/2014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371091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sorted binary search tree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27</a:t>
            </a:fld>
            <a:endParaRPr lang="en-US"/>
          </a:p>
        </p:txBody>
      </p:sp>
    </p:spTree>
    <p:extLst>
      <p:ext uri="{BB962C8B-B14F-4D97-AF65-F5344CB8AC3E}">
        <p14:creationId xmlns:p14="http://schemas.microsoft.com/office/powerpoint/2010/main" val="497305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a:t>
            </a:r>
            <a:r>
              <a:rPr lang="en-US" baseline="0" dirty="0" smtClean="0"/>
              <a:t> very important property: Each time you don’t find a match, you check only ½ of the remaining nodes.  In general, searching a BST takes only log2 n comparisons, which for large n is a significant savings.</a:t>
            </a:r>
          </a:p>
          <a:p>
            <a:endParaRPr lang="en-US" baseline="0" dirty="0" smtClean="0"/>
          </a:p>
          <a:p>
            <a:r>
              <a:rPr lang="en-US" baseline="0" dirty="0" smtClean="0"/>
              <a:t>2^16 is 65536, so it is possible to search a (balanced) binary search tree with 65536 strings by making only 16 comparisons.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28</a:t>
            </a:fld>
            <a:endParaRPr lang="en-US"/>
          </a:p>
        </p:txBody>
      </p:sp>
    </p:spTree>
    <p:extLst>
      <p:ext uri="{BB962C8B-B14F-4D97-AF65-F5344CB8AC3E}">
        <p14:creationId xmlns:p14="http://schemas.microsoft.com/office/powerpoint/2010/main" val="3983480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34</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this format</a:t>
            </a:r>
            <a:r>
              <a:rPr lang="en-US" baseline="0" dirty="0" smtClean="0"/>
              <a:t> because there is a site that auto-generates them: http://</a:t>
            </a:r>
            <a:r>
              <a:rPr lang="en-US" baseline="0" dirty="0" err="1" smtClean="0"/>
              <a:t>www.delorie.com</a:t>
            </a:r>
            <a:r>
              <a:rPr lang="en-US" baseline="0" dirty="0" smtClean="0"/>
              <a:t>/game-room/mazes/</a:t>
            </a:r>
            <a:r>
              <a:rPr lang="en-US" baseline="0" dirty="0" err="1" smtClean="0"/>
              <a:t>genmaze.cgi</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38</a:t>
            </a:fld>
            <a:endParaRPr lang="en-US"/>
          </a:p>
        </p:txBody>
      </p:sp>
    </p:spTree>
    <p:extLst>
      <p:ext uri="{BB962C8B-B14F-4D97-AF65-F5344CB8AC3E}">
        <p14:creationId xmlns:p14="http://schemas.microsoft.com/office/powerpoint/2010/main" val="91556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we’ve seen in other examples, the proxy method is the</a:t>
            </a:r>
            <a:r>
              <a:rPr lang="en-US" baseline="0" dirty="0" smtClean="0"/>
              <a:t> non-recursive version that sets up the arguments for the recursive version.</a:t>
            </a:r>
          </a:p>
          <a:p>
            <a:endParaRPr lang="en-US" baseline="0" dirty="0" smtClean="0"/>
          </a:p>
          <a:p>
            <a:r>
              <a:rPr lang="en-US" baseline="0" dirty="0" smtClean="0"/>
              <a:t>In some sense, the recursive version is written as though it were “starting in the middle”, in this case it is starting at an arbitrary (row, col), but the first time it is called with the (</a:t>
            </a:r>
            <a:r>
              <a:rPr lang="en-US" baseline="0" dirty="0" err="1" smtClean="0"/>
              <a:t>startRow</a:t>
            </a:r>
            <a:r>
              <a:rPr lang="en-US" baseline="0" dirty="0" smtClean="0"/>
              <a:t>, </a:t>
            </a:r>
            <a:r>
              <a:rPr lang="en-US" baseline="0" dirty="0" err="1" smtClean="0"/>
              <a:t>startCol</a:t>
            </a:r>
            <a:r>
              <a:rPr lang="en-US" baseline="0" dirty="0" smtClean="0"/>
              <a:t>) location.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41</a:t>
            </a:fld>
            <a:endParaRPr lang="en-US"/>
          </a:p>
        </p:txBody>
      </p:sp>
    </p:spTree>
    <p:extLst>
      <p:ext uri="{BB962C8B-B14F-4D97-AF65-F5344CB8AC3E}">
        <p14:creationId xmlns:p14="http://schemas.microsoft.com/office/powerpoint/2010/main" val="966636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 special cases requires special handling.</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42</a:t>
            </a:fld>
            <a:endParaRPr lang="en-US"/>
          </a:p>
        </p:txBody>
      </p:sp>
    </p:spTree>
    <p:extLst>
      <p:ext uri="{BB962C8B-B14F-4D97-AF65-F5344CB8AC3E}">
        <p14:creationId xmlns:p14="http://schemas.microsoft.com/office/powerpoint/2010/main" val="2573775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while it says “as on the path”, we don’t really know yet if this square will be on the final path.</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Alternative thought: stay where you are, but send a “scout” (or clone) off in each direction (one at a time)</a:t>
            </a:r>
          </a:p>
          <a:p>
            <a:endParaRPr lang="en-US" dirty="0" smtClean="0"/>
          </a:p>
          <a:p>
            <a:r>
              <a:rPr lang="en-US" dirty="0" smtClean="0"/>
              <a:t>Flip to</a:t>
            </a:r>
            <a:r>
              <a:rPr lang="en-US" baseline="0" dirty="0" smtClean="0"/>
              <a:t> next slide for the graphic…</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47</a:t>
            </a:fld>
            <a:endParaRPr lang="en-US"/>
          </a:p>
        </p:txBody>
      </p:sp>
    </p:spTree>
    <p:extLst>
      <p:ext uri="{BB962C8B-B14F-4D97-AF65-F5344CB8AC3E}">
        <p14:creationId xmlns:p14="http://schemas.microsoft.com/office/powerpoint/2010/main" val="404763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go</a:t>
            </a:r>
            <a:r>
              <a:rPr lang="en-US" baseline="0" dirty="0" smtClean="0"/>
              <a:t> to the code and develop the solve and other methods.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48</a:t>
            </a:fld>
            <a:endParaRPr lang="en-US"/>
          </a:p>
        </p:txBody>
      </p:sp>
    </p:spTree>
    <p:extLst>
      <p:ext uri="{BB962C8B-B14F-4D97-AF65-F5344CB8AC3E}">
        <p14:creationId xmlns:p14="http://schemas.microsoft.com/office/powerpoint/2010/main" val="417113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Warning: This topic is one of the most difficult for beginning students to understand.  Many find it just plain</a:t>
            </a:r>
            <a:r>
              <a:rPr lang="en-US" baseline="0" dirty="0" smtClean="0"/>
              <a:t> weird.  In some ways, it takes a “leap of faith” to get it.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a:t>
            </a:fld>
            <a:endParaRPr lang="en-US"/>
          </a:p>
        </p:txBody>
      </p:sp>
    </p:spTree>
    <p:extLst>
      <p:ext uri="{BB962C8B-B14F-4D97-AF65-F5344CB8AC3E}">
        <p14:creationId xmlns:p14="http://schemas.microsoft.com/office/powerpoint/2010/main" val="27939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a:t>
            </a:r>
            <a:r>
              <a:rPr lang="en-US" baseline="0" dirty="0" smtClean="0"/>
              <a:t> works because Alice and Bob have their own version of the parameter n, that is, their own storage location and value.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a:t>
            </a:fld>
            <a:endParaRPr lang="en-US"/>
          </a:p>
        </p:txBody>
      </p:sp>
    </p:spTree>
    <p:extLst>
      <p:ext uri="{BB962C8B-B14F-4D97-AF65-F5344CB8AC3E}">
        <p14:creationId xmlns:p14="http://schemas.microsoft.com/office/powerpoint/2010/main" val="51869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a:t>
            </a:r>
            <a:r>
              <a:rPr lang="en-US" dirty="0" err="1" smtClean="0"/>
              <a:t>gotta</a:t>
            </a:r>
            <a:r>
              <a:rPr lang="en-US" dirty="0" smtClean="0"/>
              <a:t> be able to get off the</a:t>
            </a:r>
            <a:r>
              <a:rPr lang="en-US" baseline="0" dirty="0" smtClean="0"/>
              <a:t> recursive spiral.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5</a:t>
            </a:fld>
            <a:endParaRPr lang="en-US"/>
          </a:p>
        </p:txBody>
      </p:sp>
    </p:spTree>
    <p:extLst>
      <p:ext uri="{BB962C8B-B14F-4D97-AF65-F5344CB8AC3E}">
        <p14:creationId xmlns:p14="http://schemas.microsoft.com/office/powerpoint/2010/main" val="229152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mathematical functions are or can be defined recursively.</a:t>
            </a:r>
            <a:r>
              <a:rPr lang="en-US" baseline="0" dirty="0" smtClean="0"/>
              <a:t>  Implementing these in a programming language (that supports recursion) is straightforward.</a:t>
            </a:r>
            <a:endParaRPr lang="en-US" dirty="0" smtClean="0"/>
          </a:p>
          <a:p>
            <a:endParaRPr lang="en-US" dirty="0" smtClean="0"/>
          </a:p>
          <a:p>
            <a:r>
              <a:rPr lang="en-US" dirty="0" smtClean="0"/>
              <a:t>Note that in</a:t>
            </a:r>
            <a:r>
              <a:rPr lang="en-US" baseline="0" dirty="0" smtClean="0"/>
              <a:t> the recursive cases, the parameters—expressions involving n—are smaller than the original value.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166548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 TOWER</a:t>
            </a:r>
            <a:r>
              <a:rPr lang="en-US" baseline="0" dirty="0" smtClean="0"/>
              <a:t> OF HANOI “TOY” FOR LOAN.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13</a:t>
            </a:fld>
            <a:endParaRPr lang="en-US"/>
          </a:p>
        </p:txBody>
      </p:sp>
    </p:spTree>
    <p:extLst>
      <p:ext uri="{BB962C8B-B14F-4D97-AF65-F5344CB8AC3E}">
        <p14:creationId xmlns:p14="http://schemas.microsoft.com/office/powerpoint/2010/main" val="142463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Trees can</a:t>
            </a:r>
            <a:r>
              <a:rPr lang="en-US" baseline="0" dirty="0" smtClean="0"/>
              <a:t> be used to model hierarchically structured data.</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22</a:t>
            </a:fld>
            <a:endParaRPr lang="en-US"/>
          </a:p>
        </p:txBody>
      </p:sp>
    </p:spTree>
    <p:extLst>
      <p:ext uri="{BB962C8B-B14F-4D97-AF65-F5344CB8AC3E}">
        <p14:creationId xmlns:p14="http://schemas.microsoft.com/office/powerpoint/2010/main" val="417478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root, interior,</a:t>
            </a:r>
            <a:r>
              <a:rPr lang="en-US" baseline="0" dirty="0" smtClean="0"/>
              <a:t> and leaf nodes.</a:t>
            </a:r>
          </a:p>
          <a:p>
            <a:endParaRPr lang="en-US" baseline="0" dirty="0" smtClean="0"/>
          </a:p>
          <a:p>
            <a:r>
              <a:rPr lang="en-US" baseline="0" dirty="0" smtClean="0"/>
              <a:t>Point out that the things starting at “do” and “threads” are themselves also trees—think recursively!</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23</a:t>
            </a:fld>
            <a:endParaRPr lang="en-US"/>
          </a:p>
        </p:txBody>
      </p:sp>
    </p:spTree>
    <p:extLst>
      <p:ext uri="{BB962C8B-B14F-4D97-AF65-F5344CB8AC3E}">
        <p14:creationId xmlns:p14="http://schemas.microsoft.com/office/powerpoint/2010/main" val="49730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pPr/>
              <a:t>7/13/2014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pPr/>
              <a:t>7/13/2014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pPr/>
              <a:t>7/13/2014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pPr/>
              <a:t>7/13/2014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pPr/>
              <a:t>7/13/2014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pPr/>
              <a:t>7/13/2014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pPr/>
              <a:t>7/13/2014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pPr/>
              <a:t>7/13/2014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pPr/>
              <a:t>7/13/2014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pPr/>
              <a:t>7/13/2014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pPr/>
              <a:t>7/13/2014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pPr/>
              <a:t>7/13/2014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ut-the-knot.org/recurrence/hanoi.shtml" TargetMode="External"/><Relationship Id="rId2" Type="http://schemas.openxmlformats.org/officeDocument/2006/relationships/hyperlink" Target="http://www.dynamicdrive.com/dynamicindex12/towerhanoi.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A948100-F9AF-674A-BF08-576787DAE645}" type="slidenum">
              <a:rPr lang="en-US" smtClean="0"/>
              <a:pPr/>
              <a:t>10</a:t>
            </a:fld>
            <a:endParaRPr lang="en-US"/>
          </a:p>
        </p:txBody>
      </p:sp>
      <p:pic>
        <p:nvPicPr>
          <p:cNvPr id="4" name="Picture 3" descr="recursivecall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600"/>
            <a:ext cx="9144000" cy="2842437"/>
          </a:xfrm>
          <a:prstGeom prst="rect">
            <a:avLst/>
          </a:prstGeom>
        </p:spPr>
      </p:pic>
    </p:spTree>
    <p:extLst>
      <p:ext uri="{BB962C8B-B14F-4D97-AF65-F5344CB8AC3E}">
        <p14:creationId xmlns:p14="http://schemas.microsoft.com/office/powerpoint/2010/main" val="305825764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isPalindrome</a:t>
            </a:r>
            <a:endParaRPr lang="en-US" dirty="0"/>
          </a:p>
        </p:txBody>
      </p:sp>
      <p:sp>
        <p:nvSpPr>
          <p:cNvPr id="3" name="Content Placeholder 2"/>
          <p:cNvSpPr>
            <a:spLocks noGrp="1"/>
          </p:cNvSpPr>
          <p:nvPr>
            <p:ph idx="1"/>
          </p:nvPr>
        </p:nvSpPr>
        <p:spPr/>
        <p:txBody>
          <a:bodyPr>
            <a:normAutofit/>
          </a:bodyPr>
          <a:lstStyle/>
          <a:p>
            <a:pPr marL="0" indent="0">
              <a:buNone/>
            </a:pPr>
            <a:r>
              <a:rPr lang="en-US" sz="1500" dirty="0">
                <a:latin typeface="Consolas"/>
                <a:cs typeface="Consolas"/>
              </a:rPr>
              <a:t>	</a:t>
            </a:r>
            <a:r>
              <a:rPr lang="en-US" sz="1500" b="1" dirty="0">
                <a:latin typeface="Consolas"/>
                <a:cs typeface="Consolas"/>
              </a:rPr>
              <a:t>public static </a:t>
            </a:r>
            <a:r>
              <a:rPr lang="en-US" sz="1500" b="1" dirty="0" err="1">
                <a:latin typeface="Consolas"/>
                <a:cs typeface="Consolas"/>
              </a:rPr>
              <a:t>boolean</a:t>
            </a:r>
            <a:r>
              <a:rPr lang="en-US" sz="1500" b="1" dirty="0">
                <a:latin typeface="Consolas"/>
                <a:cs typeface="Consolas"/>
              </a:rPr>
              <a:t> </a:t>
            </a:r>
            <a:r>
              <a:rPr lang="en-US" sz="1500" b="1" dirty="0" err="1">
                <a:latin typeface="Consolas"/>
                <a:cs typeface="Consolas"/>
              </a:rPr>
              <a:t>isPalindrome</a:t>
            </a:r>
            <a:r>
              <a:rPr lang="en-US" sz="1500" b="1" dirty="0">
                <a:latin typeface="Consolas"/>
                <a:cs typeface="Consolas"/>
              </a:rPr>
              <a:t>(String s) {</a:t>
            </a:r>
          </a:p>
          <a:p>
            <a:pPr marL="0" indent="0">
              <a:buNone/>
            </a:pPr>
            <a:r>
              <a:rPr lang="hu-HU" sz="1500" dirty="0">
                <a:latin typeface="Consolas"/>
                <a:cs typeface="Consolas"/>
              </a:rPr>
              <a:t>		</a:t>
            </a:r>
            <a:r>
              <a:rPr lang="hu-HU" sz="1500" b="1" dirty="0">
                <a:latin typeface="Consolas"/>
                <a:cs typeface="Consolas"/>
              </a:rPr>
              <a:t>if (s == null || s.length() &lt;= 1)</a:t>
            </a:r>
          </a:p>
          <a:p>
            <a:pPr marL="0" indent="0">
              <a:buNone/>
            </a:pPr>
            <a:r>
              <a:rPr lang="en-US" sz="1500" dirty="0">
                <a:latin typeface="Consolas"/>
                <a:cs typeface="Consolas"/>
              </a:rPr>
              <a:t>			</a:t>
            </a:r>
            <a:r>
              <a:rPr lang="en-US" sz="1500" b="1" dirty="0">
                <a:latin typeface="Consolas"/>
                <a:cs typeface="Consolas"/>
              </a:rPr>
              <a:t>return true;</a:t>
            </a:r>
          </a:p>
          <a:p>
            <a:pPr marL="0" indent="0">
              <a:buNone/>
            </a:pPr>
            <a:endParaRPr lang="en-US" sz="1500" dirty="0" smtClean="0">
              <a:latin typeface="Consolas"/>
              <a:cs typeface="Consolas"/>
            </a:endParaRPr>
          </a:p>
          <a:p>
            <a:pPr marL="0" indent="0">
              <a:buNone/>
            </a:pPr>
            <a:r>
              <a:rPr lang="en-US" sz="1500" dirty="0">
                <a:latin typeface="Consolas"/>
                <a:cs typeface="Consolas"/>
              </a:rPr>
              <a:t>		</a:t>
            </a:r>
            <a:r>
              <a:rPr lang="en-US" sz="1500" b="1" dirty="0">
                <a:latin typeface="Consolas"/>
                <a:cs typeface="Consolas"/>
              </a:rPr>
              <a:t>char first = </a:t>
            </a:r>
            <a:r>
              <a:rPr lang="en-US" sz="1500" b="1" dirty="0" err="1">
                <a:latin typeface="Consolas"/>
                <a:cs typeface="Consolas"/>
              </a:rPr>
              <a:t>s.charAt</a:t>
            </a:r>
            <a:r>
              <a:rPr lang="en-US" sz="1500" b="1" dirty="0">
                <a:latin typeface="Consolas"/>
                <a:cs typeface="Consolas"/>
              </a:rPr>
              <a:t>(0);</a:t>
            </a:r>
          </a:p>
          <a:p>
            <a:pPr marL="0" indent="0">
              <a:buNone/>
            </a:pPr>
            <a:r>
              <a:rPr lang="en-US" sz="1500" dirty="0">
                <a:latin typeface="Consolas"/>
                <a:cs typeface="Consolas"/>
              </a:rPr>
              <a:t>		</a:t>
            </a:r>
            <a:r>
              <a:rPr lang="en-US" sz="1500" b="1" dirty="0">
                <a:latin typeface="Consolas"/>
                <a:cs typeface="Consolas"/>
              </a:rPr>
              <a:t>char last = </a:t>
            </a:r>
            <a:r>
              <a:rPr lang="en-US" sz="1500" b="1" dirty="0" err="1">
                <a:latin typeface="Consolas"/>
                <a:cs typeface="Consolas"/>
              </a:rPr>
              <a:t>s.charAt</a:t>
            </a:r>
            <a:r>
              <a:rPr lang="en-US" sz="1500" b="1" dirty="0">
                <a:latin typeface="Consolas"/>
                <a:cs typeface="Consolas"/>
              </a:rPr>
              <a:t>(</a:t>
            </a:r>
            <a:r>
              <a:rPr lang="en-US" sz="1500" b="1" dirty="0" err="1">
                <a:latin typeface="Consolas"/>
                <a:cs typeface="Consolas"/>
              </a:rPr>
              <a:t>s.length</a:t>
            </a:r>
            <a:r>
              <a:rPr lang="en-US" sz="1500" b="1" dirty="0">
                <a:latin typeface="Consolas"/>
                <a:cs typeface="Consolas"/>
              </a:rPr>
              <a:t>() - 1);</a:t>
            </a:r>
          </a:p>
          <a:p>
            <a:pPr marL="0" indent="0">
              <a:buNone/>
            </a:pPr>
            <a:r>
              <a:rPr lang="en-US" sz="1500" dirty="0">
                <a:latin typeface="Consolas"/>
                <a:cs typeface="Consolas"/>
              </a:rPr>
              <a:t>		</a:t>
            </a:r>
            <a:r>
              <a:rPr lang="en-US" sz="1500" b="1" dirty="0">
                <a:latin typeface="Consolas"/>
                <a:cs typeface="Consolas"/>
              </a:rPr>
              <a:t>if (first != last)</a:t>
            </a:r>
          </a:p>
          <a:p>
            <a:pPr marL="0" indent="0">
              <a:buNone/>
            </a:pPr>
            <a:r>
              <a:rPr lang="en-US" sz="1500" dirty="0">
                <a:latin typeface="Consolas"/>
                <a:cs typeface="Consolas"/>
              </a:rPr>
              <a:t>			</a:t>
            </a:r>
            <a:r>
              <a:rPr lang="en-US" sz="1500" b="1" dirty="0">
                <a:latin typeface="Consolas"/>
                <a:cs typeface="Consolas"/>
              </a:rPr>
              <a:t>return false;</a:t>
            </a:r>
          </a:p>
          <a:p>
            <a:pPr marL="0" indent="0">
              <a:buNone/>
            </a:pPr>
            <a:r>
              <a:rPr lang="en-US" sz="1500" dirty="0">
                <a:latin typeface="Consolas"/>
                <a:cs typeface="Consolas"/>
              </a:rPr>
              <a:t>		</a:t>
            </a:r>
          </a:p>
          <a:p>
            <a:pPr marL="0" indent="0">
              <a:buNone/>
            </a:pPr>
            <a:r>
              <a:rPr lang="en-US" sz="1500" dirty="0">
                <a:latin typeface="Consolas"/>
                <a:cs typeface="Consolas"/>
              </a:rPr>
              <a:t>		String middle = </a:t>
            </a:r>
            <a:r>
              <a:rPr lang="en-US" sz="1500" dirty="0" err="1">
                <a:latin typeface="Consolas"/>
                <a:cs typeface="Consolas"/>
              </a:rPr>
              <a:t>s.substring</a:t>
            </a:r>
            <a:r>
              <a:rPr lang="en-US" sz="1500" dirty="0">
                <a:latin typeface="Consolas"/>
                <a:cs typeface="Consolas"/>
              </a:rPr>
              <a:t>(1, </a:t>
            </a:r>
            <a:r>
              <a:rPr lang="en-US" sz="1500" dirty="0" err="1">
                <a:latin typeface="Consolas"/>
                <a:cs typeface="Consolas"/>
              </a:rPr>
              <a:t>s.length</a:t>
            </a:r>
            <a:r>
              <a:rPr lang="en-US" sz="1500" dirty="0">
                <a:latin typeface="Consolas"/>
                <a:cs typeface="Consolas"/>
              </a:rPr>
              <a:t>() - 1);</a:t>
            </a:r>
          </a:p>
          <a:p>
            <a:pPr marL="0" indent="0">
              <a:buNone/>
            </a:pPr>
            <a:r>
              <a:rPr lang="en-US" sz="1500" dirty="0">
                <a:latin typeface="Consolas"/>
                <a:cs typeface="Consolas"/>
              </a:rPr>
              <a:t>		</a:t>
            </a:r>
            <a:r>
              <a:rPr lang="en-US" sz="1500" b="1" dirty="0">
                <a:latin typeface="Consolas"/>
                <a:cs typeface="Consolas"/>
              </a:rPr>
              <a:t>return </a:t>
            </a:r>
            <a:r>
              <a:rPr lang="en-US" sz="1500" b="1" i="1" dirty="0" err="1">
                <a:latin typeface="Consolas"/>
                <a:cs typeface="Consolas"/>
              </a:rPr>
              <a:t>isPalindrome</a:t>
            </a:r>
            <a:r>
              <a:rPr lang="en-US" sz="1500" b="1" i="1" dirty="0">
                <a:latin typeface="Consolas"/>
                <a:cs typeface="Consolas"/>
              </a:rPr>
              <a:t>(middle);</a:t>
            </a:r>
          </a:p>
          <a:p>
            <a:pPr marL="0" indent="0">
              <a:buNone/>
            </a:pPr>
            <a:r>
              <a:rPr lang="en-US" sz="15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2640908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pow2n</a:t>
            </a:r>
            <a:endParaRPr lang="en-US" dirty="0"/>
          </a:p>
        </p:txBody>
      </p:sp>
      <p:sp>
        <p:nvSpPr>
          <p:cNvPr id="3" name="Content Placeholder 2"/>
          <p:cNvSpPr>
            <a:spLocks noGrp="1"/>
          </p:cNvSpPr>
          <p:nvPr>
            <p:ph idx="1"/>
          </p:nvPr>
        </p:nvSpPr>
        <p:spPr/>
        <p:txBody>
          <a:bodyPr>
            <a:normAutofit/>
          </a:bodyPr>
          <a:lstStyle/>
          <a:p>
            <a:pPr marL="0" indent="0">
              <a:buNone/>
            </a:pPr>
            <a:r>
              <a:rPr lang="en-US" sz="1500" dirty="0">
                <a:latin typeface="Consolas"/>
                <a:cs typeface="Consolas"/>
              </a:rPr>
              <a:t>	</a:t>
            </a:r>
            <a:r>
              <a:rPr lang="en-US" sz="1500" b="1" dirty="0">
                <a:latin typeface="Consolas"/>
                <a:cs typeface="Consolas"/>
              </a:rPr>
              <a:t>public static long pow2n(long n) {</a:t>
            </a:r>
          </a:p>
          <a:p>
            <a:pPr marL="0" indent="0">
              <a:buNone/>
            </a:pPr>
            <a:r>
              <a:rPr lang="en-US" sz="1500" dirty="0">
                <a:latin typeface="Consolas"/>
                <a:cs typeface="Consolas"/>
              </a:rPr>
              <a:t>		</a:t>
            </a:r>
            <a:r>
              <a:rPr lang="en-US" sz="1500" b="1" dirty="0">
                <a:latin typeface="Consolas"/>
                <a:cs typeface="Consolas"/>
              </a:rPr>
              <a:t>if (n == 0)</a:t>
            </a:r>
          </a:p>
          <a:p>
            <a:pPr marL="0" indent="0">
              <a:buNone/>
            </a:pPr>
            <a:r>
              <a:rPr lang="is-IS" sz="1500" dirty="0">
                <a:latin typeface="Consolas"/>
                <a:cs typeface="Consolas"/>
              </a:rPr>
              <a:t>			</a:t>
            </a:r>
            <a:r>
              <a:rPr lang="is-IS" sz="1500" b="1" dirty="0">
                <a:latin typeface="Consolas"/>
                <a:cs typeface="Consolas"/>
              </a:rPr>
              <a:t>return 1;</a:t>
            </a:r>
          </a:p>
          <a:p>
            <a:pPr marL="0" indent="0">
              <a:buNone/>
            </a:pPr>
            <a:r>
              <a:rPr lang="en-US" sz="1500" dirty="0">
                <a:latin typeface="Consolas"/>
                <a:cs typeface="Consolas"/>
              </a:rPr>
              <a:t>		</a:t>
            </a:r>
            <a:r>
              <a:rPr lang="en-US" sz="1500" b="1" dirty="0">
                <a:latin typeface="Consolas"/>
                <a:cs typeface="Consolas"/>
              </a:rPr>
              <a:t>else if (n == 1)</a:t>
            </a:r>
          </a:p>
          <a:p>
            <a:pPr marL="0" indent="0">
              <a:buNone/>
            </a:pPr>
            <a:r>
              <a:rPr lang="is-IS" sz="1500" dirty="0">
                <a:latin typeface="Consolas"/>
                <a:cs typeface="Consolas"/>
              </a:rPr>
              <a:t>			</a:t>
            </a:r>
            <a:r>
              <a:rPr lang="is-IS" sz="1500" b="1" dirty="0">
                <a:latin typeface="Consolas"/>
                <a:cs typeface="Consolas"/>
              </a:rPr>
              <a:t>return 2;</a:t>
            </a:r>
          </a:p>
          <a:p>
            <a:pPr marL="0" indent="0">
              <a:buNone/>
            </a:pPr>
            <a:r>
              <a:rPr lang="da-DK" sz="1500" dirty="0">
                <a:latin typeface="Consolas"/>
                <a:cs typeface="Consolas"/>
              </a:rPr>
              <a:t>		</a:t>
            </a:r>
            <a:r>
              <a:rPr lang="da-DK" sz="1500" b="1" dirty="0" err="1">
                <a:latin typeface="Consolas"/>
                <a:cs typeface="Consolas"/>
              </a:rPr>
              <a:t>else</a:t>
            </a:r>
            <a:r>
              <a:rPr lang="da-DK" sz="1500" b="1"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long t = </a:t>
            </a:r>
            <a:r>
              <a:rPr lang="en-US" sz="1500" b="1" i="1" dirty="0">
                <a:latin typeface="Consolas"/>
                <a:cs typeface="Consolas"/>
              </a:rPr>
              <a:t>pow2n(n / 2);</a:t>
            </a:r>
          </a:p>
          <a:p>
            <a:pPr marL="0" indent="0">
              <a:buNone/>
            </a:pPr>
            <a:r>
              <a:rPr lang="en-US" sz="1500" dirty="0">
                <a:latin typeface="Consolas"/>
                <a:cs typeface="Consolas"/>
              </a:rPr>
              <a:t>			</a:t>
            </a:r>
            <a:r>
              <a:rPr lang="en-US" sz="1500" b="1" dirty="0">
                <a:latin typeface="Consolas"/>
                <a:cs typeface="Consolas"/>
              </a:rPr>
              <a:t>if (n % 2 == 0)</a:t>
            </a:r>
          </a:p>
          <a:p>
            <a:pPr marL="0" indent="0">
              <a:buNone/>
            </a:pPr>
            <a:r>
              <a:rPr lang="is-IS" sz="1500" dirty="0">
                <a:latin typeface="Consolas"/>
                <a:cs typeface="Consolas"/>
              </a:rPr>
              <a:t>				</a:t>
            </a:r>
            <a:r>
              <a:rPr lang="is-IS" sz="1500" b="1" dirty="0">
                <a:latin typeface="Consolas"/>
                <a:cs typeface="Consolas"/>
              </a:rPr>
              <a:t>return t * t;</a:t>
            </a:r>
          </a:p>
          <a:p>
            <a:pPr marL="0" indent="0">
              <a:buNone/>
            </a:pPr>
            <a:r>
              <a:rPr lang="da-DK" sz="1500" dirty="0">
                <a:latin typeface="Consolas"/>
                <a:cs typeface="Consolas"/>
              </a:rPr>
              <a:t>			</a:t>
            </a:r>
            <a:r>
              <a:rPr lang="da-DK" sz="1500" b="1" dirty="0" err="1">
                <a:latin typeface="Consolas"/>
                <a:cs typeface="Consolas"/>
              </a:rPr>
              <a:t>else</a:t>
            </a:r>
            <a:endParaRPr lang="da-DK" sz="1500" b="1" dirty="0">
              <a:latin typeface="Consolas"/>
              <a:cs typeface="Consolas"/>
            </a:endParaRPr>
          </a:p>
          <a:p>
            <a:pPr marL="0" indent="0">
              <a:buNone/>
            </a:pPr>
            <a:r>
              <a:rPr lang="is-IS" sz="1500" dirty="0">
                <a:latin typeface="Consolas"/>
                <a:cs typeface="Consolas"/>
              </a:rPr>
              <a:t>				</a:t>
            </a:r>
            <a:r>
              <a:rPr lang="is-IS" sz="1500" b="1" dirty="0">
                <a:latin typeface="Consolas"/>
                <a:cs typeface="Consolas"/>
              </a:rPr>
              <a:t>return 2 * t * t;</a:t>
            </a:r>
          </a:p>
          <a:p>
            <a:pPr marL="0" indent="0">
              <a:buNone/>
            </a:pPr>
            <a:r>
              <a:rPr lang="is-IS" sz="1500" dirty="0">
                <a:latin typeface="Consolas"/>
                <a:cs typeface="Consolas"/>
              </a:rPr>
              <a:t>		}</a:t>
            </a:r>
          </a:p>
          <a:p>
            <a:pPr marL="0" indent="0">
              <a:buNone/>
            </a:pPr>
            <a:r>
              <a:rPr lang="is-IS" sz="15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390102187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Hanoi</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pic>
        <p:nvPicPr>
          <p:cNvPr id="6" name="Content Placeholder 5" descr="hanoi.pdf"/>
          <p:cNvPicPr>
            <a:picLocks noGrp="1" noChangeAspect="1"/>
          </p:cNvPicPr>
          <p:nvPr>
            <p:ph idx="1"/>
          </p:nvPr>
        </p:nvPicPr>
        <p:blipFill>
          <a:blip r:embed="rId3">
            <a:extLst>
              <a:ext uri="{28A0092B-C50C-407E-A947-70E740481C1C}">
                <a14:useLocalDpi xmlns:a14="http://schemas.microsoft.com/office/drawing/2010/main" val="0"/>
              </a:ext>
            </a:extLst>
          </a:blip>
          <a:srcRect t="-49376" b="-49376"/>
          <a:stretch>
            <a:fillRect/>
          </a:stretch>
        </p:blipFill>
        <p:spPr>
          <a:xfrm>
            <a:off x="435304" y="1600199"/>
            <a:ext cx="8322791" cy="4577265"/>
          </a:xfrm>
        </p:spPr>
      </p:pic>
    </p:spTree>
    <p:extLst>
      <p:ext uri="{BB962C8B-B14F-4D97-AF65-F5344CB8AC3E}">
        <p14:creationId xmlns:p14="http://schemas.microsoft.com/office/powerpoint/2010/main" val="19469709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Hanoi</a:t>
            </a:r>
            <a:endParaRPr lang="en-US" dirty="0"/>
          </a:p>
        </p:txBody>
      </p:sp>
      <p:sp>
        <p:nvSpPr>
          <p:cNvPr id="3" name="Content Placeholder 2"/>
          <p:cNvSpPr>
            <a:spLocks noGrp="1"/>
          </p:cNvSpPr>
          <p:nvPr>
            <p:ph idx="1"/>
          </p:nvPr>
        </p:nvSpPr>
        <p:spPr>
          <a:xfrm>
            <a:off x="457199" y="1600200"/>
            <a:ext cx="8333739" cy="4990925"/>
          </a:xfrm>
        </p:spPr>
        <p:txBody>
          <a:bodyPr>
            <a:normAutofit/>
          </a:bodyPr>
          <a:lstStyle/>
          <a:p>
            <a:r>
              <a:rPr lang="en-US" dirty="0" smtClean="0"/>
              <a:t>Three pegs and a tower of n disks</a:t>
            </a:r>
          </a:p>
          <a:p>
            <a:r>
              <a:rPr lang="en-US" dirty="0" smtClean="0"/>
              <a:t>Stacked in order of decreasing size</a:t>
            </a:r>
          </a:p>
          <a:p>
            <a:r>
              <a:rPr lang="en-US" dirty="0"/>
              <a:t>Goal: Move all disks on one </a:t>
            </a:r>
            <a:r>
              <a:rPr lang="en-US" dirty="0" smtClean="0"/>
              <a:t>peg to </a:t>
            </a:r>
            <a:r>
              <a:rPr lang="en-US" dirty="0"/>
              <a:t>another</a:t>
            </a:r>
          </a:p>
          <a:p>
            <a:r>
              <a:rPr lang="en-US" dirty="0" smtClean="0"/>
              <a:t>Rules:</a:t>
            </a:r>
          </a:p>
          <a:p>
            <a:pPr lvl="1"/>
            <a:r>
              <a:rPr lang="en-US" dirty="0" smtClean="0"/>
              <a:t>Only move one disk at a time</a:t>
            </a:r>
          </a:p>
          <a:p>
            <a:pPr lvl="1"/>
            <a:r>
              <a:rPr lang="en-US" dirty="0" smtClean="0"/>
              <a:t>No disk can be put on top of a smaller disk</a:t>
            </a:r>
          </a:p>
          <a:p>
            <a:r>
              <a:rPr lang="en-US" dirty="0" smtClean="0"/>
              <a:t>Demos </a:t>
            </a:r>
            <a:r>
              <a:rPr lang="en-US" dirty="0"/>
              <a:t>at </a:t>
            </a:r>
            <a:br>
              <a:rPr lang="en-US" dirty="0"/>
            </a:br>
            <a:r>
              <a:rPr lang="en-US" sz="1800" dirty="0" smtClean="0">
                <a:latin typeface="Consolas"/>
                <a:cs typeface="Consolas"/>
                <a:hlinkClick r:id="rId2"/>
              </a:rPr>
              <a:t>http</a:t>
            </a:r>
            <a:r>
              <a:rPr lang="en-US" sz="1800" dirty="0">
                <a:latin typeface="Consolas"/>
                <a:cs typeface="Consolas"/>
                <a:hlinkClick r:id="rId2"/>
              </a:rPr>
              <a:t>://www.dynamicdrive.com/dynamicindex12/</a:t>
            </a:r>
            <a:r>
              <a:rPr lang="en-US" sz="1800" dirty="0" smtClean="0">
                <a:latin typeface="Consolas"/>
                <a:cs typeface="Consolas"/>
                <a:hlinkClick r:id="rId2"/>
              </a:rPr>
              <a:t>towerhanoi.htm</a:t>
            </a:r>
            <a:endParaRPr lang="en-US" sz="1800" dirty="0" smtClean="0">
              <a:latin typeface="Consolas"/>
              <a:cs typeface="Consolas"/>
            </a:endParaRPr>
          </a:p>
          <a:p>
            <a:r>
              <a:rPr lang="en-US" sz="1800" dirty="0">
                <a:latin typeface="Consolas"/>
                <a:cs typeface="Consolas"/>
                <a:hlinkClick r:id="rId3"/>
              </a:rPr>
              <a:t>http://www.cut-the-knot.org/recurrence/</a:t>
            </a:r>
            <a:r>
              <a:rPr lang="en-US" sz="1800" dirty="0" smtClean="0">
                <a:latin typeface="Consolas"/>
                <a:cs typeface="Consolas"/>
                <a:hlinkClick r:id="rId3"/>
              </a:rPr>
              <a:t>hanoi.shtml</a:t>
            </a:r>
            <a:endParaRPr lang="en-US" sz="1800" dirty="0" smtClean="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12074934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Recursively</a:t>
            </a:r>
            <a:endParaRPr lang="en-US" dirty="0"/>
          </a:p>
        </p:txBody>
      </p:sp>
      <p:sp>
        <p:nvSpPr>
          <p:cNvPr id="3" name="Content Placeholder 2"/>
          <p:cNvSpPr>
            <a:spLocks noGrp="1"/>
          </p:cNvSpPr>
          <p:nvPr>
            <p:ph idx="1"/>
          </p:nvPr>
        </p:nvSpPr>
        <p:spPr/>
        <p:txBody>
          <a:bodyPr>
            <a:normAutofit/>
          </a:bodyPr>
          <a:lstStyle/>
          <a:p>
            <a:r>
              <a:rPr lang="en-US" dirty="0" smtClean="0"/>
              <a:t>Suppose I’m faced with moving a stack of 4 disks from A to C</a:t>
            </a:r>
          </a:p>
          <a:p>
            <a:r>
              <a:rPr lang="en-US" dirty="0" smtClean="0"/>
              <a:t>Pretend I can move 3 disks where ever I want by magic</a:t>
            </a:r>
          </a:p>
          <a:p>
            <a:pPr lvl="1"/>
            <a:r>
              <a:rPr lang="en-US" dirty="0" smtClean="0"/>
              <a:t>Magic: move block of 3 disks from A to B (using C)</a:t>
            </a:r>
          </a:p>
          <a:p>
            <a:pPr lvl="1"/>
            <a:r>
              <a:rPr lang="en-US" dirty="0" smtClean="0"/>
              <a:t>Move 4</a:t>
            </a:r>
            <a:r>
              <a:rPr lang="en-US" baseline="30000" dirty="0" smtClean="0"/>
              <a:t>th</a:t>
            </a:r>
            <a:r>
              <a:rPr lang="en-US" dirty="0" smtClean="0"/>
              <a:t> disk from A to C</a:t>
            </a:r>
          </a:p>
          <a:p>
            <a:pPr lvl="1"/>
            <a:r>
              <a:rPr lang="en-US" dirty="0" smtClean="0"/>
              <a:t>Magic: move block </a:t>
            </a:r>
            <a:r>
              <a:rPr lang="en-US" smtClean="0"/>
              <a:t>of 3 disks </a:t>
            </a:r>
            <a:r>
              <a:rPr lang="en-US" dirty="0" smtClean="0"/>
              <a:t>from B to C (using A)</a:t>
            </a:r>
          </a:p>
          <a:p>
            <a:r>
              <a:rPr lang="en-US" dirty="0" smtClean="0"/>
              <a:t>“Magic” == “Recursion”</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25774836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Tower of Hanoi</a:t>
            </a:r>
            <a:endParaRPr lang="en-US" dirty="0"/>
          </a:p>
        </p:txBody>
      </p:sp>
      <p:sp>
        <p:nvSpPr>
          <p:cNvPr id="3" name="Content Placeholder 2"/>
          <p:cNvSpPr>
            <a:spLocks noGrp="1"/>
          </p:cNvSpPr>
          <p:nvPr>
            <p:ph idx="1"/>
          </p:nvPr>
        </p:nvSpPr>
        <p:spPr/>
        <p:txBody>
          <a:bodyPr>
            <a:normAutofit/>
          </a:bodyPr>
          <a:lstStyle/>
          <a:p>
            <a:pPr marL="0" indent="0">
              <a:buNone/>
            </a:pPr>
            <a:r>
              <a:rPr lang="en-US" sz="1500" b="1" dirty="0">
                <a:latin typeface="Consolas"/>
                <a:cs typeface="Consolas"/>
              </a:rPr>
              <a:t>public class </a:t>
            </a:r>
            <a:r>
              <a:rPr lang="en-US" sz="1500" b="1" dirty="0" err="1">
                <a:latin typeface="Consolas"/>
                <a:cs typeface="Consolas"/>
              </a:rPr>
              <a:t>TowerOfHanoi</a:t>
            </a:r>
            <a:r>
              <a:rPr lang="en-US" sz="1500" b="1"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public static void </a:t>
            </a:r>
            <a:r>
              <a:rPr lang="en-US" sz="1500" b="1" dirty="0" err="1">
                <a:latin typeface="Consolas"/>
                <a:cs typeface="Consolas"/>
              </a:rPr>
              <a:t>moveDisks</a:t>
            </a:r>
            <a:r>
              <a:rPr lang="en-US" sz="1500" b="1" dirty="0">
                <a:latin typeface="Consolas"/>
                <a:cs typeface="Consolas"/>
              </a:rPr>
              <a:t>(</a:t>
            </a:r>
            <a:r>
              <a:rPr lang="en-US" sz="1500" b="1" dirty="0" err="1">
                <a:latin typeface="Consolas"/>
                <a:cs typeface="Consolas"/>
              </a:rPr>
              <a:t>int</a:t>
            </a:r>
            <a:r>
              <a:rPr lang="en-US" sz="1500" b="1" dirty="0">
                <a:latin typeface="Consolas"/>
                <a:cs typeface="Consolas"/>
              </a:rPr>
              <a:t> n, char from, char using, char to) {</a:t>
            </a:r>
          </a:p>
          <a:p>
            <a:pPr marL="0" indent="0">
              <a:buNone/>
            </a:pPr>
            <a:r>
              <a:rPr lang="en-US" sz="1500" dirty="0">
                <a:latin typeface="Consolas"/>
                <a:cs typeface="Consolas"/>
              </a:rPr>
              <a:t>		</a:t>
            </a:r>
            <a:r>
              <a:rPr lang="en-US" sz="1500" b="1" dirty="0">
                <a:latin typeface="Consolas"/>
                <a:cs typeface="Consolas"/>
              </a:rPr>
              <a:t>if (n == 1) {</a:t>
            </a:r>
          </a:p>
          <a:p>
            <a:pPr marL="0" indent="0">
              <a:buNone/>
            </a:pPr>
            <a:r>
              <a:rPr lang="en-US" sz="1500" dirty="0">
                <a:latin typeface="Consolas"/>
                <a:cs typeface="Consolas"/>
              </a:rPr>
              <a:t>			</a:t>
            </a:r>
            <a:r>
              <a:rPr lang="en-US" sz="1500" dirty="0" err="1">
                <a:latin typeface="Consolas"/>
                <a:cs typeface="Consolas"/>
              </a:rPr>
              <a:t>System.</a:t>
            </a:r>
            <a:r>
              <a:rPr lang="en-US" sz="1500" i="1" dirty="0" err="1">
                <a:latin typeface="Consolas"/>
                <a:cs typeface="Consolas"/>
              </a:rPr>
              <a:t>out.printf</a:t>
            </a:r>
            <a:r>
              <a:rPr lang="en-US" sz="1500" i="1" dirty="0">
                <a:latin typeface="Consolas"/>
                <a:cs typeface="Consolas"/>
              </a:rPr>
              <a:t>("move disk from peg %s to peg %s\n", from, to);</a:t>
            </a:r>
          </a:p>
          <a:p>
            <a:pPr marL="0" indent="0">
              <a:buNone/>
            </a:pPr>
            <a:r>
              <a:rPr lang="da-DK" sz="1500" dirty="0">
                <a:latin typeface="Consolas"/>
                <a:cs typeface="Consolas"/>
              </a:rPr>
              <a:t>		} </a:t>
            </a:r>
            <a:r>
              <a:rPr lang="da-DK" sz="1500" b="1" dirty="0" err="1">
                <a:latin typeface="Consolas"/>
                <a:cs typeface="Consolas"/>
              </a:rPr>
              <a:t>else</a:t>
            </a:r>
            <a:r>
              <a:rPr lang="da-DK" sz="1500" b="1" dirty="0">
                <a:latin typeface="Consolas"/>
                <a:cs typeface="Consolas"/>
              </a:rPr>
              <a:t> {</a:t>
            </a:r>
          </a:p>
          <a:p>
            <a:pPr marL="0" indent="0">
              <a:buNone/>
            </a:pPr>
            <a:r>
              <a:rPr lang="da-DK" sz="1500" dirty="0">
                <a:latin typeface="Consolas"/>
                <a:cs typeface="Consolas"/>
              </a:rPr>
              <a:t>			</a:t>
            </a:r>
            <a:r>
              <a:rPr lang="da-DK" sz="1500" i="1" dirty="0" err="1">
                <a:latin typeface="Consolas"/>
                <a:cs typeface="Consolas"/>
              </a:rPr>
              <a:t>moveDisks</a:t>
            </a:r>
            <a:r>
              <a:rPr lang="da-DK" sz="1500" i="1" dirty="0">
                <a:latin typeface="Consolas"/>
                <a:cs typeface="Consolas"/>
              </a:rPr>
              <a:t>(n-1, from, to, </a:t>
            </a:r>
            <a:r>
              <a:rPr lang="da-DK" sz="1500" i="1" dirty="0" err="1">
                <a:latin typeface="Consolas"/>
                <a:cs typeface="Consolas"/>
              </a:rPr>
              <a:t>using</a:t>
            </a:r>
            <a:r>
              <a:rPr lang="da-DK" sz="1500" i="1" dirty="0">
                <a:latin typeface="Consolas"/>
                <a:cs typeface="Consolas"/>
              </a:rPr>
              <a:t>);</a:t>
            </a:r>
          </a:p>
          <a:p>
            <a:pPr marL="0" indent="0">
              <a:buNone/>
            </a:pPr>
            <a:r>
              <a:rPr lang="da-DK" sz="1500" dirty="0">
                <a:latin typeface="Consolas"/>
                <a:cs typeface="Consolas"/>
              </a:rPr>
              <a:t>			</a:t>
            </a:r>
            <a:r>
              <a:rPr lang="da-DK" sz="1500" i="1" dirty="0" err="1">
                <a:latin typeface="Consolas"/>
                <a:cs typeface="Consolas"/>
              </a:rPr>
              <a:t>moveDisks</a:t>
            </a:r>
            <a:r>
              <a:rPr lang="da-DK" sz="1500" i="1" dirty="0">
                <a:latin typeface="Consolas"/>
                <a:cs typeface="Consolas"/>
              </a:rPr>
              <a:t>(1, from, </a:t>
            </a:r>
            <a:r>
              <a:rPr lang="da-DK" sz="1500" i="1" dirty="0" err="1">
                <a:latin typeface="Consolas"/>
                <a:cs typeface="Consolas"/>
              </a:rPr>
              <a:t>using</a:t>
            </a:r>
            <a:r>
              <a:rPr lang="da-DK" sz="1500" i="1" dirty="0">
                <a:latin typeface="Consolas"/>
                <a:cs typeface="Consolas"/>
              </a:rPr>
              <a:t>, to);</a:t>
            </a:r>
          </a:p>
          <a:p>
            <a:pPr marL="0" indent="0">
              <a:buNone/>
            </a:pPr>
            <a:r>
              <a:rPr lang="da-DK" sz="1500" dirty="0">
                <a:latin typeface="Consolas"/>
                <a:cs typeface="Consolas"/>
              </a:rPr>
              <a:t>			</a:t>
            </a:r>
            <a:r>
              <a:rPr lang="da-DK" sz="1500" i="1" dirty="0" err="1">
                <a:latin typeface="Consolas"/>
                <a:cs typeface="Consolas"/>
              </a:rPr>
              <a:t>moveDisks</a:t>
            </a:r>
            <a:r>
              <a:rPr lang="da-DK" sz="1500" i="1" dirty="0">
                <a:latin typeface="Consolas"/>
                <a:cs typeface="Consolas"/>
              </a:rPr>
              <a:t>(n-1, </a:t>
            </a:r>
            <a:r>
              <a:rPr lang="da-DK" sz="1500" i="1" dirty="0" err="1">
                <a:latin typeface="Consolas"/>
                <a:cs typeface="Consolas"/>
              </a:rPr>
              <a:t>using</a:t>
            </a:r>
            <a:r>
              <a:rPr lang="da-DK" sz="1500" i="1" dirty="0">
                <a:latin typeface="Consolas"/>
                <a:cs typeface="Consolas"/>
              </a:rPr>
              <a:t>, from, to);</a:t>
            </a:r>
          </a:p>
          <a:p>
            <a:pPr marL="0" indent="0">
              <a:buNone/>
            </a:pPr>
            <a:r>
              <a:rPr lang="da-DK" sz="1500" dirty="0">
                <a:latin typeface="Consolas"/>
                <a:cs typeface="Consolas"/>
              </a:rPr>
              <a:t>		}</a:t>
            </a:r>
          </a:p>
          <a:p>
            <a:pPr marL="0" indent="0">
              <a:buNone/>
            </a:pPr>
            <a:r>
              <a:rPr lang="da-DK" sz="1500" dirty="0">
                <a:latin typeface="Consolas"/>
                <a:cs typeface="Consolas"/>
              </a:rPr>
              <a:t>	}</a:t>
            </a:r>
          </a:p>
          <a:p>
            <a:pPr marL="0" indent="0">
              <a:buNone/>
            </a:pPr>
            <a:r>
              <a:rPr lang="da-DK" sz="1500" dirty="0">
                <a:latin typeface="Consolas"/>
                <a:cs typeface="Consolas"/>
              </a:rPr>
              <a:t>	</a:t>
            </a:r>
          </a:p>
          <a:p>
            <a:pPr marL="0" indent="0">
              <a:buNone/>
            </a:pPr>
            <a:r>
              <a:rPr lang="da-DK" sz="1500" dirty="0">
                <a:latin typeface="Consolas"/>
                <a:cs typeface="Consolas"/>
              </a:rPr>
              <a:t>	</a:t>
            </a:r>
            <a:r>
              <a:rPr lang="da-DK" sz="1500" b="1" dirty="0">
                <a:latin typeface="Consolas"/>
                <a:cs typeface="Consolas"/>
              </a:rPr>
              <a:t>public </a:t>
            </a:r>
            <a:r>
              <a:rPr lang="da-DK" sz="1500" b="1" dirty="0" err="1">
                <a:latin typeface="Consolas"/>
                <a:cs typeface="Consolas"/>
              </a:rPr>
              <a:t>static</a:t>
            </a:r>
            <a:r>
              <a:rPr lang="da-DK" sz="1500" b="1" dirty="0">
                <a:latin typeface="Consolas"/>
                <a:cs typeface="Consolas"/>
              </a:rPr>
              <a:t> </a:t>
            </a:r>
            <a:r>
              <a:rPr lang="da-DK" sz="1500" b="1" dirty="0" err="1">
                <a:latin typeface="Consolas"/>
                <a:cs typeface="Consolas"/>
              </a:rPr>
              <a:t>void</a:t>
            </a:r>
            <a:r>
              <a:rPr lang="da-DK" sz="1500" b="1" dirty="0">
                <a:latin typeface="Consolas"/>
                <a:cs typeface="Consolas"/>
              </a:rPr>
              <a:t> </a:t>
            </a:r>
            <a:r>
              <a:rPr lang="da-DK" sz="1500" b="1" dirty="0" err="1">
                <a:latin typeface="Consolas"/>
                <a:cs typeface="Consolas"/>
              </a:rPr>
              <a:t>main</a:t>
            </a:r>
            <a:r>
              <a:rPr lang="da-DK" sz="1500" b="1" dirty="0">
                <a:latin typeface="Consolas"/>
                <a:cs typeface="Consolas"/>
              </a:rPr>
              <a:t>(</a:t>
            </a:r>
            <a:r>
              <a:rPr lang="da-DK" sz="1500" b="1" dirty="0" err="1">
                <a:latin typeface="Consolas"/>
                <a:cs typeface="Consolas"/>
              </a:rPr>
              <a:t>String</a:t>
            </a:r>
            <a:r>
              <a:rPr lang="da-DK" sz="1500" b="1" dirty="0">
                <a:latin typeface="Consolas"/>
                <a:cs typeface="Consolas"/>
              </a:rPr>
              <a:t>[] </a:t>
            </a:r>
            <a:r>
              <a:rPr lang="da-DK" sz="1500" b="1" dirty="0" err="1">
                <a:latin typeface="Consolas"/>
                <a:cs typeface="Consolas"/>
              </a:rPr>
              <a:t>args</a:t>
            </a:r>
            <a:r>
              <a:rPr lang="da-DK" sz="1500" b="1" dirty="0">
                <a:latin typeface="Consolas"/>
                <a:cs typeface="Consolas"/>
              </a:rPr>
              <a:t>) {</a:t>
            </a:r>
          </a:p>
          <a:p>
            <a:pPr marL="0" indent="0">
              <a:buNone/>
            </a:pPr>
            <a:r>
              <a:rPr lang="fr-FR" sz="1500" dirty="0">
                <a:latin typeface="Consolas"/>
                <a:cs typeface="Consolas"/>
              </a:rPr>
              <a:t>		</a:t>
            </a:r>
            <a:r>
              <a:rPr lang="fr-FR" sz="1500" i="1" dirty="0" err="1">
                <a:latin typeface="Consolas"/>
                <a:cs typeface="Consolas"/>
              </a:rPr>
              <a:t>moveDisks</a:t>
            </a:r>
            <a:r>
              <a:rPr lang="fr-FR" sz="1500" i="1" dirty="0">
                <a:latin typeface="Consolas"/>
                <a:cs typeface="Consolas"/>
              </a:rPr>
              <a:t>(4, 'A', 'B', 'C');</a:t>
            </a:r>
          </a:p>
          <a:p>
            <a:pPr marL="0" indent="0">
              <a:buNone/>
            </a:pPr>
            <a:r>
              <a:rPr lang="fr-FR" sz="1500" dirty="0">
                <a:latin typeface="Consolas"/>
                <a:cs typeface="Consolas"/>
              </a:rPr>
              <a:t>	}</a:t>
            </a:r>
          </a:p>
          <a:p>
            <a:pPr marL="0" indent="0">
              <a:buNone/>
            </a:pPr>
            <a:r>
              <a:rPr lang="fr-FR"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16</a:t>
            </a:fld>
            <a:endParaRPr lang="en-US"/>
          </a:p>
        </p:txBody>
      </p:sp>
    </p:spTree>
    <p:extLst>
      <p:ext uri="{BB962C8B-B14F-4D97-AF65-F5344CB8AC3E}">
        <p14:creationId xmlns:p14="http://schemas.microsoft.com/office/powerpoint/2010/main" val="13324096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Reminder</a:t>
            </a:r>
            <a:endParaRPr lang="en-US" dirty="0"/>
          </a:p>
        </p:txBody>
      </p:sp>
      <p:sp>
        <p:nvSpPr>
          <p:cNvPr id="3" name="Content Placeholder 2"/>
          <p:cNvSpPr>
            <a:spLocks noGrp="1"/>
          </p:cNvSpPr>
          <p:nvPr>
            <p:ph idx="1"/>
          </p:nvPr>
        </p:nvSpPr>
        <p:spPr/>
        <p:txBody>
          <a:bodyPr/>
          <a:lstStyle/>
          <a:p>
            <a:r>
              <a:rPr lang="en-US" dirty="0" smtClean="0"/>
              <a:t>Outer class contains head and tail Nodes</a:t>
            </a:r>
          </a:p>
          <a:p>
            <a:r>
              <a:rPr lang="en-US" dirty="0" smtClean="0"/>
              <a:t>Private nested class Node:</a:t>
            </a:r>
          </a:p>
          <a:p>
            <a:pPr lvl="1"/>
            <a:r>
              <a:rPr lang="en-US" dirty="0" smtClean="0"/>
              <a:t>String value</a:t>
            </a:r>
          </a:p>
          <a:p>
            <a:pPr lvl="1"/>
            <a:r>
              <a:rPr lang="en-US" dirty="0" smtClean="0"/>
              <a:t>Node link</a:t>
            </a:r>
          </a:p>
          <a:p>
            <a:r>
              <a:rPr lang="en-US" dirty="0" smtClean="0"/>
              <a:t>When head == tail == null, list is empty</a:t>
            </a:r>
          </a:p>
          <a:p>
            <a:r>
              <a:rPr lang="en-US" dirty="0" smtClean="0"/>
              <a:t>Method add appends to end (tail) of list</a:t>
            </a:r>
          </a:p>
          <a:p>
            <a:r>
              <a:rPr lang="en-US" dirty="0" smtClean="0"/>
              <a:t>See next slide to “walk” the list in order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t>17</a:t>
            </a:fld>
            <a:endParaRPr lang="en-US"/>
          </a:p>
        </p:txBody>
      </p:sp>
    </p:spTree>
    <p:extLst>
      <p:ext uri="{BB962C8B-B14F-4D97-AF65-F5344CB8AC3E}">
        <p14:creationId xmlns:p14="http://schemas.microsoft.com/office/powerpoint/2010/main" val="205541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Linked List</a:t>
            </a:r>
            <a:endParaRPr lang="en-US" dirty="0"/>
          </a:p>
        </p:txBody>
      </p:sp>
      <p:sp>
        <p:nvSpPr>
          <p:cNvPr id="3" name="Content Placeholder 2"/>
          <p:cNvSpPr>
            <a:spLocks noGrp="1"/>
          </p:cNvSpPr>
          <p:nvPr>
            <p:ph idx="1"/>
          </p:nvPr>
        </p:nvSpPr>
        <p:spPr>
          <a:xfrm>
            <a:off x="457200" y="1159600"/>
            <a:ext cx="8229600" cy="4966564"/>
          </a:xfrm>
        </p:spPr>
        <p:txBody>
          <a:bodyPr>
            <a:noAutofit/>
          </a:bodyPr>
          <a:lstStyle/>
          <a:p>
            <a:pPr marL="0" indent="0">
              <a:buNone/>
            </a:pPr>
            <a:r>
              <a:rPr lang="en-US" sz="1500" dirty="0">
                <a:latin typeface="Consolas"/>
                <a:cs typeface="Consolas"/>
              </a:rPr>
              <a:t> </a:t>
            </a:r>
            <a:r>
              <a:rPr lang="en-US" sz="1500" b="1" dirty="0">
                <a:latin typeface="Consolas"/>
                <a:cs typeface="Consolas"/>
              </a:rPr>
              <a:t>public class </a:t>
            </a:r>
            <a:r>
              <a:rPr lang="en-US" sz="1500" b="1" dirty="0" err="1">
                <a:latin typeface="Consolas"/>
                <a:cs typeface="Consolas"/>
              </a:rPr>
              <a:t>LinkedList</a:t>
            </a:r>
            <a:r>
              <a:rPr lang="en-US" sz="1500" b="1"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private Node head;</a:t>
            </a:r>
          </a:p>
          <a:p>
            <a:pPr marL="0" indent="0">
              <a:buNone/>
            </a:pPr>
            <a:r>
              <a:rPr lang="en-US" sz="1500" dirty="0">
                <a:latin typeface="Consolas"/>
                <a:cs typeface="Consolas"/>
              </a:rPr>
              <a:t>    </a:t>
            </a:r>
            <a:r>
              <a:rPr lang="en-US" sz="1500" b="1" dirty="0">
                <a:latin typeface="Consolas"/>
                <a:cs typeface="Consolas"/>
              </a:rPr>
              <a:t>private Node tail;</a:t>
            </a:r>
          </a:p>
          <a:p>
            <a:pPr marL="0" indent="0">
              <a:buNone/>
            </a:pPr>
            <a:r>
              <a:rPr lang="en-US" sz="1500" dirty="0">
                <a:latin typeface="Consolas"/>
                <a:cs typeface="Consolas"/>
              </a:rPr>
              <a:t>    </a:t>
            </a:r>
            <a:r>
              <a:rPr lang="en-US" sz="1500" b="1" dirty="0">
                <a:latin typeface="Consolas"/>
                <a:cs typeface="Consolas"/>
              </a:rPr>
              <a:t>private </a:t>
            </a:r>
            <a:r>
              <a:rPr lang="en-US" sz="1500" b="1" dirty="0" err="1">
                <a:latin typeface="Consolas"/>
                <a:cs typeface="Consolas"/>
              </a:rPr>
              <a:t>int</a:t>
            </a:r>
            <a:r>
              <a:rPr lang="en-US" sz="1500" b="1" dirty="0">
                <a:latin typeface="Consolas"/>
                <a:cs typeface="Consolas"/>
              </a:rPr>
              <a:t> size;</a:t>
            </a:r>
          </a:p>
          <a:p>
            <a:pPr marL="0" indent="0">
              <a:buNone/>
            </a:pPr>
            <a:endParaRPr lang="en-US" sz="1500" dirty="0">
              <a:latin typeface="Consolas"/>
              <a:cs typeface="Consolas"/>
            </a:endParaRPr>
          </a:p>
          <a:p>
            <a:pPr marL="0" indent="0">
              <a:buNone/>
            </a:pPr>
            <a:r>
              <a:rPr lang="en-US" sz="1500" dirty="0">
                <a:latin typeface="Consolas"/>
                <a:cs typeface="Consolas"/>
              </a:rPr>
              <a:t>    </a:t>
            </a:r>
            <a:r>
              <a:rPr lang="en-US" sz="1500" b="1" dirty="0">
                <a:latin typeface="Consolas"/>
                <a:cs typeface="Consolas"/>
              </a:rPr>
              <a:t>private class Node {</a:t>
            </a:r>
          </a:p>
          <a:p>
            <a:pPr marL="0" indent="0">
              <a:buNone/>
            </a:pPr>
            <a:r>
              <a:rPr lang="nl-NL" sz="1500" dirty="0">
                <a:latin typeface="Consolas"/>
                <a:cs typeface="Consolas"/>
              </a:rPr>
              <a:t>        String </a:t>
            </a:r>
            <a:r>
              <a:rPr lang="nl-NL" sz="1500" dirty="0" err="1">
                <a:latin typeface="Consolas"/>
                <a:cs typeface="Consolas"/>
              </a:rPr>
              <a:t>value</a:t>
            </a:r>
            <a:r>
              <a:rPr lang="nl-NL" sz="1500" dirty="0">
                <a:latin typeface="Consolas"/>
                <a:cs typeface="Consolas"/>
              </a:rPr>
              <a:t>;</a:t>
            </a:r>
          </a:p>
          <a:p>
            <a:pPr marL="0" indent="0">
              <a:buNone/>
            </a:pPr>
            <a:r>
              <a:rPr lang="es-ES_tradnl" sz="1500" dirty="0">
                <a:latin typeface="Consolas"/>
                <a:cs typeface="Consolas"/>
              </a:rPr>
              <a:t>        </a:t>
            </a:r>
            <a:r>
              <a:rPr lang="es-ES_tradnl" sz="1500" dirty="0" err="1">
                <a:latin typeface="Consolas"/>
                <a:cs typeface="Consolas"/>
              </a:rPr>
              <a:t>Node</a:t>
            </a:r>
            <a:r>
              <a:rPr lang="es-ES_tradnl" sz="1500" dirty="0">
                <a:latin typeface="Consolas"/>
                <a:cs typeface="Consolas"/>
              </a:rPr>
              <a:t> link;</a:t>
            </a:r>
          </a:p>
          <a:p>
            <a:pPr marL="0" indent="0">
              <a:buNone/>
            </a:pPr>
            <a:r>
              <a:rPr lang="es-ES_tradnl" sz="1500" dirty="0">
                <a:latin typeface="Consolas"/>
                <a:cs typeface="Consolas"/>
              </a:rPr>
              <a:t>    </a:t>
            </a:r>
            <a:r>
              <a:rPr lang="it-IT" sz="1500" dirty="0" smtClean="0">
                <a:latin typeface="Consolas"/>
                <a:cs typeface="Consolas"/>
              </a:rPr>
              <a:t>}</a:t>
            </a:r>
          </a:p>
          <a:p>
            <a:pPr marL="0" indent="0">
              <a:buNone/>
            </a:pPr>
            <a:r>
              <a:rPr lang="it-IT" sz="1500" dirty="0" smtClean="0">
                <a:latin typeface="Consolas"/>
                <a:cs typeface="Consolas"/>
              </a:rPr>
              <a:t>//...</a:t>
            </a:r>
            <a:endParaRPr lang="it-IT" sz="1500" dirty="0">
              <a:latin typeface="Consolas"/>
              <a:cs typeface="Consolas"/>
            </a:endParaRPr>
          </a:p>
          <a:p>
            <a:pPr marL="0" indent="0">
              <a:buNone/>
            </a:pPr>
            <a:r>
              <a:rPr lang="en-US" sz="1500" dirty="0" smtClean="0">
                <a:latin typeface="Consolas"/>
                <a:cs typeface="Consolas"/>
              </a:rPr>
              <a:t>    </a:t>
            </a:r>
            <a:r>
              <a:rPr lang="en-US" sz="1500" b="1" dirty="0" smtClean="0">
                <a:latin typeface="Consolas"/>
                <a:cs typeface="Consolas"/>
              </a:rPr>
              <a:t>public </a:t>
            </a:r>
            <a:r>
              <a:rPr lang="en-US" sz="1500" b="1" dirty="0">
                <a:latin typeface="Consolas"/>
                <a:cs typeface="Consolas"/>
              </a:rPr>
              <a:t>String[] </a:t>
            </a:r>
            <a:r>
              <a:rPr lang="en-US" sz="1500" b="1" dirty="0" err="1">
                <a:latin typeface="Consolas"/>
                <a:cs typeface="Consolas"/>
              </a:rPr>
              <a:t>toArray</a:t>
            </a:r>
            <a:r>
              <a:rPr lang="en-US" sz="1500" b="1" dirty="0">
                <a:latin typeface="Consolas"/>
                <a:cs typeface="Consolas"/>
              </a:rPr>
              <a:t>() </a:t>
            </a:r>
            <a:r>
              <a:rPr lang="en-US" sz="1500" b="1" dirty="0" smtClean="0">
                <a:latin typeface="Consolas"/>
                <a:cs typeface="Consolas"/>
              </a:rPr>
              <a:t>{  // convert list to array</a:t>
            </a:r>
          </a:p>
          <a:p>
            <a:pPr marL="0" indent="0">
              <a:buNone/>
            </a:pPr>
            <a:r>
              <a:rPr lang="en-US" sz="1500" dirty="0" smtClean="0">
                <a:latin typeface="Consolas"/>
                <a:cs typeface="Consolas"/>
              </a:rPr>
              <a:t>        String[] array = </a:t>
            </a:r>
            <a:r>
              <a:rPr lang="en-US" sz="1500" b="1" dirty="0" smtClean="0">
                <a:latin typeface="Consolas"/>
                <a:cs typeface="Consolas"/>
              </a:rPr>
              <a:t>new String[size];</a:t>
            </a:r>
          </a:p>
          <a:p>
            <a:pPr marL="0" indent="0">
              <a:buNone/>
            </a:pPr>
            <a:r>
              <a:rPr lang="en-US" sz="1500" dirty="0" smtClean="0">
                <a:latin typeface="Consolas"/>
                <a:cs typeface="Consolas"/>
              </a:rPr>
              <a:t>        </a:t>
            </a:r>
            <a:r>
              <a:rPr lang="en-US" sz="1500" dirty="0">
                <a:latin typeface="Consolas"/>
                <a:cs typeface="Consolas"/>
              </a:rPr>
              <a:t>Node current = head;</a:t>
            </a:r>
          </a:p>
          <a:p>
            <a:pPr marL="0" indent="0">
              <a:buNone/>
            </a:pPr>
            <a:r>
              <a:rPr lang="da-DK" sz="1500" dirty="0">
                <a:latin typeface="Consolas"/>
                <a:cs typeface="Consolas"/>
              </a:rPr>
              <a:t>        </a:t>
            </a:r>
            <a:r>
              <a:rPr lang="da-DK" sz="1500" b="1" dirty="0" err="1">
                <a:latin typeface="Consolas"/>
                <a:cs typeface="Consolas"/>
              </a:rPr>
              <a:t>int</a:t>
            </a:r>
            <a:r>
              <a:rPr lang="da-DK" sz="1500" b="1" dirty="0">
                <a:latin typeface="Consolas"/>
                <a:cs typeface="Consolas"/>
              </a:rPr>
              <a:t> i = 0;</a:t>
            </a:r>
          </a:p>
          <a:p>
            <a:pPr marL="0" indent="0">
              <a:buNone/>
            </a:pPr>
            <a:r>
              <a:rPr lang="en-US" sz="1500" dirty="0">
                <a:latin typeface="Consolas"/>
                <a:cs typeface="Consolas"/>
              </a:rPr>
              <a:t>        </a:t>
            </a:r>
            <a:r>
              <a:rPr lang="en-US" sz="1500" b="1" dirty="0">
                <a:latin typeface="Consolas"/>
                <a:cs typeface="Consolas"/>
              </a:rPr>
              <a:t>while (current != null) </a:t>
            </a:r>
            <a:r>
              <a:rPr lang="en-US" sz="1500" b="1" dirty="0" smtClean="0">
                <a:latin typeface="Consolas"/>
                <a:cs typeface="Consolas"/>
              </a:rPr>
              <a:t>{  // iterate through the list</a:t>
            </a:r>
            <a:endParaRPr lang="en-US" sz="1500" b="1" dirty="0">
              <a:latin typeface="Consolas"/>
              <a:cs typeface="Consolas"/>
            </a:endParaRPr>
          </a:p>
          <a:p>
            <a:pPr marL="0" indent="0">
              <a:buNone/>
            </a:pPr>
            <a:r>
              <a:rPr lang="en-US" sz="1500" dirty="0">
                <a:latin typeface="Consolas"/>
                <a:cs typeface="Consolas"/>
              </a:rPr>
              <a:t>            array[</a:t>
            </a:r>
            <a:r>
              <a:rPr lang="en-US" sz="1500" dirty="0" err="1">
                <a:latin typeface="Consolas"/>
                <a:cs typeface="Consolas"/>
              </a:rPr>
              <a:t>i</a:t>
            </a:r>
            <a:r>
              <a:rPr lang="en-US" sz="1500" dirty="0">
                <a:latin typeface="Consolas"/>
                <a:cs typeface="Consolas"/>
              </a:rPr>
              <a:t>++] = </a:t>
            </a:r>
            <a:r>
              <a:rPr lang="en-US" sz="1500" dirty="0" err="1">
                <a:latin typeface="Consolas"/>
                <a:cs typeface="Consolas"/>
              </a:rPr>
              <a:t>current.value</a:t>
            </a:r>
            <a:r>
              <a:rPr lang="en-US" sz="1500" dirty="0">
                <a:latin typeface="Consolas"/>
                <a:cs typeface="Consolas"/>
              </a:rPr>
              <a:t>;</a:t>
            </a:r>
          </a:p>
          <a:p>
            <a:pPr marL="0" indent="0">
              <a:buNone/>
            </a:pPr>
            <a:r>
              <a:rPr lang="en-US" sz="1500" dirty="0">
                <a:latin typeface="Consolas"/>
                <a:cs typeface="Consolas"/>
              </a:rPr>
              <a:t>            current = </a:t>
            </a:r>
            <a:r>
              <a:rPr lang="en-US" sz="1500" dirty="0" err="1">
                <a:latin typeface="Consolas"/>
                <a:cs typeface="Consolas"/>
              </a:rPr>
              <a:t>current.link</a:t>
            </a:r>
            <a:r>
              <a:rPr lang="en-US" sz="1500" dirty="0">
                <a:latin typeface="Consolas"/>
                <a:cs typeface="Consolas"/>
              </a:rPr>
              <a:t>;</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return array;</a:t>
            </a:r>
          </a:p>
          <a:p>
            <a:pPr marL="0" indent="0">
              <a:buNone/>
            </a:pPr>
            <a:r>
              <a:rPr lang="en-US" sz="15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t>18</a:t>
            </a:fld>
            <a:endParaRPr lang="en-US"/>
          </a:p>
        </p:txBody>
      </p:sp>
    </p:spTree>
    <p:extLst>
      <p:ext uri="{BB962C8B-B14F-4D97-AF65-F5344CB8AC3E}">
        <p14:creationId xmlns:p14="http://schemas.microsoft.com/office/powerpoint/2010/main" val="727735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Recursively</a:t>
            </a:r>
            <a:endParaRPr lang="en-US" dirty="0"/>
          </a:p>
        </p:txBody>
      </p:sp>
      <p:sp>
        <p:nvSpPr>
          <p:cNvPr id="3" name="Content Placeholder 2"/>
          <p:cNvSpPr>
            <a:spLocks noGrp="1"/>
          </p:cNvSpPr>
          <p:nvPr>
            <p:ph idx="1"/>
          </p:nvPr>
        </p:nvSpPr>
        <p:spPr/>
        <p:txBody>
          <a:bodyPr/>
          <a:lstStyle/>
          <a:p>
            <a:r>
              <a:rPr lang="en-US" dirty="0" smtClean="0"/>
              <a:t>A linked list is either</a:t>
            </a:r>
          </a:p>
          <a:p>
            <a:pPr lvl="1"/>
            <a:r>
              <a:rPr lang="en-US" dirty="0" smtClean="0"/>
              <a:t>empty (head is null), or</a:t>
            </a:r>
          </a:p>
          <a:p>
            <a:pPr lvl="1"/>
            <a:r>
              <a:rPr lang="en-US" dirty="0"/>
              <a:t>a</a:t>
            </a:r>
            <a:r>
              <a:rPr lang="en-US" dirty="0" smtClean="0"/>
              <a:t> node with a link to a linked list</a:t>
            </a:r>
          </a:p>
          <a:p>
            <a:r>
              <a:rPr lang="en-US" dirty="0" smtClean="0"/>
              <a:t>Process the list recursively</a:t>
            </a:r>
          </a:p>
          <a:p>
            <a:pPr lvl="1"/>
            <a:r>
              <a:rPr lang="en-US" dirty="0" smtClean="0"/>
              <a:t>If head is null, done</a:t>
            </a:r>
          </a:p>
          <a:p>
            <a:pPr lvl="1"/>
            <a:r>
              <a:rPr lang="en-US" dirty="0" smtClean="0"/>
              <a:t>Else process head, then call recursively with </a:t>
            </a:r>
            <a:r>
              <a:rPr lang="en-US" dirty="0" err="1" smtClean="0"/>
              <a:t>head.link</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19</a:t>
            </a:fld>
            <a:endParaRPr lang="en-US"/>
          </a:p>
        </p:txBody>
      </p:sp>
      <p:sp>
        <p:nvSpPr>
          <p:cNvPr id="9" name="Rectangular Callout 8"/>
          <p:cNvSpPr/>
          <p:nvPr/>
        </p:nvSpPr>
        <p:spPr>
          <a:xfrm>
            <a:off x="7006477" y="1600200"/>
            <a:ext cx="1680323" cy="655235"/>
          </a:xfrm>
          <a:prstGeom prst="wedgeRectCallout">
            <a:avLst>
              <a:gd name="adj1" fmla="val -180455"/>
              <a:gd name="adj2" fmla="val 725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Basis Case</a:t>
            </a:r>
            <a:endParaRPr lang="en-US" dirty="0"/>
          </a:p>
        </p:txBody>
      </p:sp>
      <p:sp>
        <p:nvSpPr>
          <p:cNvPr id="12" name="Rectangular Callout 11"/>
          <p:cNvSpPr/>
          <p:nvPr/>
        </p:nvSpPr>
        <p:spPr>
          <a:xfrm>
            <a:off x="7006477" y="2748933"/>
            <a:ext cx="1680323" cy="655235"/>
          </a:xfrm>
          <a:prstGeom prst="wedgeRectCallout">
            <a:avLst>
              <a:gd name="adj1" fmla="val -107485"/>
              <a:gd name="adj2" fmla="val -143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Recursive Case</a:t>
            </a:r>
            <a:endParaRPr lang="en-US" dirty="0"/>
          </a:p>
        </p:txBody>
      </p:sp>
    </p:spTree>
    <p:extLst>
      <p:ext uri="{BB962C8B-B14F-4D97-AF65-F5344CB8AC3E}">
        <p14:creationId xmlns:p14="http://schemas.microsoft.com/office/powerpoint/2010/main" val="2916597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ssolve">
                                      <p:cBhvr>
                                        <p:cTn id="30" dur="500"/>
                                        <p:tgtEl>
                                          <p:spTgt spid="3">
                                            <p:txEl>
                                              <p:pRg st="3" end="3"/>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fontScale="90000"/>
          </a:bodyPr>
          <a:lstStyle/>
          <a:p>
            <a:r>
              <a:rPr lang="en-US" dirty="0" smtClean="0"/>
              <a:t/>
            </a:r>
            <a:br>
              <a:rPr lang="en-US" dirty="0" smtClean="0"/>
            </a:br>
            <a:r>
              <a:rPr lang="en-US" dirty="0" smtClean="0"/>
              <a:t>Recursion and Recursive Data Structures</a:t>
            </a:r>
            <a:endParaRPr lang="en-US" dirty="0"/>
          </a:p>
        </p:txBody>
      </p:sp>
      <p:sp>
        <p:nvSpPr>
          <p:cNvPr id="3" name="Subtitle 2"/>
          <p:cNvSpPr>
            <a:spLocks noGrp="1"/>
          </p:cNvSpPr>
          <p:nvPr>
            <p:ph type="subTitle" idx="1"/>
          </p:nvPr>
        </p:nvSpPr>
        <p:spPr/>
        <p:txBody>
          <a:bodyPr/>
          <a:lstStyle/>
          <a:p>
            <a:r>
              <a:rPr lang="en-US" dirty="0" smtClean="0"/>
              <a:t>Recursion and Stacks</a:t>
            </a:r>
            <a:endParaRPr lang="en-US" dirty="0"/>
          </a:p>
        </p:txBody>
      </p:sp>
    </p:spTree>
    <p:extLst>
      <p:ext uri="{BB962C8B-B14F-4D97-AF65-F5344CB8AC3E}">
        <p14:creationId xmlns:p14="http://schemas.microsoft.com/office/powerpoint/2010/main" val="386326701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toArray</a:t>
            </a:r>
            <a:r>
              <a:rPr lang="en-US" dirty="0" smtClean="0"/>
              <a:t> Using Recursive </a:t>
            </a:r>
            <a:r>
              <a:rPr lang="en-US" dirty="0" err="1" smtClean="0"/>
              <a:t>fillArray</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 </a:t>
            </a:r>
            <a:r>
              <a:rPr lang="en-US" sz="1800" dirty="0" smtClean="0">
                <a:latin typeface="Consolas"/>
                <a:cs typeface="Consolas"/>
              </a:rPr>
              <a:t>   </a:t>
            </a:r>
            <a:r>
              <a:rPr lang="en-US" sz="1800" b="1" dirty="0" smtClean="0">
                <a:latin typeface="Consolas"/>
                <a:cs typeface="Consolas"/>
              </a:rPr>
              <a:t>public </a:t>
            </a:r>
            <a:r>
              <a:rPr lang="en-US" sz="1800" b="1" dirty="0">
                <a:latin typeface="Consolas"/>
                <a:cs typeface="Consolas"/>
              </a:rPr>
              <a:t>String[] </a:t>
            </a:r>
            <a:r>
              <a:rPr lang="en-US" sz="1800" b="1" dirty="0" err="1">
                <a:latin typeface="Consolas"/>
                <a:cs typeface="Consolas"/>
              </a:rPr>
              <a:t>toArray</a:t>
            </a:r>
            <a:r>
              <a:rPr lang="en-US" sz="1800" b="1" dirty="0">
                <a:latin typeface="Consolas"/>
                <a:cs typeface="Consolas"/>
              </a:rPr>
              <a:t>() {</a:t>
            </a:r>
          </a:p>
          <a:p>
            <a:pPr marL="0" indent="0">
              <a:buNone/>
            </a:pPr>
            <a:r>
              <a:rPr lang="en-US" sz="1800" dirty="0">
                <a:latin typeface="Consolas"/>
                <a:cs typeface="Consolas"/>
              </a:rPr>
              <a:t>    		String[] array = </a:t>
            </a:r>
            <a:r>
              <a:rPr lang="en-US" sz="1800" b="1" dirty="0">
                <a:latin typeface="Consolas"/>
                <a:cs typeface="Consolas"/>
              </a:rPr>
              <a:t>new String[size];</a:t>
            </a:r>
          </a:p>
          <a:p>
            <a:pPr marL="0" indent="0">
              <a:buNone/>
            </a:pPr>
            <a:r>
              <a:rPr lang="en-US" sz="1800" dirty="0">
                <a:latin typeface="Consolas"/>
                <a:cs typeface="Consolas"/>
              </a:rPr>
              <a:t>    		</a:t>
            </a:r>
            <a:r>
              <a:rPr lang="en-US" sz="1800" dirty="0" err="1">
                <a:latin typeface="Consolas"/>
                <a:cs typeface="Consolas"/>
              </a:rPr>
              <a:t>fillArray</a:t>
            </a:r>
            <a:r>
              <a:rPr lang="en-US" sz="1800" dirty="0">
                <a:latin typeface="Consolas"/>
                <a:cs typeface="Consolas"/>
              </a:rPr>
              <a:t>(array, head, 0);</a:t>
            </a:r>
          </a:p>
          <a:p>
            <a:pPr marL="0" indent="0">
              <a:buNone/>
            </a:pPr>
            <a:r>
              <a:rPr lang="en-US" sz="1800" dirty="0">
                <a:latin typeface="Consolas"/>
                <a:cs typeface="Consolas"/>
              </a:rPr>
              <a:t>    		</a:t>
            </a:r>
            <a:r>
              <a:rPr lang="en-US" sz="1800" b="1" dirty="0">
                <a:latin typeface="Consolas"/>
                <a:cs typeface="Consolas"/>
              </a:rPr>
              <a:t>return array;</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r>
              <a:rPr lang="en-US" sz="1800" dirty="0">
                <a:latin typeface="Consolas"/>
                <a:cs typeface="Consolas"/>
              </a:rPr>
              <a:t>    </a:t>
            </a:r>
            <a:r>
              <a:rPr lang="en-US" sz="1800" b="1" dirty="0">
                <a:latin typeface="Consolas"/>
                <a:cs typeface="Consolas"/>
              </a:rPr>
              <a:t>private void </a:t>
            </a:r>
            <a:r>
              <a:rPr lang="en-US" sz="1800" b="1" dirty="0" err="1">
                <a:latin typeface="Consolas"/>
                <a:cs typeface="Consolas"/>
              </a:rPr>
              <a:t>fillArray</a:t>
            </a:r>
            <a:r>
              <a:rPr lang="en-US" sz="1800" b="1" dirty="0">
                <a:latin typeface="Consolas"/>
                <a:cs typeface="Consolas"/>
              </a:rPr>
              <a:t>(String[] array, Node current, </a:t>
            </a:r>
            <a:r>
              <a:rPr lang="en-US" sz="1800" b="1" dirty="0" err="1">
                <a:latin typeface="Consolas"/>
                <a:cs typeface="Consolas"/>
              </a:rPr>
              <a:t>int</a:t>
            </a:r>
            <a:r>
              <a:rPr lang="en-US" sz="1800" b="1" dirty="0">
                <a:latin typeface="Consolas"/>
                <a:cs typeface="Consolas"/>
              </a:rPr>
              <a:t> </a:t>
            </a:r>
            <a:r>
              <a:rPr lang="en-US" sz="1800" b="1" dirty="0" err="1">
                <a:latin typeface="Consolas"/>
                <a:cs typeface="Consolas"/>
              </a:rPr>
              <a:t>i</a:t>
            </a:r>
            <a:r>
              <a:rPr lang="en-US" sz="1800" b="1" dirty="0">
                <a:latin typeface="Consolas"/>
                <a:cs typeface="Consolas"/>
              </a:rPr>
              <a:t>) {</a:t>
            </a:r>
          </a:p>
          <a:p>
            <a:pPr marL="0" indent="0">
              <a:buNone/>
            </a:pPr>
            <a:r>
              <a:rPr lang="en-US" sz="1800" dirty="0">
                <a:latin typeface="Consolas"/>
                <a:cs typeface="Consolas"/>
              </a:rPr>
              <a:t>    		</a:t>
            </a:r>
            <a:r>
              <a:rPr lang="en-US" sz="1800" b="1" dirty="0">
                <a:latin typeface="Consolas"/>
                <a:cs typeface="Consolas"/>
              </a:rPr>
              <a:t>if (current == null)</a:t>
            </a:r>
          </a:p>
          <a:p>
            <a:pPr marL="0" indent="0">
              <a:buNone/>
            </a:pPr>
            <a:r>
              <a:rPr lang="is-IS" sz="1800" dirty="0">
                <a:latin typeface="Consolas"/>
                <a:cs typeface="Consolas"/>
              </a:rPr>
              <a:t>    			</a:t>
            </a:r>
            <a:r>
              <a:rPr lang="is-IS" sz="1800" b="1" dirty="0">
                <a:latin typeface="Consolas"/>
                <a:cs typeface="Consolas"/>
              </a:rPr>
              <a:t>return;</a:t>
            </a:r>
          </a:p>
          <a:p>
            <a:pPr marL="0" indent="0">
              <a:buNone/>
            </a:pPr>
            <a:r>
              <a:rPr lang="en-US" sz="1800" dirty="0">
                <a:latin typeface="Consolas"/>
                <a:cs typeface="Consolas"/>
              </a:rPr>
              <a:t>    		array[</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current.value</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fillArray</a:t>
            </a:r>
            <a:r>
              <a:rPr lang="en-US" sz="1800" dirty="0">
                <a:latin typeface="Consolas"/>
                <a:cs typeface="Consolas"/>
              </a:rPr>
              <a:t>(array, </a:t>
            </a:r>
            <a:r>
              <a:rPr lang="en-US" sz="1800" dirty="0" err="1">
                <a:latin typeface="Consolas"/>
                <a:cs typeface="Consolas"/>
              </a:rPr>
              <a:t>current.link</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500" dirty="0">
                <a:latin typeface="Consolas"/>
                <a:cs typeface="Consolas"/>
              </a:rPr>
              <a:t>    </a:t>
            </a:r>
            <a:r>
              <a:rPr lang="en-US" sz="1500" dirty="0" smtClean="0">
                <a:latin typeface="Consolas"/>
                <a:cs typeface="Consolas"/>
              </a:rPr>
              <a:t>}</a:t>
            </a:r>
          </a:p>
          <a:p>
            <a:pPr marL="0" indent="0">
              <a:buNone/>
            </a:pP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3909137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dissolve">
                                      <p:cBhvr>
                                        <p:cTn id="34" dur="500"/>
                                        <p:tgtEl>
                                          <p:spTgt spid="3">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dissolve">
                                      <p:cBhvr>
                                        <p:cTn id="37" dur="500"/>
                                        <p:tgtEl>
                                          <p:spTgt spid="3">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dissolv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Nodes in a Linked List</a:t>
            </a:r>
            <a:endParaRPr lang="en-US" dirty="0"/>
          </a:p>
        </p:txBody>
      </p:sp>
      <p:sp>
        <p:nvSpPr>
          <p:cNvPr id="3" name="Content Placeholder 2"/>
          <p:cNvSpPr>
            <a:spLocks noGrp="1"/>
          </p:cNvSpPr>
          <p:nvPr>
            <p:ph idx="1"/>
          </p:nvPr>
        </p:nvSpPr>
        <p:spPr/>
        <p:txBody>
          <a:bodyPr>
            <a:noAutofit/>
          </a:bodyPr>
          <a:lstStyle/>
          <a:p>
            <a:pPr marL="0" indent="0">
              <a:buNone/>
            </a:pPr>
            <a:r>
              <a:rPr lang="en-US" sz="1600" b="1" dirty="0" smtClean="0">
                <a:latin typeface="Consolas"/>
                <a:cs typeface="Consolas"/>
              </a:rPr>
              <a:t>    </a:t>
            </a:r>
            <a:r>
              <a:rPr lang="en-US" sz="1600" b="1" dirty="0">
                <a:latin typeface="Consolas"/>
                <a:cs typeface="Consolas"/>
              </a:rPr>
              <a:t>public </a:t>
            </a:r>
            <a:r>
              <a:rPr lang="en-US" sz="1600" b="1" dirty="0" err="1">
                <a:latin typeface="Consolas"/>
                <a:cs typeface="Consolas"/>
              </a:rPr>
              <a:t>int</a:t>
            </a:r>
            <a:r>
              <a:rPr lang="en-US" sz="1600" b="1" dirty="0">
                <a:latin typeface="Consolas"/>
                <a:cs typeface="Consolas"/>
              </a:rPr>
              <a:t> count() </a:t>
            </a:r>
            <a:r>
              <a:rPr lang="en-US" sz="1600" b="1" dirty="0" smtClean="0">
                <a:latin typeface="Consolas"/>
                <a:cs typeface="Consolas"/>
              </a:rPr>
              <a:t>{                     // public method</a:t>
            </a:r>
            <a:endParaRPr lang="en-US" sz="1600" b="1" dirty="0">
              <a:latin typeface="Consolas"/>
              <a:cs typeface="Consolas"/>
            </a:endParaRPr>
          </a:p>
          <a:p>
            <a:pPr marL="0" indent="0">
              <a:buNone/>
            </a:pPr>
            <a:r>
              <a:rPr lang="en-US" sz="1600" b="1" dirty="0" smtClean="0">
                <a:latin typeface="Consolas"/>
                <a:cs typeface="Consolas"/>
              </a:rPr>
              <a:t>        return </a:t>
            </a:r>
            <a:r>
              <a:rPr lang="en-US" sz="1600" b="1" dirty="0">
                <a:latin typeface="Consolas"/>
                <a:cs typeface="Consolas"/>
              </a:rPr>
              <a:t>count(head);</a:t>
            </a:r>
          </a:p>
          <a:p>
            <a:pPr marL="0" indent="0">
              <a:buNone/>
            </a:pPr>
            <a:r>
              <a:rPr lang="en-US" sz="1600" b="1" dirty="0">
                <a:latin typeface="Consolas"/>
                <a:cs typeface="Consolas"/>
              </a:rPr>
              <a:t>    }</a:t>
            </a:r>
          </a:p>
          <a:p>
            <a:pPr marL="0" indent="0">
              <a:buNone/>
            </a:pPr>
            <a:r>
              <a:rPr lang="en-US" sz="1600" b="1" dirty="0">
                <a:latin typeface="Consolas"/>
                <a:cs typeface="Consolas"/>
              </a:rPr>
              <a:t>    </a:t>
            </a:r>
          </a:p>
          <a:p>
            <a:pPr marL="0" indent="0">
              <a:buNone/>
            </a:pPr>
            <a:r>
              <a:rPr lang="en-US" sz="1600" b="1" dirty="0">
                <a:latin typeface="Consolas"/>
                <a:cs typeface="Consolas"/>
              </a:rPr>
              <a:t>    </a:t>
            </a:r>
            <a:r>
              <a:rPr lang="en-US" sz="1600" b="1" dirty="0" smtClean="0">
                <a:latin typeface="Consolas"/>
                <a:cs typeface="Consolas"/>
              </a:rPr>
              <a:t>private </a:t>
            </a:r>
            <a:r>
              <a:rPr lang="en-US" sz="1600" b="1" dirty="0" err="1" smtClean="0">
                <a:latin typeface="Consolas"/>
                <a:cs typeface="Consolas"/>
              </a:rPr>
              <a:t>int</a:t>
            </a:r>
            <a:r>
              <a:rPr lang="en-US" sz="1600" b="1" dirty="0" smtClean="0">
                <a:latin typeface="Consolas"/>
                <a:cs typeface="Consolas"/>
              </a:rPr>
              <a:t> </a:t>
            </a:r>
            <a:r>
              <a:rPr lang="en-US" sz="1600" b="1" dirty="0">
                <a:latin typeface="Consolas"/>
                <a:cs typeface="Consolas"/>
              </a:rPr>
              <a:t>count(Node current) </a:t>
            </a:r>
            <a:r>
              <a:rPr lang="en-US" sz="1600" b="1" dirty="0" smtClean="0">
                <a:latin typeface="Consolas"/>
                <a:cs typeface="Consolas"/>
              </a:rPr>
              <a:t>{        // internal helper routine</a:t>
            </a:r>
            <a:endParaRPr lang="en-US" sz="1600" b="1" dirty="0">
              <a:latin typeface="Consolas"/>
              <a:cs typeface="Consolas"/>
            </a:endParaRPr>
          </a:p>
          <a:p>
            <a:pPr marL="0" indent="0">
              <a:buNone/>
            </a:pPr>
            <a:r>
              <a:rPr lang="en-US" sz="1600" b="1" dirty="0">
                <a:latin typeface="Consolas"/>
                <a:cs typeface="Consolas"/>
              </a:rPr>
              <a:t>    </a:t>
            </a:r>
            <a:r>
              <a:rPr lang="en-US" sz="1600" b="1" dirty="0" smtClean="0">
                <a:latin typeface="Consolas"/>
                <a:cs typeface="Consolas"/>
              </a:rPr>
              <a:t>    if </a:t>
            </a:r>
            <a:r>
              <a:rPr lang="en-US" sz="1600" b="1" dirty="0">
                <a:latin typeface="Consolas"/>
                <a:cs typeface="Consolas"/>
              </a:rPr>
              <a:t>(current == null</a:t>
            </a:r>
            <a:r>
              <a:rPr lang="en-US" sz="1600" b="1" dirty="0" smtClean="0">
                <a:latin typeface="Consolas"/>
                <a:cs typeface="Consolas"/>
              </a:rPr>
              <a:t>)                 // is this a “real” node?</a:t>
            </a:r>
            <a:endParaRPr lang="en-US" sz="1600" b="1" dirty="0">
              <a:latin typeface="Consolas"/>
              <a:cs typeface="Consolas"/>
            </a:endParaRPr>
          </a:p>
          <a:p>
            <a:pPr marL="0" indent="0">
              <a:buNone/>
            </a:pPr>
            <a:r>
              <a:rPr lang="is-IS" sz="1600" b="1" dirty="0">
                <a:latin typeface="Consolas"/>
                <a:cs typeface="Consolas"/>
              </a:rPr>
              <a:t>    	 </a:t>
            </a:r>
            <a:r>
              <a:rPr lang="is-IS" sz="1600" b="1" dirty="0" smtClean="0">
                <a:latin typeface="Consolas"/>
                <a:cs typeface="Consolas"/>
              </a:rPr>
              <a:t>      return </a:t>
            </a:r>
            <a:r>
              <a:rPr lang="is-IS" sz="1600" b="1" dirty="0">
                <a:latin typeface="Consolas"/>
                <a:cs typeface="Consolas"/>
              </a:rPr>
              <a:t>0</a:t>
            </a:r>
            <a:r>
              <a:rPr lang="is-IS" sz="1600" b="1" dirty="0" smtClean="0">
                <a:latin typeface="Consolas"/>
                <a:cs typeface="Consolas"/>
              </a:rPr>
              <a:t>;                         // no, then length is 0</a:t>
            </a:r>
            <a:endParaRPr lang="is-IS" sz="1600" b="1" dirty="0">
              <a:latin typeface="Consolas"/>
              <a:cs typeface="Consolas"/>
            </a:endParaRPr>
          </a:p>
          <a:p>
            <a:pPr marL="0" indent="0">
              <a:buNone/>
            </a:pPr>
            <a:r>
              <a:rPr lang="da-DK" sz="1600" b="1" dirty="0">
                <a:latin typeface="Consolas"/>
                <a:cs typeface="Consolas"/>
              </a:rPr>
              <a:t>    	</a:t>
            </a:r>
            <a:r>
              <a:rPr lang="da-DK" sz="1600" b="1" dirty="0" smtClean="0">
                <a:latin typeface="Consolas"/>
                <a:cs typeface="Consolas"/>
              </a:rPr>
              <a:t>   </a:t>
            </a:r>
            <a:r>
              <a:rPr lang="da-DK" sz="1600" b="1" dirty="0" err="1" smtClean="0">
                <a:latin typeface="Consolas"/>
                <a:cs typeface="Consolas"/>
              </a:rPr>
              <a:t>else</a:t>
            </a:r>
            <a:r>
              <a:rPr lang="da-DK" sz="1600" b="1" dirty="0" smtClean="0">
                <a:latin typeface="Consolas"/>
                <a:cs typeface="Consolas"/>
              </a:rPr>
              <a:t>                                  // </a:t>
            </a:r>
            <a:r>
              <a:rPr lang="da-DK" sz="1600" b="1" dirty="0" err="1" smtClean="0">
                <a:latin typeface="Consolas"/>
                <a:cs typeface="Consolas"/>
              </a:rPr>
              <a:t>yes</a:t>
            </a:r>
            <a:r>
              <a:rPr lang="da-DK" sz="1600" b="1" dirty="0" smtClean="0">
                <a:latin typeface="Consolas"/>
                <a:cs typeface="Consolas"/>
              </a:rPr>
              <a:t>, +1 for </a:t>
            </a:r>
            <a:r>
              <a:rPr lang="da-DK" sz="1600" b="1" dirty="0" err="1" smtClean="0">
                <a:latin typeface="Consolas"/>
                <a:cs typeface="Consolas"/>
              </a:rPr>
              <a:t>current</a:t>
            </a:r>
            <a:r>
              <a:rPr lang="da-DK" sz="1600" b="1" dirty="0" smtClean="0">
                <a:latin typeface="Consolas"/>
                <a:cs typeface="Consolas"/>
              </a:rPr>
              <a:t> node</a:t>
            </a:r>
            <a:endParaRPr lang="da-DK" sz="1600" b="1" dirty="0">
              <a:latin typeface="Consolas"/>
              <a:cs typeface="Consolas"/>
            </a:endParaRPr>
          </a:p>
          <a:p>
            <a:pPr marL="0" indent="0">
              <a:buNone/>
            </a:pPr>
            <a:r>
              <a:rPr lang="da-DK" sz="1600" b="1" dirty="0">
                <a:latin typeface="Consolas"/>
                <a:cs typeface="Consolas"/>
              </a:rPr>
              <a:t>    	 </a:t>
            </a:r>
            <a:r>
              <a:rPr lang="da-DK" sz="1600" b="1" dirty="0" smtClean="0">
                <a:latin typeface="Consolas"/>
                <a:cs typeface="Consolas"/>
              </a:rPr>
              <a:t>       </a:t>
            </a:r>
            <a:r>
              <a:rPr lang="da-DK" sz="1600" b="1" dirty="0" err="1" smtClean="0">
                <a:latin typeface="Consolas"/>
                <a:cs typeface="Consolas"/>
              </a:rPr>
              <a:t>return</a:t>
            </a:r>
            <a:r>
              <a:rPr lang="da-DK" sz="1600" b="1" dirty="0" smtClean="0">
                <a:latin typeface="Consolas"/>
                <a:cs typeface="Consolas"/>
              </a:rPr>
              <a:t> </a:t>
            </a:r>
            <a:r>
              <a:rPr lang="da-DK" sz="1600" b="1" dirty="0">
                <a:latin typeface="Consolas"/>
                <a:cs typeface="Consolas"/>
              </a:rPr>
              <a:t>1 + </a:t>
            </a:r>
            <a:r>
              <a:rPr lang="da-DK" sz="1600" b="1" dirty="0" err="1">
                <a:latin typeface="Consolas"/>
                <a:cs typeface="Consolas"/>
              </a:rPr>
              <a:t>count</a:t>
            </a:r>
            <a:r>
              <a:rPr lang="da-DK" sz="1600" b="1" dirty="0">
                <a:latin typeface="Consolas"/>
                <a:cs typeface="Consolas"/>
              </a:rPr>
              <a:t>(</a:t>
            </a:r>
            <a:r>
              <a:rPr lang="da-DK" sz="1600" b="1" dirty="0" err="1">
                <a:latin typeface="Consolas"/>
                <a:cs typeface="Consolas"/>
              </a:rPr>
              <a:t>current.link</a:t>
            </a:r>
            <a:r>
              <a:rPr lang="da-DK" sz="1600" b="1" dirty="0">
                <a:latin typeface="Consolas"/>
                <a:cs typeface="Consolas"/>
              </a:rPr>
              <a:t>)</a:t>
            </a:r>
            <a:r>
              <a:rPr lang="da-DK" sz="1600" b="1" dirty="0" smtClean="0">
                <a:latin typeface="Consolas"/>
                <a:cs typeface="Consolas"/>
              </a:rPr>
              <a:t>;  // </a:t>
            </a:r>
            <a:r>
              <a:rPr lang="da-DK" sz="1600" b="1" dirty="0" err="1" smtClean="0">
                <a:latin typeface="Consolas"/>
                <a:cs typeface="Consolas"/>
              </a:rPr>
              <a:t>recurse</a:t>
            </a:r>
            <a:r>
              <a:rPr lang="da-DK" sz="1600" b="1" dirty="0" smtClean="0">
                <a:latin typeface="Consolas"/>
                <a:cs typeface="Consolas"/>
              </a:rPr>
              <a:t> on link</a:t>
            </a:r>
            <a:endParaRPr lang="da-DK" sz="1600" b="1" dirty="0">
              <a:latin typeface="Consolas"/>
              <a:cs typeface="Consolas"/>
            </a:endParaRPr>
          </a:p>
          <a:p>
            <a:pPr marL="0" indent="0">
              <a:buNone/>
            </a:pPr>
            <a:r>
              <a:rPr lang="da-DK" sz="1600" b="1" dirty="0">
                <a:latin typeface="Consolas"/>
                <a:cs typeface="Consolas"/>
              </a:rPr>
              <a:t>    </a:t>
            </a:r>
            <a:r>
              <a:rPr lang="da-DK" sz="1600" b="1" dirty="0" smtClean="0">
                <a:latin typeface="Consolas"/>
                <a:cs typeface="Consolas"/>
              </a:rPr>
              <a:t>}</a:t>
            </a:r>
          </a:p>
          <a:p>
            <a:pPr marL="0" indent="0">
              <a:buNone/>
            </a:pPr>
            <a:endParaRPr lang="en-US" sz="1600" b="1" dirty="0" smtClean="0">
              <a:latin typeface="Consolas"/>
              <a:cs typeface="Consolas"/>
            </a:endParaRPr>
          </a:p>
          <a:p>
            <a:pPr marL="0" indent="0">
              <a:buNone/>
            </a:pPr>
            <a:endParaRPr lang="en-US" sz="1600" dirty="0" smtClean="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98100597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a:t>
            </a:r>
            <a:endParaRPr lang="en-US" dirty="0"/>
          </a:p>
        </p:txBody>
      </p:sp>
      <p:sp>
        <p:nvSpPr>
          <p:cNvPr id="3" name="Content Placeholder 2"/>
          <p:cNvSpPr>
            <a:spLocks noGrp="1"/>
          </p:cNvSpPr>
          <p:nvPr>
            <p:ph idx="1"/>
          </p:nvPr>
        </p:nvSpPr>
        <p:spPr/>
        <p:txBody>
          <a:bodyPr>
            <a:normAutofit lnSpcReduction="10000"/>
          </a:bodyPr>
          <a:lstStyle/>
          <a:p>
            <a:r>
              <a:rPr lang="en-US" dirty="0" smtClean="0"/>
              <a:t>Linked list Node is linear with one-to-one links</a:t>
            </a:r>
          </a:p>
          <a:p>
            <a:r>
              <a:rPr lang="en-US" dirty="0" smtClean="0"/>
              <a:t>Tree Node is hierarchical with one-to-many links…</a:t>
            </a:r>
          </a:p>
          <a:p>
            <a:pPr lvl="1"/>
            <a:r>
              <a:rPr lang="en-US" dirty="0" smtClean="0"/>
              <a:t>Parent to children</a:t>
            </a:r>
          </a:p>
          <a:p>
            <a:pPr lvl="1"/>
            <a:r>
              <a:rPr lang="en-US" dirty="0" smtClean="0"/>
              <a:t>Boss to employees</a:t>
            </a:r>
          </a:p>
          <a:p>
            <a:pPr lvl="1"/>
            <a:r>
              <a:rPr lang="en-US" dirty="0" smtClean="0"/>
              <a:t>Directory to files</a:t>
            </a:r>
          </a:p>
          <a:p>
            <a:r>
              <a:rPr lang="en-US" dirty="0" smtClean="0"/>
              <a:t>Can be used to model hierarchically structured data</a:t>
            </a:r>
          </a:p>
          <a:p>
            <a:r>
              <a:rPr lang="en-US" dirty="0" smtClean="0"/>
              <a:t>Allows efficient searching and sorting</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134669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Example</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23</a:t>
            </a:fld>
            <a:endParaRPr lang="en-US"/>
          </a:p>
        </p:txBody>
      </p:sp>
      <p:pic>
        <p:nvPicPr>
          <p:cNvPr id="4" name="Picture 3" descr="treevisualiz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4572000"/>
          </a:xfrm>
          <a:prstGeom prst="rect">
            <a:avLst/>
          </a:prstGeom>
        </p:spPr>
      </p:pic>
      <p:sp>
        <p:nvSpPr>
          <p:cNvPr id="5" name="Rounded Rectangular Callout 4"/>
          <p:cNvSpPr/>
          <p:nvPr/>
        </p:nvSpPr>
        <p:spPr>
          <a:xfrm>
            <a:off x="6231408" y="1230594"/>
            <a:ext cx="1490806" cy="449641"/>
          </a:xfrm>
          <a:prstGeom prst="wedgeRoundRectCallout">
            <a:avLst>
              <a:gd name="adj1" fmla="val -119472"/>
              <a:gd name="adj2" fmla="val 5197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node</a:t>
            </a:r>
            <a:endParaRPr lang="en-US" dirty="0"/>
          </a:p>
        </p:txBody>
      </p:sp>
      <p:sp>
        <p:nvSpPr>
          <p:cNvPr id="6" name="Rounded Rectangular Callout 5"/>
          <p:cNvSpPr/>
          <p:nvPr/>
        </p:nvSpPr>
        <p:spPr>
          <a:xfrm>
            <a:off x="457201" y="1701060"/>
            <a:ext cx="1617306" cy="449641"/>
          </a:xfrm>
          <a:prstGeom prst="wedgeRoundRectCallout">
            <a:avLst>
              <a:gd name="adj1" fmla="val 44217"/>
              <a:gd name="adj2" fmla="val 14144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Interior node</a:t>
            </a:r>
            <a:endParaRPr lang="en-US" dirty="0"/>
          </a:p>
        </p:txBody>
      </p:sp>
      <p:sp>
        <p:nvSpPr>
          <p:cNvPr id="7" name="Rounded Rectangular Callout 6"/>
          <p:cNvSpPr/>
          <p:nvPr/>
        </p:nvSpPr>
        <p:spPr>
          <a:xfrm>
            <a:off x="5192444" y="5056153"/>
            <a:ext cx="2182701" cy="449641"/>
          </a:xfrm>
          <a:prstGeom prst="wedgeRoundRectCallout">
            <a:avLst>
              <a:gd name="adj1" fmla="val -77711"/>
              <a:gd name="adj2" fmla="val -3574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Leaf (child) node</a:t>
            </a:r>
            <a:endParaRPr lang="en-US" dirty="0"/>
          </a:p>
        </p:txBody>
      </p:sp>
    </p:spTree>
    <p:extLst>
      <p:ext uri="{BB962C8B-B14F-4D97-AF65-F5344CB8AC3E}">
        <p14:creationId xmlns:p14="http://schemas.microsoft.com/office/powerpoint/2010/main" val="1110478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Terminology</a:t>
            </a:r>
            <a:endParaRPr lang="en-US" dirty="0"/>
          </a:p>
        </p:txBody>
      </p:sp>
      <p:sp>
        <p:nvSpPr>
          <p:cNvPr id="3" name="Content Placeholder 2"/>
          <p:cNvSpPr>
            <a:spLocks noGrp="1"/>
          </p:cNvSpPr>
          <p:nvPr>
            <p:ph idx="1"/>
          </p:nvPr>
        </p:nvSpPr>
        <p:spPr/>
        <p:txBody>
          <a:bodyPr/>
          <a:lstStyle/>
          <a:p>
            <a:r>
              <a:rPr lang="en-US" dirty="0"/>
              <a:t>Root node: A node with no parents</a:t>
            </a:r>
          </a:p>
          <a:p>
            <a:r>
              <a:rPr lang="en-US" dirty="0"/>
              <a:t>Leaf node: A node with no children</a:t>
            </a:r>
          </a:p>
          <a:p>
            <a:r>
              <a:rPr lang="en-US" dirty="0"/>
              <a:t>Interior node: Neither of the above</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2853829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Recursively</a:t>
            </a:r>
            <a:endParaRPr lang="en-US" dirty="0"/>
          </a:p>
        </p:txBody>
      </p:sp>
      <p:sp>
        <p:nvSpPr>
          <p:cNvPr id="3" name="Content Placeholder 2"/>
          <p:cNvSpPr>
            <a:spLocks noGrp="1"/>
          </p:cNvSpPr>
          <p:nvPr>
            <p:ph idx="1"/>
          </p:nvPr>
        </p:nvSpPr>
        <p:spPr>
          <a:xfrm>
            <a:off x="457200" y="1600200"/>
            <a:ext cx="8229600" cy="4990925"/>
          </a:xfrm>
        </p:spPr>
        <p:txBody>
          <a:bodyPr>
            <a:normAutofit/>
          </a:bodyPr>
          <a:lstStyle/>
          <a:p>
            <a:r>
              <a:rPr lang="en-US" dirty="0" smtClean="0"/>
              <a:t>A tree is either</a:t>
            </a:r>
          </a:p>
          <a:p>
            <a:pPr lvl="1"/>
            <a:r>
              <a:rPr lang="en-US" dirty="0" smtClean="0"/>
              <a:t>Empty (root is null), or</a:t>
            </a:r>
          </a:p>
          <a:p>
            <a:pPr lvl="1"/>
            <a:r>
              <a:rPr lang="en-US" dirty="0" smtClean="0"/>
              <a:t>A node with links to 0 or more trees</a:t>
            </a:r>
          </a:p>
          <a:p>
            <a:endParaRPr lang="en-US" dirty="0" smtClean="0"/>
          </a:p>
          <a:p>
            <a:endParaRPr lang="en-US" dirty="0" smtClean="0"/>
          </a:p>
          <a:p>
            <a:endParaRPr lang="en-US" dirty="0" smtClean="0"/>
          </a:p>
          <a:p>
            <a:r>
              <a:rPr lang="en-US" dirty="0" smtClean="0"/>
              <a:t>Special case:</a:t>
            </a:r>
          </a:p>
          <a:p>
            <a:pPr lvl="1"/>
            <a:r>
              <a:rPr lang="en-US" dirty="0" smtClean="0"/>
              <a:t>Binary tree</a:t>
            </a:r>
          </a:p>
          <a:p>
            <a:pPr lvl="1"/>
            <a:r>
              <a:rPr lang="en-US" dirty="0" smtClean="0"/>
              <a:t>Each node references at most two other trees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25</a:t>
            </a:fld>
            <a:endParaRPr lang="en-US"/>
          </a:p>
        </p:txBody>
      </p:sp>
      <p:pic>
        <p:nvPicPr>
          <p:cNvPr id="5" name="Picture 4" descr="treevisual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676" y="3146759"/>
            <a:ext cx="5793859" cy="2896930"/>
          </a:xfrm>
          <a:prstGeom prst="rect">
            <a:avLst/>
          </a:prstGeom>
        </p:spPr>
      </p:pic>
    </p:spTree>
    <p:extLst>
      <p:ext uri="{BB962C8B-B14F-4D97-AF65-F5344CB8AC3E}">
        <p14:creationId xmlns:p14="http://schemas.microsoft.com/office/powerpoint/2010/main" val="4172542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dissolv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4" name="Content Placeholder 3"/>
          <p:cNvSpPr>
            <a:spLocks noGrp="1"/>
          </p:cNvSpPr>
          <p:nvPr>
            <p:ph idx="1"/>
          </p:nvPr>
        </p:nvSpPr>
        <p:spPr/>
        <p:txBody>
          <a:bodyPr>
            <a:normAutofit lnSpcReduction="10000"/>
          </a:bodyPr>
          <a:lstStyle/>
          <a:p>
            <a:r>
              <a:rPr lang="en-US" dirty="0" smtClean="0"/>
              <a:t>A binary tree with a “key” at each node</a:t>
            </a:r>
          </a:p>
          <a:p>
            <a:r>
              <a:rPr lang="en-US" dirty="0" smtClean="0"/>
              <a:t>A binary search tree has three properties:</a:t>
            </a:r>
          </a:p>
          <a:p>
            <a:pPr lvl="1"/>
            <a:r>
              <a:rPr lang="en-US" dirty="0" smtClean="0"/>
              <a:t>Key in left child of root is smaller than root</a:t>
            </a:r>
          </a:p>
          <a:p>
            <a:pPr lvl="1"/>
            <a:r>
              <a:rPr lang="en-US" dirty="0" smtClean="0"/>
              <a:t>Key in right child of root is larger than root</a:t>
            </a:r>
          </a:p>
          <a:p>
            <a:pPr lvl="1"/>
            <a:r>
              <a:rPr lang="en-US" dirty="0" smtClean="0"/>
              <a:t>Each child is also a binary search </a:t>
            </a:r>
            <a:r>
              <a:rPr lang="en-US" dirty="0" smtClean="0"/>
              <a:t>tree</a:t>
            </a:r>
          </a:p>
          <a:p>
            <a:pPr lvl="1"/>
            <a:endParaRPr lang="en-US" dirty="0"/>
          </a:p>
          <a:p>
            <a:pPr marL="0" indent="0">
              <a:buNone/>
            </a:pPr>
            <a:r>
              <a:rPr lang="en-US" b="1" dirty="0"/>
              <a:t>“On what slender threads do life and fortune hang</a:t>
            </a:r>
            <a:r>
              <a:rPr lang="en-US" b="1"/>
              <a:t>.” </a:t>
            </a:r>
            <a:r>
              <a:rPr lang="en-US" smtClean="0"/>
              <a:t>Alexandre </a:t>
            </a:r>
            <a:r>
              <a:rPr lang="en-US" dirty="0"/>
              <a:t>Dumas, </a:t>
            </a:r>
            <a:r>
              <a:rPr lang="en-US" i="1" dirty="0"/>
              <a:t>The Count of Monte Cristo </a:t>
            </a:r>
            <a:endParaRPr lang="en-US" dirty="0"/>
          </a:p>
          <a:p>
            <a:pPr lvl="1"/>
            <a:endParaRPr lang="en-US" dirty="0" smtClean="0"/>
          </a:p>
        </p:txBody>
      </p:sp>
      <p:sp>
        <p:nvSpPr>
          <p:cNvPr id="3" name="Slide Number Placeholder 2"/>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471580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 Example</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27</a:t>
            </a:fld>
            <a:endParaRPr lang="en-US"/>
          </a:p>
        </p:txBody>
      </p:sp>
      <p:pic>
        <p:nvPicPr>
          <p:cNvPr id="4" name="Picture 3" descr="treevisualiz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4572000"/>
          </a:xfrm>
          <a:prstGeom prst="rect">
            <a:avLst/>
          </a:prstGeom>
        </p:spPr>
      </p:pic>
      <p:sp>
        <p:nvSpPr>
          <p:cNvPr id="6" name="Rounded Rectangular Callout 5"/>
          <p:cNvSpPr/>
          <p:nvPr/>
        </p:nvSpPr>
        <p:spPr>
          <a:xfrm>
            <a:off x="457200" y="6131529"/>
            <a:ext cx="3002248" cy="449641"/>
          </a:xfrm>
          <a:prstGeom prst="wedgeRoundRectCallout">
            <a:avLst>
              <a:gd name="adj1" fmla="val -37013"/>
              <a:gd name="adj2" fmla="val -45999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lowest in alphabetical order</a:t>
            </a:r>
            <a:endParaRPr lang="en-US" dirty="0"/>
          </a:p>
        </p:txBody>
      </p:sp>
      <p:sp>
        <p:nvSpPr>
          <p:cNvPr id="7" name="Rounded Rectangular Callout 6"/>
          <p:cNvSpPr/>
          <p:nvPr/>
        </p:nvSpPr>
        <p:spPr>
          <a:xfrm>
            <a:off x="4729372" y="6131529"/>
            <a:ext cx="3379263" cy="449641"/>
          </a:xfrm>
          <a:prstGeom prst="wedgeRoundRectCallout">
            <a:avLst>
              <a:gd name="adj1" fmla="val 52847"/>
              <a:gd name="adj2" fmla="val -45456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highest in alphabetical order</a:t>
            </a:r>
            <a:endParaRPr lang="en-US" dirty="0"/>
          </a:p>
        </p:txBody>
      </p:sp>
    </p:spTree>
    <p:extLst>
      <p:ext uri="{BB962C8B-B14F-4D97-AF65-F5344CB8AC3E}">
        <p14:creationId xmlns:p14="http://schemas.microsoft.com/office/powerpoint/2010/main" val="849879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Binary </a:t>
            </a:r>
            <a:r>
              <a:rPr lang="en-US" smtClean="0"/>
              <a:t>Search Tree</a:t>
            </a:r>
            <a:endParaRPr lang="en-US"/>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r>
              <a:rPr lang="en-US" dirty="0" smtClean="0"/>
              <a:t>Problem: Is a value in the tree?</a:t>
            </a:r>
          </a:p>
          <a:p>
            <a:r>
              <a:rPr lang="en-US" dirty="0" smtClean="0"/>
              <a:t>Check root (basis case): </a:t>
            </a:r>
          </a:p>
          <a:p>
            <a:pPr lvl="1"/>
            <a:r>
              <a:rPr lang="en-US" dirty="0" smtClean="0"/>
              <a:t>if null, return false</a:t>
            </a:r>
            <a:endParaRPr lang="en-US" dirty="0"/>
          </a:p>
          <a:p>
            <a:pPr lvl="1"/>
            <a:r>
              <a:rPr lang="en-US" dirty="0" smtClean="0"/>
              <a:t>if equal, return true</a:t>
            </a:r>
          </a:p>
          <a:p>
            <a:r>
              <a:rPr lang="en-US" dirty="0" smtClean="0"/>
              <a:t>If value less than root</a:t>
            </a:r>
          </a:p>
          <a:p>
            <a:pPr lvl="1"/>
            <a:r>
              <a:rPr lang="en-US" dirty="0" smtClean="0"/>
              <a:t>Return check of left </a:t>
            </a:r>
            <a:r>
              <a:rPr lang="en-US" dirty="0" err="1" smtClean="0"/>
              <a:t>subtree</a:t>
            </a:r>
            <a:endParaRPr lang="en-US" dirty="0" smtClean="0"/>
          </a:p>
          <a:p>
            <a:r>
              <a:rPr lang="en-US" dirty="0" smtClean="0"/>
              <a:t>If value greater than root</a:t>
            </a:r>
          </a:p>
          <a:p>
            <a:pPr lvl="1"/>
            <a:r>
              <a:rPr lang="en-US" dirty="0" smtClean="0"/>
              <a:t>Return check of right </a:t>
            </a:r>
            <a:r>
              <a:rPr lang="en-US" dirty="0" err="1" smtClean="0"/>
              <a:t>subtree</a:t>
            </a:r>
            <a:endParaRPr lang="en-US" dirty="0" smtClean="0"/>
          </a:p>
          <a:p>
            <a:r>
              <a:rPr lang="en-US" dirty="0" smtClean="0"/>
              <a:t>Performance:</a:t>
            </a:r>
          </a:p>
          <a:p>
            <a:pPr lvl="1"/>
            <a:r>
              <a:rPr lang="en-US" dirty="0" smtClean="0"/>
              <a:t>“Divide and conquer” finds the value in log</a:t>
            </a:r>
            <a:r>
              <a:rPr lang="en-US" baseline="-25000" dirty="0" smtClean="0"/>
              <a:t>2</a:t>
            </a:r>
            <a:r>
              <a:rPr lang="en-US" dirty="0" smtClean="0"/>
              <a:t> n comparisons</a:t>
            </a:r>
          </a:p>
          <a:p>
            <a:pPr lvl="1"/>
            <a:r>
              <a:rPr lang="en-US" dirty="0" smtClean="0"/>
              <a:t>Compare to linked list: linear search takes n comparisons</a:t>
            </a:r>
          </a:p>
          <a:p>
            <a:pPr marL="0" indent="0">
              <a:buNone/>
            </a:pP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29792067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a Binary Search Tree</a:t>
            </a:r>
            <a:endParaRPr lang="en-US" dirty="0"/>
          </a:p>
        </p:txBody>
      </p:sp>
      <p:sp>
        <p:nvSpPr>
          <p:cNvPr id="3" name="Content Placeholder 2"/>
          <p:cNvSpPr>
            <a:spLocks noGrp="1"/>
          </p:cNvSpPr>
          <p:nvPr>
            <p:ph idx="1"/>
          </p:nvPr>
        </p:nvSpPr>
        <p:spPr>
          <a:xfrm>
            <a:off x="457199" y="1600200"/>
            <a:ext cx="8465111" cy="5121275"/>
          </a:xfrm>
        </p:spPr>
        <p:txBody>
          <a:bodyPr>
            <a:normAutofit/>
          </a:bodyPr>
          <a:lstStyle/>
          <a:p>
            <a:r>
              <a:rPr lang="en-US" dirty="0" smtClean="0"/>
              <a:t>Problem: Add a new value to a binary search tree</a:t>
            </a:r>
          </a:p>
          <a:p>
            <a:r>
              <a:rPr lang="en-US" dirty="0" smtClean="0"/>
              <a:t>If tree is empty (basis case): add new Node</a:t>
            </a:r>
          </a:p>
          <a:p>
            <a:r>
              <a:rPr lang="en-US" dirty="0" smtClean="0"/>
              <a:t>If value in left </a:t>
            </a:r>
            <a:r>
              <a:rPr lang="en-US" dirty="0" err="1" smtClean="0"/>
              <a:t>subtree</a:t>
            </a:r>
            <a:endParaRPr lang="en-US" dirty="0" smtClean="0"/>
          </a:p>
          <a:p>
            <a:pPr lvl="1"/>
            <a:r>
              <a:rPr lang="en-US" dirty="0" smtClean="0"/>
              <a:t>Recursively add value to left </a:t>
            </a:r>
            <a:r>
              <a:rPr lang="en-US" dirty="0" err="1" smtClean="0"/>
              <a:t>subtree</a:t>
            </a:r>
            <a:endParaRPr lang="en-US" dirty="0" smtClean="0"/>
          </a:p>
          <a:p>
            <a:r>
              <a:rPr lang="en-US" dirty="0" smtClean="0"/>
              <a:t>If value in right </a:t>
            </a:r>
            <a:r>
              <a:rPr lang="en-US" dirty="0" err="1" smtClean="0"/>
              <a:t>subtree</a:t>
            </a:r>
            <a:endParaRPr lang="en-US" dirty="0" smtClean="0"/>
          </a:p>
          <a:p>
            <a:pPr lvl="1"/>
            <a:r>
              <a:rPr lang="en-US" dirty="0" smtClean="0"/>
              <a:t>Recursively add value to right </a:t>
            </a:r>
            <a:r>
              <a:rPr lang="en-US" dirty="0" err="1" smtClean="0"/>
              <a:t>subtree</a:t>
            </a:r>
            <a:endParaRPr lang="en-US" dirty="0" smtClean="0"/>
          </a:p>
          <a:p>
            <a:r>
              <a:rPr lang="en-US" dirty="0" smtClean="0"/>
              <a:t>Tricky bit: Use “proxy method” to handle initially empty tree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3390871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Recursion?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self reference</a:t>
            </a:r>
          </a:p>
          <a:p>
            <a:r>
              <a:rPr lang="en-US" dirty="0" smtClean="0"/>
              <a:t>Methods: </a:t>
            </a:r>
          </a:p>
          <a:p>
            <a:pPr lvl="1"/>
            <a:r>
              <a:rPr lang="en-US" dirty="0" smtClean="0"/>
              <a:t>A method can call itself</a:t>
            </a:r>
          </a:p>
          <a:p>
            <a:pPr lvl="1"/>
            <a:r>
              <a:rPr lang="en-US" dirty="0" smtClean="0"/>
              <a:t>Example: Fibonacci method</a:t>
            </a:r>
          </a:p>
          <a:p>
            <a:r>
              <a:rPr lang="en-US" dirty="0" smtClean="0"/>
              <a:t>Data: </a:t>
            </a:r>
          </a:p>
          <a:p>
            <a:pPr lvl="1"/>
            <a:r>
              <a:rPr lang="en-US" dirty="0" smtClean="0"/>
              <a:t>A data structure can reference itself</a:t>
            </a:r>
          </a:p>
          <a:p>
            <a:pPr lvl="1"/>
            <a:r>
              <a:rPr lang="en-US" dirty="0" smtClean="0"/>
              <a:t>Example: </a:t>
            </a:r>
            <a:r>
              <a:rPr lang="en-US" dirty="0" err="1" smtClean="0"/>
              <a:t>LinkedList</a:t>
            </a:r>
            <a:r>
              <a:rPr lang="en-US" dirty="0" smtClean="0"/>
              <a:t> Node class </a:t>
            </a:r>
          </a:p>
          <a:p>
            <a:pPr lvl="1"/>
            <a:endParaRPr lang="en-US" dirty="0" smtClean="0"/>
          </a:p>
          <a:p>
            <a:pPr marL="800100" lvl="2" indent="0">
              <a:buNone/>
            </a:pPr>
            <a:r>
              <a:rPr lang="en-US" sz="1400" dirty="0">
                <a:latin typeface="Consolas"/>
                <a:cs typeface="Consolas"/>
              </a:rPr>
              <a:t>private class Node {</a:t>
            </a:r>
          </a:p>
          <a:p>
            <a:pPr marL="800100" lvl="2" indent="0">
              <a:buNone/>
            </a:pPr>
            <a:r>
              <a:rPr lang="en-US" sz="1400" dirty="0">
                <a:latin typeface="Consolas"/>
                <a:cs typeface="Consolas"/>
              </a:rPr>
              <a:t>		String value;</a:t>
            </a:r>
          </a:p>
          <a:p>
            <a:pPr marL="800100" lvl="2" indent="0">
              <a:buNone/>
            </a:pPr>
            <a:r>
              <a:rPr lang="en-US" sz="1400" dirty="0">
                <a:latin typeface="Consolas"/>
                <a:cs typeface="Consolas"/>
              </a:rPr>
              <a:t>		Node link</a:t>
            </a:r>
            <a:r>
              <a:rPr lang="en-US" sz="1400" dirty="0" smtClean="0">
                <a:latin typeface="Consolas"/>
                <a:cs typeface="Consolas"/>
              </a:rPr>
              <a:t>;</a:t>
            </a:r>
          </a:p>
          <a:p>
            <a:pPr marL="800100" lvl="2" indent="0">
              <a:buNone/>
            </a:pPr>
            <a:r>
              <a:rPr lang="it-IT" sz="1400" dirty="0">
                <a:latin typeface="Consolas"/>
                <a:cs typeface="Consolas"/>
              </a:rPr>
              <a:t>	}</a:t>
            </a:r>
          </a:p>
          <a:p>
            <a:pPr marL="0" indent="0">
              <a:buNone/>
            </a:pP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a:t>
            </a:fld>
            <a:endParaRPr lang="en-US"/>
          </a:p>
        </p:txBody>
      </p:sp>
    </p:spTree>
    <p:extLst>
      <p:ext uri="{BB962C8B-B14F-4D97-AF65-F5344CB8AC3E}">
        <p14:creationId xmlns:p14="http://schemas.microsoft.com/office/powerpoint/2010/main" val="4083090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dissolve">
                                      <p:cBhvr>
                                        <p:cTn id="35" dur="500"/>
                                        <p:tgtEl>
                                          <p:spTgt spid="3">
                                            <p:txEl>
                                              <p:pRg st="9" end="9"/>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dissolve">
                                      <p:cBhvr>
                                        <p:cTn id="38" dur="500"/>
                                        <p:tgtEl>
                                          <p:spTgt spid="3">
                                            <p:txEl>
                                              <p:pRg st="10" end="1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dissolv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Tree (1)</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a:latin typeface="Consolas"/>
                <a:cs typeface="Consolas"/>
              </a:rPr>
              <a:t>public class Tree {</a:t>
            </a:r>
          </a:p>
          <a:p>
            <a:pPr marL="0" indent="0">
              <a:buNone/>
            </a:pPr>
            <a:r>
              <a:rPr lang="en-US" sz="1500" dirty="0">
                <a:latin typeface="Consolas"/>
                <a:cs typeface="Consolas"/>
              </a:rPr>
              <a:t>    </a:t>
            </a:r>
            <a:r>
              <a:rPr lang="en-US" sz="1500" b="1" dirty="0">
                <a:latin typeface="Consolas"/>
                <a:cs typeface="Consolas"/>
              </a:rPr>
              <a:t>private static class Node {</a:t>
            </a:r>
          </a:p>
          <a:p>
            <a:pPr marL="0" indent="0">
              <a:buNone/>
            </a:pPr>
            <a:r>
              <a:rPr lang="nl-NL" sz="1500" dirty="0">
                <a:latin typeface="Consolas"/>
                <a:cs typeface="Consolas"/>
              </a:rPr>
              <a:t>        String </a:t>
            </a:r>
            <a:r>
              <a:rPr lang="nl-NL" sz="1500" dirty="0" err="1">
                <a:latin typeface="Consolas"/>
                <a:cs typeface="Consolas"/>
              </a:rPr>
              <a:t>value</a:t>
            </a:r>
            <a:r>
              <a:rPr lang="nl-NL" sz="1500" dirty="0">
                <a:latin typeface="Consolas"/>
                <a:cs typeface="Consolas"/>
              </a:rPr>
              <a:t>;</a:t>
            </a:r>
          </a:p>
          <a:p>
            <a:pPr marL="0" indent="0">
              <a:buNone/>
            </a:pPr>
            <a:r>
              <a:rPr lang="nl-NL" sz="1500" dirty="0">
                <a:latin typeface="Consolas"/>
                <a:cs typeface="Consolas"/>
              </a:rPr>
              <a:t>        Node </a:t>
            </a:r>
            <a:r>
              <a:rPr lang="nl-NL" sz="1500" dirty="0" err="1">
                <a:latin typeface="Consolas"/>
                <a:cs typeface="Consolas"/>
              </a:rPr>
              <a:t>left</a:t>
            </a:r>
            <a:r>
              <a:rPr lang="nl-NL" sz="1500" dirty="0">
                <a:latin typeface="Consolas"/>
                <a:cs typeface="Consolas"/>
              </a:rPr>
              <a:t> = </a:t>
            </a:r>
            <a:r>
              <a:rPr lang="nl-NL" sz="1500" b="1" dirty="0" err="1">
                <a:latin typeface="Consolas"/>
                <a:cs typeface="Consolas"/>
              </a:rPr>
              <a:t>null</a:t>
            </a:r>
            <a:r>
              <a:rPr lang="nl-NL" sz="1500" b="1" dirty="0">
                <a:latin typeface="Consolas"/>
                <a:cs typeface="Consolas"/>
              </a:rPr>
              <a:t>;</a:t>
            </a:r>
          </a:p>
          <a:p>
            <a:pPr marL="0" indent="0">
              <a:buNone/>
            </a:pPr>
            <a:r>
              <a:rPr lang="en-US" sz="1500" dirty="0">
                <a:latin typeface="Consolas"/>
                <a:cs typeface="Consolas"/>
              </a:rPr>
              <a:t>        Node right = </a:t>
            </a:r>
            <a:r>
              <a:rPr lang="en-US" sz="1500" b="1" dirty="0">
                <a:latin typeface="Consolas"/>
                <a:cs typeface="Consolas"/>
              </a:rPr>
              <a:t>null;</a:t>
            </a:r>
          </a:p>
          <a:p>
            <a:pPr marL="0" indent="0">
              <a:buNone/>
            </a:pPr>
            <a:r>
              <a:rPr lang="en-US" sz="1500" dirty="0">
                <a:latin typeface="Consolas"/>
                <a:cs typeface="Consolas"/>
              </a:rPr>
              <a:t>    }</a:t>
            </a:r>
          </a:p>
          <a:p>
            <a:pPr marL="0" indent="0">
              <a:buNone/>
            </a:pPr>
            <a:endParaRPr lang="en-US" sz="1500" dirty="0">
              <a:latin typeface="Consolas"/>
              <a:cs typeface="Consolas"/>
            </a:endParaRPr>
          </a:p>
          <a:p>
            <a:pPr marL="0" indent="0">
              <a:buNone/>
            </a:pPr>
            <a:r>
              <a:rPr lang="en-US" sz="1500" dirty="0">
                <a:latin typeface="Consolas"/>
                <a:cs typeface="Consolas"/>
              </a:rPr>
              <a:t>    </a:t>
            </a:r>
            <a:r>
              <a:rPr lang="en-US" sz="1500" b="1" dirty="0">
                <a:latin typeface="Consolas"/>
                <a:cs typeface="Consolas"/>
              </a:rPr>
              <a:t>private Node root = null;</a:t>
            </a:r>
          </a:p>
          <a:p>
            <a:pPr marL="0" indent="0">
              <a:buNone/>
            </a:pPr>
            <a:endParaRPr lang="en-US" sz="1500" dirty="0">
              <a:latin typeface="Consolas"/>
              <a:cs typeface="Consolas"/>
            </a:endParaRPr>
          </a:p>
          <a:p>
            <a:pPr marL="0" indent="0">
              <a:buNone/>
            </a:pPr>
            <a:r>
              <a:rPr lang="en-US" sz="1500" dirty="0">
                <a:latin typeface="Consolas"/>
                <a:cs typeface="Consolas"/>
              </a:rPr>
              <a:t>    // </a:t>
            </a:r>
            <a:r>
              <a:rPr lang="en-US" sz="1500" u="sng" dirty="0">
                <a:latin typeface="Consolas"/>
                <a:cs typeface="Consolas"/>
              </a:rPr>
              <a:t>proxy add</a:t>
            </a:r>
          </a:p>
          <a:p>
            <a:pPr marL="0" indent="0">
              <a:buNone/>
            </a:pPr>
            <a:r>
              <a:rPr lang="en-US" sz="1500" dirty="0">
                <a:latin typeface="Consolas"/>
                <a:cs typeface="Consolas"/>
              </a:rPr>
              <a:t>    </a:t>
            </a:r>
            <a:r>
              <a:rPr lang="en-US" sz="1500" b="1" dirty="0">
                <a:latin typeface="Consolas"/>
                <a:cs typeface="Consolas"/>
              </a:rPr>
              <a:t>public void add(String value) {</a:t>
            </a:r>
          </a:p>
          <a:p>
            <a:pPr marL="0" indent="0">
              <a:buNone/>
            </a:pPr>
            <a:r>
              <a:rPr lang="nl-NL" sz="1500" dirty="0">
                <a:latin typeface="Consolas"/>
                <a:cs typeface="Consolas"/>
              </a:rPr>
              <a:t>        root = </a:t>
            </a:r>
            <a:r>
              <a:rPr lang="nl-NL" sz="1500" i="1" dirty="0" err="1">
                <a:latin typeface="Consolas"/>
                <a:cs typeface="Consolas"/>
              </a:rPr>
              <a:t>add</a:t>
            </a:r>
            <a:r>
              <a:rPr lang="nl-NL" sz="1500" i="1" dirty="0">
                <a:latin typeface="Consolas"/>
                <a:cs typeface="Consolas"/>
              </a:rPr>
              <a:t>(</a:t>
            </a:r>
            <a:r>
              <a:rPr lang="nl-NL" sz="1500" i="1" dirty="0" err="1">
                <a:latin typeface="Consolas"/>
                <a:cs typeface="Consolas"/>
              </a:rPr>
              <a:t>value</a:t>
            </a:r>
            <a:r>
              <a:rPr lang="nl-NL" sz="1500" i="1" dirty="0">
                <a:latin typeface="Consolas"/>
                <a:cs typeface="Consolas"/>
              </a:rPr>
              <a:t>, root);</a:t>
            </a:r>
          </a:p>
          <a:p>
            <a:pPr marL="0" indent="0">
              <a:buNone/>
            </a:pPr>
            <a:r>
              <a:rPr lang="nl-NL" sz="1500" dirty="0">
                <a:latin typeface="Consolas"/>
                <a:cs typeface="Consolas"/>
              </a:rPr>
              <a:t>    }</a:t>
            </a:r>
          </a:p>
          <a:p>
            <a:pPr marL="0" indent="0">
              <a:buNone/>
            </a:pPr>
            <a:endParaRPr lang="nl-NL"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spTree>
    <p:extLst>
      <p:ext uri="{BB962C8B-B14F-4D97-AF65-F5344CB8AC3E}">
        <p14:creationId xmlns:p14="http://schemas.microsoft.com/office/powerpoint/2010/main" val="196603592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Tree (2)</a:t>
            </a:r>
            <a:endParaRPr lang="en-US" dirty="0"/>
          </a:p>
        </p:txBody>
      </p:sp>
      <p:sp>
        <p:nvSpPr>
          <p:cNvPr id="3" name="Content Placeholder 2"/>
          <p:cNvSpPr>
            <a:spLocks noGrp="1"/>
          </p:cNvSpPr>
          <p:nvPr>
            <p:ph idx="1"/>
          </p:nvPr>
        </p:nvSpPr>
        <p:spPr/>
        <p:txBody>
          <a:bodyPr>
            <a:noAutofit/>
          </a:bodyPr>
          <a:lstStyle/>
          <a:p>
            <a:pPr marL="0" indent="0">
              <a:buNone/>
            </a:pPr>
            <a:r>
              <a:rPr lang="nl-NL" sz="1500" dirty="0" smtClean="0">
                <a:latin typeface="Consolas"/>
                <a:cs typeface="Consolas"/>
              </a:rPr>
              <a:t>// ... </a:t>
            </a:r>
            <a:r>
              <a:rPr lang="nl-NL" sz="1500" dirty="0" err="1" smtClean="0">
                <a:latin typeface="Consolas"/>
                <a:cs typeface="Consolas"/>
              </a:rPr>
              <a:t>continued</a:t>
            </a:r>
            <a:endParaRPr lang="nl-NL" sz="1500" dirty="0" smtClean="0">
              <a:latin typeface="Consolas"/>
              <a:cs typeface="Consolas"/>
            </a:endParaRPr>
          </a:p>
          <a:p>
            <a:pPr marL="0" indent="0">
              <a:buNone/>
            </a:pPr>
            <a:endParaRPr lang="nl-NL" sz="1500" dirty="0">
              <a:latin typeface="Consolas"/>
              <a:cs typeface="Consolas"/>
            </a:endParaRPr>
          </a:p>
          <a:p>
            <a:pPr marL="0" indent="0">
              <a:buNone/>
            </a:pPr>
            <a:r>
              <a:rPr lang="nl-NL" sz="1500" dirty="0">
                <a:latin typeface="Consolas"/>
                <a:cs typeface="Consolas"/>
              </a:rPr>
              <a:t>    </a:t>
            </a:r>
            <a:r>
              <a:rPr lang="nl-NL" sz="1500" b="1" dirty="0">
                <a:latin typeface="Consolas"/>
                <a:cs typeface="Consolas"/>
              </a:rPr>
              <a:t>private </a:t>
            </a:r>
            <a:r>
              <a:rPr lang="nl-NL" sz="1500" b="1" dirty="0" err="1">
                <a:latin typeface="Consolas"/>
                <a:cs typeface="Consolas"/>
              </a:rPr>
              <a:t>static</a:t>
            </a:r>
            <a:r>
              <a:rPr lang="nl-NL" sz="1500" b="1" dirty="0">
                <a:latin typeface="Consolas"/>
                <a:cs typeface="Consolas"/>
              </a:rPr>
              <a:t> Node </a:t>
            </a:r>
            <a:r>
              <a:rPr lang="nl-NL" sz="1500" b="1" dirty="0" err="1">
                <a:latin typeface="Consolas"/>
                <a:cs typeface="Consolas"/>
              </a:rPr>
              <a:t>add</a:t>
            </a:r>
            <a:r>
              <a:rPr lang="nl-NL" sz="1500" b="1" dirty="0">
                <a:latin typeface="Consolas"/>
                <a:cs typeface="Consolas"/>
              </a:rPr>
              <a:t>(String </a:t>
            </a:r>
            <a:r>
              <a:rPr lang="nl-NL" sz="1500" b="1" dirty="0" err="1">
                <a:latin typeface="Consolas"/>
                <a:cs typeface="Consolas"/>
              </a:rPr>
              <a:t>value</a:t>
            </a:r>
            <a:r>
              <a:rPr lang="nl-NL" sz="1500" b="1" dirty="0">
                <a:latin typeface="Consolas"/>
                <a:cs typeface="Consolas"/>
              </a:rPr>
              <a:t>, Node tree) {</a:t>
            </a:r>
          </a:p>
          <a:p>
            <a:pPr marL="0" indent="0">
              <a:buNone/>
            </a:pPr>
            <a:r>
              <a:rPr lang="en-US" sz="1500" dirty="0">
                <a:latin typeface="Consolas"/>
                <a:cs typeface="Consolas"/>
              </a:rPr>
              <a:t>        </a:t>
            </a:r>
            <a:r>
              <a:rPr lang="en-US" sz="1500" b="1" dirty="0">
                <a:latin typeface="Consolas"/>
                <a:cs typeface="Consolas"/>
              </a:rPr>
              <a:t>if (tree == null) { // </a:t>
            </a:r>
            <a:r>
              <a:rPr lang="en-US" sz="1500" b="1" dirty="0" smtClean="0">
                <a:latin typeface="Consolas"/>
                <a:cs typeface="Consolas"/>
              </a:rPr>
              <a:t>basis </a:t>
            </a:r>
            <a:r>
              <a:rPr lang="en-US" sz="1500" b="1" dirty="0">
                <a:latin typeface="Consolas"/>
                <a:cs typeface="Consolas"/>
              </a:rPr>
              <a:t>case</a:t>
            </a:r>
          </a:p>
          <a:p>
            <a:pPr marL="0" indent="0">
              <a:buNone/>
            </a:pPr>
            <a:r>
              <a:rPr lang="en-US" sz="1500" dirty="0">
                <a:latin typeface="Consolas"/>
                <a:cs typeface="Consolas"/>
              </a:rPr>
              <a:t>            tree = </a:t>
            </a:r>
            <a:r>
              <a:rPr lang="en-US" sz="1500" b="1" dirty="0">
                <a:latin typeface="Consolas"/>
                <a:cs typeface="Consolas"/>
              </a:rPr>
              <a:t>new Node();</a:t>
            </a:r>
          </a:p>
          <a:p>
            <a:pPr marL="0" indent="0">
              <a:buNone/>
            </a:pPr>
            <a:r>
              <a:rPr lang="fi-FI" sz="1500" dirty="0">
                <a:latin typeface="Consolas"/>
                <a:cs typeface="Consolas"/>
              </a:rPr>
              <a:t>            </a:t>
            </a:r>
            <a:r>
              <a:rPr lang="fi-FI" sz="1500" dirty="0" err="1">
                <a:latin typeface="Consolas"/>
                <a:cs typeface="Consolas"/>
              </a:rPr>
              <a:t>tree.value</a:t>
            </a:r>
            <a:r>
              <a:rPr lang="fi-FI" sz="1500" dirty="0">
                <a:latin typeface="Consolas"/>
                <a:cs typeface="Consolas"/>
              </a:rPr>
              <a:t> = </a:t>
            </a:r>
            <a:r>
              <a:rPr lang="fi-FI" sz="1500" dirty="0" err="1">
                <a:latin typeface="Consolas"/>
                <a:cs typeface="Consolas"/>
              </a:rPr>
              <a:t>value</a:t>
            </a:r>
            <a:r>
              <a:rPr lang="fi-FI" sz="1500" dirty="0">
                <a:latin typeface="Consolas"/>
                <a:cs typeface="Consolas"/>
              </a:rPr>
              <a:t>;</a:t>
            </a:r>
          </a:p>
          <a:p>
            <a:pPr marL="0" indent="0">
              <a:buNone/>
            </a:pPr>
            <a:r>
              <a:rPr lang="fi-FI" sz="1500" dirty="0">
                <a:latin typeface="Consolas"/>
                <a:cs typeface="Consolas"/>
              </a:rPr>
              <a:t>        }</a:t>
            </a:r>
          </a:p>
          <a:p>
            <a:pPr marL="0" indent="0">
              <a:buNone/>
            </a:pPr>
            <a:r>
              <a:rPr lang="fi-FI" sz="1500" dirty="0">
                <a:latin typeface="Consolas"/>
                <a:cs typeface="Consolas"/>
              </a:rPr>
              <a:t>        // </a:t>
            </a:r>
            <a:r>
              <a:rPr lang="fi-FI" sz="1500" dirty="0" err="1">
                <a:latin typeface="Consolas"/>
                <a:cs typeface="Consolas"/>
              </a:rPr>
              <a:t>left</a:t>
            </a:r>
            <a:r>
              <a:rPr lang="fi-FI" sz="1500" dirty="0">
                <a:latin typeface="Consolas"/>
                <a:cs typeface="Consolas"/>
              </a:rPr>
              <a:t> </a:t>
            </a:r>
            <a:r>
              <a:rPr lang="fi-FI" sz="1500" dirty="0" err="1">
                <a:latin typeface="Consolas"/>
                <a:cs typeface="Consolas"/>
              </a:rPr>
              <a:t>recursive</a:t>
            </a:r>
            <a:r>
              <a:rPr lang="fi-FI" sz="1500" dirty="0">
                <a:latin typeface="Consolas"/>
                <a:cs typeface="Consolas"/>
              </a:rPr>
              <a:t> case</a:t>
            </a:r>
          </a:p>
          <a:p>
            <a:pPr marL="0" indent="0">
              <a:buNone/>
            </a:pPr>
            <a:r>
              <a:rPr lang="fi-FI" sz="1500" dirty="0">
                <a:latin typeface="Consolas"/>
                <a:cs typeface="Consolas"/>
              </a:rPr>
              <a:t>        </a:t>
            </a:r>
            <a:r>
              <a:rPr lang="fi-FI" sz="1500" b="1" dirty="0" err="1">
                <a:latin typeface="Consolas"/>
                <a:cs typeface="Consolas"/>
              </a:rPr>
              <a:t>else</a:t>
            </a:r>
            <a:r>
              <a:rPr lang="fi-FI" sz="1500" b="1" dirty="0">
                <a:latin typeface="Consolas"/>
                <a:cs typeface="Consolas"/>
              </a:rPr>
              <a:t> </a:t>
            </a:r>
            <a:r>
              <a:rPr lang="fi-FI" sz="1500" b="1" dirty="0" err="1">
                <a:latin typeface="Consolas"/>
                <a:cs typeface="Consolas"/>
              </a:rPr>
              <a:t>if</a:t>
            </a:r>
            <a:r>
              <a:rPr lang="fi-FI" sz="1500" b="1" dirty="0">
                <a:latin typeface="Consolas"/>
                <a:cs typeface="Consolas"/>
              </a:rPr>
              <a:t> (</a:t>
            </a:r>
            <a:r>
              <a:rPr lang="fi-FI" sz="1500" b="1" dirty="0" err="1">
                <a:latin typeface="Consolas"/>
                <a:cs typeface="Consolas"/>
              </a:rPr>
              <a:t>value.compareTo(tree.value</a:t>
            </a:r>
            <a:r>
              <a:rPr lang="fi-FI" sz="1500" b="1" dirty="0">
                <a:latin typeface="Consolas"/>
                <a:cs typeface="Consolas"/>
              </a:rPr>
              <a:t>) &lt; 0)</a:t>
            </a:r>
          </a:p>
          <a:p>
            <a:pPr marL="0" indent="0">
              <a:buNone/>
            </a:pPr>
            <a:r>
              <a:rPr lang="fi-FI" sz="1500" dirty="0">
                <a:latin typeface="Consolas"/>
                <a:cs typeface="Consolas"/>
              </a:rPr>
              <a:t>            </a:t>
            </a:r>
            <a:r>
              <a:rPr lang="fi-FI" sz="1500" dirty="0" err="1">
                <a:latin typeface="Consolas"/>
                <a:cs typeface="Consolas"/>
              </a:rPr>
              <a:t>tree.left</a:t>
            </a:r>
            <a:r>
              <a:rPr lang="fi-FI" sz="1500" dirty="0">
                <a:latin typeface="Consolas"/>
                <a:cs typeface="Consolas"/>
              </a:rPr>
              <a:t> = </a:t>
            </a:r>
            <a:r>
              <a:rPr lang="fi-FI" sz="1500" i="1" dirty="0" err="1">
                <a:latin typeface="Consolas"/>
                <a:cs typeface="Consolas"/>
              </a:rPr>
              <a:t>add(value</a:t>
            </a:r>
            <a:r>
              <a:rPr lang="fi-FI" sz="1500" i="1" dirty="0">
                <a:latin typeface="Consolas"/>
                <a:cs typeface="Consolas"/>
              </a:rPr>
              <a:t>, </a:t>
            </a:r>
            <a:r>
              <a:rPr lang="fi-FI" sz="1500" i="1" dirty="0" err="1">
                <a:latin typeface="Consolas"/>
                <a:cs typeface="Consolas"/>
              </a:rPr>
              <a:t>tree.left</a:t>
            </a:r>
            <a:r>
              <a:rPr lang="fi-FI" sz="1500" i="1" dirty="0">
                <a:latin typeface="Consolas"/>
                <a:cs typeface="Consolas"/>
              </a:rPr>
              <a:t>);</a:t>
            </a:r>
          </a:p>
          <a:p>
            <a:pPr marL="0" indent="0">
              <a:buNone/>
            </a:pPr>
            <a:r>
              <a:rPr lang="fi-FI" sz="1500" dirty="0">
                <a:latin typeface="Consolas"/>
                <a:cs typeface="Consolas"/>
              </a:rPr>
              <a:t>        // </a:t>
            </a:r>
            <a:r>
              <a:rPr lang="fi-FI" sz="1500" dirty="0" err="1">
                <a:latin typeface="Consolas"/>
                <a:cs typeface="Consolas"/>
              </a:rPr>
              <a:t>right</a:t>
            </a:r>
            <a:r>
              <a:rPr lang="fi-FI" sz="1500" dirty="0">
                <a:latin typeface="Consolas"/>
                <a:cs typeface="Consolas"/>
              </a:rPr>
              <a:t> </a:t>
            </a:r>
            <a:r>
              <a:rPr lang="fi-FI" sz="1500" dirty="0" err="1">
                <a:latin typeface="Consolas"/>
                <a:cs typeface="Consolas"/>
              </a:rPr>
              <a:t>recursive</a:t>
            </a:r>
            <a:r>
              <a:rPr lang="fi-FI" sz="1500" dirty="0">
                <a:latin typeface="Consolas"/>
                <a:cs typeface="Consolas"/>
              </a:rPr>
              <a:t> case</a:t>
            </a:r>
          </a:p>
          <a:p>
            <a:pPr marL="0" indent="0">
              <a:buNone/>
            </a:pPr>
            <a:r>
              <a:rPr lang="fi-FI" sz="1500" dirty="0">
                <a:latin typeface="Consolas"/>
                <a:cs typeface="Consolas"/>
              </a:rPr>
              <a:t>        </a:t>
            </a:r>
            <a:r>
              <a:rPr lang="fi-FI" sz="1500" b="1" dirty="0" err="1">
                <a:latin typeface="Consolas"/>
                <a:cs typeface="Consolas"/>
              </a:rPr>
              <a:t>else</a:t>
            </a:r>
            <a:r>
              <a:rPr lang="fi-FI" sz="1500" b="1" dirty="0">
                <a:latin typeface="Consolas"/>
                <a:cs typeface="Consolas"/>
              </a:rPr>
              <a:t> </a:t>
            </a:r>
            <a:r>
              <a:rPr lang="fi-FI" sz="1500" b="1" dirty="0" err="1">
                <a:latin typeface="Consolas"/>
                <a:cs typeface="Consolas"/>
              </a:rPr>
              <a:t>if</a:t>
            </a:r>
            <a:r>
              <a:rPr lang="fi-FI" sz="1500" b="1" dirty="0">
                <a:latin typeface="Consolas"/>
                <a:cs typeface="Consolas"/>
              </a:rPr>
              <a:t> (</a:t>
            </a:r>
            <a:r>
              <a:rPr lang="fi-FI" sz="1500" b="1" dirty="0" err="1">
                <a:latin typeface="Consolas"/>
                <a:cs typeface="Consolas"/>
              </a:rPr>
              <a:t>value.compareTo(tree.value</a:t>
            </a:r>
            <a:r>
              <a:rPr lang="fi-FI" sz="1500" b="1" dirty="0">
                <a:latin typeface="Consolas"/>
                <a:cs typeface="Consolas"/>
              </a:rPr>
              <a:t>) &gt; 0)</a:t>
            </a:r>
          </a:p>
          <a:p>
            <a:pPr marL="0" indent="0">
              <a:buNone/>
            </a:pPr>
            <a:r>
              <a:rPr lang="fi-FI" sz="1500" dirty="0">
                <a:latin typeface="Consolas"/>
                <a:cs typeface="Consolas"/>
              </a:rPr>
              <a:t>            </a:t>
            </a:r>
            <a:r>
              <a:rPr lang="fi-FI" sz="1500" dirty="0" err="1">
                <a:latin typeface="Consolas"/>
                <a:cs typeface="Consolas"/>
              </a:rPr>
              <a:t>tree.right</a:t>
            </a:r>
            <a:r>
              <a:rPr lang="fi-FI" sz="1500" dirty="0">
                <a:latin typeface="Consolas"/>
                <a:cs typeface="Consolas"/>
              </a:rPr>
              <a:t> = </a:t>
            </a:r>
            <a:r>
              <a:rPr lang="fi-FI" sz="1500" i="1" dirty="0" err="1">
                <a:latin typeface="Consolas"/>
                <a:cs typeface="Consolas"/>
              </a:rPr>
              <a:t>add(value</a:t>
            </a:r>
            <a:r>
              <a:rPr lang="fi-FI" sz="1500" i="1" dirty="0">
                <a:latin typeface="Consolas"/>
                <a:cs typeface="Consolas"/>
              </a:rPr>
              <a:t>, </a:t>
            </a:r>
            <a:r>
              <a:rPr lang="fi-FI" sz="1500" i="1" dirty="0" err="1">
                <a:latin typeface="Consolas"/>
                <a:cs typeface="Consolas"/>
              </a:rPr>
              <a:t>tree.right</a:t>
            </a:r>
            <a:r>
              <a:rPr lang="fi-FI" sz="1500" i="1" dirty="0">
                <a:latin typeface="Consolas"/>
                <a:cs typeface="Consolas"/>
              </a:rPr>
              <a:t>);</a:t>
            </a:r>
          </a:p>
          <a:p>
            <a:pPr marL="0" indent="0">
              <a:buNone/>
            </a:pPr>
            <a:r>
              <a:rPr lang="en-US" sz="1500" dirty="0">
                <a:latin typeface="Consolas"/>
                <a:cs typeface="Consolas"/>
              </a:rPr>
              <a:t>        </a:t>
            </a:r>
            <a:r>
              <a:rPr lang="en-US" sz="1500" b="1" dirty="0">
                <a:latin typeface="Consolas"/>
                <a:cs typeface="Consolas"/>
              </a:rPr>
              <a:t>return tree;</a:t>
            </a:r>
          </a:p>
          <a:p>
            <a:pPr marL="0" indent="0">
              <a:buNone/>
            </a:pPr>
            <a:r>
              <a:rPr lang="en-US" sz="1500" dirty="0">
                <a:latin typeface="Consolas"/>
                <a:cs typeface="Consolas"/>
              </a:rPr>
              <a:t>    }</a:t>
            </a:r>
          </a:p>
          <a:p>
            <a:pPr marL="0" indent="0">
              <a:buNone/>
            </a:pP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70198988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Tree (3)</a:t>
            </a:r>
            <a:endParaRPr lang="en-US" dirty="0"/>
          </a:p>
        </p:txBody>
      </p:sp>
      <p:sp>
        <p:nvSpPr>
          <p:cNvPr id="3" name="Content Placeholder 2"/>
          <p:cNvSpPr>
            <a:spLocks noGrp="1"/>
          </p:cNvSpPr>
          <p:nvPr>
            <p:ph idx="1"/>
          </p:nvPr>
        </p:nvSpPr>
        <p:spPr/>
        <p:txBody>
          <a:bodyPr>
            <a:noAutofit/>
          </a:bodyPr>
          <a:lstStyle/>
          <a:p>
            <a:pPr marL="0" indent="0">
              <a:buNone/>
            </a:pPr>
            <a:r>
              <a:rPr lang="nl-NL" sz="1500" dirty="0" smtClean="0">
                <a:latin typeface="Consolas"/>
                <a:cs typeface="Consolas"/>
              </a:rPr>
              <a:t>// ... </a:t>
            </a:r>
            <a:r>
              <a:rPr lang="nl-NL" sz="1500" dirty="0" err="1" smtClean="0">
                <a:latin typeface="Consolas"/>
                <a:cs typeface="Consolas"/>
              </a:rPr>
              <a:t>continued</a:t>
            </a:r>
            <a:endParaRPr lang="nl-NL" sz="1500" dirty="0" smtClean="0">
              <a:latin typeface="Consolas"/>
              <a:cs typeface="Consolas"/>
            </a:endParaRPr>
          </a:p>
          <a:p>
            <a:pPr marL="0" indent="0">
              <a:buNone/>
            </a:pPr>
            <a:endParaRPr lang="nl-NL" sz="1500" dirty="0">
              <a:latin typeface="Consolas"/>
              <a:cs typeface="Consolas"/>
            </a:endParaRPr>
          </a:p>
          <a:p>
            <a:pPr marL="0" indent="0">
              <a:buNone/>
            </a:pPr>
            <a:r>
              <a:rPr lang="en-US" sz="1500" dirty="0" smtClean="0">
                <a:latin typeface="Consolas"/>
                <a:cs typeface="Consolas"/>
              </a:rPr>
              <a:t>    /</a:t>
            </a:r>
            <a:r>
              <a:rPr lang="en-US" sz="1500" dirty="0">
                <a:latin typeface="Consolas"/>
                <a:cs typeface="Consolas"/>
              </a:rPr>
              <a:t>/ </a:t>
            </a:r>
            <a:r>
              <a:rPr lang="en-US" sz="1500" u="sng" dirty="0">
                <a:latin typeface="Consolas"/>
                <a:cs typeface="Consolas"/>
              </a:rPr>
              <a:t>proxy print</a:t>
            </a:r>
          </a:p>
          <a:p>
            <a:pPr marL="0" indent="0">
              <a:buNone/>
            </a:pPr>
            <a:r>
              <a:rPr lang="en-US" sz="1500" dirty="0">
                <a:latin typeface="Consolas"/>
                <a:cs typeface="Consolas"/>
              </a:rPr>
              <a:t>    </a:t>
            </a:r>
            <a:r>
              <a:rPr lang="en-US" sz="1500" b="1" dirty="0">
                <a:latin typeface="Consolas"/>
                <a:cs typeface="Consolas"/>
              </a:rPr>
              <a:t>public void print() {</a:t>
            </a:r>
          </a:p>
          <a:p>
            <a:pPr marL="0" indent="0">
              <a:buNone/>
            </a:pPr>
            <a:r>
              <a:rPr lang="nl-NL" sz="1500" dirty="0">
                <a:latin typeface="Consolas"/>
                <a:cs typeface="Consolas"/>
              </a:rPr>
              <a:t>        </a:t>
            </a:r>
            <a:r>
              <a:rPr lang="nl-NL" sz="1500" i="1" dirty="0">
                <a:latin typeface="Consolas"/>
                <a:cs typeface="Consolas"/>
              </a:rPr>
              <a:t>print(root);</a:t>
            </a:r>
          </a:p>
          <a:p>
            <a:pPr marL="0" indent="0">
              <a:buNone/>
            </a:pPr>
            <a:r>
              <a:rPr lang="nl-NL" sz="1500" dirty="0">
                <a:latin typeface="Consolas"/>
                <a:cs typeface="Consolas"/>
              </a:rPr>
              <a:t>    }</a:t>
            </a:r>
          </a:p>
          <a:p>
            <a:pPr marL="0" indent="0">
              <a:buNone/>
            </a:pPr>
            <a:endParaRPr lang="nl-NL" sz="1500" dirty="0">
              <a:latin typeface="Consolas"/>
              <a:cs typeface="Consolas"/>
            </a:endParaRPr>
          </a:p>
          <a:p>
            <a:pPr marL="0" indent="0">
              <a:buNone/>
            </a:pPr>
            <a:r>
              <a:rPr lang="nl-NL" sz="1500" dirty="0">
                <a:latin typeface="Consolas"/>
                <a:cs typeface="Consolas"/>
              </a:rPr>
              <a:t>    </a:t>
            </a:r>
            <a:r>
              <a:rPr lang="nl-NL" sz="1500" b="1" dirty="0">
                <a:latin typeface="Consolas"/>
                <a:cs typeface="Consolas"/>
              </a:rPr>
              <a:t>private </a:t>
            </a:r>
            <a:r>
              <a:rPr lang="nl-NL" sz="1500" b="1" dirty="0" err="1">
                <a:latin typeface="Consolas"/>
                <a:cs typeface="Consolas"/>
              </a:rPr>
              <a:t>static</a:t>
            </a:r>
            <a:r>
              <a:rPr lang="nl-NL" sz="1500" b="1" dirty="0">
                <a:latin typeface="Consolas"/>
                <a:cs typeface="Consolas"/>
              </a:rPr>
              <a:t> </a:t>
            </a:r>
            <a:r>
              <a:rPr lang="nl-NL" sz="1500" b="1" dirty="0" err="1">
                <a:latin typeface="Consolas"/>
                <a:cs typeface="Consolas"/>
              </a:rPr>
              <a:t>void</a:t>
            </a:r>
            <a:r>
              <a:rPr lang="nl-NL" sz="1500" b="1" dirty="0">
                <a:latin typeface="Consolas"/>
                <a:cs typeface="Consolas"/>
              </a:rPr>
              <a:t> print(Node tree) {</a:t>
            </a:r>
          </a:p>
          <a:p>
            <a:pPr marL="0" indent="0">
              <a:buNone/>
            </a:pPr>
            <a:r>
              <a:rPr lang="en-US" sz="1500" dirty="0">
                <a:latin typeface="Consolas"/>
                <a:cs typeface="Consolas"/>
              </a:rPr>
              <a:t>        </a:t>
            </a:r>
            <a:r>
              <a:rPr lang="en-US" sz="1500" b="1" dirty="0">
                <a:latin typeface="Consolas"/>
                <a:cs typeface="Consolas"/>
              </a:rPr>
              <a:t>if (tree != null) {</a:t>
            </a:r>
          </a:p>
          <a:p>
            <a:pPr marL="0" indent="0">
              <a:buNone/>
            </a:pPr>
            <a:r>
              <a:rPr lang="en-US" sz="1500" dirty="0">
                <a:latin typeface="Consolas"/>
                <a:cs typeface="Consolas"/>
              </a:rPr>
              <a:t>            </a:t>
            </a:r>
            <a:r>
              <a:rPr lang="en-US" sz="1500" i="1" dirty="0">
                <a:latin typeface="Consolas"/>
                <a:cs typeface="Consolas"/>
              </a:rPr>
              <a:t>print(</a:t>
            </a:r>
            <a:r>
              <a:rPr lang="en-US" sz="1500" i="1" dirty="0" err="1">
                <a:latin typeface="Consolas"/>
                <a:cs typeface="Consolas"/>
              </a:rPr>
              <a:t>tree.left</a:t>
            </a:r>
            <a:r>
              <a:rPr lang="en-US" sz="1500" i="1" dirty="0">
                <a:latin typeface="Consolas"/>
                <a:cs typeface="Consolas"/>
              </a:rPr>
              <a:t>);</a:t>
            </a:r>
          </a:p>
          <a:p>
            <a:pPr marL="0" indent="0">
              <a:buNone/>
            </a:pPr>
            <a:r>
              <a:rPr lang="en-US" sz="1500" dirty="0">
                <a:latin typeface="Consolas"/>
                <a:cs typeface="Consolas"/>
              </a:rPr>
              <a:t>            </a:t>
            </a:r>
            <a:r>
              <a:rPr lang="en-US" sz="1500" dirty="0" err="1">
                <a:latin typeface="Consolas"/>
                <a:cs typeface="Consolas"/>
              </a:rPr>
              <a:t>System.</a:t>
            </a:r>
            <a:r>
              <a:rPr lang="en-US" sz="1500" i="1" dirty="0" err="1">
                <a:latin typeface="Consolas"/>
                <a:cs typeface="Consolas"/>
              </a:rPr>
              <a:t>out.println</a:t>
            </a:r>
            <a:r>
              <a:rPr lang="en-US" sz="1500" i="1" dirty="0">
                <a:latin typeface="Consolas"/>
                <a:cs typeface="Consolas"/>
              </a:rPr>
              <a:t>(</a:t>
            </a:r>
            <a:r>
              <a:rPr lang="en-US" sz="1500" i="1" dirty="0" err="1">
                <a:latin typeface="Consolas"/>
                <a:cs typeface="Consolas"/>
              </a:rPr>
              <a:t>tree.value</a:t>
            </a:r>
            <a:r>
              <a:rPr lang="en-US" sz="1500" i="1" dirty="0">
                <a:latin typeface="Consolas"/>
                <a:cs typeface="Consolas"/>
              </a:rPr>
              <a:t>);</a:t>
            </a:r>
          </a:p>
          <a:p>
            <a:pPr marL="0" indent="0">
              <a:buNone/>
            </a:pPr>
            <a:r>
              <a:rPr lang="en-US" sz="1500" dirty="0">
                <a:latin typeface="Consolas"/>
                <a:cs typeface="Consolas"/>
              </a:rPr>
              <a:t>            </a:t>
            </a:r>
            <a:r>
              <a:rPr lang="en-US" sz="1500" i="1" dirty="0">
                <a:latin typeface="Consolas"/>
                <a:cs typeface="Consolas"/>
              </a:rPr>
              <a:t>print(</a:t>
            </a:r>
            <a:r>
              <a:rPr lang="en-US" sz="1500" i="1" dirty="0" err="1">
                <a:latin typeface="Consolas"/>
                <a:cs typeface="Consolas"/>
              </a:rPr>
              <a:t>tree.right</a:t>
            </a:r>
            <a:r>
              <a:rPr lang="en-US" sz="1500" i="1" dirty="0">
                <a:latin typeface="Consolas"/>
                <a:cs typeface="Consolas"/>
              </a:rPr>
              <a:t>);</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32</a:t>
            </a:fld>
            <a:endParaRPr lang="en-US"/>
          </a:p>
        </p:txBody>
      </p:sp>
    </p:spTree>
    <p:extLst>
      <p:ext uri="{BB962C8B-B14F-4D97-AF65-F5344CB8AC3E}">
        <p14:creationId xmlns:p14="http://schemas.microsoft.com/office/powerpoint/2010/main" val="41072409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a Tree</a:t>
            </a:r>
            <a:endParaRPr lang="en-US" dirty="0"/>
          </a:p>
        </p:txBody>
      </p:sp>
      <p:sp>
        <p:nvSpPr>
          <p:cNvPr id="3" name="Content Placeholder 2"/>
          <p:cNvSpPr>
            <a:spLocks noGrp="1"/>
          </p:cNvSpPr>
          <p:nvPr>
            <p:ph idx="1"/>
          </p:nvPr>
        </p:nvSpPr>
        <p:spPr>
          <a:xfrm>
            <a:off x="457199" y="1600200"/>
            <a:ext cx="8686801" cy="4525963"/>
          </a:xfrm>
        </p:spPr>
        <p:txBody>
          <a:bodyPr>
            <a:normAutofit lnSpcReduction="10000"/>
          </a:bodyPr>
          <a:lstStyle/>
          <a:p>
            <a:r>
              <a:rPr lang="en-US" dirty="0" smtClean="0"/>
              <a:t>Print method on previous slide:</a:t>
            </a:r>
            <a:endParaRPr lang="en-US" dirty="0"/>
          </a:p>
          <a:p>
            <a:pPr lvl="1"/>
            <a:r>
              <a:rPr lang="en-US" dirty="0"/>
              <a:t>Visit left </a:t>
            </a:r>
            <a:r>
              <a:rPr lang="en-US" dirty="0" err="1"/>
              <a:t>subtree</a:t>
            </a:r>
            <a:endParaRPr lang="en-US" dirty="0"/>
          </a:p>
          <a:p>
            <a:pPr lvl="1"/>
            <a:r>
              <a:rPr lang="en-US" dirty="0"/>
              <a:t>Visit root</a:t>
            </a:r>
          </a:p>
          <a:p>
            <a:pPr lvl="1"/>
            <a:r>
              <a:rPr lang="en-US" dirty="0"/>
              <a:t>Visit right </a:t>
            </a:r>
            <a:r>
              <a:rPr lang="en-US" dirty="0" err="1" smtClean="0"/>
              <a:t>subtree</a:t>
            </a:r>
            <a:endParaRPr lang="en-US" dirty="0" smtClean="0"/>
          </a:p>
          <a:p>
            <a:r>
              <a:rPr lang="en-US" dirty="0" smtClean="0"/>
              <a:t>Called an “</a:t>
            </a:r>
            <a:r>
              <a:rPr lang="en-US" dirty="0" err="1" smtClean="0"/>
              <a:t>inorder</a:t>
            </a:r>
            <a:r>
              <a:rPr lang="en-US" dirty="0" smtClean="0"/>
              <a:t> traversal”</a:t>
            </a:r>
            <a:endParaRPr lang="en-US" dirty="0"/>
          </a:p>
          <a:p>
            <a:r>
              <a:rPr lang="en-US" dirty="0" smtClean="0"/>
              <a:t>Three orders:</a:t>
            </a:r>
          </a:p>
          <a:p>
            <a:pPr lvl="1"/>
            <a:r>
              <a:rPr lang="en-US" dirty="0" err="1"/>
              <a:t>inorder</a:t>
            </a:r>
            <a:r>
              <a:rPr lang="en-US" dirty="0"/>
              <a:t>: visit left, visit root, visit right</a:t>
            </a:r>
          </a:p>
          <a:p>
            <a:pPr lvl="1"/>
            <a:r>
              <a:rPr lang="en-US" dirty="0" smtClean="0"/>
              <a:t>preorder: visit root, visit left, visit right</a:t>
            </a:r>
          </a:p>
          <a:p>
            <a:pPr lvl="1"/>
            <a:r>
              <a:rPr lang="en-US" dirty="0" err="1" smtClean="0"/>
              <a:t>postorder</a:t>
            </a:r>
            <a:r>
              <a:rPr lang="en-US" dirty="0" smtClean="0"/>
              <a:t>: visit left, visit right, visit root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4209348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fontScale="90000"/>
          </a:bodyPr>
          <a:lstStyle/>
          <a:p>
            <a:r>
              <a:rPr lang="en-US" dirty="0" smtClean="0"/>
              <a:t/>
            </a:r>
            <a:br>
              <a:rPr lang="en-US" dirty="0" smtClean="0"/>
            </a:br>
            <a:r>
              <a:rPr lang="en-US" dirty="0" smtClean="0"/>
              <a:t>Recursion and Recursive Data Structures</a:t>
            </a:r>
            <a:endParaRPr lang="en-US" dirty="0"/>
          </a:p>
        </p:txBody>
      </p:sp>
      <p:sp>
        <p:nvSpPr>
          <p:cNvPr id="3" name="Subtitle 2"/>
          <p:cNvSpPr>
            <a:spLocks noGrp="1"/>
          </p:cNvSpPr>
          <p:nvPr>
            <p:ph type="subTitle" idx="1"/>
          </p:nvPr>
        </p:nvSpPr>
        <p:spPr/>
        <p:txBody>
          <a:bodyPr/>
          <a:lstStyle/>
          <a:p>
            <a:r>
              <a:rPr lang="en-US" dirty="0" smtClean="0"/>
              <a:t>Recursion Examples</a:t>
            </a:r>
            <a:endParaRPr lang="en-US" dirty="0"/>
          </a:p>
        </p:txBody>
      </p:sp>
    </p:spTree>
    <p:extLst>
      <p:ext uri="{BB962C8B-B14F-4D97-AF65-F5344CB8AC3E}">
        <p14:creationId xmlns:p14="http://schemas.microsoft.com/office/powerpoint/2010/main" val="386326701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Use of Recursion</a:t>
            </a:r>
            <a:endParaRPr lang="en-US" dirty="0"/>
          </a:p>
        </p:txBody>
      </p:sp>
      <p:sp>
        <p:nvSpPr>
          <p:cNvPr id="3" name="Content Placeholder 2"/>
          <p:cNvSpPr>
            <a:spLocks noGrp="1"/>
          </p:cNvSpPr>
          <p:nvPr>
            <p:ph idx="1"/>
          </p:nvPr>
        </p:nvSpPr>
        <p:spPr/>
        <p:txBody>
          <a:bodyPr>
            <a:normAutofit fontScale="92500"/>
          </a:bodyPr>
          <a:lstStyle/>
          <a:p>
            <a:r>
              <a:rPr lang="en-US" dirty="0" smtClean="0"/>
              <a:t>Backtracking: Problem solving by trial and error</a:t>
            </a:r>
          </a:p>
          <a:p>
            <a:r>
              <a:rPr lang="en-US" dirty="0" smtClean="0"/>
              <a:t>Problem must be decomposable into a series of steps</a:t>
            </a:r>
          </a:p>
          <a:p>
            <a:pPr lvl="1"/>
            <a:r>
              <a:rPr lang="en-US" dirty="0" smtClean="0"/>
              <a:t>Try step</a:t>
            </a:r>
          </a:p>
          <a:p>
            <a:pPr lvl="1"/>
            <a:r>
              <a:rPr lang="en-US" dirty="0" smtClean="0"/>
              <a:t>So far so good?  Move on (recursively)</a:t>
            </a:r>
          </a:p>
          <a:p>
            <a:pPr lvl="1"/>
            <a:r>
              <a:rPr lang="en-US" dirty="0" smtClean="0"/>
              <a:t>Failure?  Backtrack, undo step</a:t>
            </a:r>
          </a:p>
          <a:p>
            <a:r>
              <a:rPr lang="en-US" dirty="0" smtClean="0"/>
              <a:t>Each recursive instance “remembers” what step was taken and how to undo it if things don’t work out</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spTree>
    <p:extLst>
      <p:ext uri="{BB962C8B-B14F-4D97-AF65-F5344CB8AC3E}">
        <p14:creationId xmlns:p14="http://schemas.microsoft.com/office/powerpoint/2010/main" val="1977241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mtClean="0"/>
              <a:t>MazeSolver</a:t>
            </a:r>
            <a:endParaRPr lang="en-US"/>
          </a:p>
        </p:txBody>
      </p:sp>
      <p:sp>
        <p:nvSpPr>
          <p:cNvPr id="3" name="Content Placeholder 2"/>
          <p:cNvSpPr>
            <a:spLocks noGrp="1"/>
          </p:cNvSpPr>
          <p:nvPr>
            <p:ph idx="1"/>
          </p:nvPr>
        </p:nvSpPr>
        <p:spPr/>
        <p:txBody>
          <a:bodyPr>
            <a:normAutofit/>
          </a:bodyPr>
          <a:lstStyle/>
          <a:p>
            <a:r>
              <a:rPr lang="en-US" dirty="0" smtClean="0"/>
              <a:t>Finds a path through a maze by exhaustively trying all possible routes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36</a:t>
            </a:fld>
            <a:endParaRPr lang="en-US"/>
          </a:p>
        </p:txBody>
      </p:sp>
    </p:spTree>
    <p:extLst>
      <p:ext uri="{BB962C8B-B14F-4D97-AF65-F5344CB8AC3E}">
        <p14:creationId xmlns:p14="http://schemas.microsoft.com/office/powerpoint/2010/main" val="3857868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 Representation</a:t>
            </a:r>
            <a:endParaRPr lang="en-US" dirty="0"/>
          </a:p>
        </p:txBody>
      </p:sp>
      <p:sp>
        <p:nvSpPr>
          <p:cNvPr id="3" name="Content Placeholder 2"/>
          <p:cNvSpPr>
            <a:spLocks noGrp="1"/>
          </p:cNvSpPr>
          <p:nvPr>
            <p:ph idx="1"/>
          </p:nvPr>
        </p:nvSpPr>
        <p:spPr/>
        <p:txBody>
          <a:bodyPr>
            <a:normAutofit/>
          </a:bodyPr>
          <a:lstStyle/>
          <a:p>
            <a:r>
              <a:rPr lang="en-US" dirty="0" smtClean="0"/>
              <a:t>Use a plain-text file of rows and columns</a:t>
            </a:r>
          </a:p>
          <a:p>
            <a:r>
              <a:rPr lang="en-US" dirty="0" smtClean="0"/>
              <a:t>In initial maze, each character is…</a:t>
            </a:r>
          </a:p>
          <a:p>
            <a:pPr lvl="1"/>
            <a:r>
              <a:rPr lang="en-US" dirty="0" smtClean="0"/>
              <a:t>Space: an empty space (path) in the maze</a:t>
            </a:r>
          </a:p>
          <a:p>
            <a:pPr lvl="1"/>
            <a:r>
              <a:rPr lang="en-US" dirty="0" smtClean="0"/>
              <a:t>Non-space: a wall</a:t>
            </a:r>
          </a:p>
          <a:p>
            <a:r>
              <a:rPr lang="en-US" dirty="0" smtClean="0"/>
              <a:t>Starting and ending points are pre-defined</a:t>
            </a:r>
          </a:p>
          <a:p>
            <a:endParaRPr lang="en-US" dirty="0"/>
          </a:p>
          <a:p>
            <a:r>
              <a:rPr lang="en-US" dirty="0"/>
              <a:t>Goal: </a:t>
            </a:r>
            <a:r>
              <a:rPr lang="en-US" dirty="0" smtClean="0"/>
              <a:t>Place </a:t>
            </a:r>
            <a:r>
              <a:rPr lang="en-US" dirty="0"/>
              <a:t>* at locations in maze to form a </a:t>
            </a:r>
            <a:r>
              <a:rPr lang="en-US" dirty="0" smtClean="0"/>
              <a:t>path</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37</a:t>
            </a:fld>
            <a:endParaRPr lang="en-US"/>
          </a:p>
        </p:txBody>
      </p:sp>
    </p:spTree>
    <p:extLst>
      <p:ext uri="{BB962C8B-B14F-4D97-AF65-F5344CB8AC3E}">
        <p14:creationId xmlns:p14="http://schemas.microsoft.com/office/powerpoint/2010/main" val="16905036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512"/>
            <a:ext cx="8229600" cy="1143000"/>
          </a:xfrm>
        </p:spPr>
        <p:txBody>
          <a:bodyPr/>
          <a:lstStyle/>
          <a:p>
            <a:r>
              <a:rPr lang="en-US" dirty="0" smtClean="0"/>
              <a:t>Example Maze File</a:t>
            </a:r>
            <a:endParaRPr lang="en-US" dirty="0"/>
          </a:p>
        </p:txBody>
      </p:sp>
      <p:sp>
        <p:nvSpPr>
          <p:cNvPr id="3" name="Content Placeholder 2"/>
          <p:cNvSpPr>
            <a:spLocks noGrp="1"/>
          </p:cNvSpPr>
          <p:nvPr>
            <p:ph idx="1"/>
          </p:nvPr>
        </p:nvSpPr>
        <p:spPr>
          <a:xfrm>
            <a:off x="2314580" y="1066050"/>
            <a:ext cx="6858890" cy="4525963"/>
          </a:xfrm>
        </p:spPr>
        <p:txBody>
          <a:bodyPr>
            <a:noAutofit/>
          </a:bodyPr>
          <a:lstStyle/>
          <a:p>
            <a:pPr marL="0" indent="0">
              <a:buNone/>
            </a:pPr>
            <a:r>
              <a:rPr lang="en-US" sz="1500" dirty="0">
                <a:latin typeface="Consolas"/>
                <a:cs typeface="Consolas"/>
              </a:rPr>
              <a:t>+-+-+-+-+-+-+-+-+-+-+-+-+-+-+-+-+-+-+-+-+</a:t>
            </a:r>
          </a:p>
          <a:p>
            <a:pPr marL="0" indent="0">
              <a:buNone/>
            </a:pPr>
            <a:r>
              <a:rPr lang="en-US" sz="1500" dirty="0">
                <a:latin typeface="Consolas"/>
                <a:cs typeface="Consolas"/>
              </a:rPr>
              <a:t>    |         |     |   |   |       |   |</a:t>
            </a:r>
          </a:p>
          <a:p>
            <a:pPr marL="0" indent="0">
              <a:buNone/>
            </a:pPr>
            <a:r>
              <a:rPr lang="en-US" sz="1500" dirty="0">
                <a:latin typeface="Consolas"/>
                <a:cs typeface="Consolas"/>
              </a:rPr>
              <a:t>+-+ +-+-+-+-+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 +-+ +-+ +-+ + +</a:t>
            </a:r>
          </a:p>
          <a:p>
            <a:pPr marL="0" indent="0">
              <a:buNone/>
            </a:pPr>
            <a:r>
              <a:rPr lang="en-US" sz="1500" dirty="0">
                <a:latin typeface="Consolas"/>
                <a:cs typeface="Consolas"/>
              </a:rPr>
              <a:t>| | | | | | | |   | | | |       | | | | |</a:t>
            </a:r>
          </a:p>
          <a:p>
            <a:pPr marL="0" indent="0">
              <a:buNone/>
            </a:pPr>
            <a:r>
              <a:rPr lang="en-US" sz="1500" dirty="0">
                <a:latin typeface="Consolas"/>
                <a:cs typeface="Consolas"/>
              </a:rPr>
              <a:t>+ + + + + + + + +-+ + + +-+-+-+ + + + + +</a:t>
            </a:r>
          </a:p>
          <a:p>
            <a:pPr marL="0" indent="0">
              <a:buNone/>
            </a:pPr>
            <a:r>
              <a:rPr lang="en-US" sz="1500" dirty="0">
                <a:latin typeface="Consolas"/>
                <a:cs typeface="Consolas"/>
              </a:rPr>
              <a:t>|   | | |   | | |   | |     |   | |     |</a:t>
            </a:r>
          </a:p>
          <a:p>
            <a:pPr marL="0" indent="0">
              <a:buNone/>
            </a:pPr>
            <a:r>
              <a:rPr lang="en-US" sz="1500" dirty="0">
                <a:latin typeface="Consolas"/>
                <a:cs typeface="Consolas"/>
              </a:rPr>
              <a:t>+-+-+ + + + + + +-+-+ +-+-+ +-+-+ +-+ +-+</a:t>
            </a:r>
          </a:p>
          <a:p>
            <a:pPr marL="0" indent="0">
              <a:buNone/>
            </a:pPr>
            <a:r>
              <a:rPr lang="en-US" sz="1500" dirty="0">
                <a:latin typeface="Consolas"/>
                <a:cs typeface="Consolas"/>
              </a:rPr>
              <a:t>|   |     | |   |     |     |   |   |   |</a:t>
            </a:r>
          </a:p>
          <a:p>
            <a:pPr marL="0" indent="0">
              <a:buNone/>
            </a:pPr>
            <a:r>
              <a:rPr lang="en-US" sz="1500" dirty="0">
                <a:latin typeface="Consolas"/>
                <a:cs typeface="Consolas"/>
              </a:rPr>
              <a:t>+ +-+-+ +-+-+-+-+ +-+-+ +-+-+ + +-+ +-+ +</a:t>
            </a:r>
          </a:p>
          <a:p>
            <a:pPr marL="0" indent="0">
              <a:buNone/>
            </a:pPr>
            <a:r>
              <a:rPr lang="en-US" sz="1500" dirty="0">
                <a:latin typeface="Consolas"/>
                <a:cs typeface="Consolas"/>
              </a:rPr>
              <a:t>|       |   |   | |   |       |     |   |</a:t>
            </a:r>
          </a:p>
          <a:p>
            <a:pPr marL="0" indent="0">
              <a:buNone/>
            </a:pPr>
            <a:r>
              <a:rPr lang="en-US" sz="1500" dirty="0">
                <a:latin typeface="Consolas"/>
                <a:cs typeface="Consolas"/>
              </a:rPr>
              <a:t>+-+-+ +-+-+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a:t>
            </a:r>
          </a:p>
          <a:p>
            <a:pPr marL="0" indent="0">
              <a:buNone/>
            </a:pPr>
            <a:r>
              <a:rPr lang="en-US" sz="1500" dirty="0">
                <a:latin typeface="Consolas"/>
                <a:cs typeface="Consolas"/>
              </a:rPr>
              <a:t>|       |   |       |         |       |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a:xfrm>
            <a:off x="7039870" y="6356350"/>
            <a:ext cx="2133600" cy="365125"/>
          </a:xfrm>
        </p:spPr>
        <p:txBody>
          <a:bodyPr/>
          <a:lstStyle/>
          <a:p>
            <a:fld id="{8A948100-F9AF-674A-BF08-576787DAE645}" type="slidenum">
              <a:rPr lang="en-US" smtClean="0"/>
              <a:pPr/>
              <a:t>38</a:t>
            </a:fld>
            <a:endParaRPr lang="en-US"/>
          </a:p>
        </p:txBody>
      </p:sp>
      <p:sp>
        <p:nvSpPr>
          <p:cNvPr id="7" name="Rectangular Callout 6"/>
          <p:cNvSpPr/>
          <p:nvPr/>
        </p:nvSpPr>
        <p:spPr>
          <a:xfrm>
            <a:off x="403580" y="571475"/>
            <a:ext cx="1673606" cy="1054741"/>
          </a:xfrm>
          <a:prstGeom prst="wedgeRectCallout">
            <a:avLst>
              <a:gd name="adj1" fmla="val 68150"/>
              <a:gd name="adj2" fmla="val 348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start location</a:t>
            </a:r>
          </a:p>
          <a:p>
            <a:pPr algn="ctr"/>
            <a:r>
              <a:rPr lang="en-US" dirty="0" smtClean="0"/>
              <a:t>(1, 0)</a:t>
            </a:r>
            <a:endParaRPr lang="en-US" dirty="0"/>
          </a:p>
        </p:txBody>
      </p:sp>
      <p:sp>
        <p:nvSpPr>
          <p:cNvPr id="8" name="Rectangular Callout 7"/>
          <p:cNvSpPr/>
          <p:nvPr/>
        </p:nvSpPr>
        <p:spPr>
          <a:xfrm>
            <a:off x="7075480" y="5017162"/>
            <a:ext cx="1887455" cy="1054741"/>
          </a:xfrm>
          <a:prstGeom prst="wedgeRectCallout">
            <a:avLst>
              <a:gd name="adj1" fmla="val -67684"/>
              <a:gd name="adj2" fmla="val 821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end location</a:t>
            </a:r>
          </a:p>
          <a:p>
            <a:pPr algn="ctr"/>
            <a:r>
              <a:rPr lang="en-US" dirty="0" smtClean="0"/>
              <a:t>(rows-2, cols-1)</a:t>
            </a:r>
            <a:endParaRPr lang="en-US" dirty="0"/>
          </a:p>
        </p:txBody>
      </p:sp>
    </p:spTree>
    <p:extLst>
      <p:ext uri="{BB962C8B-B14F-4D97-AF65-F5344CB8AC3E}">
        <p14:creationId xmlns:p14="http://schemas.microsoft.com/office/powerpoint/2010/main" val="237219683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512"/>
            <a:ext cx="8229600" cy="1143000"/>
          </a:xfrm>
        </p:spPr>
        <p:txBody>
          <a:bodyPr/>
          <a:lstStyle/>
          <a:p>
            <a:r>
              <a:rPr lang="en-US" dirty="0" smtClean="0"/>
              <a:t>Solved Maze</a:t>
            </a:r>
            <a:endParaRPr lang="en-US" dirty="0"/>
          </a:p>
        </p:txBody>
      </p:sp>
      <p:sp>
        <p:nvSpPr>
          <p:cNvPr id="3" name="Content Placeholder 2"/>
          <p:cNvSpPr>
            <a:spLocks noGrp="1"/>
          </p:cNvSpPr>
          <p:nvPr>
            <p:ph idx="1"/>
          </p:nvPr>
        </p:nvSpPr>
        <p:spPr>
          <a:xfrm>
            <a:off x="2314580" y="1066050"/>
            <a:ext cx="6858890" cy="4525963"/>
          </a:xfrm>
        </p:spPr>
        <p:txBody>
          <a:bodyPr>
            <a:noAutofit/>
          </a:bodyPr>
          <a:lstStyle/>
          <a:p>
            <a:pPr marL="0" indent="0">
              <a:buNone/>
            </a:pPr>
            <a:r>
              <a:rPr lang="en-US" sz="1500" dirty="0">
                <a:latin typeface="Consolas"/>
                <a:cs typeface="Consolas"/>
              </a:rPr>
              <a:t>+-+-+-+-+-+-+-+-+-+-+-+-+-+-+-+-+-+-+-+-+</a:t>
            </a:r>
          </a:p>
          <a:p>
            <a:pPr marL="0" indent="0">
              <a:buNone/>
            </a:pPr>
            <a:r>
              <a:rPr lang="en-US" sz="1500" dirty="0">
                <a:latin typeface="Consolas"/>
                <a:cs typeface="Consolas"/>
              </a:rPr>
              <a:t>****|         |     |***|   |*******|   |</a:t>
            </a:r>
          </a:p>
          <a:p>
            <a:pPr marL="0" indent="0">
              <a:buNone/>
            </a:pPr>
            <a:r>
              <a:rPr lang="en-US" sz="1500" dirty="0">
                <a:latin typeface="Consolas"/>
                <a:cs typeface="Consolas"/>
              </a:rPr>
              <a:t>+-+*+-+-+-+-+ + +-+ +*+*+-+ +*+-+-+*+-+ +</a:t>
            </a:r>
          </a:p>
          <a:p>
            <a:pPr marL="0" indent="0">
              <a:buNone/>
            </a:pPr>
            <a:r>
              <a:rPr lang="en-US" sz="1500" dirty="0">
                <a:latin typeface="Consolas"/>
                <a:cs typeface="Consolas"/>
              </a:rPr>
              <a:t>| |*****| |     |   |*|*|   |*****|***| |</a:t>
            </a:r>
          </a:p>
          <a:p>
            <a:pPr marL="0" indent="0">
              <a:buNone/>
            </a:pPr>
            <a:r>
              <a:rPr lang="en-US" sz="1500" dirty="0">
                <a:latin typeface="Consolas"/>
                <a:cs typeface="Consolas"/>
              </a:rPr>
              <a:t>+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 +*+ +</a:t>
            </a:r>
          </a:p>
          <a:p>
            <a:pPr marL="0" indent="0">
              <a:buNone/>
            </a:pPr>
            <a:r>
              <a:rPr lang="en-US" sz="1500" dirty="0">
                <a:latin typeface="Consolas"/>
                <a:cs typeface="Consolas"/>
              </a:rPr>
              <a:t>|   | |*|   | | |   |*|*****|   |*|  *  |</a:t>
            </a:r>
          </a:p>
          <a:p>
            <a:pPr marL="0" indent="0">
              <a:buNone/>
            </a:pPr>
            <a:r>
              <a:rPr lang="en-US" sz="1500" dirty="0">
                <a:latin typeface="Consolas"/>
                <a:cs typeface="Consolas"/>
              </a:rPr>
              <a:t>+-+-+ +*+ + + + +-+-+*+-+-+*+-+-+*+-+*+-+</a:t>
            </a:r>
          </a:p>
          <a:p>
            <a:pPr marL="0" indent="0">
              <a:buNone/>
            </a:pPr>
            <a:r>
              <a:rPr lang="en-US" sz="1500" dirty="0">
                <a:latin typeface="Consolas"/>
                <a:cs typeface="Consolas"/>
              </a:rPr>
              <a:t>|   |  *  | |   |*****|*****|***|***|***|</a:t>
            </a:r>
          </a:p>
          <a:p>
            <a:pPr marL="0" indent="0">
              <a:buNone/>
            </a:pPr>
            <a:r>
              <a:rPr lang="en-US" sz="1500" dirty="0">
                <a:latin typeface="Consolas"/>
                <a:cs typeface="Consolas"/>
              </a:rPr>
              <a:t>+ +-+-+*+-+-+-+-+*+-+-+*+-+-+*+*+-+*+-+*+</a:t>
            </a:r>
          </a:p>
          <a:p>
            <a:pPr marL="0" indent="0">
              <a:buNone/>
            </a:pPr>
            <a:r>
              <a:rPr lang="en-US" sz="1500" dirty="0">
                <a:latin typeface="Consolas"/>
                <a:cs typeface="Consolas"/>
              </a:rPr>
              <a:t>|    ***|   |***|*|   |*******|*****|  *|</a:t>
            </a:r>
          </a:p>
          <a:p>
            <a:pPr marL="0" indent="0">
              <a:buNone/>
            </a:pPr>
            <a:r>
              <a:rPr lang="en-US" sz="1500" dirty="0">
                <a:latin typeface="Consolas"/>
                <a:cs typeface="Consolas"/>
              </a:rPr>
              <a:t>+-+-+*+-+-+ +*+*+*+ +-+-+-+ + +-+-+-+ +*+</a:t>
            </a:r>
          </a:p>
          <a:p>
            <a:pPr marL="0" indent="0">
              <a:buNone/>
            </a:pPr>
            <a:r>
              <a:rPr lang="en-US" sz="1500" dirty="0">
                <a:latin typeface="Consolas"/>
                <a:cs typeface="Consolas"/>
              </a:rPr>
              <a:t>|   |*|*******|***|   |   | | |     | |*|</a:t>
            </a:r>
          </a:p>
          <a:p>
            <a:pPr marL="0" indent="0">
              <a:buNone/>
            </a:pPr>
            <a:r>
              <a:rPr lang="en-US" sz="1500" dirty="0">
                <a:latin typeface="Consolas"/>
                <a:cs typeface="Consolas"/>
              </a:rPr>
              <a:t>+-+ +*+*+-+-+-+-+-+-+ + + + + + +-+ + +*+</a:t>
            </a:r>
          </a:p>
          <a:p>
            <a:pPr marL="0" indent="0">
              <a:buNone/>
            </a:pPr>
            <a:r>
              <a:rPr lang="en-US" sz="1500" dirty="0">
                <a:latin typeface="Consolas"/>
                <a:cs typeface="Consolas"/>
              </a:rPr>
              <a:t>|   |*|***    |   |     | | | |   |   |*|</a:t>
            </a:r>
          </a:p>
          <a:p>
            <a:pPr marL="0" indent="0">
              <a:buNone/>
            </a:pPr>
            <a:r>
              <a:rPr lang="en-US" sz="1500" dirty="0">
                <a:latin typeface="Consolas"/>
                <a:cs typeface="Consolas"/>
              </a:rPr>
              <a:t>+ +-+*+-+*+-+ + +-+ + +-+ + + +-+ +-+-+*+</a:t>
            </a:r>
          </a:p>
          <a:p>
            <a:pPr marL="0" indent="0">
              <a:buNone/>
            </a:pPr>
            <a:r>
              <a:rPr lang="en-US" sz="1500" dirty="0">
                <a:latin typeface="Consolas"/>
                <a:cs typeface="Consolas"/>
              </a:rPr>
              <a:t>|*****|***|   |     | |   | | |   |   |*|</a:t>
            </a:r>
          </a:p>
          <a:p>
            <a:pPr marL="0" indent="0">
              <a:buNone/>
            </a:pPr>
            <a:r>
              <a:rPr lang="en-US" sz="1500" dirty="0">
                <a:latin typeface="Consolas"/>
                <a:cs typeface="Consolas"/>
              </a:rPr>
              <a:t>+*+-+-+*+-+ + +-+-+-+ +-+-+-+ + +-+-+ +*+</a:t>
            </a:r>
          </a:p>
          <a:p>
            <a:pPr marL="0" indent="0">
              <a:buNone/>
            </a:pPr>
            <a:r>
              <a:rPr lang="en-US" sz="1500" dirty="0">
                <a:latin typeface="Consolas"/>
                <a:cs typeface="Consolas"/>
              </a:rPr>
              <a:t>|*******|   |       |         |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a:xfrm>
            <a:off x="7039870" y="6356350"/>
            <a:ext cx="2133600" cy="365125"/>
          </a:xfrm>
        </p:spPr>
        <p:txBody>
          <a:bodyPr/>
          <a:lstStyle/>
          <a:p>
            <a:fld id="{8A948100-F9AF-674A-BF08-576787DAE645}" type="slidenum">
              <a:rPr lang="en-US" smtClean="0"/>
              <a:pPr/>
              <a:t>39</a:t>
            </a:fld>
            <a:endParaRPr lang="en-US"/>
          </a:p>
        </p:txBody>
      </p:sp>
      <p:sp>
        <p:nvSpPr>
          <p:cNvPr id="5" name="Rectangular Callout 4"/>
          <p:cNvSpPr/>
          <p:nvPr/>
        </p:nvSpPr>
        <p:spPr>
          <a:xfrm>
            <a:off x="403580" y="571475"/>
            <a:ext cx="1673606" cy="1054741"/>
          </a:xfrm>
          <a:prstGeom prst="wedgeRectCallout">
            <a:avLst>
              <a:gd name="adj1" fmla="val 68150"/>
              <a:gd name="adj2" fmla="val 348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start location</a:t>
            </a:r>
          </a:p>
          <a:p>
            <a:pPr algn="ctr"/>
            <a:r>
              <a:rPr lang="en-US" dirty="0" smtClean="0"/>
              <a:t>(1, 0)</a:t>
            </a:r>
            <a:endParaRPr lang="en-US" dirty="0"/>
          </a:p>
        </p:txBody>
      </p:sp>
      <p:sp>
        <p:nvSpPr>
          <p:cNvPr id="6" name="Rectangular Callout 5"/>
          <p:cNvSpPr/>
          <p:nvPr/>
        </p:nvSpPr>
        <p:spPr>
          <a:xfrm>
            <a:off x="7075480" y="5017162"/>
            <a:ext cx="1887455" cy="1054741"/>
          </a:xfrm>
          <a:prstGeom prst="wedgeRectCallout">
            <a:avLst>
              <a:gd name="adj1" fmla="val -67684"/>
              <a:gd name="adj2" fmla="val 8210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end location</a:t>
            </a:r>
          </a:p>
          <a:p>
            <a:pPr algn="ctr"/>
            <a:r>
              <a:rPr lang="en-US" dirty="0" smtClean="0"/>
              <a:t>(rows-2, cols-1)</a:t>
            </a:r>
            <a:endParaRPr lang="en-US" dirty="0"/>
          </a:p>
        </p:txBody>
      </p:sp>
    </p:spTree>
    <p:extLst>
      <p:ext uri="{BB962C8B-B14F-4D97-AF65-F5344CB8AC3E}">
        <p14:creationId xmlns:p14="http://schemas.microsoft.com/office/powerpoint/2010/main" val="35384084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Problem Solving</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Sometimes…</a:t>
            </a:r>
          </a:p>
          <a:p>
            <a:pPr lvl="1"/>
            <a:r>
              <a:rPr lang="en-US" dirty="0" smtClean="0"/>
              <a:t>Easier to partially solve a problem</a:t>
            </a:r>
          </a:p>
          <a:p>
            <a:pPr lvl="1"/>
            <a:r>
              <a:rPr lang="en-US" dirty="0" smtClean="0"/>
              <a:t>Delegate the rest to someone else</a:t>
            </a:r>
          </a:p>
          <a:p>
            <a:r>
              <a:rPr lang="en-US" dirty="0" smtClean="0"/>
              <a:t>“Want me to compute Fibonacci(n)?”</a:t>
            </a:r>
          </a:p>
          <a:p>
            <a:r>
              <a:rPr lang="en-US" dirty="0" smtClean="0"/>
              <a:t>“OK...”  </a:t>
            </a:r>
          </a:p>
          <a:p>
            <a:pPr lvl="1"/>
            <a:r>
              <a:rPr lang="en-US" dirty="0" smtClean="0"/>
              <a:t>If n == 0, then “The answer is: 0” (easy!)</a:t>
            </a:r>
          </a:p>
          <a:p>
            <a:pPr lvl="1"/>
            <a:r>
              <a:rPr lang="en-US" dirty="0"/>
              <a:t>If n </a:t>
            </a:r>
            <a:r>
              <a:rPr lang="en-US" dirty="0" smtClean="0"/>
              <a:t>== 1, </a:t>
            </a:r>
            <a:r>
              <a:rPr lang="en-US" dirty="0"/>
              <a:t>then “The answer is: 1” (easy</a:t>
            </a:r>
            <a:r>
              <a:rPr lang="en-US" dirty="0" smtClean="0"/>
              <a:t>!)</a:t>
            </a:r>
          </a:p>
          <a:p>
            <a:pPr lvl="1"/>
            <a:r>
              <a:rPr lang="en-US" dirty="0" smtClean="0"/>
              <a:t>else (get help!)</a:t>
            </a:r>
          </a:p>
          <a:p>
            <a:pPr lvl="2"/>
            <a:r>
              <a:rPr lang="en-US" dirty="0" smtClean="0"/>
              <a:t>“Alice: What is Fibonacci(n-1)?”</a:t>
            </a:r>
          </a:p>
          <a:p>
            <a:pPr lvl="2"/>
            <a:r>
              <a:rPr lang="en-US" dirty="0" smtClean="0"/>
              <a:t>“Bob: What is Fibonacci(n-2)?”</a:t>
            </a:r>
          </a:p>
          <a:p>
            <a:pPr lvl="2"/>
            <a:r>
              <a:rPr lang="en-US" dirty="0" smtClean="0"/>
              <a:t>“The answer is: ” Alice’s answer + Bob’s answer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2524518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dissolv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a:xfrm>
            <a:off x="457199" y="1600200"/>
            <a:ext cx="8587393" cy="5121275"/>
          </a:xfrm>
        </p:spPr>
        <p:txBody>
          <a:bodyPr>
            <a:normAutofit/>
          </a:bodyPr>
          <a:lstStyle/>
          <a:p>
            <a:r>
              <a:rPr lang="en-US" dirty="0" smtClean="0"/>
              <a:t>Read in the maze, store as a char[][] matrix</a:t>
            </a:r>
          </a:p>
          <a:p>
            <a:r>
              <a:rPr lang="en-US" dirty="0" smtClean="0"/>
              <a:t>Identify start and end locations (row, col)</a:t>
            </a:r>
          </a:p>
          <a:p>
            <a:r>
              <a:rPr lang="en-US" dirty="0" smtClean="0"/>
              <a:t>Call solve() method</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40</a:t>
            </a:fld>
            <a:endParaRPr lang="en-US"/>
          </a:p>
        </p:txBody>
      </p:sp>
    </p:spTree>
    <p:extLst>
      <p:ext uri="{BB962C8B-B14F-4D97-AF65-F5344CB8AC3E}">
        <p14:creationId xmlns:p14="http://schemas.microsoft.com/office/powerpoint/2010/main" val="3422409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solve() Method</a:t>
            </a:r>
            <a:endParaRPr lang="en-US" dirty="0"/>
          </a:p>
        </p:txBody>
      </p:sp>
      <p:sp>
        <p:nvSpPr>
          <p:cNvPr id="3" name="Content Placeholder 2"/>
          <p:cNvSpPr>
            <a:spLocks noGrp="1"/>
          </p:cNvSpPr>
          <p:nvPr>
            <p:ph idx="1"/>
          </p:nvPr>
        </p:nvSpPr>
        <p:spPr/>
        <p:txBody>
          <a:bodyPr>
            <a:normAutofit/>
          </a:bodyPr>
          <a:lstStyle/>
          <a:p>
            <a:r>
              <a:rPr lang="en-US" dirty="0" smtClean="0"/>
              <a:t>Proxy </a:t>
            </a:r>
            <a:r>
              <a:rPr lang="en-US" dirty="0"/>
              <a:t>method to get started</a:t>
            </a:r>
          </a:p>
          <a:p>
            <a:pPr lvl="1"/>
            <a:r>
              <a:rPr lang="en-US" dirty="0"/>
              <a:t>Returns true if a solution exists</a:t>
            </a:r>
          </a:p>
          <a:p>
            <a:pPr lvl="1"/>
            <a:r>
              <a:rPr lang="en-US" dirty="0"/>
              <a:t>Returns false if no solution exists</a:t>
            </a:r>
          </a:p>
          <a:p>
            <a:r>
              <a:rPr lang="en-US" dirty="0"/>
              <a:t>If a solution exists, it is marked in the maze array as a series of ‘*’ characters</a:t>
            </a:r>
          </a:p>
          <a:p>
            <a:r>
              <a:rPr lang="en-US" dirty="0" smtClean="0"/>
              <a:t>To do the work, it calls the recursive method with the starting row and column:</a:t>
            </a:r>
          </a:p>
          <a:p>
            <a:pPr marL="457200" lvl="1" indent="0">
              <a:buNone/>
            </a:pPr>
            <a:r>
              <a:rPr lang="en-US" dirty="0" smtClean="0"/>
              <a:t>	solve</a:t>
            </a:r>
            <a:r>
              <a:rPr lang="en-US" dirty="0"/>
              <a:t>(</a:t>
            </a:r>
            <a:r>
              <a:rPr lang="en-US" dirty="0" err="1"/>
              <a:t>startRow</a:t>
            </a:r>
            <a:r>
              <a:rPr lang="en-US" dirty="0"/>
              <a:t>, </a:t>
            </a:r>
            <a:r>
              <a:rPr lang="en-US" dirty="0" err="1"/>
              <a:t>startCol</a:t>
            </a:r>
            <a:r>
              <a:rPr lang="en-US" dirty="0" smtClean="0"/>
              <a: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41</a:t>
            </a:fld>
            <a:endParaRPr lang="en-US"/>
          </a:p>
        </p:txBody>
      </p:sp>
    </p:spTree>
    <p:extLst>
      <p:ext uri="{BB962C8B-B14F-4D97-AF65-F5344CB8AC3E}">
        <p14:creationId xmlns:p14="http://schemas.microsoft.com/office/powerpoint/2010/main" val="2801716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solve(row, col) Method</a:t>
            </a:r>
            <a:endParaRPr lang="en-US" dirty="0"/>
          </a:p>
        </p:txBody>
      </p:sp>
      <p:sp>
        <p:nvSpPr>
          <p:cNvPr id="3" name="Content Placeholder 2"/>
          <p:cNvSpPr>
            <a:spLocks noGrp="1"/>
          </p:cNvSpPr>
          <p:nvPr>
            <p:ph idx="1"/>
          </p:nvPr>
        </p:nvSpPr>
        <p:spPr>
          <a:xfrm>
            <a:off x="457200" y="1600200"/>
            <a:ext cx="8686800" cy="5011494"/>
          </a:xfrm>
        </p:spPr>
        <p:txBody>
          <a:bodyPr>
            <a:normAutofit/>
          </a:bodyPr>
          <a:lstStyle/>
          <a:p>
            <a:r>
              <a:rPr lang="en-US" dirty="0" smtClean="0"/>
              <a:t>Starts at location row, col in the maze</a:t>
            </a:r>
          </a:p>
          <a:p>
            <a:r>
              <a:rPr lang="en-US" dirty="0" smtClean="0"/>
              <a:t>Assumes…</a:t>
            </a:r>
          </a:p>
          <a:p>
            <a:pPr lvl="1"/>
            <a:r>
              <a:rPr lang="en-US" dirty="0" smtClean="0"/>
              <a:t>A series of ‘*’ are in the maze leading up to this location</a:t>
            </a:r>
          </a:p>
          <a:p>
            <a:r>
              <a:rPr lang="en-US" dirty="0" smtClean="0"/>
              <a:t>Needs to check (the special cases)…</a:t>
            </a:r>
          </a:p>
          <a:p>
            <a:pPr lvl="1"/>
            <a:r>
              <a:rPr lang="en-US" dirty="0" smtClean="0"/>
              <a:t>Are we standing on a wall?  Return false</a:t>
            </a:r>
          </a:p>
          <a:p>
            <a:pPr lvl="1"/>
            <a:r>
              <a:rPr lang="en-US" dirty="0" smtClean="0"/>
              <a:t>Are we standing on an existing path?  Return false</a:t>
            </a:r>
          </a:p>
          <a:p>
            <a:pPr lvl="1"/>
            <a:r>
              <a:rPr lang="en-US" dirty="0" smtClean="0"/>
              <a:t>Are we at </a:t>
            </a:r>
            <a:r>
              <a:rPr lang="en-US" dirty="0"/>
              <a:t>the end </a:t>
            </a:r>
            <a:r>
              <a:rPr lang="en-US" dirty="0" smtClean="0"/>
              <a:t>location?  Return true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42</a:t>
            </a:fld>
            <a:endParaRPr lang="en-US"/>
          </a:p>
        </p:txBody>
      </p:sp>
    </p:spTree>
    <p:extLst>
      <p:ext uri="{BB962C8B-B14F-4D97-AF65-F5344CB8AC3E}">
        <p14:creationId xmlns:p14="http://schemas.microsoft.com/office/powerpoint/2010/main" val="1549381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solve(row, col) Method</a:t>
            </a:r>
            <a:endParaRPr lang="en-US" dirty="0"/>
          </a:p>
        </p:txBody>
      </p:sp>
      <p:sp>
        <p:nvSpPr>
          <p:cNvPr id="3" name="Content Placeholder 2"/>
          <p:cNvSpPr>
            <a:spLocks noGrp="1"/>
          </p:cNvSpPr>
          <p:nvPr>
            <p:ph idx="1"/>
          </p:nvPr>
        </p:nvSpPr>
        <p:spPr/>
        <p:txBody>
          <a:bodyPr>
            <a:normAutofit/>
          </a:bodyPr>
          <a:lstStyle/>
          <a:p>
            <a:r>
              <a:rPr lang="en-US" dirty="0" smtClean="0"/>
              <a:t>Once the special cases are done…</a:t>
            </a:r>
          </a:p>
          <a:p>
            <a:r>
              <a:rPr lang="en-US" dirty="0" smtClean="0"/>
              <a:t>Leave mark (‘*’) </a:t>
            </a:r>
            <a:r>
              <a:rPr lang="en-US" dirty="0"/>
              <a:t>behind as we </a:t>
            </a:r>
            <a:r>
              <a:rPr lang="en-US" dirty="0" smtClean="0"/>
              <a:t>move</a:t>
            </a:r>
          </a:p>
          <a:p>
            <a:pPr lvl="1"/>
            <a:r>
              <a:rPr lang="en-US" dirty="0" smtClean="0"/>
              <a:t>Like “</a:t>
            </a:r>
            <a:r>
              <a:rPr lang="en-US" dirty="0"/>
              <a:t>bread crumbs</a:t>
            </a:r>
            <a:r>
              <a:rPr lang="en-US" dirty="0" smtClean="0"/>
              <a:t>”</a:t>
            </a:r>
            <a:endParaRPr lang="en-US" dirty="0"/>
          </a:p>
          <a:p>
            <a:pPr lvl="1"/>
            <a:r>
              <a:rPr lang="en-US" dirty="0" smtClean="0"/>
              <a:t>Ensures </a:t>
            </a:r>
            <a:r>
              <a:rPr lang="en-US" dirty="0"/>
              <a:t>that final path is identified</a:t>
            </a:r>
          </a:p>
          <a:p>
            <a:pPr lvl="1"/>
            <a:r>
              <a:rPr lang="en-US" dirty="0" smtClean="0"/>
              <a:t>Prevents </a:t>
            </a:r>
            <a:r>
              <a:rPr lang="en-US" dirty="0"/>
              <a:t>us from looping back onto path</a:t>
            </a:r>
          </a:p>
          <a:p>
            <a:r>
              <a:rPr lang="en-US" dirty="0"/>
              <a:t>If we reach a dead end…</a:t>
            </a:r>
          </a:p>
          <a:p>
            <a:pPr lvl="1"/>
            <a:r>
              <a:rPr lang="en-US" dirty="0"/>
              <a:t>Remove </a:t>
            </a:r>
            <a:r>
              <a:rPr lang="en-US" dirty="0" smtClean="0"/>
              <a:t>mark (reset to ‘  ’)</a:t>
            </a:r>
            <a:endParaRPr lang="en-US" dirty="0"/>
          </a:p>
          <a:p>
            <a:pPr lvl="1"/>
            <a:r>
              <a:rPr lang="en-US" dirty="0"/>
              <a:t>Return </a:t>
            </a:r>
            <a:r>
              <a:rPr lang="en-US" dirty="0" smtClean="0"/>
              <a:t>false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43</a:t>
            </a:fld>
            <a:endParaRPr lang="en-US"/>
          </a:p>
        </p:txBody>
      </p:sp>
    </p:spTree>
    <p:extLst>
      <p:ext uri="{BB962C8B-B14F-4D97-AF65-F5344CB8AC3E}">
        <p14:creationId xmlns:p14="http://schemas.microsoft.com/office/powerpoint/2010/main" val="262377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Trick</a:t>
            </a:r>
            <a:endParaRPr lang="en-US" dirty="0"/>
          </a:p>
        </p:txBody>
      </p:sp>
      <p:sp>
        <p:nvSpPr>
          <p:cNvPr id="3" name="Content Placeholder 2"/>
          <p:cNvSpPr>
            <a:spLocks noGrp="1"/>
          </p:cNvSpPr>
          <p:nvPr>
            <p:ph idx="1"/>
          </p:nvPr>
        </p:nvSpPr>
        <p:spPr/>
        <p:txBody>
          <a:bodyPr/>
          <a:lstStyle/>
          <a:p>
            <a:r>
              <a:rPr lang="en-US" dirty="0" smtClean="0"/>
              <a:t>Since </a:t>
            </a:r>
            <a:r>
              <a:rPr lang="en-US" dirty="0"/>
              <a:t>we are not in a physical maze…</a:t>
            </a:r>
          </a:p>
          <a:p>
            <a:pPr lvl="1"/>
            <a:r>
              <a:rPr lang="en-US" dirty="0"/>
              <a:t>It is OK to move first and ask questions later</a:t>
            </a:r>
          </a:p>
          <a:p>
            <a:pPr lvl="1"/>
            <a:r>
              <a:rPr lang="en-US" dirty="0"/>
              <a:t>If </a:t>
            </a:r>
            <a:r>
              <a:rPr lang="en-US" dirty="0" smtClean="0"/>
              <a:t>outside maze, on </a:t>
            </a:r>
            <a:r>
              <a:rPr lang="en-US" dirty="0"/>
              <a:t>a </a:t>
            </a:r>
            <a:r>
              <a:rPr lang="en-US" dirty="0" smtClean="0"/>
              <a:t>wall, </a:t>
            </a:r>
            <a:r>
              <a:rPr lang="en-US" dirty="0"/>
              <a:t>or </a:t>
            </a:r>
            <a:r>
              <a:rPr lang="en-US" dirty="0" smtClean="0"/>
              <a:t>on an existing </a:t>
            </a:r>
            <a:r>
              <a:rPr lang="en-US" dirty="0"/>
              <a:t>path, then return false</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44</a:t>
            </a:fld>
            <a:endParaRPr lang="en-US"/>
          </a:p>
        </p:txBody>
      </p:sp>
    </p:spTree>
    <p:extLst>
      <p:ext uri="{BB962C8B-B14F-4D97-AF65-F5344CB8AC3E}">
        <p14:creationId xmlns:p14="http://schemas.microsoft.com/office/powerpoint/2010/main" val="14431659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 Failure Cases</a:t>
            </a:r>
            <a:endParaRPr lang="en-US" dirty="0"/>
          </a:p>
        </p:txBody>
      </p:sp>
      <p:sp>
        <p:nvSpPr>
          <p:cNvPr id="3" name="Content Placeholder 2"/>
          <p:cNvSpPr>
            <a:spLocks noGrp="1"/>
          </p:cNvSpPr>
          <p:nvPr>
            <p:ph idx="1"/>
          </p:nvPr>
        </p:nvSpPr>
        <p:spPr/>
        <p:txBody>
          <a:bodyPr/>
          <a:lstStyle/>
          <a:p>
            <a:r>
              <a:rPr lang="en-US" dirty="0" smtClean="0"/>
              <a:t>Moved outside the maze</a:t>
            </a:r>
          </a:p>
          <a:p>
            <a:r>
              <a:rPr lang="en-US" dirty="0" smtClean="0"/>
              <a:t>Standing on a wall</a:t>
            </a:r>
          </a:p>
          <a:p>
            <a:r>
              <a:rPr lang="en-US" dirty="0" smtClean="0"/>
              <a:t>Standing on an existing path location (looping)</a:t>
            </a:r>
          </a:p>
          <a:p>
            <a:endParaRPr lang="en-US" dirty="0"/>
          </a:p>
          <a:p>
            <a:r>
              <a:rPr lang="en-US" dirty="0" smtClean="0"/>
              <a:t>In all three cases: return failure to initiate backtracking at the previous level</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45</a:t>
            </a:fld>
            <a:endParaRPr lang="en-US"/>
          </a:p>
        </p:txBody>
      </p:sp>
    </p:spTree>
    <p:extLst>
      <p:ext uri="{BB962C8B-B14F-4D97-AF65-F5344CB8AC3E}">
        <p14:creationId xmlns:p14="http://schemas.microsoft.com/office/powerpoint/2010/main" val="137378450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 Basis Case</a:t>
            </a:r>
            <a:endParaRPr lang="en-US" dirty="0"/>
          </a:p>
        </p:txBody>
      </p:sp>
      <p:sp>
        <p:nvSpPr>
          <p:cNvPr id="3" name="Content Placeholder 2"/>
          <p:cNvSpPr>
            <a:spLocks noGrp="1"/>
          </p:cNvSpPr>
          <p:nvPr>
            <p:ph idx="1"/>
          </p:nvPr>
        </p:nvSpPr>
        <p:spPr/>
        <p:txBody>
          <a:bodyPr>
            <a:normAutofit/>
          </a:bodyPr>
          <a:lstStyle/>
          <a:p>
            <a:r>
              <a:rPr lang="en-US" dirty="0" smtClean="0"/>
              <a:t>Current location == end location: we’re done!</a:t>
            </a:r>
          </a:p>
          <a:p>
            <a:r>
              <a:rPr lang="en-US" dirty="0"/>
              <a:t>R</a:t>
            </a:r>
            <a:r>
              <a:rPr lang="en-US" dirty="0" smtClean="0"/>
              <a:t>eturn true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46</a:t>
            </a:fld>
            <a:endParaRPr lang="en-US"/>
          </a:p>
        </p:txBody>
      </p:sp>
    </p:spTree>
    <p:extLst>
      <p:ext uri="{BB962C8B-B14F-4D97-AF65-F5344CB8AC3E}">
        <p14:creationId xmlns:p14="http://schemas.microsoft.com/office/powerpoint/2010/main" val="365142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Solve: Recursive Case</a:t>
            </a:r>
            <a:endParaRPr lang="en-US" dirty="0"/>
          </a:p>
        </p:txBody>
      </p:sp>
      <p:sp>
        <p:nvSpPr>
          <p:cNvPr id="3" name="Content Placeholder 2"/>
          <p:cNvSpPr>
            <a:spLocks noGrp="1"/>
          </p:cNvSpPr>
          <p:nvPr>
            <p:ph idx="1"/>
          </p:nvPr>
        </p:nvSpPr>
        <p:spPr/>
        <p:txBody>
          <a:bodyPr>
            <a:normAutofit/>
          </a:bodyPr>
          <a:lstStyle/>
          <a:p>
            <a:r>
              <a:rPr lang="en-US" dirty="0" smtClean="0"/>
              <a:t>Mark the current square as on the path</a:t>
            </a:r>
          </a:p>
          <a:p>
            <a:r>
              <a:rPr lang="en-US" dirty="0"/>
              <a:t>M</a:t>
            </a:r>
            <a:r>
              <a:rPr lang="en-US" dirty="0" smtClean="0"/>
              <a:t>ake calls to solve(…) on all adjacent locations to see if we can get to the end</a:t>
            </a:r>
          </a:p>
          <a:p>
            <a:r>
              <a:rPr lang="en-US" dirty="0"/>
              <a:t>I</a:t>
            </a:r>
            <a:r>
              <a:rPr lang="en-US" dirty="0" smtClean="0"/>
              <a:t>f any of them returns true, return true to our caller (success!)</a:t>
            </a:r>
          </a:p>
          <a:p>
            <a:r>
              <a:rPr lang="en-US" dirty="0"/>
              <a:t>E</a:t>
            </a:r>
            <a:r>
              <a:rPr lang="en-US" dirty="0" smtClean="0"/>
              <a:t>lse unmark the current square and return false (failure!)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47</a:t>
            </a:fld>
            <a:endParaRPr lang="en-US"/>
          </a:p>
        </p:txBody>
      </p:sp>
    </p:spTree>
    <p:extLst>
      <p:ext uri="{BB962C8B-B14F-4D97-AF65-F5344CB8AC3E}">
        <p14:creationId xmlns:p14="http://schemas.microsoft.com/office/powerpoint/2010/main" val="2313013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Maze</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48</a:t>
            </a:fld>
            <a:endParaRPr lang="en-US"/>
          </a:p>
        </p:txBody>
      </p:sp>
      <p:sp>
        <p:nvSpPr>
          <p:cNvPr id="6" name="Plus 5"/>
          <p:cNvSpPr/>
          <p:nvPr/>
        </p:nvSpPr>
        <p:spPr>
          <a:xfrm>
            <a:off x="2991111" y="2433378"/>
            <a:ext cx="878394" cy="878394"/>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Plus 6"/>
          <p:cNvSpPr/>
          <p:nvPr/>
        </p:nvSpPr>
        <p:spPr>
          <a:xfrm>
            <a:off x="5078294" y="2433378"/>
            <a:ext cx="878394" cy="878394"/>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lus 7"/>
          <p:cNvSpPr/>
          <p:nvPr/>
        </p:nvSpPr>
        <p:spPr>
          <a:xfrm>
            <a:off x="2991111" y="4627450"/>
            <a:ext cx="878394" cy="878394"/>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lus 8"/>
          <p:cNvSpPr/>
          <p:nvPr/>
        </p:nvSpPr>
        <p:spPr>
          <a:xfrm>
            <a:off x="5078294" y="4627450"/>
            <a:ext cx="878394" cy="878394"/>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a:off x="1744823" y="3667884"/>
            <a:ext cx="1600200" cy="685800"/>
          </a:xfrm>
          <a:prstGeom prst="left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 left?</a:t>
            </a:r>
            <a:endParaRPr lang="en-US" dirty="0"/>
          </a:p>
        </p:txBody>
      </p:sp>
      <p:sp>
        <p:nvSpPr>
          <p:cNvPr id="12" name="Right Arrow 11"/>
          <p:cNvSpPr/>
          <p:nvPr/>
        </p:nvSpPr>
        <p:spPr>
          <a:xfrm>
            <a:off x="5566816" y="3667884"/>
            <a:ext cx="1600200" cy="685800"/>
          </a:xfrm>
          <a:prstGeom prst="right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go right?</a:t>
            </a:r>
            <a:endParaRPr lang="en-US" dirty="0"/>
          </a:p>
        </p:txBody>
      </p:sp>
      <p:sp>
        <p:nvSpPr>
          <p:cNvPr id="13" name="Up Arrow 12"/>
          <p:cNvSpPr/>
          <p:nvPr/>
        </p:nvSpPr>
        <p:spPr>
          <a:xfrm>
            <a:off x="4083123" y="1365076"/>
            <a:ext cx="685800" cy="1600200"/>
          </a:xfrm>
          <a:prstGeom prst="up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vert="wordArtVert" rtlCol="0" anchor="ctr"/>
          <a:lstStyle/>
          <a:p>
            <a:pPr algn="ctr"/>
            <a:r>
              <a:rPr lang="en-US" dirty="0" smtClean="0"/>
              <a:t>go up?</a:t>
            </a:r>
            <a:endParaRPr lang="en-US" dirty="0"/>
          </a:p>
        </p:txBody>
      </p:sp>
      <p:sp>
        <p:nvSpPr>
          <p:cNvPr id="14" name="Down Arrow 13"/>
          <p:cNvSpPr/>
          <p:nvPr/>
        </p:nvSpPr>
        <p:spPr>
          <a:xfrm>
            <a:off x="4083123" y="5125234"/>
            <a:ext cx="685800" cy="1600200"/>
          </a:xfrm>
          <a:prstGeom prst="downArrow">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vert="wordArtVert" rtlCol="0" anchor="ctr"/>
          <a:lstStyle/>
          <a:p>
            <a:pPr algn="ctr"/>
            <a:r>
              <a:rPr lang="en-US" dirty="0" smtClean="0"/>
              <a:t>go down?</a:t>
            </a:r>
            <a:endParaRPr lang="en-US" dirty="0"/>
          </a:p>
        </p:txBody>
      </p:sp>
      <p:sp>
        <p:nvSpPr>
          <p:cNvPr id="15" name="Multiply 14"/>
          <p:cNvSpPr/>
          <p:nvPr/>
        </p:nvSpPr>
        <p:spPr>
          <a:xfrm>
            <a:off x="3928855" y="3501704"/>
            <a:ext cx="995171" cy="995171"/>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Rectangular Callout 15"/>
          <p:cNvSpPr/>
          <p:nvPr/>
        </p:nvSpPr>
        <p:spPr>
          <a:xfrm>
            <a:off x="6753771" y="2219725"/>
            <a:ext cx="1933029" cy="745551"/>
          </a:xfrm>
          <a:prstGeom prst="wedgeRectCallout">
            <a:avLst>
              <a:gd name="adj1" fmla="val -146711"/>
              <a:gd name="adj2" fmla="val 15484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You are here.</a:t>
            </a:r>
            <a:endParaRPr lang="en-US" dirty="0"/>
          </a:p>
        </p:txBody>
      </p:sp>
    </p:spTree>
    <p:extLst>
      <p:ext uri="{BB962C8B-B14F-4D97-AF65-F5344CB8AC3E}">
        <p14:creationId xmlns:p14="http://schemas.microsoft.com/office/powerpoint/2010/main" val="317202560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MazeSolver</a:t>
            </a:r>
            <a:endParaRPr lang="en-US" dirty="0"/>
          </a:p>
        </p:txBody>
      </p:sp>
      <p:sp>
        <p:nvSpPr>
          <p:cNvPr id="4" name="Content Placeholder 3"/>
          <p:cNvSpPr>
            <a:spLocks noGrp="1"/>
          </p:cNvSpPr>
          <p:nvPr>
            <p:ph idx="1"/>
          </p:nvPr>
        </p:nvSpPr>
        <p:spPr/>
        <p:txBody>
          <a:bodyPr/>
          <a:lstStyle/>
          <a:p>
            <a:r>
              <a:rPr lang="en-US" dirty="0" smtClean="0"/>
              <a:t>Create simple maze</a:t>
            </a:r>
          </a:p>
          <a:p>
            <a:pPr lvl="1"/>
            <a:r>
              <a:rPr lang="en-US" dirty="0" smtClean="0"/>
              <a:t>Entrance</a:t>
            </a:r>
          </a:p>
          <a:p>
            <a:pPr lvl="1"/>
            <a:r>
              <a:rPr lang="en-US" dirty="0" smtClean="0"/>
              <a:t>Forked path, one dead-end, other working</a:t>
            </a:r>
          </a:p>
          <a:p>
            <a:pPr lvl="1"/>
            <a:r>
              <a:rPr lang="en-US" dirty="0" smtClean="0"/>
              <a:t>Exit</a:t>
            </a:r>
          </a:p>
          <a:p>
            <a:r>
              <a:rPr lang="en-US" dirty="0" smtClean="0"/>
              <a:t>Start at start, follow algorithm to dead-end</a:t>
            </a:r>
          </a:p>
          <a:p>
            <a:r>
              <a:rPr lang="en-US" dirty="0" smtClean="0"/>
              <a:t>Backtrack</a:t>
            </a:r>
          </a:p>
          <a:p>
            <a:r>
              <a:rPr lang="en-US" dirty="0" smtClean="0"/>
              <a:t>Continue recursion to exit</a:t>
            </a:r>
            <a:endParaRPr lang="en-US" dirty="0"/>
          </a:p>
        </p:txBody>
      </p:sp>
      <p:sp>
        <p:nvSpPr>
          <p:cNvPr id="3" name="Slide Number Placeholder 2"/>
          <p:cNvSpPr>
            <a:spLocks noGrp="1"/>
          </p:cNvSpPr>
          <p:nvPr>
            <p:ph type="sldNum" sz="quarter" idx="12"/>
          </p:nvPr>
        </p:nvSpPr>
        <p:spPr/>
        <p:txBody>
          <a:bodyPr/>
          <a:lstStyle/>
          <a:p>
            <a:fld id="{8A948100-F9AF-674A-BF08-576787DAE645}" type="slidenum">
              <a:rPr lang="en-US" smtClean="0"/>
              <a:pPr/>
              <a:t>49</a:t>
            </a:fld>
            <a:endParaRPr lang="en-US"/>
          </a:p>
        </p:txBody>
      </p:sp>
    </p:spTree>
    <p:extLst>
      <p:ext uri="{BB962C8B-B14F-4D97-AF65-F5344CB8AC3E}">
        <p14:creationId xmlns:p14="http://schemas.microsoft.com/office/powerpoint/2010/main" val="3490015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Recursion Works</a:t>
            </a:r>
            <a:endParaRPr lang="en-US" dirty="0"/>
          </a:p>
        </p:txBody>
      </p:sp>
      <p:sp>
        <p:nvSpPr>
          <p:cNvPr id="3" name="Content Placeholder 2"/>
          <p:cNvSpPr>
            <a:spLocks noGrp="1"/>
          </p:cNvSpPr>
          <p:nvPr>
            <p:ph idx="1"/>
          </p:nvPr>
        </p:nvSpPr>
        <p:spPr/>
        <p:txBody>
          <a:bodyPr/>
          <a:lstStyle/>
          <a:p>
            <a:r>
              <a:rPr lang="en-US" dirty="0" smtClean="0"/>
              <a:t>The method does not </a:t>
            </a:r>
            <a:r>
              <a:rPr lang="en-US" i="1" dirty="0" smtClean="0"/>
              <a:t>always</a:t>
            </a:r>
            <a:r>
              <a:rPr lang="en-US" dirty="0" smtClean="0"/>
              <a:t> call itself</a:t>
            </a:r>
          </a:p>
          <a:p>
            <a:r>
              <a:rPr lang="en-US" dirty="0" smtClean="0"/>
              <a:t>The data structure does not </a:t>
            </a:r>
            <a:r>
              <a:rPr lang="en-US" i="1" dirty="0" smtClean="0"/>
              <a:t>always</a:t>
            </a:r>
            <a:r>
              <a:rPr lang="en-US" dirty="0" smtClean="0"/>
              <a:t> link to another copy of itself</a:t>
            </a:r>
          </a:p>
          <a:p>
            <a:r>
              <a:rPr lang="en-US" dirty="0" smtClean="0"/>
              <a:t>There’s always a “basis case” (or base case)</a:t>
            </a:r>
          </a:p>
          <a:p>
            <a:endParaRPr lang="en-US" dirty="0"/>
          </a:p>
          <a:p>
            <a:r>
              <a:rPr lang="en-US" dirty="0" smtClean="0"/>
              <a:t>Recursion works well for problems that can be split in this way: a basis case and a recursive case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2538184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470"/>
            <a:ext cx="8229600" cy="1143000"/>
          </a:xfrm>
        </p:spPr>
        <p:txBody>
          <a:bodyPr/>
          <a:lstStyle/>
          <a:p>
            <a:r>
              <a:rPr lang="en-US" dirty="0" err="1" smtClean="0"/>
              <a:t>MazeSolver</a:t>
            </a:r>
            <a:r>
              <a:rPr lang="en-US" dirty="0" smtClean="0"/>
              <a:t>: solve Method</a:t>
            </a:r>
            <a:endParaRPr lang="en-US" dirty="0"/>
          </a:p>
        </p:txBody>
      </p:sp>
      <p:sp>
        <p:nvSpPr>
          <p:cNvPr id="3" name="Content Placeholder 2"/>
          <p:cNvSpPr>
            <a:spLocks noGrp="1"/>
          </p:cNvSpPr>
          <p:nvPr>
            <p:ph idx="1"/>
          </p:nvPr>
        </p:nvSpPr>
        <p:spPr>
          <a:xfrm>
            <a:off x="0" y="1239092"/>
            <a:ext cx="9144000" cy="4525963"/>
          </a:xfrm>
        </p:spPr>
        <p:txBody>
          <a:bodyPr>
            <a:noAutofit/>
          </a:bodyPr>
          <a:lstStyle/>
          <a:p>
            <a:pPr marL="0" indent="0">
              <a:buNone/>
            </a:pPr>
            <a:r>
              <a:rPr lang="en-US" sz="1400" b="1" dirty="0" smtClean="0">
                <a:solidFill>
                  <a:srgbClr val="7F0055"/>
                </a:solidFill>
                <a:latin typeface="Consolas"/>
                <a:cs typeface="Consolas"/>
              </a:rPr>
              <a:t>private</a:t>
            </a:r>
            <a:r>
              <a:rPr lang="en-US" sz="1400" b="1" dirty="0" smtClean="0">
                <a:solidFill>
                  <a:srgbClr val="000000"/>
                </a:solidFill>
                <a:latin typeface="Consolas"/>
                <a:cs typeface="Consolas"/>
              </a:rPr>
              <a:t> </a:t>
            </a:r>
            <a:r>
              <a:rPr lang="en-US" sz="1400" b="1" dirty="0" err="1">
                <a:solidFill>
                  <a:srgbClr val="7F0055"/>
                </a:solidFill>
                <a:latin typeface="Consolas"/>
                <a:cs typeface="Consolas"/>
              </a:rPr>
              <a:t>boolean</a:t>
            </a:r>
            <a:r>
              <a:rPr lang="en-US" sz="1400" b="1" dirty="0">
                <a:solidFill>
                  <a:srgbClr val="000000"/>
                </a:solidFill>
                <a:latin typeface="Consolas"/>
                <a:cs typeface="Consolas"/>
              </a:rPr>
              <a:t> solve(</a:t>
            </a:r>
            <a:r>
              <a:rPr lang="en-US" sz="1400" b="1" dirty="0" err="1">
                <a:solidFill>
                  <a:srgbClr val="7F0055"/>
                </a:solidFill>
                <a:latin typeface="Consolas"/>
                <a:cs typeface="Consolas"/>
              </a:rPr>
              <a:t>int</a:t>
            </a:r>
            <a:r>
              <a:rPr lang="en-US" sz="1400" b="1" dirty="0">
                <a:solidFill>
                  <a:srgbClr val="000000"/>
                </a:solidFill>
                <a:latin typeface="Consolas"/>
                <a:cs typeface="Consolas"/>
              </a:rPr>
              <a:t> row, </a:t>
            </a:r>
            <a:r>
              <a:rPr lang="en-US" sz="1400" b="1" dirty="0" err="1">
                <a:solidFill>
                  <a:srgbClr val="7F0055"/>
                </a:solidFill>
                <a:latin typeface="Consolas"/>
                <a:cs typeface="Consolas"/>
              </a:rPr>
              <a:t>int</a:t>
            </a:r>
            <a:r>
              <a:rPr lang="en-US" sz="1400" b="1" dirty="0">
                <a:solidFill>
                  <a:srgbClr val="000000"/>
                </a:solidFill>
                <a:latin typeface="Consolas"/>
                <a:cs typeface="Consolas"/>
              </a:rPr>
              <a:t> col) {</a:t>
            </a:r>
          </a:p>
          <a:p>
            <a:pPr marL="0" indent="0">
              <a:buNone/>
            </a:pPr>
            <a:r>
              <a:rPr lang="en-US" sz="1400" dirty="0" smtClean="0">
                <a:solidFill>
                  <a:srgbClr val="000000"/>
                </a:solidFill>
                <a:latin typeface="Consolas"/>
                <a:cs typeface="Consolas"/>
              </a:rPr>
              <a:t>    </a:t>
            </a:r>
            <a:r>
              <a:rPr lang="en-US" sz="1400" dirty="0">
                <a:solidFill>
                  <a:srgbClr val="3F7F5F"/>
                </a:solidFill>
                <a:latin typeface="Consolas"/>
                <a:cs typeface="Consolas"/>
              </a:rPr>
              <a:t>// handle special cases (out of bounds and walls)</a:t>
            </a:r>
          </a:p>
          <a:p>
            <a:pPr marL="0" indent="0">
              <a:buNone/>
            </a:pPr>
            <a:r>
              <a:rPr lang="en-US" sz="1400" dirty="0" smtClean="0">
                <a:solidFill>
                  <a:srgbClr val="000000"/>
                </a:solidFill>
                <a:latin typeface="Consolas"/>
                <a:cs typeface="Consolas"/>
              </a:rPr>
              <a:t>    </a:t>
            </a:r>
            <a:r>
              <a:rPr lang="en-US" sz="1400" b="1" dirty="0">
                <a:solidFill>
                  <a:srgbClr val="7F0055"/>
                </a:solidFill>
                <a:latin typeface="Consolas"/>
                <a:cs typeface="Consolas"/>
              </a:rPr>
              <a:t>if</a:t>
            </a:r>
            <a:r>
              <a:rPr lang="en-US" sz="1400" b="1" dirty="0">
                <a:solidFill>
                  <a:srgbClr val="000000"/>
                </a:solidFill>
                <a:latin typeface="Consolas"/>
                <a:cs typeface="Consolas"/>
              </a:rPr>
              <a:t> (row &lt; 0 || col &lt; 0 || row &gt;= </a:t>
            </a:r>
            <a:r>
              <a:rPr lang="en-US" sz="1400" b="1" dirty="0">
                <a:solidFill>
                  <a:srgbClr val="0000C0"/>
                </a:solidFill>
                <a:latin typeface="Consolas"/>
                <a:cs typeface="Consolas"/>
              </a:rPr>
              <a:t>rows</a:t>
            </a:r>
            <a:r>
              <a:rPr lang="en-US" sz="1400" b="1" dirty="0">
                <a:solidFill>
                  <a:srgbClr val="000000"/>
                </a:solidFill>
                <a:latin typeface="Consolas"/>
                <a:cs typeface="Consolas"/>
              </a:rPr>
              <a:t> || col &gt;= </a:t>
            </a:r>
            <a:r>
              <a:rPr lang="en-US" sz="1400" b="1" dirty="0">
                <a:solidFill>
                  <a:srgbClr val="0000C0"/>
                </a:solidFill>
                <a:latin typeface="Consolas"/>
                <a:cs typeface="Consolas"/>
              </a:rPr>
              <a:t>cols</a:t>
            </a:r>
            <a:r>
              <a:rPr lang="en-US" sz="1400" b="1" dirty="0">
                <a:solidFill>
                  <a:srgbClr val="000000"/>
                </a:solidFill>
                <a:latin typeface="Consolas"/>
                <a:cs typeface="Consolas"/>
              </a:rPr>
              <a:t> || </a:t>
            </a:r>
            <a:r>
              <a:rPr lang="en-US" sz="1400" b="1" dirty="0">
                <a:solidFill>
                  <a:srgbClr val="0000C0"/>
                </a:solidFill>
                <a:latin typeface="Consolas"/>
                <a:cs typeface="Consolas"/>
              </a:rPr>
              <a:t>maze</a:t>
            </a:r>
            <a:r>
              <a:rPr lang="en-US" sz="1400" b="1" dirty="0">
                <a:solidFill>
                  <a:srgbClr val="000000"/>
                </a:solidFill>
                <a:latin typeface="Consolas"/>
                <a:cs typeface="Consolas"/>
              </a:rPr>
              <a:t>[row][col] != </a:t>
            </a:r>
            <a:r>
              <a:rPr lang="en-US" sz="1400" b="1" dirty="0">
                <a:solidFill>
                  <a:srgbClr val="2A00FF"/>
                </a:solidFill>
                <a:latin typeface="Consolas"/>
                <a:cs typeface="Consolas"/>
              </a:rPr>
              <a:t>' '</a:t>
            </a:r>
            <a:r>
              <a:rPr lang="en-US" sz="1400" b="1" dirty="0">
                <a:solidFill>
                  <a:srgbClr val="000000"/>
                </a:solidFill>
                <a:latin typeface="Consolas"/>
                <a:cs typeface="Consolas"/>
              </a:rPr>
              <a:t>)</a:t>
            </a:r>
          </a:p>
          <a:p>
            <a:pPr marL="0" indent="0">
              <a:buNone/>
            </a:pPr>
            <a:r>
              <a:rPr lang="nb-NO" sz="1400" dirty="0" smtClean="0">
                <a:solidFill>
                  <a:srgbClr val="000000"/>
                </a:solidFill>
                <a:latin typeface="Consolas"/>
                <a:cs typeface="Consolas"/>
              </a:rPr>
              <a:t>        </a:t>
            </a:r>
            <a:r>
              <a:rPr lang="nb-NO" sz="1400" b="1" dirty="0" err="1">
                <a:solidFill>
                  <a:srgbClr val="7F0055"/>
                </a:solidFill>
                <a:latin typeface="Consolas"/>
                <a:cs typeface="Consolas"/>
              </a:rPr>
              <a:t>return</a:t>
            </a:r>
            <a:r>
              <a:rPr lang="nb-NO" sz="1400" b="1" dirty="0">
                <a:solidFill>
                  <a:srgbClr val="000000"/>
                </a:solidFill>
                <a:latin typeface="Consolas"/>
                <a:cs typeface="Consolas"/>
              </a:rPr>
              <a:t> </a:t>
            </a:r>
            <a:r>
              <a:rPr lang="nb-NO" sz="1400" b="1" dirty="0">
                <a:solidFill>
                  <a:srgbClr val="7F0055"/>
                </a:solidFill>
                <a:latin typeface="Consolas"/>
                <a:cs typeface="Consolas"/>
              </a:rPr>
              <a:t>false</a:t>
            </a:r>
            <a:r>
              <a:rPr lang="nb-NO" sz="1400" b="1" dirty="0">
                <a:solidFill>
                  <a:srgbClr val="000000"/>
                </a:solidFill>
                <a:latin typeface="Consolas"/>
                <a:cs typeface="Consolas"/>
              </a:rPr>
              <a:t>;</a:t>
            </a:r>
          </a:p>
          <a:p>
            <a:pPr marL="0" indent="0">
              <a:buNone/>
            </a:pPr>
            <a:r>
              <a:rPr lang="nb-NO" sz="1400" dirty="0">
                <a:solidFill>
                  <a:srgbClr val="000000"/>
                </a:solidFill>
                <a:latin typeface="Consolas"/>
                <a:cs typeface="Consolas"/>
              </a:rPr>
              <a:t> </a:t>
            </a:r>
          </a:p>
          <a:p>
            <a:pPr marL="0" indent="0">
              <a:buNone/>
            </a:pPr>
            <a:r>
              <a:rPr lang="nb-NO" sz="1400" dirty="0" smtClean="0">
                <a:solidFill>
                  <a:srgbClr val="000000"/>
                </a:solidFill>
                <a:latin typeface="Consolas"/>
                <a:cs typeface="Consolas"/>
              </a:rPr>
              <a:t>    </a:t>
            </a:r>
            <a:r>
              <a:rPr lang="nb-NO" sz="1400" dirty="0">
                <a:solidFill>
                  <a:srgbClr val="3F7F5F"/>
                </a:solidFill>
                <a:latin typeface="Consolas"/>
                <a:cs typeface="Consolas"/>
              </a:rPr>
              <a:t>// mark </a:t>
            </a:r>
            <a:r>
              <a:rPr lang="nb-NO" sz="1400" dirty="0" err="1">
                <a:solidFill>
                  <a:srgbClr val="3F7F5F"/>
                </a:solidFill>
                <a:latin typeface="Consolas"/>
                <a:cs typeface="Consolas"/>
              </a:rPr>
              <a:t>this</a:t>
            </a:r>
            <a:r>
              <a:rPr lang="nb-NO" sz="1400" dirty="0">
                <a:solidFill>
                  <a:srgbClr val="3F7F5F"/>
                </a:solidFill>
                <a:latin typeface="Consolas"/>
                <a:cs typeface="Consolas"/>
              </a:rPr>
              <a:t> location as </a:t>
            </a:r>
            <a:r>
              <a:rPr lang="nb-NO" sz="1400" dirty="0" err="1">
                <a:solidFill>
                  <a:srgbClr val="3F7F5F"/>
                </a:solidFill>
                <a:latin typeface="Consolas"/>
                <a:cs typeface="Consolas"/>
              </a:rPr>
              <a:t>on</a:t>
            </a:r>
            <a:r>
              <a:rPr lang="nb-NO" sz="1400" dirty="0">
                <a:solidFill>
                  <a:srgbClr val="3F7F5F"/>
                </a:solidFill>
                <a:latin typeface="Consolas"/>
                <a:cs typeface="Consolas"/>
              </a:rPr>
              <a:t> </a:t>
            </a:r>
            <a:r>
              <a:rPr lang="nb-NO" sz="1400" dirty="0" err="1">
                <a:solidFill>
                  <a:srgbClr val="3F7F5F"/>
                </a:solidFill>
                <a:latin typeface="Consolas"/>
                <a:cs typeface="Consolas"/>
              </a:rPr>
              <a:t>the</a:t>
            </a:r>
            <a:r>
              <a:rPr lang="nb-NO" sz="1400" dirty="0">
                <a:solidFill>
                  <a:srgbClr val="3F7F5F"/>
                </a:solidFill>
                <a:latin typeface="Consolas"/>
                <a:cs typeface="Consolas"/>
              </a:rPr>
              <a:t> </a:t>
            </a:r>
            <a:r>
              <a:rPr lang="nb-NO" sz="1400" dirty="0" err="1">
                <a:solidFill>
                  <a:srgbClr val="3F7F5F"/>
                </a:solidFill>
                <a:latin typeface="Consolas"/>
                <a:cs typeface="Consolas"/>
              </a:rPr>
              <a:t>path</a:t>
            </a:r>
            <a:r>
              <a:rPr lang="nb-NO" sz="1400" dirty="0">
                <a:solidFill>
                  <a:srgbClr val="3F7F5F"/>
                </a:solidFill>
                <a:latin typeface="Consolas"/>
                <a:cs typeface="Consolas"/>
              </a:rPr>
              <a:t>...</a:t>
            </a:r>
          </a:p>
          <a:p>
            <a:pPr marL="0" indent="0">
              <a:buNone/>
            </a:pPr>
            <a:r>
              <a:rPr lang="pl-PL" sz="1400" dirty="0" smtClean="0">
                <a:solidFill>
                  <a:srgbClr val="000000"/>
                </a:solidFill>
                <a:latin typeface="Consolas"/>
                <a:cs typeface="Consolas"/>
              </a:rPr>
              <a:t>    </a:t>
            </a:r>
            <a:r>
              <a:rPr lang="pl-PL" sz="1400" dirty="0" err="1">
                <a:solidFill>
                  <a:srgbClr val="0000C0"/>
                </a:solidFill>
                <a:latin typeface="Consolas"/>
                <a:cs typeface="Consolas"/>
              </a:rPr>
              <a:t>maze</a:t>
            </a:r>
            <a:r>
              <a:rPr lang="pl-PL" sz="1400" dirty="0">
                <a:solidFill>
                  <a:srgbClr val="000000"/>
                </a:solidFill>
                <a:latin typeface="Consolas"/>
                <a:cs typeface="Consolas"/>
              </a:rPr>
              <a:t>[</a:t>
            </a:r>
            <a:r>
              <a:rPr lang="pl-PL" sz="1400" dirty="0" err="1">
                <a:solidFill>
                  <a:srgbClr val="000000"/>
                </a:solidFill>
                <a:latin typeface="Consolas"/>
                <a:cs typeface="Consolas"/>
              </a:rPr>
              <a:t>row</a:t>
            </a:r>
            <a:r>
              <a:rPr lang="pl-PL" sz="1400" dirty="0">
                <a:solidFill>
                  <a:srgbClr val="000000"/>
                </a:solidFill>
                <a:latin typeface="Consolas"/>
                <a:cs typeface="Consolas"/>
              </a:rPr>
              <a:t>][col] = </a:t>
            </a:r>
            <a:r>
              <a:rPr lang="pl-PL" sz="1400" dirty="0">
                <a:solidFill>
                  <a:srgbClr val="2A00FF"/>
                </a:solidFill>
                <a:latin typeface="Consolas"/>
                <a:cs typeface="Consolas"/>
              </a:rPr>
              <a:t>'*'</a:t>
            </a:r>
            <a:r>
              <a:rPr lang="pl-PL" sz="1400" dirty="0">
                <a:solidFill>
                  <a:srgbClr val="000000"/>
                </a:solidFill>
                <a:latin typeface="Consolas"/>
                <a:cs typeface="Consolas"/>
              </a:rPr>
              <a:t>;</a:t>
            </a:r>
          </a:p>
          <a:p>
            <a:pPr marL="0" indent="0">
              <a:buNone/>
            </a:pPr>
            <a:endParaRPr lang="en-US" sz="1400" dirty="0">
              <a:latin typeface="Consolas"/>
              <a:cs typeface="Consolas"/>
            </a:endParaRPr>
          </a:p>
          <a:p>
            <a:pPr marL="0" indent="0">
              <a:buNone/>
            </a:pPr>
            <a:r>
              <a:rPr lang="en-US" sz="1400" dirty="0" smtClean="0">
                <a:solidFill>
                  <a:srgbClr val="000000"/>
                </a:solidFill>
                <a:latin typeface="Consolas"/>
                <a:cs typeface="Consolas"/>
              </a:rPr>
              <a:t>    </a:t>
            </a:r>
            <a:r>
              <a:rPr lang="en-US" sz="1400" dirty="0">
                <a:solidFill>
                  <a:srgbClr val="3F7F5F"/>
                </a:solidFill>
                <a:latin typeface="Consolas"/>
                <a:cs typeface="Consolas"/>
              </a:rPr>
              <a:t>// basis case: see if we're done...</a:t>
            </a:r>
          </a:p>
          <a:p>
            <a:pPr marL="0" indent="0">
              <a:buNone/>
            </a:pPr>
            <a:r>
              <a:rPr lang="en-US" sz="1400" dirty="0" smtClean="0">
                <a:solidFill>
                  <a:srgbClr val="000000"/>
                </a:solidFill>
                <a:latin typeface="Consolas"/>
                <a:cs typeface="Consolas"/>
              </a:rPr>
              <a:t>    </a:t>
            </a:r>
            <a:r>
              <a:rPr lang="en-US" sz="1400" b="1" dirty="0">
                <a:solidFill>
                  <a:srgbClr val="7F0055"/>
                </a:solidFill>
                <a:latin typeface="Consolas"/>
                <a:cs typeface="Consolas"/>
              </a:rPr>
              <a:t>if</a:t>
            </a:r>
            <a:r>
              <a:rPr lang="en-US" sz="1400" b="1" dirty="0">
                <a:solidFill>
                  <a:srgbClr val="000000"/>
                </a:solidFill>
                <a:latin typeface="Consolas"/>
                <a:cs typeface="Consolas"/>
              </a:rPr>
              <a:t> (row == </a:t>
            </a:r>
            <a:r>
              <a:rPr lang="en-US" sz="1400" b="1" dirty="0" err="1">
                <a:solidFill>
                  <a:srgbClr val="0000C0"/>
                </a:solidFill>
                <a:latin typeface="Consolas"/>
                <a:cs typeface="Consolas"/>
              </a:rPr>
              <a:t>endRow</a:t>
            </a:r>
            <a:r>
              <a:rPr lang="en-US" sz="1400" b="1" dirty="0">
                <a:solidFill>
                  <a:srgbClr val="000000"/>
                </a:solidFill>
                <a:latin typeface="Consolas"/>
                <a:cs typeface="Consolas"/>
              </a:rPr>
              <a:t> &amp;&amp; col == </a:t>
            </a:r>
            <a:r>
              <a:rPr lang="en-US" sz="1400" b="1" dirty="0" err="1">
                <a:solidFill>
                  <a:srgbClr val="0000C0"/>
                </a:solidFill>
                <a:latin typeface="Consolas"/>
                <a:cs typeface="Consolas"/>
              </a:rPr>
              <a:t>endCol</a:t>
            </a:r>
            <a:r>
              <a:rPr lang="en-US" sz="1400" b="1" dirty="0">
                <a:solidFill>
                  <a:srgbClr val="000000"/>
                </a:solidFill>
                <a:latin typeface="Consolas"/>
                <a:cs typeface="Consolas"/>
              </a:rPr>
              <a:t>)</a:t>
            </a:r>
          </a:p>
          <a:p>
            <a:pPr marL="0" indent="0">
              <a:buNone/>
            </a:pPr>
            <a:r>
              <a:rPr lang="is-IS" sz="1400" dirty="0" smtClean="0">
                <a:solidFill>
                  <a:srgbClr val="000000"/>
                </a:solidFill>
                <a:latin typeface="Consolas"/>
                <a:cs typeface="Consolas"/>
              </a:rPr>
              <a:t>        </a:t>
            </a:r>
            <a:r>
              <a:rPr lang="is-IS" sz="1400" b="1" dirty="0">
                <a:solidFill>
                  <a:srgbClr val="7F0055"/>
                </a:solidFill>
                <a:latin typeface="Consolas"/>
                <a:cs typeface="Consolas"/>
              </a:rPr>
              <a:t>return</a:t>
            </a:r>
            <a:r>
              <a:rPr lang="is-IS" sz="1400" b="1" dirty="0">
                <a:solidFill>
                  <a:srgbClr val="000000"/>
                </a:solidFill>
                <a:latin typeface="Consolas"/>
                <a:cs typeface="Consolas"/>
              </a:rPr>
              <a:t> </a:t>
            </a:r>
            <a:r>
              <a:rPr lang="is-IS" sz="1400" b="1" dirty="0">
                <a:solidFill>
                  <a:srgbClr val="7F0055"/>
                </a:solidFill>
                <a:latin typeface="Consolas"/>
                <a:cs typeface="Consolas"/>
              </a:rPr>
              <a:t>true</a:t>
            </a:r>
            <a:r>
              <a:rPr lang="is-IS" sz="1400" b="1" dirty="0">
                <a:solidFill>
                  <a:srgbClr val="000000"/>
                </a:solidFill>
                <a:latin typeface="Consolas"/>
                <a:cs typeface="Consolas"/>
              </a:rPr>
              <a:t>;</a:t>
            </a:r>
          </a:p>
          <a:p>
            <a:pPr marL="0" indent="0">
              <a:buNone/>
            </a:pPr>
            <a:endParaRPr lang="is-IS" sz="1400" dirty="0">
              <a:latin typeface="Consolas"/>
              <a:cs typeface="Consolas"/>
            </a:endParaRPr>
          </a:p>
          <a:p>
            <a:pPr marL="0" indent="0">
              <a:buNone/>
            </a:pPr>
            <a:r>
              <a:rPr lang="en-US" sz="1400" dirty="0" smtClean="0">
                <a:solidFill>
                  <a:srgbClr val="000000"/>
                </a:solidFill>
                <a:latin typeface="Consolas"/>
                <a:cs typeface="Consolas"/>
              </a:rPr>
              <a:t>    </a:t>
            </a:r>
            <a:r>
              <a:rPr lang="en-US" sz="1400" dirty="0">
                <a:solidFill>
                  <a:srgbClr val="3F7F5F"/>
                </a:solidFill>
                <a:latin typeface="Consolas"/>
                <a:cs typeface="Consolas"/>
              </a:rPr>
              <a:t>// recursive case: try surrounding spaces...</a:t>
            </a:r>
          </a:p>
          <a:p>
            <a:pPr marL="0" indent="0">
              <a:buNone/>
            </a:pPr>
            <a:r>
              <a:rPr lang="en-US" sz="1400" dirty="0" smtClean="0">
                <a:solidFill>
                  <a:srgbClr val="000000"/>
                </a:solidFill>
                <a:latin typeface="Consolas"/>
                <a:cs typeface="Consolas"/>
              </a:rPr>
              <a:t>    </a:t>
            </a:r>
            <a:r>
              <a:rPr lang="en-US" sz="1400" b="1" dirty="0">
                <a:solidFill>
                  <a:srgbClr val="7F0055"/>
                </a:solidFill>
                <a:latin typeface="Consolas"/>
                <a:cs typeface="Consolas"/>
              </a:rPr>
              <a:t>if</a:t>
            </a:r>
            <a:r>
              <a:rPr lang="en-US" sz="1400" b="1" dirty="0">
                <a:solidFill>
                  <a:srgbClr val="000000"/>
                </a:solidFill>
                <a:latin typeface="Consolas"/>
                <a:cs typeface="Consolas"/>
              </a:rPr>
              <a:t> (solve(</a:t>
            </a:r>
            <a:r>
              <a:rPr lang="en-US" sz="1400" b="1" dirty="0" smtClean="0">
                <a:solidFill>
                  <a:srgbClr val="000000"/>
                </a:solidFill>
                <a:latin typeface="Consolas"/>
                <a:cs typeface="Consolas"/>
              </a:rPr>
              <a:t>row-1</a:t>
            </a:r>
            <a:r>
              <a:rPr lang="en-US" sz="1400" b="1" dirty="0">
                <a:solidFill>
                  <a:srgbClr val="000000"/>
                </a:solidFill>
                <a:latin typeface="Consolas"/>
                <a:cs typeface="Consolas"/>
              </a:rPr>
              <a:t>, col) || solve(</a:t>
            </a:r>
            <a:r>
              <a:rPr lang="en-US" sz="1400" b="1" dirty="0" smtClean="0">
                <a:solidFill>
                  <a:srgbClr val="000000"/>
                </a:solidFill>
                <a:latin typeface="Consolas"/>
                <a:cs typeface="Consolas"/>
              </a:rPr>
              <a:t>row+1</a:t>
            </a:r>
            <a:r>
              <a:rPr lang="en-US" sz="1400" b="1" dirty="0">
                <a:solidFill>
                  <a:srgbClr val="000000"/>
                </a:solidFill>
                <a:latin typeface="Consolas"/>
                <a:cs typeface="Consolas"/>
              </a:rPr>
              <a:t>, col) || solve(row, </a:t>
            </a:r>
            <a:r>
              <a:rPr lang="en-US" sz="1400" b="1" dirty="0" smtClean="0">
                <a:solidFill>
                  <a:srgbClr val="000000"/>
                </a:solidFill>
                <a:latin typeface="Consolas"/>
                <a:cs typeface="Consolas"/>
              </a:rPr>
              <a:t>col-1</a:t>
            </a:r>
            <a:r>
              <a:rPr lang="en-US" sz="1400" b="1" dirty="0">
                <a:solidFill>
                  <a:srgbClr val="000000"/>
                </a:solidFill>
                <a:latin typeface="Consolas"/>
                <a:cs typeface="Consolas"/>
              </a:rPr>
              <a:t>) || solve(row, </a:t>
            </a:r>
            <a:r>
              <a:rPr lang="en-US" sz="1400" b="1" dirty="0" smtClean="0">
                <a:solidFill>
                  <a:srgbClr val="000000"/>
                </a:solidFill>
                <a:latin typeface="Consolas"/>
                <a:cs typeface="Consolas"/>
              </a:rPr>
              <a:t>col+1</a:t>
            </a:r>
            <a:r>
              <a:rPr lang="en-US" sz="1400" b="1" dirty="0">
                <a:solidFill>
                  <a:srgbClr val="000000"/>
                </a:solidFill>
                <a:latin typeface="Consolas"/>
                <a:cs typeface="Consolas"/>
              </a:rPr>
              <a:t>))</a:t>
            </a:r>
          </a:p>
          <a:p>
            <a:pPr marL="0" indent="0">
              <a:buNone/>
            </a:pPr>
            <a:r>
              <a:rPr lang="is-IS" sz="1400" dirty="0" smtClean="0">
                <a:solidFill>
                  <a:srgbClr val="000000"/>
                </a:solidFill>
                <a:latin typeface="Consolas"/>
                <a:cs typeface="Consolas"/>
              </a:rPr>
              <a:t>        </a:t>
            </a:r>
            <a:r>
              <a:rPr lang="is-IS" sz="1400" b="1" dirty="0">
                <a:solidFill>
                  <a:srgbClr val="7F0055"/>
                </a:solidFill>
                <a:latin typeface="Consolas"/>
                <a:cs typeface="Consolas"/>
              </a:rPr>
              <a:t>return</a:t>
            </a:r>
            <a:r>
              <a:rPr lang="is-IS" sz="1400" b="1" dirty="0">
                <a:solidFill>
                  <a:srgbClr val="000000"/>
                </a:solidFill>
                <a:latin typeface="Consolas"/>
                <a:cs typeface="Consolas"/>
              </a:rPr>
              <a:t> </a:t>
            </a:r>
            <a:r>
              <a:rPr lang="is-IS" sz="1400" b="1" dirty="0">
                <a:solidFill>
                  <a:srgbClr val="7F0055"/>
                </a:solidFill>
                <a:latin typeface="Consolas"/>
                <a:cs typeface="Consolas"/>
              </a:rPr>
              <a:t>true</a:t>
            </a:r>
            <a:r>
              <a:rPr lang="is-IS" sz="1400" b="1" dirty="0">
                <a:solidFill>
                  <a:srgbClr val="000000"/>
                </a:solidFill>
                <a:latin typeface="Consolas"/>
                <a:cs typeface="Consolas"/>
              </a:rPr>
              <a:t>;</a:t>
            </a:r>
          </a:p>
          <a:p>
            <a:pPr marL="0" indent="0">
              <a:buNone/>
            </a:pPr>
            <a:r>
              <a:rPr lang="is-IS" sz="1400" dirty="0">
                <a:solidFill>
                  <a:srgbClr val="000000"/>
                </a:solidFill>
                <a:latin typeface="Consolas"/>
                <a:cs typeface="Consolas"/>
              </a:rPr>
              <a:t>        </a:t>
            </a:r>
          </a:p>
          <a:p>
            <a:pPr marL="0" indent="0">
              <a:buNone/>
            </a:pPr>
            <a:r>
              <a:rPr lang="en-US" sz="1400" dirty="0" smtClean="0">
                <a:solidFill>
                  <a:srgbClr val="000000"/>
                </a:solidFill>
                <a:latin typeface="Consolas"/>
                <a:cs typeface="Consolas"/>
              </a:rPr>
              <a:t>    </a:t>
            </a:r>
            <a:r>
              <a:rPr lang="en-US" sz="1400" dirty="0">
                <a:solidFill>
                  <a:srgbClr val="3F7F5F"/>
                </a:solidFill>
                <a:latin typeface="Consolas"/>
                <a:cs typeface="Consolas"/>
              </a:rPr>
              <a:t>// no solution found from this location; backtrack and return failure...</a:t>
            </a:r>
          </a:p>
          <a:p>
            <a:pPr marL="0" indent="0">
              <a:buNone/>
            </a:pPr>
            <a:r>
              <a:rPr lang="pl-PL" sz="1400" dirty="0" smtClean="0">
                <a:solidFill>
                  <a:srgbClr val="000000"/>
                </a:solidFill>
                <a:latin typeface="Consolas"/>
                <a:cs typeface="Consolas"/>
              </a:rPr>
              <a:t>    </a:t>
            </a:r>
            <a:r>
              <a:rPr lang="pl-PL" sz="1400" dirty="0" err="1">
                <a:solidFill>
                  <a:srgbClr val="0000C0"/>
                </a:solidFill>
                <a:latin typeface="Consolas"/>
                <a:cs typeface="Consolas"/>
              </a:rPr>
              <a:t>maze</a:t>
            </a:r>
            <a:r>
              <a:rPr lang="pl-PL" sz="1400" dirty="0">
                <a:solidFill>
                  <a:srgbClr val="000000"/>
                </a:solidFill>
                <a:latin typeface="Consolas"/>
                <a:cs typeface="Consolas"/>
              </a:rPr>
              <a:t>[</a:t>
            </a:r>
            <a:r>
              <a:rPr lang="pl-PL" sz="1400" dirty="0" err="1">
                <a:solidFill>
                  <a:srgbClr val="000000"/>
                </a:solidFill>
                <a:latin typeface="Consolas"/>
                <a:cs typeface="Consolas"/>
              </a:rPr>
              <a:t>row</a:t>
            </a:r>
            <a:r>
              <a:rPr lang="pl-PL" sz="1400" dirty="0">
                <a:solidFill>
                  <a:srgbClr val="000000"/>
                </a:solidFill>
                <a:latin typeface="Consolas"/>
                <a:cs typeface="Consolas"/>
              </a:rPr>
              <a:t>][col] = </a:t>
            </a:r>
            <a:r>
              <a:rPr lang="pl-PL" sz="1400" dirty="0">
                <a:solidFill>
                  <a:srgbClr val="2A00FF"/>
                </a:solidFill>
                <a:latin typeface="Consolas"/>
                <a:cs typeface="Consolas"/>
              </a:rPr>
              <a:t>' '</a:t>
            </a:r>
            <a:r>
              <a:rPr lang="pl-PL" sz="1400" dirty="0">
                <a:solidFill>
                  <a:srgbClr val="000000"/>
                </a:solidFill>
                <a:latin typeface="Consolas"/>
                <a:cs typeface="Consolas"/>
              </a:rPr>
              <a:t>;</a:t>
            </a:r>
          </a:p>
          <a:p>
            <a:pPr marL="0" indent="0">
              <a:buNone/>
            </a:pPr>
            <a:r>
              <a:rPr lang="nb-NO" sz="1400" b="1" dirty="0" smtClean="0">
                <a:solidFill>
                  <a:srgbClr val="7F0055"/>
                </a:solidFill>
                <a:latin typeface="Consolas"/>
                <a:cs typeface="Consolas"/>
              </a:rPr>
              <a:t>    </a:t>
            </a:r>
            <a:r>
              <a:rPr lang="nb-NO" sz="1400" b="1" dirty="0" err="1" smtClean="0">
                <a:solidFill>
                  <a:srgbClr val="7F0055"/>
                </a:solidFill>
                <a:latin typeface="Consolas"/>
                <a:cs typeface="Consolas"/>
              </a:rPr>
              <a:t>return</a:t>
            </a:r>
            <a:r>
              <a:rPr lang="nb-NO" sz="1400" b="1" dirty="0" smtClean="0">
                <a:solidFill>
                  <a:srgbClr val="000000"/>
                </a:solidFill>
                <a:latin typeface="Consolas"/>
                <a:cs typeface="Consolas"/>
              </a:rPr>
              <a:t> </a:t>
            </a:r>
            <a:r>
              <a:rPr lang="nb-NO" sz="1400" b="1" dirty="0">
                <a:solidFill>
                  <a:srgbClr val="7F0055"/>
                </a:solidFill>
                <a:latin typeface="Consolas"/>
                <a:cs typeface="Consolas"/>
              </a:rPr>
              <a:t>false</a:t>
            </a:r>
            <a:r>
              <a:rPr lang="nb-NO" sz="1400" b="1" dirty="0">
                <a:solidFill>
                  <a:srgbClr val="000000"/>
                </a:solidFill>
                <a:latin typeface="Consolas"/>
                <a:cs typeface="Consolas"/>
              </a:rPr>
              <a:t>;</a:t>
            </a:r>
          </a:p>
          <a:p>
            <a:pPr marL="0" indent="0">
              <a:buNone/>
            </a:pPr>
            <a:r>
              <a:rPr lang="nb-NO" sz="1400" dirty="0" smtClean="0">
                <a:solidFill>
                  <a:srgbClr val="000000"/>
                </a:solidFill>
                <a:latin typeface="Consolas"/>
                <a:cs typeface="Consolas"/>
              </a:rPr>
              <a:t>}</a:t>
            </a: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50</a:t>
            </a:fld>
            <a:endParaRPr lang="en-US"/>
          </a:p>
        </p:txBody>
      </p:sp>
    </p:spTree>
    <p:extLst>
      <p:ext uri="{BB962C8B-B14F-4D97-AF65-F5344CB8AC3E}">
        <p14:creationId xmlns:p14="http://schemas.microsoft.com/office/powerpoint/2010/main" val="4301995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Definitions</a:t>
            </a:r>
            <a:endParaRPr lang="en-US" dirty="0"/>
          </a:p>
        </p:txBody>
      </p:sp>
      <p:sp>
        <p:nvSpPr>
          <p:cNvPr id="3" name="Content Placeholder 2"/>
          <p:cNvSpPr>
            <a:spLocks noGrp="1"/>
          </p:cNvSpPr>
          <p:nvPr>
            <p:ph idx="1"/>
          </p:nvPr>
        </p:nvSpPr>
        <p:spPr>
          <a:xfrm>
            <a:off x="457200" y="1600200"/>
            <a:ext cx="8686800" cy="5257800"/>
          </a:xfrm>
        </p:spPr>
        <p:txBody>
          <a:bodyPr>
            <a:normAutofit fontScale="92500" lnSpcReduction="20000"/>
          </a:bodyPr>
          <a:lstStyle/>
          <a:p>
            <a:r>
              <a:rPr lang="en-US" dirty="0" smtClean="0"/>
              <a:t>Fibonacci(n)</a:t>
            </a:r>
          </a:p>
          <a:p>
            <a:pPr lvl="1"/>
            <a:r>
              <a:rPr lang="en-US" dirty="0"/>
              <a:t>If n == 0, then </a:t>
            </a:r>
            <a:r>
              <a:rPr lang="en-US" dirty="0" smtClean="0"/>
              <a:t>0</a:t>
            </a:r>
            <a:endParaRPr lang="en-US" dirty="0"/>
          </a:p>
          <a:p>
            <a:pPr lvl="1"/>
            <a:r>
              <a:rPr lang="en-US" dirty="0"/>
              <a:t>If n == 1, then </a:t>
            </a:r>
            <a:r>
              <a:rPr lang="en-US" dirty="0" smtClean="0"/>
              <a:t>1</a:t>
            </a:r>
            <a:endParaRPr lang="en-US" dirty="0"/>
          </a:p>
          <a:p>
            <a:pPr lvl="1"/>
            <a:r>
              <a:rPr lang="en-US" dirty="0" smtClean="0"/>
              <a:t>else Fibonacci(n-1) + Fibonacci(n-2)</a:t>
            </a:r>
            <a:endParaRPr lang="en-US" dirty="0"/>
          </a:p>
          <a:p>
            <a:r>
              <a:rPr lang="en-US" dirty="0" smtClean="0"/>
              <a:t>Factorial(n)</a:t>
            </a:r>
          </a:p>
          <a:p>
            <a:pPr lvl="1"/>
            <a:r>
              <a:rPr lang="en-US" dirty="0" smtClean="0"/>
              <a:t>If n == 0, then 1</a:t>
            </a:r>
          </a:p>
          <a:p>
            <a:pPr lvl="1"/>
            <a:r>
              <a:rPr lang="en-US" dirty="0" smtClean="0"/>
              <a:t>else n * Factorial(n-1)</a:t>
            </a:r>
          </a:p>
          <a:p>
            <a:r>
              <a:rPr lang="en-US" dirty="0" smtClean="0"/>
              <a:t>2</a:t>
            </a:r>
            <a:r>
              <a:rPr lang="en-US" baseline="30000" dirty="0" smtClean="0"/>
              <a:t>n</a:t>
            </a:r>
          </a:p>
          <a:p>
            <a:pPr lvl="1"/>
            <a:r>
              <a:rPr lang="en-US" dirty="0" smtClean="0"/>
              <a:t>If n == 0, then 1</a:t>
            </a:r>
          </a:p>
          <a:p>
            <a:pPr lvl="1"/>
            <a:r>
              <a:rPr lang="en-US" dirty="0" smtClean="0"/>
              <a:t>If n == 1, then 2</a:t>
            </a:r>
          </a:p>
          <a:p>
            <a:pPr lvl="1"/>
            <a:r>
              <a:rPr lang="en-US" dirty="0" smtClean="0"/>
              <a:t>If n is even, then 2</a:t>
            </a:r>
            <a:r>
              <a:rPr lang="en-US" baseline="30000" dirty="0" smtClean="0"/>
              <a:t>n/2</a:t>
            </a:r>
            <a:r>
              <a:rPr lang="en-US" dirty="0" smtClean="0"/>
              <a:t> * 2</a:t>
            </a:r>
            <a:r>
              <a:rPr lang="en-US" baseline="30000" dirty="0" smtClean="0"/>
              <a:t>n/2</a:t>
            </a:r>
          </a:p>
          <a:p>
            <a:pPr lvl="1"/>
            <a:r>
              <a:rPr lang="en-US" dirty="0" smtClean="0"/>
              <a:t>If n is odd, then 2 </a:t>
            </a:r>
            <a:r>
              <a:rPr lang="en-US" dirty="0"/>
              <a:t>* </a:t>
            </a:r>
            <a:r>
              <a:rPr lang="en-US" dirty="0" smtClean="0"/>
              <a:t>2</a:t>
            </a:r>
            <a:r>
              <a:rPr lang="en-US" baseline="30000" dirty="0" smtClean="0"/>
              <a:t>(n-1)/</a:t>
            </a:r>
            <a:r>
              <a:rPr lang="en-US" baseline="30000" dirty="0"/>
              <a:t>2</a:t>
            </a:r>
            <a:r>
              <a:rPr lang="en-US" dirty="0"/>
              <a:t> * </a:t>
            </a:r>
            <a:r>
              <a:rPr lang="en-US" dirty="0" smtClean="0"/>
              <a:t>2</a:t>
            </a:r>
            <a:r>
              <a:rPr lang="en-US" baseline="30000" dirty="0"/>
              <a:t>(n-1)</a:t>
            </a:r>
            <a:r>
              <a:rPr lang="en-US" baseline="30000" dirty="0" smtClean="0"/>
              <a:t>/</a:t>
            </a:r>
            <a:r>
              <a:rPr lang="en-US" baseline="30000" dirty="0"/>
              <a:t>2</a:t>
            </a:r>
            <a:endParaRPr lang="en-US" dirty="0"/>
          </a:p>
          <a:p>
            <a:pPr lvl="1"/>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3767388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dissolve">
                                      <p:cBhvr>
                                        <p:cTn id="38" dur="500"/>
                                        <p:tgtEl>
                                          <p:spTgt spid="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dissolve">
                                      <p:cBhvr>
                                        <p:cTn id="41" dur="500"/>
                                        <p:tgtEl>
                                          <p:spTgt spid="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dissolv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Task When Programming Recursion</a:t>
            </a:r>
            <a:endParaRPr lang="en-US" dirty="0"/>
          </a:p>
        </p:txBody>
      </p:sp>
      <p:sp>
        <p:nvSpPr>
          <p:cNvPr id="3" name="Content Placeholder 2"/>
          <p:cNvSpPr>
            <a:spLocks noGrp="1"/>
          </p:cNvSpPr>
          <p:nvPr>
            <p:ph idx="1"/>
          </p:nvPr>
        </p:nvSpPr>
        <p:spPr/>
        <p:txBody>
          <a:bodyPr/>
          <a:lstStyle/>
          <a:p>
            <a:r>
              <a:rPr lang="en-US" dirty="0" smtClean="0"/>
              <a:t>Break the problem down into two pieces:</a:t>
            </a:r>
          </a:p>
          <a:p>
            <a:pPr lvl="1"/>
            <a:r>
              <a:rPr lang="en-US" dirty="0" smtClean="0"/>
              <a:t>Basis case: what can be done without a recursive call</a:t>
            </a:r>
          </a:p>
          <a:p>
            <a:pPr lvl="1"/>
            <a:r>
              <a:rPr lang="en-US" dirty="0" smtClean="0"/>
              <a:t>Recursive case: the same problem but “smaller”</a:t>
            </a:r>
          </a:p>
          <a:p>
            <a:r>
              <a:rPr lang="en-US" dirty="0" smtClean="0"/>
              <a:t>The parameter(s) to the recursive case must be “smaller” in some sense: closer to the basis case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1413249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Recursion is Implemented</a:t>
            </a:r>
            <a:endParaRPr lang="en-US" dirty="0"/>
          </a:p>
        </p:txBody>
      </p:sp>
      <p:sp>
        <p:nvSpPr>
          <p:cNvPr id="3" name="Content Placeholder 2"/>
          <p:cNvSpPr>
            <a:spLocks noGrp="1"/>
          </p:cNvSpPr>
          <p:nvPr>
            <p:ph idx="1"/>
          </p:nvPr>
        </p:nvSpPr>
        <p:spPr/>
        <p:txBody>
          <a:bodyPr>
            <a:normAutofit lnSpcReduction="10000"/>
          </a:bodyPr>
          <a:lstStyle/>
          <a:p>
            <a:r>
              <a:rPr lang="en-US" dirty="0" smtClean="0"/>
              <a:t>Recall that…</a:t>
            </a:r>
          </a:p>
          <a:p>
            <a:pPr lvl="1"/>
            <a:r>
              <a:rPr lang="en-US" dirty="0" smtClean="0"/>
              <a:t>A stack is used to handle method calls</a:t>
            </a:r>
          </a:p>
          <a:p>
            <a:pPr lvl="1"/>
            <a:r>
              <a:rPr lang="en-US" dirty="0" smtClean="0"/>
              <a:t>When a method is called, parameters and local variables are “pushed” onto the “call stack”</a:t>
            </a:r>
          </a:p>
          <a:p>
            <a:r>
              <a:rPr lang="en-US" dirty="0" smtClean="0"/>
              <a:t>Each recursive method call has its own copy of parameters and local variables</a:t>
            </a:r>
          </a:p>
          <a:p>
            <a:r>
              <a:rPr lang="en-US" dirty="0" smtClean="0"/>
              <a:t>When a method returns, the previously executing method (“below it” on the stack) picks up where it left off</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8</a:t>
            </a:fld>
            <a:endParaRPr lang="en-US"/>
          </a:p>
        </p:txBody>
      </p:sp>
    </p:spTree>
    <p:extLst>
      <p:ext uri="{BB962C8B-B14F-4D97-AF65-F5344CB8AC3E}">
        <p14:creationId xmlns:p14="http://schemas.microsoft.com/office/powerpoint/2010/main" val="2699267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Factorial</a:t>
            </a:r>
            <a:endParaRPr lang="en-US" dirty="0"/>
          </a:p>
        </p:txBody>
      </p:sp>
      <p:sp>
        <p:nvSpPr>
          <p:cNvPr id="3" name="Content Placeholder 2"/>
          <p:cNvSpPr>
            <a:spLocks noGrp="1"/>
          </p:cNvSpPr>
          <p:nvPr>
            <p:ph idx="1"/>
          </p:nvPr>
        </p:nvSpPr>
        <p:spPr/>
        <p:txBody>
          <a:bodyPr>
            <a:normAutofit/>
          </a:bodyPr>
          <a:lstStyle/>
          <a:p>
            <a:pPr marL="0" indent="0">
              <a:buNone/>
            </a:pPr>
            <a:r>
              <a:rPr lang="en-US" sz="1500" b="1" dirty="0">
                <a:latin typeface="Consolas"/>
                <a:cs typeface="Consolas"/>
              </a:rPr>
              <a:t>public class Factorial {</a:t>
            </a:r>
          </a:p>
          <a:p>
            <a:pPr marL="0" indent="0">
              <a:buNone/>
            </a:pPr>
            <a:r>
              <a:rPr lang="en-US" sz="1500" dirty="0">
                <a:latin typeface="Consolas"/>
                <a:cs typeface="Consolas"/>
              </a:rPr>
              <a:t>	</a:t>
            </a:r>
            <a:r>
              <a:rPr lang="en-US" sz="1500" b="1" dirty="0">
                <a:latin typeface="Consolas"/>
                <a:cs typeface="Consolas"/>
              </a:rPr>
              <a:t>public static long factorial(long n) {</a:t>
            </a:r>
          </a:p>
          <a:p>
            <a:pPr marL="0" indent="0">
              <a:buNone/>
            </a:pPr>
            <a:r>
              <a:rPr lang="en-US" sz="1500" dirty="0">
                <a:latin typeface="Consolas"/>
                <a:cs typeface="Consolas"/>
              </a:rPr>
              <a:t>		</a:t>
            </a:r>
            <a:r>
              <a:rPr lang="en-US" sz="1500" b="1" dirty="0">
                <a:latin typeface="Consolas"/>
                <a:cs typeface="Consolas"/>
              </a:rPr>
              <a:t>if (n == 0)</a:t>
            </a:r>
          </a:p>
          <a:p>
            <a:pPr marL="0" indent="0">
              <a:buNone/>
            </a:pPr>
            <a:r>
              <a:rPr lang="is-IS" sz="1500" dirty="0">
                <a:latin typeface="Consolas"/>
                <a:cs typeface="Consolas"/>
              </a:rPr>
              <a:t>			</a:t>
            </a:r>
            <a:r>
              <a:rPr lang="is-IS" sz="1500" b="1" dirty="0">
                <a:latin typeface="Consolas"/>
                <a:cs typeface="Consolas"/>
              </a:rPr>
              <a:t>return 1;</a:t>
            </a:r>
          </a:p>
          <a:p>
            <a:pPr marL="0" indent="0">
              <a:buNone/>
            </a:pPr>
            <a:r>
              <a:rPr lang="en-US" sz="1500" dirty="0">
                <a:latin typeface="Consolas"/>
                <a:cs typeface="Consolas"/>
              </a:rPr>
              <a:t>		</a:t>
            </a:r>
            <a:r>
              <a:rPr lang="en-US" sz="1500" b="1" dirty="0">
                <a:latin typeface="Consolas"/>
                <a:cs typeface="Consolas"/>
              </a:rPr>
              <a:t>else</a:t>
            </a:r>
          </a:p>
          <a:p>
            <a:pPr marL="0" indent="0">
              <a:buNone/>
            </a:pPr>
            <a:r>
              <a:rPr lang="en-US" sz="1500" dirty="0">
                <a:latin typeface="Consolas"/>
                <a:cs typeface="Consolas"/>
              </a:rPr>
              <a:t>			</a:t>
            </a:r>
            <a:r>
              <a:rPr lang="en-US" sz="1500" b="1" dirty="0">
                <a:latin typeface="Consolas"/>
                <a:cs typeface="Consolas"/>
              </a:rPr>
              <a:t>return n * </a:t>
            </a:r>
            <a:r>
              <a:rPr lang="en-US" sz="1500" b="1" i="1" dirty="0">
                <a:latin typeface="Consolas"/>
                <a:cs typeface="Consolas"/>
              </a:rPr>
              <a:t>factorial(n-1);</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public static void main(String[] </a:t>
            </a:r>
            <a:r>
              <a:rPr lang="en-US" sz="1500" b="1" dirty="0" err="1">
                <a:latin typeface="Consolas"/>
                <a:cs typeface="Consolas"/>
              </a:rPr>
              <a:t>args</a:t>
            </a:r>
            <a:r>
              <a:rPr lang="en-US" sz="1500" b="1" dirty="0">
                <a:latin typeface="Consolas"/>
                <a:cs typeface="Consolas"/>
              </a:rPr>
              <a:t>) {</a:t>
            </a:r>
          </a:p>
          <a:p>
            <a:pPr marL="0" indent="0">
              <a:buNone/>
            </a:pPr>
            <a:r>
              <a:rPr lang="en-US" sz="1500" dirty="0">
                <a:latin typeface="Consolas"/>
                <a:cs typeface="Consolas"/>
              </a:rPr>
              <a:t>		</a:t>
            </a:r>
            <a:r>
              <a:rPr lang="en-US" sz="1500" b="1" dirty="0">
                <a:latin typeface="Consolas"/>
                <a:cs typeface="Consolas"/>
              </a:rPr>
              <a:t>for (</a:t>
            </a:r>
            <a:r>
              <a:rPr lang="en-US" sz="1500" b="1" dirty="0" err="1">
                <a:latin typeface="Consolas"/>
                <a:cs typeface="Consolas"/>
              </a:rPr>
              <a:t>int</a:t>
            </a:r>
            <a:r>
              <a:rPr lang="en-US" sz="1500" b="1" dirty="0">
                <a:latin typeface="Consolas"/>
                <a:cs typeface="Consolas"/>
              </a:rPr>
              <a:t> n = 0; n &lt;= 20; n++)</a:t>
            </a:r>
          </a:p>
          <a:p>
            <a:pPr marL="0" indent="0">
              <a:buNone/>
            </a:pPr>
            <a:r>
              <a:rPr lang="en-US" sz="1500" b="1" dirty="0">
                <a:latin typeface="Consolas"/>
                <a:cs typeface="Consolas"/>
              </a:rPr>
              <a:t>			</a:t>
            </a:r>
            <a:r>
              <a:rPr lang="en-US" sz="1500" b="1" dirty="0" err="1">
                <a:latin typeface="Consolas"/>
                <a:cs typeface="Consolas"/>
              </a:rPr>
              <a:t>System.out.printf</a:t>
            </a:r>
            <a:r>
              <a:rPr lang="en-US" sz="1500" b="1" dirty="0">
                <a:latin typeface="Consolas"/>
                <a:cs typeface="Consolas"/>
              </a:rPr>
              <a:t>("%3d! = %d\n", n, factorial(n));</a:t>
            </a:r>
          </a:p>
          <a:p>
            <a:pPr marL="0" indent="0">
              <a:buNone/>
            </a:pPr>
            <a:r>
              <a:rPr lang="en-US" sz="1500" dirty="0">
                <a:latin typeface="Consolas"/>
                <a:cs typeface="Consolas"/>
              </a:rPr>
              <a:t>	}</a:t>
            </a:r>
          </a:p>
          <a:p>
            <a:pPr marL="0" indent="0">
              <a:buNone/>
            </a:pPr>
            <a:r>
              <a:rPr lang="en-US" sz="15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297918960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28894</TotalTime>
  <Words>2972</Words>
  <Application>Microsoft Office PowerPoint</Application>
  <PresentationFormat>On-screen Show (4:3)</PresentationFormat>
  <Paragraphs>552</Paragraphs>
  <Slides>50</Slides>
  <Notes>18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CS18000: Problem Solving and Object-Oriented Programming</vt:lpstr>
      <vt:lpstr> Recursion and Recursive Data Structures</vt:lpstr>
      <vt:lpstr>What is Recursion?</vt:lpstr>
      <vt:lpstr>Recursive Problem Solving</vt:lpstr>
      <vt:lpstr>Why Recursion Works</vt:lpstr>
      <vt:lpstr>Recursive Definitions</vt:lpstr>
      <vt:lpstr>Key Task When Programming Recursion</vt:lpstr>
      <vt:lpstr>How Recursion is Implemented</vt:lpstr>
      <vt:lpstr>Example: Factorial</vt:lpstr>
      <vt:lpstr>PowerPoint Presentation</vt:lpstr>
      <vt:lpstr>Example: isPalindrome</vt:lpstr>
      <vt:lpstr>Example: pow2n</vt:lpstr>
      <vt:lpstr>Tower of Hanoi</vt:lpstr>
      <vt:lpstr>Tower of Hanoi</vt:lpstr>
      <vt:lpstr>Think Recursively</vt:lpstr>
      <vt:lpstr>Example: Tower of Hanoi</vt:lpstr>
      <vt:lpstr>Linked List Reminder</vt:lpstr>
      <vt:lpstr>Linked List</vt:lpstr>
      <vt:lpstr>Think Recursively</vt:lpstr>
      <vt:lpstr>toArray Using Recursive fillArray</vt:lpstr>
      <vt:lpstr>Counting Nodes in a Linked List</vt:lpstr>
      <vt:lpstr>Trees</vt:lpstr>
      <vt:lpstr>Tree Example</vt:lpstr>
      <vt:lpstr>Tree Terminology</vt:lpstr>
      <vt:lpstr>Think Recursively</vt:lpstr>
      <vt:lpstr>Binary Search Tree</vt:lpstr>
      <vt:lpstr>Binary Search Tree Example</vt:lpstr>
      <vt:lpstr>Searching a Binary Search Tree</vt:lpstr>
      <vt:lpstr>Adding to a Binary Search Tree</vt:lpstr>
      <vt:lpstr>Example: Tree (1)</vt:lpstr>
      <vt:lpstr>Example: Tree (2)</vt:lpstr>
      <vt:lpstr>Example: Tree (3)</vt:lpstr>
      <vt:lpstr>Traversing a Tree</vt:lpstr>
      <vt:lpstr> Recursion and Recursive Data Structures</vt:lpstr>
      <vt:lpstr>Another Use of Recursion</vt:lpstr>
      <vt:lpstr>Example: MazeSolver</vt:lpstr>
      <vt:lpstr>Maze Representation</vt:lpstr>
      <vt:lpstr>Example Maze File</vt:lpstr>
      <vt:lpstr>Solved Maze</vt:lpstr>
      <vt:lpstr>Solution Approach</vt:lpstr>
      <vt:lpstr>The solve() Method</vt:lpstr>
      <vt:lpstr>The solve(row, col) Method</vt:lpstr>
      <vt:lpstr>The solve(row, col) Method</vt:lpstr>
      <vt:lpstr>A Trick</vt:lpstr>
      <vt:lpstr>Solve: Failure Cases</vt:lpstr>
      <vt:lpstr>Solve: Basis Case</vt:lpstr>
      <vt:lpstr>Solve: Recursive Case</vt:lpstr>
      <vt:lpstr>In the Maze</vt:lpstr>
      <vt:lpstr>Example: MazeSolver</vt:lpstr>
      <vt:lpstr>MazeSolver: solve Method</vt:lpstr>
    </vt:vector>
  </TitlesOfParts>
  <Company>Purdue 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Buster Dunsmore</cp:lastModifiedBy>
  <cp:revision>85</cp:revision>
  <cp:lastPrinted>2013-04-15T13:46:04Z</cp:lastPrinted>
  <dcterms:created xsi:type="dcterms:W3CDTF">2012-12-29T12:15:32Z</dcterms:created>
  <dcterms:modified xsi:type="dcterms:W3CDTF">2014-07-21T23:09:16Z</dcterms:modified>
</cp:coreProperties>
</file>