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75" r:id="rId4"/>
    <p:sldId id="276" r:id="rId5"/>
    <p:sldId id="292" r:id="rId6"/>
    <p:sldId id="285" r:id="rId7"/>
    <p:sldId id="286" r:id="rId8"/>
    <p:sldId id="291" r:id="rId9"/>
    <p:sldId id="277" r:id="rId10"/>
    <p:sldId id="280" r:id="rId11"/>
    <p:sldId id="282" r:id="rId12"/>
    <p:sldId id="287" r:id="rId13"/>
    <p:sldId id="284" r:id="rId14"/>
    <p:sldId id="290" r:id="rId15"/>
    <p:sldId id="288" r:id="rId16"/>
    <p:sldId id="278" r:id="rId17"/>
    <p:sldId id="279" r:id="rId18"/>
    <p:sldId id="293" r:id="rId19"/>
    <p:sldId id="294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4" autoAdjust="0"/>
    <p:restoredTop sz="85372" autoAdjust="0"/>
  </p:normalViewPr>
  <p:slideViewPr>
    <p:cSldViewPr snapToGrid="0" snapToObjects="1">
      <p:cViewPr varScale="1">
        <p:scale>
          <a:sx n="59" d="100"/>
          <a:sy n="59" d="100"/>
        </p:scale>
        <p:origin x="143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File</a:t>
            </a:r>
            <a:r>
              <a:rPr lang="en-US" baseline="0" dirty="0" smtClean="0"/>
              <a:t> class notes:</a:t>
            </a:r>
            <a:endParaRPr lang="en-US" dirty="0" smtClean="0"/>
          </a:p>
          <a:p>
            <a:pPr lvl="1"/>
            <a:r>
              <a:rPr lang="en-US" dirty="0" smtClean="0"/>
              <a:t>Abstract representation of file or directory</a:t>
            </a:r>
          </a:p>
          <a:p>
            <a:pPr lvl="1"/>
            <a:r>
              <a:rPr lang="en-US" dirty="0" smtClean="0"/>
              <a:t>Useful methods: </a:t>
            </a:r>
            <a:r>
              <a:rPr lang="en-US" dirty="0" err="1" smtClean="0"/>
              <a:t>isDirectory</a:t>
            </a:r>
            <a:r>
              <a:rPr lang="en-US" dirty="0" smtClean="0"/>
              <a:t>(), </a:t>
            </a:r>
            <a:r>
              <a:rPr lang="en-US" dirty="0" err="1" smtClean="0"/>
              <a:t>listFiles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6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useful notes: Objects, of course, includes</a:t>
            </a:r>
            <a:r>
              <a:rPr lang="en-US" baseline="0" dirty="0" smtClean="0"/>
              <a:t> arrays and Strings, so these can be written as well.  Many built-in Java classes are </a:t>
            </a:r>
            <a:r>
              <a:rPr lang="en-US" baseline="0" dirty="0" err="1" smtClean="0"/>
              <a:t>serializable</a:t>
            </a:r>
            <a:r>
              <a:rPr lang="en-US" baseline="0" dirty="0" smtClean="0"/>
              <a:t>, including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.  Can always tell in the documentation because the class implements </a:t>
            </a:r>
            <a:r>
              <a:rPr lang="en-US" baseline="0" dirty="0" err="1" smtClean="0"/>
              <a:t>Serializable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04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course, text files are also represented</a:t>
            </a:r>
            <a:r>
              <a:rPr lang="en-US" baseline="0" dirty="0" smtClean="0"/>
              <a:t> in binary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previous examples were binary files: low-level, high-level, and object IO.  This</a:t>
            </a:r>
            <a:r>
              <a:rPr lang="en-US" baseline="0" dirty="0" smtClean="0"/>
              <a:t> example is of text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Digress for a minute on the meaning</a:t>
            </a:r>
            <a:r>
              <a:rPr lang="en-US" baseline="0" dirty="0" smtClean="0"/>
              <a:t> of “protocol”: from diplomatic terminology, a set of rules by which communication takes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89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web browser, web server analogy for threading and non-blocking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Low-Level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6828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java.io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  <a:cs typeface="Consolas"/>
              </a:rPr>
              <a:t>.*;</a:t>
            </a:r>
            <a:endParaRPr lang="en-US" sz="15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LowLevelIO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main(String[]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throws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IOException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File f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File(</a:t>
            </a:r>
            <a:r>
              <a:rPr lang="en-US" sz="1500" b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lang="en-US" sz="1500" b="1" dirty="0" err="1">
                <a:solidFill>
                  <a:srgbClr val="2A00FF"/>
                </a:solidFill>
                <a:latin typeface="Consolas"/>
                <a:cs typeface="Consolas"/>
              </a:rPr>
              <a:t>lowlevel</a:t>
            </a:r>
            <a:r>
              <a:rPr lang="en-US" sz="1500" b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FileOutputStream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fos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FileOutputStream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(f);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fos.write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(42);		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fos.close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FileInputStream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FileInputStream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(f);</a:t>
            </a:r>
          </a:p>
          <a:p>
            <a:pPr marL="0" indent="0">
              <a:buNone/>
            </a:pPr>
            <a:r>
              <a:rPr lang="da-DK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da-DK" sz="1500" b="1" dirty="0" err="1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lang="da-DK" sz="1500" b="1" dirty="0">
                <a:solidFill>
                  <a:srgbClr val="000000"/>
                </a:solidFill>
                <a:latin typeface="Consolas"/>
                <a:cs typeface="Consolas"/>
              </a:rPr>
              <a:t> i = </a:t>
            </a:r>
            <a:r>
              <a:rPr lang="da-DK" sz="1500" b="1" dirty="0" err="1">
                <a:solidFill>
                  <a:srgbClr val="000000"/>
                </a:solidFill>
                <a:latin typeface="Consolas"/>
                <a:cs typeface="Consolas"/>
              </a:rPr>
              <a:t>fis.read</a:t>
            </a:r>
            <a:r>
              <a:rPr lang="da-DK" sz="1500" b="1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da-DK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da-DK" sz="15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da-DK" sz="15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da-DK" sz="15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da-DK" sz="15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da-DK" sz="1500" i="1" dirty="0">
                <a:solidFill>
                  <a:srgbClr val="2A00FF"/>
                </a:solidFill>
                <a:latin typeface="Consolas"/>
                <a:cs typeface="Consolas"/>
              </a:rPr>
              <a:t>"Read %d\n"</a:t>
            </a:r>
            <a:r>
              <a:rPr lang="da-DK" sz="1500" i="1" dirty="0">
                <a:solidFill>
                  <a:srgbClr val="000000"/>
                </a:solidFill>
                <a:latin typeface="Consolas"/>
                <a:cs typeface="Consolas"/>
              </a:rPr>
              <a:t>, i);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  <a:cs typeface="Consolas"/>
              </a:rPr>
              <a:t>fis.close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da-DK" sz="1500" dirty="0">
                <a:solidFill>
                  <a:srgbClr val="000000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da-DK" sz="15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0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High-Level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  <a:cs typeface="Consolas"/>
              </a:rPr>
              <a:t>import </a:t>
            </a:r>
            <a:r>
              <a:rPr lang="en-US" sz="1500" b="1" dirty="0" err="1" smtClean="0">
                <a:solidFill>
                  <a:srgbClr val="7F0055"/>
                </a:solidFill>
                <a:latin typeface="Consolas"/>
                <a:cs typeface="Consolas"/>
              </a:rPr>
              <a:t>java.io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  <a:cs typeface="Consolas"/>
              </a:rPr>
              <a:t>.*;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HighLevelIO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main(String[]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throws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IOException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File f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File(</a:t>
            </a:r>
            <a:r>
              <a:rPr lang="en-US" sz="1500" b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lang="en-US" sz="1500" b="1" dirty="0" err="1">
                <a:solidFill>
                  <a:srgbClr val="2A00FF"/>
                </a:solidFill>
                <a:latin typeface="Consolas"/>
                <a:cs typeface="Consolas"/>
              </a:rPr>
              <a:t>highlevel</a:t>
            </a:r>
            <a:r>
              <a:rPr lang="en-US" sz="1500" b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FileOutputStream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fos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FileOutputStream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(f);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DataOutputStream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dos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DataOutputStream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fos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dos.writeInt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(1000);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dos.close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FileInputStream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FileInputStream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(f);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DataInputStream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dis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DataInputStream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b="1" dirty="0" err="1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dis.readInt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5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5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/>
                <a:cs typeface="Consolas"/>
              </a:rPr>
              <a:t>"Read %d\n"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500" i="1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  <a:cs typeface="Consolas"/>
              </a:rPr>
              <a:t>dis.close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96534" y="334627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dos builds on </a:t>
            </a:r>
            <a:r>
              <a:rPr lang="en-US" dirty="0" err="1" smtClean="0"/>
              <a:t>fos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96534" y="472152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 builds on </a:t>
            </a:r>
            <a:r>
              <a:rPr lang="en-US" dirty="0" err="1" smtClean="0"/>
              <a:t>fis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2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Tricky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keep track of what you’re doing!</a:t>
            </a:r>
          </a:p>
          <a:p>
            <a:r>
              <a:rPr lang="en-US" dirty="0" smtClean="0"/>
              <a:t>Data values must be read in the same order in which they were written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int</a:t>
            </a:r>
            <a:r>
              <a:rPr lang="en-US" dirty="0" smtClean="0"/>
              <a:t>, long, long, </a:t>
            </a:r>
            <a:r>
              <a:rPr lang="en-US" dirty="0" err="1" smtClean="0"/>
              <a:t>boolean</a:t>
            </a:r>
            <a:r>
              <a:rPr lang="en-US" dirty="0" smtClean="0"/>
              <a:t>, double, float, char</a:t>
            </a:r>
          </a:p>
          <a:p>
            <a:pPr lvl="1"/>
            <a:r>
              <a:rPr lang="en-US" dirty="0" smtClean="0"/>
              <a:t>read </a:t>
            </a:r>
            <a:r>
              <a:rPr lang="en-US" dirty="0" err="1" smtClean="0"/>
              <a:t>int</a:t>
            </a:r>
            <a:r>
              <a:rPr lang="en-US" dirty="0" smtClean="0"/>
              <a:t>, long, long, </a:t>
            </a:r>
            <a:r>
              <a:rPr lang="en-US" dirty="0" err="1" smtClean="0"/>
              <a:t>boolean</a:t>
            </a:r>
            <a:r>
              <a:rPr lang="en-US" dirty="0" smtClean="0"/>
              <a:t>, double, float, char</a:t>
            </a:r>
          </a:p>
          <a:p>
            <a:r>
              <a:rPr lang="en-US" dirty="0" smtClean="0"/>
              <a:t>If you try to read an </a:t>
            </a:r>
            <a:r>
              <a:rPr lang="en-US" dirty="0" err="1" smtClean="0"/>
              <a:t>int</a:t>
            </a:r>
            <a:r>
              <a:rPr lang="en-US" dirty="0" smtClean="0"/>
              <a:t>, but a double is next in the stream, you’ll get garbage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45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Object I/O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3450"/>
            <a:ext cx="8686801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java.io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  <a:cs typeface="Consolas"/>
              </a:rPr>
              <a:t>.*;</a:t>
            </a:r>
            <a:endParaRPr lang="en-US" sz="15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ObjectIO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main(String[]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throws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  <a:cs typeface="Consolas"/>
              </a:rPr>
              <a:t>Exception 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File f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File(</a:t>
            </a:r>
            <a:r>
              <a:rPr lang="en-US" sz="1500" b="1" dirty="0">
                <a:solidFill>
                  <a:srgbClr val="2A00FF"/>
                </a:solidFill>
                <a:latin typeface="Consolas"/>
                <a:cs typeface="Consolas"/>
              </a:rPr>
              <a:t>"object"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FileOutputStream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fos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FileOutputStream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ObjectOutputStream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oos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ObjectOutputStream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fos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Tree tree1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Tree(42, </a:t>
            </a:r>
            <a:r>
              <a:rPr lang="en-US" sz="1500" b="1" dirty="0">
                <a:solidFill>
                  <a:srgbClr val="2A00FF"/>
                </a:solidFill>
                <a:latin typeface="Consolas"/>
                <a:cs typeface="Consolas"/>
              </a:rPr>
              <a:t>"elm"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oos.writeObject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(tree1)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;                 // write the object out</a:t>
            </a:r>
            <a:endParaRPr lang="en-US" sz="15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oos.close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FileInputStream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FileInputStream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ObjectInputStream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ois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ObjectInputStream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Tree tree2 = (Tree)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ois.readObject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;   // read the object back</a:t>
            </a:r>
            <a:endParaRPr lang="en-US" sz="15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ois.close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5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5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/>
                <a:cs typeface="Consolas"/>
              </a:rPr>
              <a:t>"tree1 = %s\n"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, tree1);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5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5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/>
                <a:cs typeface="Consolas"/>
              </a:rPr>
              <a:t>"tree2 = %s\n"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, tree2);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49499" y="2648318"/>
            <a:ext cx="2077171" cy="697957"/>
            <a:chOff x="6681384" y="3203737"/>
            <a:chExt cx="2077171" cy="697957"/>
          </a:xfrm>
        </p:grpSpPr>
        <p:sp>
          <p:nvSpPr>
            <p:cNvPr id="6" name="Right Brace 5"/>
            <p:cNvSpPr/>
            <p:nvPr/>
          </p:nvSpPr>
          <p:spPr>
            <a:xfrm>
              <a:off x="6681384" y="3203737"/>
              <a:ext cx="279874" cy="6979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96534" y="3346275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oos</a:t>
              </a:r>
              <a:r>
                <a:rPr lang="en-US" dirty="0" smtClean="0"/>
                <a:t> builds on </a:t>
              </a:r>
              <a:r>
                <a:rPr lang="en-US" dirty="0" err="1" smtClean="0"/>
                <a:t>fos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49499" y="4176433"/>
            <a:ext cx="1936883" cy="697957"/>
            <a:chOff x="6681384" y="3203737"/>
            <a:chExt cx="1936883" cy="697957"/>
          </a:xfrm>
        </p:grpSpPr>
        <p:sp>
          <p:nvSpPr>
            <p:cNvPr id="9" name="Right Brace 8"/>
            <p:cNvSpPr/>
            <p:nvPr/>
          </p:nvSpPr>
          <p:spPr>
            <a:xfrm>
              <a:off x="6681384" y="3203737"/>
              <a:ext cx="279874" cy="6979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96534" y="3346275"/>
              <a:ext cx="162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ois</a:t>
              </a:r>
              <a:r>
                <a:rPr lang="en-US" dirty="0" smtClean="0"/>
                <a:t> builds on </a:t>
              </a:r>
              <a:r>
                <a:rPr lang="en-US" dirty="0" err="1" smtClean="0"/>
                <a:t>fis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124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Object I/O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7760"/>
            <a:ext cx="8686801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Tree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implements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Serializable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long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0000C0"/>
                </a:solidFill>
                <a:latin typeface="Consolas"/>
                <a:cs typeface="Consolas"/>
              </a:rPr>
              <a:t>circumference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String </a:t>
            </a:r>
            <a:r>
              <a:rPr lang="en-US" sz="1500" dirty="0">
                <a:solidFill>
                  <a:srgbClr val="0000C0"/>
                </a:solidFill>
                <a:latin typeface="Consolas"/>
                <a:cs typeface="Consolas"/>
              </a:rPr>
              <a:t>species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Tree(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long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circumference, String species)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b="1" dirty="0" err="1">
                <a:solidFill>
                  <a:srgbClr val="7F0055"/>
                </a:solidFill>
                <a:latin typeface="Consolas"/>
                <a:cs typeface="Consolas"/>
              </a:rPr>
              <a:t>this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sz="1500" b="1" dirty="0" err="1">
                <a:solidFill>
                  <a:srgbClr val="0000C0"/>
                </a:solidFill>
                <a:latin typeface="Consolas"/>
                <a:cs typeface="Consolas"/>
              </a:rPr>
              <a:t>circumference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= circumference;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b="1" dirty="0" err="1">
                <a:solidFill>
                  <a:srgbClr val="7F0055"/>
                </a:solidFill>
                <a:latin typeface="Consolas"/>
                <a:cs typeface="Consolas"/>
              </a:rPr>
              <a:t>this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sz="1500" b="1" dirty="0" err="1">
                <a:solidFill>
                  <a:srgbClr val="0000C0"/>
                </a:solidFill>
                <a:latin typeface="Consolas"/>
                <a:cs typeface="Consolas"/>
              </a:rPr>
              <a:t>species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= species;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String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toString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return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String.</a:t>
            </a:r>
            <a:r>
              <a:rPr lang="en-US" sz="1500" b="1" i="1" dirty="0" err="1">
                <a:solidFill>
                  <a:srgbClr val="000000"/>
                </a:solidFill>
                <a:latin typeface="Consolas"/>
                <a:cs typeface="Consolas"/>
              </a:rPr>
              <a:t>format</a:t>
            </a:r>
            <a:r>
              <a:rPr lang="en-US" sz="1500" b="1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 i="1" dirty="0">
                <a:solidFill>
                  <a:srgbClr val="2A00FF"/>
                </a:solidFill>
                <a:latin typeface="Consolas"/>
                <a:cs typeface="Consolas"/>
              </a:rPr>
              <a:t>"%x: circumference = %d,  species = %s"</a:t>
            </a:r>
            <a:r>
              <a:rPr lang="en-US" sz="1500" b="1" i="1" dirty="0" smtClean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500" b="1" i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i="1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</a:t>
            </a:r>
            <a:r>
              <a:rPr lang="en-US" sz="1500" b="1" i="1" dirty="0" err="1" smtClean="0">
                <a:solidFill>
                  <a:srgbClr val="000000"/>
                </a:solidFill>
                <a:latin typeface="Consolas"/>
                <a:cs typeface="Consolas"/>
              </a:rPr>
              <a:t>hashCode</a:t>
            </a:r>
            <a:r>
              <a:rPr lang="en-US" sz="1500" b="1" i="1" dirty="0">
                <a:solidFill>
                  <a:srgbClr val="000000"/>
                </a:solidFill>
                <a:latin typeface="Consolas"/>
                <a:cs typeface="Consolas"/>
              </a:rPr>
              <a:t>(), </a:t>
            </a:r>
            <a:r>
              <a:rPr lang="en-US" sz="1500" b="1" i="1" dirty="0">
                <a:solidFill>
                  <a:srgbClr val="0000C0"/>
                </a:solidFill>
                <a:latin typeface="Consolas"/>
                <a:cs typeface="Consolas"/>
              </a:rPr>
              <a:t>circumference</a:t>
            </a:r>
            <a:r>
              <a:rPr lang="en-US" sz="1500" b="1" i="1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500" b="1" i="1" dirty="0">
                <a:solidFill>
                  <a:srgbClr val="0000C0"/>
                </a:solidFill>
                <a:latin typeface="Consolas"/>
                <a:cs typeface="Consolas"/>
              </a:rPr>
              <a:t>species</a:t>
            </a:r>
            <a:r>
              <a:rPr lang="en-US" sz="1500" b="1" i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57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I/O: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2436" cy="4987753"/>
          </a:xfrm>
        </p:spPr>
        <p:txBody>
          <a:bodyPr>
            <a:normAutofit/>
          </a:bodyPr>
          <a:lstStyle/>
          <a:p>
            <a:r>
              <a:rPr lang="en-US" dirty="0" smtClean="0"/>
              <a:t>Fields declared static or transient are not written out</a:t>
            </a:r>
          </a:p>
          <a:p>
            <a:pPr lvl="1"/>
            <a:r>
              <a:rPr lang="en-US" dirty="0" smtClean="0"/>
              <a:t>static: logical, since doesn’t apply to specific object</a:t>
            </a:r>
          </a:p>
          <a:p>
            <a:pPr lvl="1"/>
            <a:r>
              <a:rPr lang="en-US" dirty="0" smtClean="0"/>
              <a:t>transient: useful for fields that need to be regenerated anyway</a:t>
            </a:r>
          </a:p>
          <a:p>
            <a:r>
              <a:rPr lang="en-US" dirty="0" smtClean="0"/>
              <a:t>Graphs of objects can be written</a:t>
            </a:r>
          </a:p>
          <a:p>
            <a:pPr lvl="1"/>
            <a:r>
              <a:rPr lang="en-US" dirty="0" smtClean="0"/>
              <a:t>writing one object also writes all </a:t>
            </a:r>
            <a:r>
              <a:rPr lang="en-US" dirty="0" err="1" smtClean="0"/>
              <a:t>serializable</a:t>
            </a:r>
            <a:r>
              <a:rPr lang="en-US" dirty="0" smtClean="0"/>
              <a:t> objects connected to it</a:t>
            </a:r>
          </a:p>
          <a:p>
            <a:pPr lvl="1"/>
            <a:r>
              <a:rPr lang="en-US" dirty="0" smtClean="0"/>
              <a:t>only writes one copy of each object, even when there are multiple references 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34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consider file contents in two categories</a:t>
            </a:r>
          </a:p>
          <a:p>
            <a:r>
              <a:rPr lang="en-US" dirty="0" smtClean="0"/>
              <a:t>Text (e.g., *.java, *.txt)</a:t>
            </a:r>
          </a:p>
          <a:p>
            <a:pPr lvl="1"/>
            <a:r>
              <a:rPr lang="en-US" dirty="0" smtClean="0"/>
              <a:t>Store human-readable, character data</a:t>
            </a:r>
          </a:p>
          <a:p>
            <a:pPr lvl="1"/>
            <a:r>
              <a:rPr lang="en-US" dirty="0" smtClean="0"/>
              <a:t>Mostly platform independent (except EOL)</a:t>
            </a:r>
          </a:p>
          <a:p>
            <a:r>
              <a:rPr lang="en-US" dirty="0" smtClean="0"/>
              <a:t>Binary (e.g., *.class, *.exe)</a:t>
            </a:r>
          </a:p>
          <a:p>
            <a:pPr lvl="1"/>
            <a:r>
              <a:rPr lang="en-US" dirty="0" smtClean="0"/>
              <a:t>Not (generally) human readable</a:t>
            </a:r>
          </a:p>
          <a:p>
            <a:pPr lvl="1"/>
            <a:r>
              <a:rPr lang="en-US" dirty="0" smtClean="0"/>
              <a:t>Store any kind of data</a:t>
            </a:r>
          </a:p>
          <a:p>
            <a:pPr lvl="1"/>
            <a:r>
              <a:rPr lang="en-US" dirty="0" smtClean="0"/>
              <a:t>Requires specific programs to “make sense” of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04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and Reading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232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handles translation from internal primitive format to human-readable text</a:t>
            </a:r>
          </a:p>
          <a:p>
            <a:r>
              <a:rPr lang="en-US" dirty="0"/>
              <a:t>Writing</a:t>
            </a:r>
          </a:p>
          <a:p>
            <a:pPr lvl="1"/>
            <a:r>
              <a:rPr lang="en-US" dirty="0"/>
              <a:t>Class: </a:t>
            </a:r>
            <a:r>
              <a:rPr lang="en-US" dirty="0" err="1" smtClean="0"/>
              <a:t>PrintWriter</a:t>
            </a:r>
            <a:r>
              <a:rPr lang="en-US" dirty="0"/>
              <a:t> </a:t>
            </a:r>
            <a:r>
              <a:rPr lang="en-US" dirty="0" smtClean="0"/>
              <a:t>(favored, more platform independent)</a:t>
            </a:r>
          </a:p>
          <a:p>
            <a:pPr lvl="1"/>
            <a:r>
              <a:rPr lang="en-US" dirty="0" smtClean="0"/>
              <a:t>Class: </a:t>
            </a:r>
            <a:r>
              <a:rPr lang="en-US" dirty="0" err="1" smtClean="0"/>
              <a:t>PrintStream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System.out</a:t>
            </a:r>
            <a:r>
              <a:rPr lang="en-US" dirty="0" smtClean="0"/>
              <a:t> (but out of favor)</a:t>
            </a:r>
            <a:endParaRPr lang="en-US" dirty="0"/>
          </a:p>
          <a:p>
            <a:r>
              <a:rPr lang="en-US" dirty="0" smtClean="0"/>
              <a:t>Reading</a:t>
            </a:r>
          </a:p>
          <a:p>
            <a:pPr lvl="1"/>
            <a:r>
              <a:rPr lang="en-US" dirty="0" smtClean="0"/>
              <a:t>Classes: </a:t>
            </a:r>
            <a:r>
              <a:rPr lang="en-US" dirty="0" err="1" smtClean="0"/>
              <a:t>FileReader</a:t>
            </a:r>
            <a:r>
              <a:rPr lang="en-US" dirty="0" smtClean="0"/>
              <a:t> and </a:t>
            </a:r>
            <a:r>
              <a:rPr lang="en-US" dirty="0" err="1" smtClean="0"/>
              <a:t>BufferedReader</a:t>
            </a:r>
            <a:endParaRPr lang="en-US" dirty="0" smtClean="0"/>
          </a:p>
          <a:p>
            <a:pPr lvl="1"/>
            <a:r>
              <a:rPr lang="en-US" dirty="0" smtClean="0"/>
              <a:t>Also, Scanner</a:t>
            </a:r>
          </a:p>
          <a:p>
            <a:r>
              <a:rPr lang="en-US" dirty="0" smtClean="0"/>
              <a:t>Note: </a:t>
            </a:r>
            <a:r>
              <a:rPr lang="en-US" dirty="0" err="1" smtClean="0"/>
              <a:t>BufferedReader</a:t>
            </a:r>
            <a:r>
              <a:rPr lang="en-US" dirty="0" smtClean="0"/>
              <a:t> is more efficient than Scanner (only important for high volumes of I/O)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7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TextIO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java.io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  <a:cs typeface="Consolas"/>
              </a:rPr>
              <a:t>.*;</a:t>
            </a:r>
            <a:endParaRPr lang="en-US" sz="15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TextIO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main(String[]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throws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IOException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File f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File</a:t>
            </a:r>
            <a:r>
              <a:rPr lang="en-US" sz="1500" b="1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lang="en-US" sz="1500" b="1" smtClean="0">
                <a:solidFill>
                  <a:srgbClr val="2A00FF"/>
                </a:solidFill>
                <a:latin typeface="Consolas"/>
                <a:cs typeface="Consolas"/>
              </a:rPr>
              <a:t>textio.txt"</a:t>
            </a:r>
            <a:r>
              <a:rPr lang="en-US" sz="1500" b="1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sz="15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// open </a:t>
            </a:r>
            <a:r>
              <a:rPr lang="en-US" sz="1500" dirty="0" err="1">
                <a:solidFill>
                  <a:srgbClr val="3F7F5F"/>
                </a:solidFill>
                <a:latin typeface="Consolas"/>
                <a:cs typeface="Consolas"/>
              </a:rPr>
              <a:t>FileOutputStream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 in append mode (true)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FileOutputStream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fos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FileOutputStream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(f,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true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// use </a:t>
            </a:r>
            <a:r>
              <a:rPr lang="en-US" sz="1500" dirty="0" err="1">
                <a:solidFill>
                  <a:srgbClr val="3F7F5F"/>
                </a:solidFill>
                <a:latin typeface="Consolas"/>
                <a:cs typeface="Consolas"/>
              </a:rPr>
              <a:t>PrintWriter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--similar to </a:t>
            </a:r>
            <a:r>
              <a:rPr lang="en-US" sz="1500" dirty="0" err="1">
                <a:solidFill>
                  <a:srgbClr val="3F7F5F"/>
                </a:solidFill>
                <a:latin typeface="Consolas"/>
                <a:cs typeface="Consolas"/>
              </a:rPr>
              <a:t>PrintStream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 (like </a:t>
            </a:r>
            <a:r>
              <a:rPr lang="en-US" sz="1500" dirty="0" err="1">
                <a:solidFill>
                  <a:srgbClr val="3F7F5F"/>
                </a:solidFill>
                <a:latin typeface="Consolas"/>
                <a:cs typeface="Consolas"/>
              </a:rPr>
              <a:t>System.out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)...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PrintWriter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pw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PrintWriter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fos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pw.println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dirty="0">
                <a:solidFill>
                  <a:srgbClr val="2A00FF"/>
                </a:solidFill>
                <a:latin typeface="Consolas"/>
                <a:cs typeface="Consolas"/>
              </a:rPr>
              <a:t>"our old friend"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pw.close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continued...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40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TextIO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... continued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// read what we just wrote...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FileReader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fr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FileReader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(f);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BufferedReader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bfr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BufferedReader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fr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while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true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String s =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bfr.readLine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(s ==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null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   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break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ro-RO" sz="1500" dirty="0">
                <a:solidFill>
                  <a:srgbClr val="000000"/>
                </a:solidFill>
                <a:latin typeface="Consolas"/>
                <a:cs typeface="Consolas"/>
              </a:rPr>
              <a:t>            System.</a:t>
            </a:r>
            <a:r>
              <a:rPr lang="ro-RO" sz="1500" i="1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ro-RO" sz="1500" i="1" dirty="0">
                <a:solidFill>
                  <a:srgbClr val="000000"/>
                </a:solidFill>
                <a:latin typeface="Consolas"/>
                <a:cs typeface="Consolas"/>
              </a:rPr>
              <a:t>.println(s);</a:t>
            </a:r>
          </a:p>
          <a:p>
            <a:pPr marL="0" indent="0">
              <a:buNone/>
            </a:pPr>
            <a:r>
              <a:rPr lang="ro-RO" sz="1500" dirty="0">
                <a:solidFill>
                  <a:srgbClr val="000000"/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bfr.close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5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External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External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(Simplified)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/>
          </a:bodyPr>
          <a:lstStyle/>
          <a:p>
            <a:r>
              <a:rPr lang="en-US" b="1" i="1" dirty="0" smtClean="0"/>
              <a:t>Internet Protocol (IP):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Identifies hosts (servers, workstations, laptops, etc.) with a unique address (e.g., 128.10.2.21)</a:t>
            </a:r>
          </a:p>
          <a:p>
            <a:r>
              <a:rPr lang="en-US" b="1" i="1" dirty="0"/>
              <a:t>Domain Name System (DNS):</a:t>
            </a:r>
            <a:br>
              <a:rPr lang="en-US" b="1" i="1" dirty="0"/>
            </a:br>
            <a:r>
              <a:rPr lang="en-US" dirty="0"/>
              <a:t>Maps domain names (e.g., </a:t>
            </a:r>
            <a:r>
              <a:rPr lang="en-US" dirty="0" err="1"/>
              <a:t>galahad.cs.purdue.edu</a:t>
            </a:r>
            <a:r>
              <a:rPr lang="en-US" dirty="0"/>
              <a:t>) to IP </a:t>
            </a:r>
            <a:r>
              <a:rPr lang="en-US" dirty="0" smtClean="0"/>
              <a:t>addresses (e.g., 128.10.9.143)</a:t>
            </a:r>
            <a:endParaRPr lang="en-US" dirty="0"/>
          </a:p>
          <a:p>
            <a:r>
              <a:rPr lang="en-US" b="1" i="1" dirty="0" smtClean="0"/>
              <a:t>Transmission Control Protocol (TCP):</a:t>
            </a:r>
            <a:br>
              <a:rPr lang="en-US" b="1" i="1" dirty="0" smtClean="0"/>
            </a:br>
            <a:r>
              <a:rPr lang="en-US" dirty="0" smtClean="0"/>
              <a:t>Identifies ports on hosts for a network connection</a:t>
            </a:r>
          </a:p>
          <a:p>
            <a:r>
              <a:rPr lang="en-US" b="1" i="1" dirty="0" smtClean="0"/>
              <a:t>Socket:</a:t>
            </a:r>
            <a:r>
              <a:rPr lang="en-US" dirty="0" smtClean="0"/>
              <a:t> IP address plus TCP port</a:t>
            </a:r>
          </a:p>
          <a:p>
            <a:r>
              <a:rPr lang="en-US" dirty="0" smtClean="0"/>
              <a:t>Two sockets makes a network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4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i="1" dirty="0" smtClean="0"/>
              <a:t>Server</a:t>
            </a:r>
            <a:r>
              <a:rPr lang="en-US" dirty="0" smtClean="0"/>
              <a:t> is a process that waits for a connection</a:t>
            </a:r>
          </a:p>
          <a:p>
            <a:r>
              <a:rPr lang="en-US" dirty="0" smtClean="0"/>
              <a:t>A </a:t>
            </a:r>
            <a:r>
              <a:rPr lang="en-US" b="1" i="1" dirty="0" smtClean="0"/>
              <a:t>Client</a:t>
            </a:r>
            <a:r>
              <a:rPr lang="en-US" dirty="0" smtClean="0"/>
              <a:t> is a process that connects to a server</a:t>
            </a:r>
          </a:p>
          <a:p>
            <a:r>
              <a:rPr lang="en-US" dirty="0" smtClean="0"/>
              <a:t>At different times, a process may be both a client and a server</a:t>
            </a:r>
          </a:p>
          <a:p>
            <a:r>
              <a:rPr lang="en-US" dirty="0" smtClean="0"/>
              <a:t>Need not be associated with a specific computer: Any computer can have both client and server processes running on it</a:t>
            </a:r>
          </a:p>
          <a:p>
            <a:r>
              <a:rPr lang="en-US" dirty="0" smtClean="0"/>
              <a:t>Once connected, the client and server can both read and write data to one another asynchronously (“a bi-directional byte pipe”)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Clients and Servers communicate via Sockets</a:t>
            </a:r>
          </a:p>
          <a:p>
            <a:r>
              <a:rPr lang="en-US" dirty="0" smtClean="0"/>
              <a:t>Socket: IP address plus TCP port</a:t>
            </a:r>
          </a:p>
          <a:p>
            <a:r>
              <a:rPr lang="en-US" dirty="0" smtClean="0"/>
              <a:t>Think: street name plus house number</a:t>
            </a:r>
          </a:p>
          <a:p>
            <a:r>
              <a:rPr lang="en-US" dirty="0" smtClean="0"/>
              <a:t>IP addresses</a:t>
            </a:r>
          </a:p>
          <a:p>
            <a:pPr lvl="1"/>
            <a:r>
              <a:rPr lang="en-US" dirty="0" smtClean="0"/>
              <a:t>Identifies a computer on the Internet</a:t>
            </a:r>
          </a:p>
          <a:p>
            <a:pPr lvl="1"/>
            <a:r>
              <a:rPr lang="en-US" dirty="0"/>
              <a:t>Public addresses are globally unique</a:t>
            </a:r>
          </a:p>
          <a:p>
            <a:pPr lvl="1"/>
            <a:r>
              <a:rPr lang="en-US" dirty="0" smtClean="0"/>
              <a:t>Represented using dotted-decimal (byte) notation: 128.10.9.143</a:t>
            </a:r>
          </a:p>
          <a:p>
            <a:pPr lvl="1"/>
            <a:r>
              <a:rPr lang="en-US" dirty="0" smtClean="0"/>
              <a:t>Some firewalls translate addresses to internal ones (e.g., PAL)</a:t>
            </a:r>
          </a:p>
          <a:p>
            <a:r>
              <a:rPr lang="en-US" dirty="0" smtClean="0"/>
              <a:t>Port number</a:t>
            </a:r>
          </a:p>
          <a:p>
            <a:pPr lvl="1"/>
            <a:r>
              <a:rPr lang="en-US" dirty="0" smtClean="0"/>
              <a:t>0-65535 (16 bits)</a:t>
            </a:r>
          </a:p>
          <a:p>
            <a:pPr lvl="1"/>
            <a:r>
              <a:rPr lang="en-US" dirty="0" smtClean="0"/>
              <a:t>Low-valued port numbers are reserved for privileged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9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Networking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533" y="1600200"/>
            <a:ext cx="8837467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You know that Java objects can be </a:t>
            </a:r>
            <a:r>
              <a:rPr lang="en-US" i="1" dirty="0" smtClean="0"/>
              <a:t>written to </a:t>
            </a:r>
            <a:r>
              <a:rPr lang="en-US" dirty="0" smtClean="0"/>
              <a:t>and </a:t>
            </a:r>
            <a:r>
              <a:rPr lang="en-US" i="1" dirty="0" smtClean="0"/>
              <a:t>read from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Java objects can also be exchanged over network connections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ObjectOutputStream</a:t>
            </a:r>
            <a:r>
              <a:rPr lang="en-US" dirty="0" smtClean="0"/>
              <a:t> and </a:t>
            </a:r>
            <a:r>
              <a:rPr lang="en-US" dirty="0" err="1" smtClean="0"/>
              <a:t>ObjectInputStream</a:t>
            </a:r>
            <a:endParaRPr lang="en-US" dirty="0" smtClean="0"/>
          </a:p>
          <a:p>
            <a:r>
              <a:rPr lang="en-US" dirty="0" smtClean="0"/>
              <a:t>Tricky bits…</a:t>
            </a:r>
          </a:p>
          <a:p>
            <a:pPr lvl="1"/>
            <a:r>
              <a:rPr lang="en-US" dirty="0" err="1" smtClean="0"/>
              <a:t>ObjectOutputStream</a:t>
            </a:r>
            <a:r>
              <a:rPr lang="en-US" dirty="0" smtClean="0"/>
              <a:t> generates a “header” of information that must be read</a:t>
            </a:r>
          </a:p>
          <a:p>
            <a:pPr lvl="1"/>
            <a:r>
              <a:rPr lang="en-US" dirty="0" smtClean="0"/>
              <a:t>Requires “flush” to ensure </a:t>
            </a:r>
            <a:r>
              <a:rPr lang="en-US" dirty="0" err="1" smtClean="0"/>
              <a:t>ObjectInputStream</a:t>
            </a:r>
            <a:r>
              <a:rPr lang="en-US" dirty="0" smtClean="0"/>
              <a:t> reader is not blocked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8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ObjectStream</a:t>
            </a:r>
            <a:r>
              <a:rPr lang="en-US" dirty="0" smtClean="0"/>
              <a:t> Client-Server Timeline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28798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starts: opens </a:t>
            </a:r>
            <a:r>
              <a:rPr lang="en-US" dirty="0" err="1" smtClean="0"/>
              <a:t>ServerSocket</a:t>
            </a:r>
            <a:r>
              <a:rPr lang="en-US" dirty="0" smtClean="0"/>
              <a:t> and blocks (waiting for client)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7965" y="2235220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starts: opens Socket to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845297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receives connection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771613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opens </a:t>
            </a:r>
            <a:r>
              <a:rPr lang="en-US" dirty="0" err="1" smtClean="0"/>
              <a:t>ObjectOutputStream</a:t>
            </a:r>
            <a:r>
              <a:rPr lang="en-US" dirty="0" smtClean="0"/>
              <a:t>, sends header with flush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7965" y="4763013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receives object stream header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7965" y="3771613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opens </a:t>
            </a:r>
            <a:r>
              <a:rPr lang="en-US" dirty="0" err="1" smtClean="0"/>
              <a:t>ObjectOutputStream</a:t>
            </a:r>
            <a:r>
              <a:rPr lang="en-US" dirty="0" smtClean="0"/>
              <a:t>, sends header with flush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4755226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receives object stream header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17663" y="5903073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and Server exchange objects in agreed upon order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68522" y="1270053"/>
            <a:ext cx="0" cy="4633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flipV="1">
            <a:off x="4336035" y="1926290"/>
            <a:ext cx="232487" cy="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  <a:endCxn id="6" idx="3"/>
          </p:cNvCxnSpPr>
          <p:nvPr/>
        </p:nvCxnSpPr>
        <p:spPr>
          <a:xfrm flipH="1">
            <a:off x="4336035" y="2538431"/>
            <a:ext cx="471930" cy="610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2396618" y="3451719"/>
            <a:ext cx="0" cy="319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4336035" y="4074824"/>
            <a:ext cx="471930" cy="99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1"/>
            <a:endCxn id="10" idx="3"/>
          </p:cNvCxnSpPr>
          <p:nvPr/>
        </p:nvCxnSpPr>
        <p:spPr>
          <a:xfrm flipH="1">
            <a:off x="4336035" y="4074824"/>
            <a:ext cx="471930" cy="983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1" idx="1"/>
          </p:cNvCxnSpPr>
          <p:nvPr/>
        </p:nvCxnSpPr>
        <p:spPr>
          <a:xfrm>
            <a:off x="2396618" y="5361648"/>
            <a:ext cx="221045" cy="844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1" idx="3"/>
          </p:cNvCxnSpPr>
          <p:nvPr/>
        </p:nvCxnSpPr>
        <p:spPr>
          <a:xfrm flipH="1">
            <a:off x="6496498" y="5369435"/>
            <a:ext cx="250885" cy="836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1208" y="125054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Process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93869" y="1249622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9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Networking Class: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9425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Models a TCP/IP socket</a:t>
            </a:r>
          </a:p>
          <a:p>
            <a:r>
              <a:rPr lang="en-US" dirty="0" smtClean="0"/>
              <a:t>Used by Client to identify Server</a:t>
            </a:r>
          </a:p>
          <a:p>
            <a:pPr lvl="1"/>
            <a:r>
              <a:rPr lang="en-US" dirty="0" smtClean="0"/>
              <a:t>IP address (or DNS name)</a:t>
            </a:r>
          </a:p>
          <a:p>
            <a:pPr lvl="1"/>
            <a:r>
              <a:rPr lang="en-US" dirty="0" smtClean="0"/>
              <a:t>Port number</a:t>
            </a:r>
          </a:p>
          <a:p>
            <a:pPr lvl="1"/>
            <a:r>
              <a:rPr lang="en-US" sz="2400" dirty="0" smtClean="0">
                <a:latin typeface="Consolas"/>
                <a:cs typeface="Consolas"/>
              </a:rPr>
              <a:t>new Socket(</a:t>
            </a:r>
            <a:r>
              <a:rPr lang="en-US" sz="2400" dirty="0">
                <a:latin typeface="Consolas"/>
                <a:cs typeface="Consolas"/>
              </a:rPr>
              <a:t>"</a:t>
            </a:r>
            <a:r>
              <a:rPr lang="en-US" sz="2400" dirty="0" err="1" smtClean="0">
                <a:latin typeface="Consolas"/>
                <a:cs typeface="Consolas"/>
              </a:rPr>
              <a:t>pc.cs.purdue.edu</a:t>
            </a:r>
            <a:r>
              <a:rPr lang="en-US" sz="2400" dirty="0">
                <a:latin typeface="Consolas"/>
                <a:cs typeface="Consolas"/>
              </a:rPr>
              <a:t>"</a:t>
            </a:r>
            <a:r>
              <a:rPr lang="en-US" sz="2400" dirty="0" smtClean="0">
                <a:latin typeface="Consolas"/>
                <a:cs typeface="Consolas"/>
              </a:rPr>
              <a:t>, 12190)</a:t>
            </a:r>
          </a:p>
          <a:p>
            <a:r>
              <a:rPr lang="en-US" dirty="0" smtClean="0"/>
              <a:t>Used by Server to identify connected Client</a:t>
            </a:r>
          </a:p>
          <a:p>
            <a:r>
              <a:rPr lang="en-US" dirty="0" smtClean="0"/>
              <a:t>Provides streams for communications:</a:t>
            </a:r>
          </a:p>
          <a:p>
            <a:pPr lvl="1"/>
            <a:r>
              <a:rPr lang="en-US" dirty="0" err="1"/>
              <a:t>getOutputStream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getInputStream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77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Networking Class: </a:t>
            </a:r>
            <a:r>
              <a:rPr lang="en-US" dirty="0" err="1" smtClean="0"/>
              <a:t>ServerSocket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9425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Used by Server to wait for a Client to connect</a:t>
            </a:r>
          </a:p>
          <a:p>
            <a:r>
              <a:rPr lang="en-US" dirty="0" smtClean="0"/>
              <a:t>Constructor specifies TCP port number to use:</a:t>
            </a:r>
          </a:p>
          <a:p>
            <a:pPr marL="0" indent="0">
              <a:buNone/>
            </a:pP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ServerSocket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ss</a:t>
            </a:r>
            <a:r>
              <a:rPr lang="en-US" sz="2800" dirty="0" smtClean="0">
                <a:latin typeface="Consolas"/>
                <a:cs typeface="Consolas"/>
              </a:rPr>
              <a:t> = new </a:t>
            </a:r>
            <a:r>
              <a:rPr lang="en-US" sz="2800" dirty="0" err="1" smtClean="0">
                <a:latin typeface="Consolas"/>
                <a:cs typeface="Consolas"/>
              </a:rPr>
              <a:t>ServerSocket</a:t>
            </a:r>
            <a:r>
              <a:rPr lang="en-US" sz="2800" dirty="0" smtClean="0">
                <a:latin typeface="Consolas"/>
                <a:cs typeface="Consolas"/>
              </a:rPr>
              <a:t>(4242);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dirty="0" smtClean="0"/>
              <a:t>Method accept() blocks waiting for connection</a:t>
            </a:r>
          </a:p>
          <a:p>
            <a:pPr marL="0" indent="0">
              <a:buNone/>
            </a:pP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Socket socket = </a:t>
            </a:r>
            <a:r>
              <a:rPr lang="en-US" sz="2800" dirty="0" err="1" smtClean="0">
                <a:latin typeface="Consolas"/>
                <a:cs typeface="Consolas"/>
              </a:rPr>
              <a:t>ss.accept</a:t>
            </a:r>
            <a:r>
              <a:rPr lang="en-US" sz="2800" dirty="0" smtClean="0">
                <a:latin typeface="Consolas"/>
                <a:cs typeface="Consolas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06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8" y="-91506"/>
            <a:ext cx="8229600" cy="1143000"/>
          </a:xfrm>
        </p:spPr>
        <p:txBody>
          <a:bodyPr/>
          <a:lstStyle/>
          <a:p>
            <a:r>
              <a:rPr lang="en-US" dirty="0" smtClean="0"/>
              <a:t>Example: Object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759" y="297489"/>
            <a:ext cx="8686800" cy="648041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java.io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.*;</a:t>
            </a:r>
            <a:endParaRPr lang="en-US" sz="12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java.net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.*;</a:t>
            </a:r>
            <a:endParaRPr lang="en-US" sz="12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Server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main(String[]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ClassNotFoundException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create socket on agreed-upon port...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ServerSocket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serverSocket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ServerSocket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(4242);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wait for client to connect, get socket connection...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Socket socket =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serverSocket.accept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open output stream to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cs typeface="Consolas"/>
              </a:rPr>
              <a:t>client, flush send header, then input stream.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ObjectOutputStream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oos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ObjectOutputStream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socket.getOutputStream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())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oos.flush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ensure data is sent to the 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ObjectInputStream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ois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ObjectInputStream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socket.getInputStream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send object(s) to client...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String s1 = </a:t>
            </a:r>
            <a:r>
              <a:rPr lang="en-US" sz="1200" dirty="0">
                <a:solidFill>
                  <a:srgbClr val="2A00FF"/>
                </a:solidFill>
                <a:latin typeface="Consolas"/>
                <a:cs typeface="Consolas"/>
              </a:rPr>
              <a:t>"hello there"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oos.writeObject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(s1);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oos.flush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ensure data is sent to the client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2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/>
                <a:cs typeface="Consolas"/>
              </a:rPr>
              <a:t>"sent to client: %s\n"</a:t>
            </a:r>
            <a:r>
              <a:rPr lang="en-US" sz="1200" i="1" dirty="0">
                <a:solidFill>
                  <a:srgbClr val="000000"/>
                </a:solidFill>
                <a:latin typeface="Consolas"/>
                <a:cs typeface="Consolas"/>
              </a:rPr>
              <a:t>, s1);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read object(s) from client...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String s2 = (String)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ois.readObject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2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/>
                <a:cs typeface="Consolas"/>
              </a:rPr>
              <a:t>"received from client: %s\n"</a:t>
            </a:r>
            <a:r>
              <a:rPr lang="en-US" sz="1200" i="1" dirty="0">
                <a:solidFill>
                  <a:srgbClr val="000000"/>
                </a:solidFill>
                <a:latin typeface="Consolas"/>
                <a:cs typeface="Consolas"/>
              </a:rPr>
              <a:t>, s2);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close streams...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l-NL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nl-NL" sz="1200" dirty="0" err="1">
                <a:solidFill>
                  <a:srgbClr val="000000"/>
                </a:solidFill>
                <a:latin typeface="Consolas"/>
                <a:cs typeface="Consolas"/>
              </a:rPr>
              <a:t>oos.close</a:t>
            </a:r>
            <a:r>
              <a:rPr lang="nl-NL" sz="12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ois.close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46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8" y="-91506"/>
            <a:ext cx="8229600" cy="1143000"/>
          </a:xfrm>
        </p:spPr>
        <p:txBody>
          <a:bodyPr/>
          <a:lstStyle/>
          <a:p>
            <a:r>
              <a:rPr lang="en-US" dirty="0" smtClean="0"/>
              <a:t>Example: Object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583"/>
            <a:ext cx="8686800" cy="648041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java.io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.*;</a:t>
            </a:r>
            <a:endParaRPr lang="en-US" sz="12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java.net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.*;</a:t>
            </a:r>
            <a:endParaRPr lang="en-US" sz="12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Client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main(String[]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UnknownHostException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IOException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b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                                               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ClassNotFoundException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create socket on agreed upon port (and local host for this example)...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Socket socket 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Socket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lang="en-US" sz="1200" b="1" dirty="0" err="1" smtClean="0">
                <a:solidFill>
                  <a:srgbClr val="2A00FF"/>
                </a:solidFill>
                <a:latin typeface="Consolas"/>
                <a:cs typeface="Consolas"/>
              </a:rPr>
              <a:t>data.cs.purdue.edu</a:t>
            </a:r>
            <a:r>
              <a:rPr lang="en-US" sz="1200" b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, 4242);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open input stream first, gets header from server...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ObjectInputStream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ois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ObjectInputStream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socket.getInputStream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open output stream second, sends header to server...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ObjectOutputStream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oos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ObjectOutputStream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/>
                <a:cs typeface="Consolas"/>
              </a:rPr>
              <a:t>socket.getOutputStream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read object(s) from server...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String s1 = (String)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ois.readObject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2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/>
                <a:cs typeface="Consolas"/>
              </a:rPr>
              <a:t>"received from server: %s\n"</a:t>
            </a:r>
            <a:r>
              <a:rPr lang="en-US" sz="1200" i="1" dirty="0">
                <a:solidFill>
                  <a:srgbClr val="000000"/>
                </a:solidFill>
                <a:latin typeface="Consolas"/>
                <a:cs typeface="Consolas"/>
              </a:rPr>
              <a:t>, s1);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write object(s) to server...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String s2 = s1.toUpperCase();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oos.writeObject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(s2);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oos.flush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ensure data is sent to the server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2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/>
                <a:cs typeface="Consolas"/>
              </a:rPr>
              <a:t>"sent to server: %s\n"</a:t>
            </a:r>
            <a:r>
              <a:rPr lang="en-US" sz="1200" i="1" dirty="0">
                <a:solidFill>
                  <a:srgbClr val="000000"/>
                </a:solidFill>
                <a:latin typeface="Consolas"/>
                <a:cs typeface="Consolas"/>
              </a:rPr>
              <a:t>, s2);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/>
                <a:cs typeface="Consolas"/>
              </a:rPr>
              <a:t>// close streams...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l-NL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nl-NL" sz="1200" dirty="0" err="1">
                <a:solidFill>
                  <a:srgbClr val="000000"/>
                </a:solidFill>
                <a:latin typeface="Consolas"/>
                <a:cs typeface="Consolas"/>
              </a:rPr>
              <a:t>oos.close</a:t>
            </a:r>
            <a:r>
              <a:rPr lang="nl-NL" sz="12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ois.close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52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of File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RAM comes and goes</a:t>
            </a:r>
          </a:p>
          <a:p>
            <a:pPr lvl="1"/>
            <a:r>
              <a:rPr lang="en-US" dirty="0" smtClean="0"/>
              <a:t>Programs crash</a:t>
            </a:r>
          </a:p>
          <a:p>
            <a:pPr lvl="1"/>
            <a:r>
              <a:rPr lang="en-US" dirty="0" smtClean="0"/>
              <a:t>Systems reboot</a:t>
            </a:r>
          </a:p>
          <a:p>
            <a:r>
              <a:rPr lang="en-US" dirty="0" smtClean="0"/>
              <a:t>Files last </a:t>
            </a:r>
            <a:r>
              <a:rPr lang="en-US" smtClean="0"/>
              <a:t>(well … </a:t>
            </a:r>
            <a:r>
              <a:rPr lang="en-US" dirty="0" smtClean="0"/>
              <a:t>comparatively speaking…)</a:t>
            </a:r>
          </a:p>
          <a:p>
            <a:r>
              <a:rPr lang="en-US" dirty="0" smtClean="0"/>
              <a:t>Programs save data to files to</a:t>
            </a:r>
          </a:p>
          <a:p>
            <a:pPr lvl="1"/>
            <a:r>
              <a:rPr lang="en-US" dirty="0" smtClean="0"/>
              <a:t>recover from program crashes and system reboots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as input to other programs</a:t>
            </a:r>
          </a:p>
          <a:p>
            <a:r>
              <a:rPr lang="en-US" dirty="0" smtClean="0"/>
              <a:t>File I/O operations extend naturally to communication between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with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(most?) cases, a single server is connected to by multiple clients</a:t>
            </a:r>
          </a:p>
          <a:p>
            <a:r>
              <a:rPr lang="en-US" dirty="0" smtClean="0"/>
              <a:t>Server must be able to communicate with all clients simultaneously—no blocking</a:t>
            </a:r>
          </a:p>
          <a:p>
            <a:r>
              <a:rPr lang="en-US" dirty="0" smtClean="0"/>
              <a:t>Technique: server creates a separate thread to handle each client as it connects</a:t>
            </a:r>
          </a:p>
          <a:p>
            <a:r>
              <a:rPr lang="en-US" dirty="0" smtClean="0"/>
              <a:t>Client and server may also each create separate thread for reading and 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15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Echo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server that accepts connections from multiple clients</a:t>
            </a:r>
          </a:p>
          <a:p>
            <a:r>
              <a:rPr lang="en-US" dirty="0" smtClean="0"/>
              <a:t>Spawns a thread for each client</a:t>
            </a:r>
          </a:p>
          <a:p>
            <a:r>
              <a:rPr lang="en-US" dirty="0" smtClean="0"/>
              <a:t>Reads lines from the connection, logs information, echoes lines back</a:t>
            </a:r>
          </a:p>
          <a:p>
            <a:r>
              <a:rPr lang="en-US" dirty="0" smtClean="0"/>
              <a:t>Useful for debugging network and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24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1"/>
          <p:cNvGrpSpPr/>
          <p:nvPr/>
        </p:nvGrpSpPr>
        <p:grpSpPr>
          <a:xfrm>
            <a:off x="286019" y="2681062"/>
            <a:ext cx="4873748" cy="3948877"/>
            <a:chOff x="286019" y="2681062"/>
            <a:chExt cx="4873748" cy="3948877"/>
          </a:xfrm>
        </p:grpSpPr>
        <p:sp>
          <p:nvSpPr>
            <p:cNvPr id="37" name="Rounded Rectangle 36"/>
            <p:cNvSpPr/>
            <p:nvPr/>
          </p:nvSpPr>
          <p:spPr>
            <a:xfrm>
              <a:off x="286019" y="4469389"/>
              <a:ext cx="4175865" cy="216055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369639" y="4560925"/>
              <a:ext cx="0" cy="20013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4084339" y="2681062"/>
              <a:ext cx="1075428" cy="2085125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Echo Server Timeline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83543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starts: opens </a:t>
            </a:r>
            <a:r>
              <a:rPr lang="en-US" dirty="0" err="1" smtClean="0"/>
              <a:t>ServerSocket</a:t>
            </a:r>
            <a:r>
              <a:rPr lang="en-US" dirty="0" smtClean="0"/>
              <a:t> and blocks (waiting for client)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7965" y="2070985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 starts: opens Socket to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681062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receives connection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607378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creates thread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68522" y="1270053"/>
            <a:ext cx="0" cy="4633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flipV="1">
            <a:off x="4336035" y="1981035"/>
            <a:ext cx="232487" cy="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  <a:endCxn id="6" idx="3"/>
          </p:cNvCxnSpPr>
          <p:nvPr/>
        </p:nvCxnSpPr>
        <p:spPr>
          <a:xfrm flipH="1">
            <a:off x="4336035" y="2374196"/>
            <a:ext cx="471930" cy="610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2396618" y="3287484"/>
            <a:ext cx="0" cy="319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22893" y="4766187"/>
            <a:ext cx="1613142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 sends line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7200" y="5069397"/>
            <a:ext cx="1613142" cy="9852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thread 1 reads/echoes line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22893" y="5535011"/>
            <a:ext cx="1613142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 reads line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07965" y="3447670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2 starts: opens Socket to Server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807965" y="4722633"/>
            <a:ext cx="3878835" cy="606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3 starts: opens Socket to Server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1" idx="1"/>
            <a:endCxn id="23" idx="3"/>
          </p:cNvCxnSpPr>
          <p:nvPr/>
        </p:nvCxnSpPr>
        <p:spPr>
          <a:xfrm flipH="1">
            <a:off x="2070342" y="5069398"/>
            <a:ext cx="652551" cy="492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  <a:endCxn id="25" idx="1"/>
          </p:cNvCxnSpPr>
          <p:nvPr/>
        </p:nvCxnSpPr>
        <p:spPr>
          <a:xfrm>
            <a:off x="2070342" y="5562018"/>
            <a:ext cx="652551" cy="276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23" idx="0"/>
          </p:cNvCxnSpPr>
          <p:nvPr/>
        </p:nvCxnSpPr>
        <p:spPr>
          <a:xfrm flipH="1">
            <a:off x="1263771" y="4213800"/>
            <a:ext cx="1132847" cy="855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21208" y="125054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Process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93869" y="1249622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37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Echo Server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java.io.IOException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java.io.PrintWriter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java.net.ServerSocket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java.net.Socket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java.util.Scanner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EchoServer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implements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Runnable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Socket </a:t>
            </a:r>
            <a:r>
              <a:rPr lang="en-US" sz="1500" dirty="0">
                <a:solidFill>
                  <a:srgbClr val="0000C0"/>
                </a:solidFill>
                <a:latin typeface="Consolas"/>
                <a:cs typeface="Consolas"/>
              </a:rPr>
              <a:t>socket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EchoServer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(Socket socket)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b="1" dirty="0" err="1">
                <a:solidFill>
                  <a:srgbClr val="7F0055"/>
                </a:solidFill>
                <a:latin typeface="Consolas"/>
                <a:cs typeface="Consolas"/>
              </a:rPr>
              <a:t>this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sz="1500" b="1" dirty="0" err="1">
                <a:solidFill>
                  <a:srgbClr val="0000C0"/>
                </a:solidFill>
                <a:latin typeface="Consolas"/>
                <a:cs typeface="Consolas"/>
              </a:rPr>
              <a:t>socket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= socket;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endParaRPr lang="en-US" sz="15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// continued…</a:t>
            </a:r>
            <a:endParaRPr lang="en-US" sz="15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30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548" y="57240"/>
            <a:ext cx="8229600" cy="1143000"/>
          </a:xfrm>
        </p:spPr>
        <p:txBody>
          <a:bodyPr/>
          <a:lstStyle/>
          <a:p>
            <a:r>
              <a:rPr lang="en-US" dirty="0" smtClean="0"/>
              <a:t>Example: Echo Server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006"/>
            <a:ext cx="8229600" cy="514215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// run method for thread...    </a:t>
            </a:r>
            <a:endParaRPr lang="en-US" sz="15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  <a:cs typeface="Consolas"/>
              </a:rPr>
              <a:t>    public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run()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5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5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/>
                <a:cs typeface="Consolas"/>
              </a:rPr>
              <a:t>"connection received from %s\n"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500" i="1" dirty="0">
                <a:solidFill>
                  <a:srgbClr val="0000C0"/>
                </a:solidFill>
                <a:latin typeface="Consolas"/>
                <a:cs typeface="Consolas"/>
              </a:rPr>
              <a:t>socket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try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// socket open: make </a:t>
            </a:r>
            <a:r>
              <a:rPr lang="en-US" sz="1500" dirty="0" err="1">
                <a:solidFill>
                  <a:srgbClr val="3F7F5F"/>
                </a:solidFill>
                <a:latin typeface="Consolas"/>
                <a:cs typeface="Consolas"/>
              </a:rPr>
              <a:t>PrinterWriter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 and Scanner from it...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PrintWriter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pw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PrintWriter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b="1" dirty="0" err="1">
                <a:solidFill>
                  <a:srgbClr val="0000C0"/>
                </a:solidFill>
                <a:latin typeface="Consolas"/>
                <a:cs typeface="Consolas"/>
              </a:rPr>
              <a:t>socket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.getOutputStream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Scanner in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Scanner(</a:t>
            </a:r>
            <a:r>
              <a:rPr lang="en-US" sz="1500" b="1" dirty="0" err="1">
                <a:solidFill>
                  <a:srgbClr val="0000C0"/>
                </a:solidFill>
                <a:latin typeface="Consolas"/>
                <a:cs typeface="Consolas"/>
              </a:rPr>
              <a:t>socket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.getInputStream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1500" dirty="0">
                <a:solidFill>
                  <a:srgbClr val="3F7F5F"/>
                </a:solidFill>
                <a:latin typeface="Consolas"/>
                <a:cs typeface="Consolas"/>
              </a:rPr>
              <a:t>// read from input, and echo output...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while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in.hasNextLine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    String line =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in.nextLine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sz="1500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sz="1500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/>
                <a:cs typeface="Consolas"/>
              </a:rPr>
              <a:t>"%s says: %s\n"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500" i="1" dirty="0">
                <a:solidFill>
                  <a:srgbClr val="0000C0"/>
                </a:solidFill>
                <a:latin typeface="Consolas"/>
                <a:cs typeface="Consolas"/>
              </a:rPr>
              <a:t>socket</a:t>
            </a:r>
            <a:r>
              <a:rPr lang="en-US" sz="1500" i="1" dirty="0">
                <a:solidFill>
                  <a:srgbClr val="000000"/>
                </a:solidFill>
                <a:latin typeface="Consolas"/>
                <a:cs typeface="Consolas"/>
              </a:rPr>
              <a:t>, line);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pw.printf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dirty="0">
                <a:solidFill>
                  <a:srgbClr val="2A00FF"/>
                </a:solidFill>
                <a:latin typeface="Consolas"/>
                <a:cs typeface="Consolas"/>
              </a:rPr>
              <a:t>"echo: %s\n"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, line);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500" dirty="0">
                <a:solidFill>
                  <a:srgbClr val="000000"/>
                </a:solidFill>
                <a:latin typeface="Consolas"/>
                <a:cs typeface="Consolas"/>
              </a:rPr>
              <a:t>                </a:t>
            </a:r>
            <a:r>
              <a:rPr lang="de-DE" sz="1500" dirty="0" err="1">
                <a:solidFill>
                  <a:srgbClr val="000000"/>
                </a:solidFill>
                <a:latin typeface="Consolas"/>
                <a:cs typeface="Consolas"/>
              </a:rPr>
              <a:t>pw.flush</a:t>
            </a:r>
            <a:r>
              <a:rPr lang="de-DE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500" dirty="0">
                <a:solidFill>
                  <a:srgbClr val="000000"/>
                </a:solidFill>
                <a:latin typeface="Consolas"/>
                <a:cs typeface="Consolas"/>
              </a:rPr>
              <a:t>    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de-DE" sz="1500" dirty="0">
                <a:solidFill>
                  <a:srgbClr val="3F7F5F"/>
                </a:solidFill>
                <a:latin typeface="Consolas"/>
                <a:cs typeface="Consolas"/>
              </a:rPr>
              <a:t>// </a:t>
            </a:r>
            <a:r>
              <a:rPr lang="de-DE" sz="1500" dirty="0" err="1">
                <a:solidFill>
                  <a:srgbClr val="3F7F5F"/>
                </a:solidFill>
                <a:latin typeface="Consolas"/>
                <a:cs typeface="Consolas"/>
              </a:rPr>
              <a:t>input</a:t>
            </a:r>
            <a:r>
              <a:rPr lang="de-DE" sz="1500" dirty="0">
                <a:solidFill>
                  <a:srgbClr val="3F7F5F"/>
                </a:solidFill>
                <a:latin typeface="Consolas"/>
                <a:cs typeface="Consolas"/>
              </a:rPr>
              <a:t> </a:t>
            </a:r>
            <a:r>
              <a:rPr lang="de-DE" sz="1500" dirty="0" err="1">
                <a:solidFill>
                  <a:srgbClr val="3F7F5F"/>
                </a:solidFill>
                <a:latin typeface="Consolas"/>
                <a:cs typeface="Consolas"/>
              </a:rPr>
              <a:t>done</a:t>
            </a:r>
            <a:r>
              <a:rPr lang="de-DE" sz="1500" dirty="0">
                <a:solidFill>
                  <a:srgbClr val="3F7F5F"/>
                </a:solidFill>
                <a:latin typeface="Consolas"/>
                <a:cs typeface="Consolas"/>
              </a:rPr>
              <a:t>, </a:t>
            </a:r>
            <a:r>
              <a:rPr lang="de-DE" sz="1500" dirty="0" err="1">
                <a:solidFill>
                  <a:srgbClr val="3F7F5F"/>
                </a:solidFill>
                <a:latin typeface="Consolas"/>
                <a:cs typeface="Consolas"/>
              </a:rPr>
              <a:t>close</a:t>
            </a:r>
            <a:r>
              <a:rPr lang="de-DE" sz="1500" dirty="0">
                <a:solidFill>
                  <a:srgbClr val="3F7F5F"/>
                </a:solidFill>
                <a:latin typeface="Consolas"/>
                <a:cs typeface="Consolas"/>
              </a:rPr>
              <a:t> </a:t>
            </a:r>
            <a:r>
              <a:rPr lang="de-DE" sz="1500" dirty="0" err="1">
                <a:solidFill>
                  <a:srgbClr val="3F7F5F"/>
                </a:solidFill>
                <a:latin typeface="Consolas"/>
                <a:cs typeface="Consolas"/>
              </a:rPr>
              <a:t>connections</a:t>
            </a:r>
            <a:r>
              <a:rPr lang="de-DE" sz="1500" dirty="0">
                <a:solidFill>
                  <a:srgbClr val="3F7F5F"/>
                </a:solidFill>
                <a:latin typeface="Consolas"/>
                <a:cs typeface="Consolas"/>
              </a:rPr>
              <a:t>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pw.close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in.close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500" dirty="0">
                <a:solidFill>
                  <a:srgbClr val="000000"/>
                </a:solidFill>
                <a:latin typeface="Consolas"/>
                <a:cs typeface="Consolas"/>
              </a:rPr>
              <a:t>        } </a:t>
            </a:r>
            <a:r>
              <a:rPr lang="fr-FR" sz="1500" b="1" dirty="0">
                <a:solidFill>
                  <a:srgbClr val="7F0055"/>
                </a:solidFill>
                <a:latin typeface="Consolas"/>
                <a:cs typeface="Consolas"/>
              </a:rPr>
              <a:t>catch</a:t>
            </a:r>
            <a:r>
              <a:rPr lang="fr-FR" sz="1500" b="1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fr-FR" sz="1500" b="1" dirty="0" err="1">
                <a:solidFill>
                  <a:srgbClr val="000000"/>
                </a:solidFill>
                <a:latin typeface="Consolas"/>
                <a:cs typeface="Consolas"/>
              </a:rPr>
              <a:t>IOException</a:t>
            </a:r>
            <a:r>
              <a:rPr lang="fr-FR" sz="1500" b="1" dirty="0">
                <a:solidFill>
                  <a:srgbClr val="000000"/>
                </a:solidFill>
                <a:latin typeface="Consolas"/>
                <a:cs typeface="Consolas"/>
              </a:rPr>
              <a:t> e)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e.printStackTrace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25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Echo Server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// main method...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dirty="0">
                <a:solidFill>
                  <a:srgbClr val="3F7F5F"/>
                </a:solidFill>
                <a:latin typeface="Consolas"/>
                <a:cs typeface="Consolas"/>
              </a:rPr>
              <a:t>// allocate server socket at given port...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ServerSocket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serverSocket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ServerSocket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(4343);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  <a:cs typeface="Consolas"/>
              </a:rPr>
              <a:t>.printf</a:t>
            </a:r>
            <a:r>
              <a:rPr lang="en-US" i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  <a:cs typeface="Consolas"/>
              </a:rPr>
              <a:t>"socket open, waiting for connections on %s\n"</a:t>
            </a:r>
            <a:r>
              <a:rPr lang="en-US" i="1" dirty="0" smtClean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br>
              <a:rPr lang="en-US" i="1" dirty="0" smtClean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i="1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              </a:t>
            </a:r>
            <a:r>
              <a:rPr lang="en-US" i="1" dirty="0" err="1">
                <a:solidFill>
                  <a:srgbClr val="000000"/>
                </a:solidFill>
                <a:latin typeface="Consolas"/>
                <a:cs typeface="Consolas"/>
              </a:rPr>
              <a:t>serverSocket</a:t>
            </a:r>
            <a:r>
              <a:rPr lang="en-US" i="1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dirty="0">
                <a:solidFill>
                  <a:srgbClr val="3F7F5F"/>
                </a:solidFill>
                <a:latin typeface="Consolas"/>
                <a:cs typeface="Consolas"/>
              </a:rPr>
              <a:t>// infinite server loop: accept connection, </a:t>
            </a:r>
            <a:endParaRPr lang="en-US" dirty="0" smtClean="0">
              <a:solidFill>
                <a:srgbClr val="3F7F5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/>
                <a:cs typeface="Consolas"/>
              </a:rPr>
              <a:t>       // spawn </a:t>
            </a:r>
            <a:r>
              <a:rPr lang="en-US" dirty="0">
                <a:solidFill>
                  <a:srgbClr val="3F7F5F"/>
                </a:solidFill>
                <a:latin typeface="Consolas"/>
                <a:cs typeface="Consolas"/>
              </a:rPr>
              <a:t>thread to handle...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    Socket socket =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serverSocket.accept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EchoServer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server = 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EchoServer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(socket);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Thread(server).start();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3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Communication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standard file I/O classes: low-level, high-level, object, and text</a:t>
            </a:r>
          </a:p>
          <a:p>
            <a:r>
              <a:rPr lang="en-US" dirty="0" smtClean="0"/>
              <a:t>Adds abstractions to deal with network connections</a:t>
            </a:r>
          </a:p>
          <a:p>
            <a:pPr lvl="1"/>
            <a:r>
              <a:rPr lang="en-US" dirty="0" err="1" smtClean="0"/>
              <a:t>ServerSocket</a:t>
            </a:r>
            <a:r>
              <a:rPr lang="en-US" dirty="0" smtClean="0"/>
              <a:t> to wait for connections</a:t>
            </a:r>
          </a:p>
          <a:p>
            <a:pPr lvl="1"/>
            <a:r>
              <a:rPr lang="en-US" dirty="0" smtClean="0"/>
              <a:t>Socket abstracts a TCP socket (IP address + port)</a:t>
            </a:r>
          </a:p>
          <a:p>
            <a:r>
              <a:rPr lang="en-US" dirty="0" smtClean="0"/>
              <a:t>Uses threads to improve responsiveness and avoid blocking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84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is (or tries to be) platform independent</a:t>
            </a:r>
          </a:p>
          <a:p>
            <a:r>
              <a:rPr lang="en-US" dirty="0" smtClean="0"/>
              <a:t>Provides abstractions for files and file systems</a:t>
            </a:r>
          </a:p>
          <a:p>
            <a:r>
              <a:rPr lang="en-US" dirty="0" smtClean="0"/>
              <a:t>File class</a:t>
            </a:r>
          </a:p>
          <a:p>
            <a:pPr lvl="1"/>
            <a:r>
              <a:rPr lang="en-US" dirty="0" smtClean="0"/>
              <a:t>But, file name is operating system (OS) dependent</a:t>
            </a:r>
          </a:p>
          <a:p>
            <a:pPr lvl="1"/>
            <a:r>
              <a:rPr lang="en-US" dirty="0" smtClean="0"/>
              <a:t>And, file directory conventions are OS-dependent (e.g., path name of user home directory)</a:t>
            </a:r>
          </a:p>
          <a:p>
            <a:pPr lvl="1"/>
            <a:r>
              <a:rPr lang="en-US" dirty="0" smtClean="0"/>
              <a:t>So, there are limits to O</a:t>
            </a:r>
            <a:r>
              <a:rPr lang="en-US" dirty="0"/>
              <a:t>S</a:t>
            </a:r>
            <a:r>
              <a:rPr lang="en-US" dirty="0" smtClean="0"/>
              <a:t> independence</a:t>
            </a:r>
          </a:p>
          <a:p>
            <a:r>
              <a:rPr lang="en-US" dirty="0" smtClean="0"/>
              <a:t>Three layers of abstraction in Java for file I/O</a:t>
            </a:r>
          </a:p>
          <a:p>
            <a:r>
              <a:rPr lang="en-US" dirty="0"/>
              <a:t>Ultimately, all data stored as </a:t>
            </a:r>
            <a:r>
              <a:rPr lang="en-US" dirty="0" smtClean="0"/>
              <a:t>a stream </a:t>
            </a:r>
            <a:r>
              <a:rPr lang="en-US" dirty="0"/>
              <a:t>of </a:t>
            </a:r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6601728" y="6126163"/>
            <a:ext cx="914400" cy="612648"/>
          </a:xfrm>
          <a:prstGeom prst="wedgeRectCallout">
            <a:avLst>
              <a:gd name="adj1" fmla="val 96777"/>
              <a:gd name="adj2" fmla="val -570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39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DirectoryList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    // proxy method to setup recursion...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endParaRPr lang="en-US" sz="15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ArrayList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&lt;File&gt;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directoryList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(File root)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ArrayList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&lt;File&gt; list = 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ArrayList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&lt;File&gt;();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return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directoryList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(list, root);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   /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/ recursive method to walk the directory tree (preorder traversal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ArrayList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&lt;File&gt;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directoryList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ArrayList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&lt;File&gt; </a:t>
            </a:r>
            <a:r>
              <a:rPr lang="en-US" sz="15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  <a:cs typeface="Consolas"/>
              </a:rPr>
              <a:t>list, File root)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  <a:cs typeface="Consolas"/>
              </a:rPr>
              <a:t>list.add</a:t>
            </a:r>
            <a:r>
              <a:rPr lang="en-US" sz="15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cs typeface="Consolas"/>
              </a:rPr>
              <a:t>(root);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root.isDirectory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for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(File f :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  <a:cs typeface="Consolas"/>
              </a:rPr>
              <a:t>root.listFiles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		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directoryList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cs typeface="Consolas"/>
              </a:rPr>
              <a:t>list, f);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500" b="1" dirty="0">
                <a:solidFill>
                  <a:srgbClr val="7F0055"/>
                </a:solidFill>
                <a:latin typeface="Consolas"/>
                <a:cs typeface="Consolas"/>
              </a:rPr>
              <a:t>return</a:t>
            </a:r>
            <a:r>
              <a:rPr lang="en-U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cs typeface="Consolas"/>
              </a:rPr>
              <a:t>list;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6841554" y="1417638"/>
            <a:ext cx="1845246" cy="469119"/>
          </a:xfrm>
          <a:prstGeom prst="wedgeRectCallout">
            <a:avLst>
              <a:gd name="adj1" fmla="val -112871"/>
              <a:gd name="adj2" fmla="val 795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method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841553" y="3850206"/>
            <a:ext cx="1967805" cy="537770"/>
          </a:xfrm>
          <a:prstGeom prst="wedgeRectCallout">
            <a:avLst>
              <a:gd name="adj1" fmla="val -239761"/>
              <a:gd name="adj2" fmla="val -226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 node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841554" y="4954351"/>
            <a:ext cx="1967805" cy="629305"/>
          </a:xfrm>
          <a:prstGeom prst="wedgeRectCallout">
            <a:avLst>
              <a:gd name="adj1" fmla="val -145833"/>
              <a:gd name="adj2" fmla="val -738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recursive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16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File Operations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8"/>
            <a:ext cx="8686800" cy="52578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Open: </a:t>
            </a:r>
          </a:p>
          <a:p>
            <a:pPr lvl="1"/>
            <a:r>
              <a:rPr lang="en-US" dirty="0" smtClean="0"/>
              <a:t>Files must be opened before they can be used</a:t>
            </a:r>
          </a:p>
          <a:p>
            <a:pPr lvl="1"/>
            <a:r>
              <a:rPr lang="en-US" dirty="0" smtClean="0"/>
              <a:t>Open method indicates </a:t>
            </a:r>
            <a:r>
              <a:rPr lang="en-US" dirty="0"/>
              <a:t>“for reading”, “for writing”, or “both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May also indicate “append” mode</a:t>
            </a:r>
            <a:endParaRPr lang="en-US" dirty="0"/>
          </a:p>
          <a:p>
            <a:pPr lvl="1"/>
            <a:r>
              <a:rPr lang="en-US" dirty="0" smtClean="0"/>
              <a:t>Allows operating system to establish “buffers” and other state information about the file being read or written</a:t>
            </a:r>
          </a:p>
          <a:p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Transfers data from the file (or input stream) to the user process</a:t>
            </a:r>
          </a:p>
          <a:p>
            <a:pPr lvl="1"/>
            <a:r>
              <a:rPr lang="en-US" dirty="0" smtClean="0"/>
              <a:t>Specific method signatures indicate the type of data being transferred (byte, </a:t>
            </a:r>
            <a:r>
              <a:rPr lang="en-US" dirty="0" err="1" smtClean="0"/>
              <a:t>int</a:t>
            </a:r>
            <a:r>
              <a:rPr lang="en-US" dirty="0" smtClean="0"/>
              <a:t>, String, Tree, etc.)</a:t>
            </a:r>
          </a:p>
          <a:p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Transfers data from the user process to the file (or output stream)</a:t>
            </a:r>
          </a:p>
          <a:p>
            <a:pPr lvl="1"/>
            <a:r>
              <a:rPr lang="en-US" dirty="0"/>
              <a:t>Specific method signatures indicate the type of data being transferred (byte, </a:t>
            </a:r>
            <a:r>
              <a:rPr lang="en-US" dirty="0" err="1"/>
              <a:t>int</a:t>
            </a:r>
            <a:r>
              <a:rPr lang="en-US" dirty="0"/>
              <a:t>, String, Tree, etc.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File Operations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File position</a:t>
            </a:r>
          </a:p>
          <a:p>
            <a:pPr lvl="1"/>
            <a:r>
              <a:rPr lang="en-US" dirty="0" smtClean="0"/>
              <a:t>Sets the “current input position” to a specific byte address in the file</a:t>
            </a:r>
          </a:p>
          <a:p>
            <a:pPr lvl="1"/>
            <a:r>
              <a:rPr lang="en-US" dirty="0" smtClean="0"/>
              <a:t>Can be used to skip over data in the file; or back up to read data again</a:t>
            </a:r>
          </a:p>
          <a:p>
            <a:pPr lvl="1"/>
            <a:r>
              <a:rPr lang="en-US" dirty="0" smtClean="0"/>
              <a:t>Can be used to “rewind” the file to start reading from the beginning again</a:t>
            </a:r>
          </a:p>
          <a:p>
            <a:r>
              <a:rPr lang="en-US" dirty="0" smtClean="0"/>
              <a:t>Close</a:t>
            </a:r>
          </a:p>
          <a:p>
            <a:pPr lvl="1"/>
            <a:r>
              <a:rPr lang="en-US" dirty="0" smtClean="0"/>
              <a:t>Ensures that any “queued data” is “flushed” from the operating system buffers</a:t>
            </a:r>
          </a:p>
          <a:p>
            <a:pPr lvl="1"/>
            <a:r>
              <a:rPr lang="en-US" dirty="0" smtClean="0"/>
              <a:t>Frees any operating system resources being dedicated to managing the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44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7393" cy="4952143"/>
          </a:xfrm>
        </p:spPr>
        <p:txBody>
          <a:bodyPr>
            <a:normAutofit/>
          </a:bodyPr>
          <a:lstStyle/>
          <a:p>
            <a:r>
              <a:rPr lang="en-US" dirty="0" smtClean="0"/>
              <a:t>Without buffering, each read or write may generate physical disk access</a:t>
            </a:r>
          </a:p>
          <a:p>
            <a:r>
              <a:rPr lang="en-US" dirty="0" smtClean="0"/>
              <a:t>Can be extremely slow for large volumes of data</a:t>
            </a:r>
          </a:p>
          <a:p>
            <a:r>
              <a:rPr lang="en-US" dirty="0" smtClean="0"/>
              <a:t>Buffering has OS create internal array</a:t>
            </a:r>
          </a:p>
          <a:p>
            <a:pPr lvl="1"/>
            <a:r>
              <a:rPr lang="en-US" dirty="0" smtClean="0"/>
              <a:t>OS reads “more than needed” on input, keeps rest for next call to read method</a:t>
            </a:r>
          </a:p>
          <a:p>
            <a:pPr lvl="1"/>
            <a:r>
              <a:rPr lang="en-US" dirty="0" smtClean="0"/>
              <a:t>OS doesn’t send output “right away” to disk drive, waits a while in case another write comes along</a:t>
            </a:r>
          </a:p>
          <a:p>
            <a:pPr lvl="1"/>
            <a:r>
              <a:rPr lang="en-US" dirty="0" smtClean="0"/>
              <a:t>Important to close file (or flush buffers) when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40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Layers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641" cy="49314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Low-Level</a:t>
            </a:r>
          </a:p>
          <a:p>
            <a:pPr lvl="1"/>
            <a:r>
              <a:rPr lang="en-US" dirty="0" smtClean="0"/>
              <a:t>“Raw” data transfer: byte-oriented</a:t>
            </a:r>
          </a:p>
          <a:p>
            <a:pPr lvl="1"/>
            <a:r>
              <a:rPr lang="en-US" dirty="0" smtClean="0"/>
              <a:t>Classes: </a:t>
            </a:r>
            <a:r>
              <a:rPr lang="en-US" dirty="0" err="1" smtClean="0"/>
              <a:t>FileOutputStream</a:t>
            </a:r>
            <a:r>
              <a:rPr lang="en-US" dirty="0" smtClean="0"/>
              <a:t>, </a:t>
            </a:r>
            <a:r>
              <a:rPr lang="en-US" dirty="0" err="1" smtClean="0"/>
              <a:t>FileInputStream</a:t>
            </a:r>
            <a:endParaRPr lang="en-US" dirty="0" smtClean="0"/>
          </a:p>
          <a:p>
            <a:r>
              <a:rPr lang="en-US" dirty="0" smtClean="0"/>
              <a:t>High-Level</a:t>
            </a:r>
          </a:p>
          <a:p>
            <a:pPr lvl="1"/>
            <a:r>
              <a:rPr lang="en-US" dirty="0" smtClean="0"/>
              <a:t>Java primitive types</a:t>
            </a:r>
          </a:p>
          <a:p>
            <a:pPr lvl="1"/>
            <a:r>
              <a:rPr lang="en-US" dirty="0" smtClean="0"/>
              <a:t>Classes: </a:t>
            </a:r>
            <a:r>
              <a:rPr lang="en-US" dirty="0" err="1" smtClean="0"/>
              <a:t>DataOutputStream</a:t>
            </a:r>
            <a:r>
              <a:rPr lang="en-US" dirty="0" smtClean="0"/>
              <a:t>, </a:t>
            </a:r>
            <a:r>
              <a:rPr lang="en-US" dirty="0" err="1" smtClean="0"/>
              <a:t>DataInputStream</a:t>
            </a:r>
            <a:endParaRPr lang="en-US" dirty="0" smtClean="0"/>
          </a:p>
          <a:p>
            <a:r>
              <a:rPr lang="en-US" dirty="0" smtClean="0"/>
              <a:t>Object I/O</a:t>
            </a:r>
          </a:p>
          <a:p>
            <a:pPr lvl="1"/>
            <a:r>
              <a:rPr lang="en-US" dirty="0" smtClean="0"/>
              <a:t>Java object types</a:t>
            </a:r>
          </a:p>
          <a:p>
            <a:pPr lvl="1"/>
            <a:r>
              <a:rPr lang="en-US" dirty="0" smtClean="0"/>
              <a:t>Classes: </a:t>
            </a:r>
            <a:r>
              <a:rPr lang="en-US" dirty="0" err="1" smtClean="0"/>
              <a:t>ObjectOutputStream</a:t>
            </a:r>
            <a:r>
              <a:rPr lang="en-US" dirty="0" smtClean="0"/>
              <a:t>, </a:t>
            </a:r>
            <a:r>
              <a:rPr lang="en-US" dirty="0" err="1" smtClean="0"/>
              <a:t>ObjectInputStream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Ultimately</a:t>
            </a:r>
            <a:r>
              <a:rPr lang="en-US" i="1" dirty="0"/>
              <a:t>, all data stored as </a:t>
            </a:r>
            <a:r>
              <a:rPr lang="en-US" i="1" dirty="0" smtClean="0"/>
              <a:t>a sequence of bytes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93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11242</TotalTime>
  <Words>2186</Words>
  <Application>Microsoft Office PowerPoint</Application>
  <PresentationFormat>On-screen Show (4:3)</PresentationFormat>
  <Paragraphs>487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Consolas</vt:lpstr>
      <vt:lpstr>Office Theme</vt:lpstr>
      <vt:lpstr>CS18000: Problem Solving and Object-Oriented Programming</vt:lpstr>
      <vt:lpstr> External Communication</vt:lpstr>
      <vt:lpstr>Persistence of File Storage</vt:lpstr>
      <vt:lpstr>Files and Java</vt:lpstr>
      <vt:lpstr>Example: DirectoryList</vt:lpstr>
      <vt:lpstr>Generic File Operations (1)</vt:lpstr>
      <vt:lpstr>Generic File Operations (2)</vt:lpstr>
      <vt:lpstr>The Importance of Buffering</vt:lpstr>
      <vt:lpstr>File I/O Layers in Java</vt:lpstr>
      <vt:lpstr>Example: Low-Level I/O</vt:lpstr>
      <vt:lpstr>Example: High-Level I/O</vt:lpstr>
      <vt:lpstr>Tricky Bits</vt:lpstr>
      <vt:lpstr>Example: Object I/O (1)</vt:lpstr>
      <vt:lpstr>Example: Object I/O (2)</vt:lpstr>
      <vt:lpstr>Object I/O: Notes</vt:lpstr>
      <vt:lpstr>File Content Types</vt:lpstr>
      <vt:lpstr>Writing and Reading Text</vt:lpstr>
      <vt:lpstr>Example: TextIO (1)</vt:lpstr>
      <vt:lpstr>Example: TextIO (2)</vt:lpstr>
      <vt:lpstr> External Communication</vt:lpstr>
      <vt:lpstr>Some (Simplified) Definitions</vt:lpstr>
      <vt:lpstr>Client-Server</vt:lpstr>
      <vt:lpstr>Use of Sockets</vt:lpstr>
      <vt:lpstr>Objects and Networking in Java</vt:lpstr>
      <vt:lpstr>ObjectStream Client-Server Timeline</vt:lpstr>
      <vt:lpstr>Java Networking Class: Socket</vt:lpstr>
      <vt:lpstr>Java Networking Class: ServerSocket</vt:lpstr>
      <vt:lpstr>Example: Object Server</vt:lpstr>
      <vt:lpstr>Example: Object Client</vt:lpstr>
      <vt:lpstr>Client-Server with Threads</vt:lpstr>
      <vt:lpstr>Example: Echo Server</vt:lpstr>
      <vt:lpstr>Echo Server Timeline</vt:lpstr>
      <vt:lpstr>Example: Echo Server (1)</vt:lpstr>
      <vt:lpstr>Example: Echo Server (2)</vt:lpstr>
      <vt:lpstr>Example: Echo Server (3)</vt:lpstr>
      <vt:lpstr>Network Communication in Java</vt:lpstr>
    </vt:vector>
  </TitlesOfParts>
  <Company>Purdue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</cp:lastModifiedBy>
  <cp:revision>98</cp:revision>
  <dcterms:created xsi:type="dcterms:W3CDTF">2012-12-29T12:15:32Z</dcterms:created>
  <dcterms:modified xsi:type="dcterms:W3CDTF">2015-03-20T21:36:39Z</dcterms:modified>
</cp:coreProperties>
</file>