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0" r:id="rId3"/>
    <p:sldId id="333" r:id="rId4"/>
    <p:sldId id="339" r:id="rId5"/>
    <p:sldId id="338" r:id="rId6"/>
    <p:sldId id="341" r:id="rId7"/>
    <p:sldId id="342" r:id="rId8"/>
  </p:sldIdLst>
  <p:sldSz cx="12192000" cy="6858000"/>
  <p:notesSz cx="6808470" cy="99421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E47"/>
    <a:srgbClr val="D57D93"/>
    <a:srgbClr val="D01444"/>
    <a:srgbClr val="E6E6E6"/>
    <a:srgbClr val="FFFFFF"/>
    <a:srgbClr val="2C2E3E"/>
    <a:srgbClr val="0556A6"/>
    <a:srgbClr val="0051A4"/>
    <a:srgbClr val="1F6AB2"/>
    <a:srgbClr val="343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4" autoAdjust="0"/>
  </p:normalViewPr>
  <p:slideViewPr>
    <p:cSldViewPr snapToGrid="0" showGuides="1">
      <p:cViewPr varScale="1">
        <p:scale>
          <a:sx n="108" d="100"/>
          <a:sy n="108" d="100"/>
        </p:scale>
        <p:origin x="582" y="102"/>
      </p:cViewPr>
      <p:guideLst>
        <p:guide orient="horz" pos="2157"/>
        <p:guide pos="38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728"/>
    </p:cViewPr>
  </p:sorterViewPr>
  <p:notesViewPr>
    <p:cSldViewPr snapToGrid="0">
      <p:cViewPr varScale="1">
        <p:scale>
          <a:sx n="50" d="100"/>
          <a:sy n="50" d="100"/>
        </p:scale>
        <p:origin x="29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631B5-243B-4DA8-A449-C75218439F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6038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D00B-6186-42FA-A73A-37EEB75EF2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79CC-34E6-4D12-A3CA-78A64292CE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AA947-ADBA-49E0-9E3B-F6468E3FF1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7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 userDrawn="1"/>
        </p:nvSpPr>
        <p:spPr>
          <a:xfrm>
            <a:off x="7909534" y="68026"/>
            <a:ext cx="12417" cy="10010"/>
          </a:xfrm>
          <a:custGeom>
            <a:avLst/>
            <a:gdLst>
              <a:gd name="connsiteX0" fmla="*/ 0 w 12417"/>
              <a:gd name="connsiteY0" fmla="*/ 0 h 10010"/>
              <a:gd name="connsiteX1" fmla="*/ 12417 w 12417"/>
              <a:gd name="connsiteY1" fmla="*/ 0 h 10010"/>
              <a:gd name="connsiteX2" fmla="*/ 0 w 12417"/>
              <a:gd name="connsiteY2" fmla="*/ 10010 h 10010"/>
              <a:gd name="connsiteX3" fmla="*/ 0 w 12417"/>
              <a:gd name="connsiteY3" fmla="*/ 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7" h="10010">
                <a:moveTo>
                  <a:pt x="0" y="0"/>
                </a:moveTo>
                <a:lnTo>
                  <a:pt x="12417" y="0"/>
                </a:lnTo>
                <a:lnTo>
                  <a:pt x="0" y="100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标题 17"/>
          <p:cNvSpPr>
            <a:spLocks noGrp="1"/>
          </p:cNvSpPr>
          <p:nvPr>
            <p:ph type="title" hasCustomPrompt="1"/>
          </p:nvPr>
        </p:nvSpPr>
        <p:spPr>
          <a:xfrm>
            <a:off x="4717067" y="1440854"/>
            <a:ext cx="6956466" cy="77245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lnSpc>
                <a:spcPct val="120000"/>
              </a:lnSpc>
              <a:defRPr lang="zh-CN" altLang="en-US" sz="4000" b="1">
                <a:solidFill>
                  <a:srgbClr val="0051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点击此处输入标题</a:t>
            </a:r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367" y="482826"/>
            <a:ext cx="2119045" cy="574563"/>
          </a:xfrm>
          <a:prstGeom prst="rect">
            <a:avLst/>
          </a:prstGeom>
        </p:spPr>
      </p:pic>
      <p:grpSp>
        <p:nvGrpSpPr>
          <p:cNvPr id="39" name="组合 38"/>
          <p:cNvGrpSpPr/>
          <p:nvPr userDrawn="1"/>
        </p:nvGrpSpPr>
        <p:grpSpPr>
          <a:xfrm>
            <a:off x="0" y="2506334"/>
            <a:ext cx="12192000" cy="1614499"/>
            <a:chOff x="0" y="2697559"/>
            <a:chExt cx="12192000" cy="1614499"/>
          </a:xfrm>
        </p:grpSpPr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559"/>
              <a:ext cx="2412486" cy="1608324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127" y="2697559"/>
              <a:ext cx="2421749" cy="1614499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954" y="2697560"/>
              <a:ext cx="2412485" cy="1608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564" y="2697559"/>
              <a:ext cx="2412485" cy="1608324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9516" y="2697561"/>
              <a:ext cx="2412484" cy="160832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 userDrawn="1"/>
        </p:nvSpPr>
        <p:spPr>
          <a:xfrm>
            <a:off x="518466" y="4413858"/>
            <a:ext cx="4673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kern="1200" dirty="0">
                <a:solidFill>
                  <a:srgbClr val="1F6AB2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提供主动供水漏损控制解决方案</a:t>
            </a:r>
            <a:endParaRPr lang="zh-CN" altLang="en-US" sz="2500" dirty="0">
              <a:solidFill>
                <a:srgbClr val="1F6AB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380099" y="697583"/>
            <a:ext cx="1431802" cy="892552"/>
            <a:chOff x="5380099" y="697583"/>
            <a:chExt cx="1431802" cy="892552"/>
          </a:xfrm>
        </p:grpSpPr>
        <p:sp>
          <p:nvSpPr>
            <p:cNvPr id="2" name="文本框 1"/>
            <p:cNvSpPr txBox="1"/>
            <p:nvPr userDrawn="1"/>
          </p:nvSpPr>
          <p:spPr>
            <a:xfrm>
              <a:off x="5380099" y="697583"/>
              <a:ext cx="1431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556A6"/>
                  </a:solidFill>
                  <a:latin typeface="微软雅黑" panose="020B0503020204020204" charset="-122"/>
                  <a:ea typeface="微软雅黑" panose="020B0503020204020204" charset="-122"/>
                </a:rPr>
                <a:t>- </a:t>
              </a:r>
              <a:r>
                <a:rPr lang="zh-CN" altLang="en-US" sz="2800" b="1" dirty="0">
                  <a:solidFill>
                    <a:srgbClr val="0556A6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 </a:t>
              </a:r>
              <a:r>
                <a:rPr lang="en-US" altLang="zh-CN" sz="2800" b="1" dirty="0">
                  <a:solidFill>
                    <a:srgbClr val="0556A6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endParaRPr lang="zh-CN" altLang="en-US" sz="2800" b="1" dirty="0">
                <a:solidFill>
                  <a:srgbClr val="0556A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 userDrawn="1"/>
          </p:nvSpPr>
          <p:spPr>
            <a:xfrm>
              <a:off x="5388178" y="1220803"/>
              <a:ext cx="1423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18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6705" y="1027456"/>
            <a:ext cx="11378590" cy="522152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53848" y="6591662"/>
            <a:ext cx="2743200" cy="149854"/>
          </a:xfrm>
          <a:prstGeom prst="rect">
            <a:avLst/>
          </a:prstGeom>
        </p:spPr>
        <p:txBody>
          <a:bodyPr/>
          <a:lstStyle>
            <a:lvl1pPr>
              <a:defRPr>
                <a:highlight>
                  <a:srgbClr val="FFFFFF"/>
                </a:highlight>
              </a:defRPr>
            </a:lvl1pPr>
          </a:lstStyle>
          <a:p>
            <a:fld id="{8CE1EEF0-630E-4094-A099-5848D878594E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 flipV="1">
            <a:off x="0" y="6642926"/>
            <a:ext cx="1219200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4285422" y="6486440"/>
            <a:ext cx="359585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kern="1200" dirty="0">
                <a:solidFill>
                  <a:schemeClr val="bg1">
                    <a:lumMod val="6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客户至上，服务周到；质量第一，科技领先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4" descr="C:\Users\Administrator\Desktop\未命名 -1.jpg未命名 -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2206" r="2206"/>
          <a:stretch>
            <a:fillRect/>
          </a:stretch>
        </p:blipFill>
        <p:spPr>
          <a:xfrm>
            <a:off x="418148" y="192088"/>
            <a:ext cx="5069205" cy="597535"/>
          </a:xfrm>
          <a:prstGeom prst="rect">
            <a:avLst/>
          </a:prstGeom>
        </p:spPr>
      </p:pic>
      <p:cxnSp>
        <p:nvCxnSpPr>
          <p:cNvPr id="8" name="直接连接符 2"/>
          <p:cNvCxnSpPr/>
          <p:nvPr userDrawn="1">
            <p:custDataLst>
              <p:tags r:id="rId4"/>
            </p:custDataLst>
          </p:nvPr>
        </p:nvCxnSpPr>
        <p:spPr>
          <a:xfrm flipV="1">
            <a:off x="420370" y="739140"/>
            <a:ext cx="11365865" cy="8890"/>
          </a:xfrm>
          <a:prstGeom prst="line">
            <a:avLst/>
          </a:prstGeom>
          <a:ln w="28575">
            <a:solidFill>
              <a:srgbClr val="C4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5"/>
          <p:cNvCxnSpPr/>
          <p:nvPr userDrawn="1">
            <p:custDataLst>
              <p:tags r:id="rId5"/>
            </p:custDataLst>
          </p:nvPr>
        </p:nvCxnSpPr>
        <p:spPr>
          <a:xfrm>
            <a:off x="420370" y="789305"/>
            <a:ext cx="11365200" cy="635"/>
          </a:xfrm>
          <a:prstGeom prst="line">
            <a:avLst/>
          </a:prstGeom>
          <a:ln w="19050">
            <a:solidFill>
              <a:srgbClr val="C4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055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334965" y="2971205"/>
            <a:ext cx="197962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311951" y="3008913"/>
            <a:ext cx="756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kern="120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- </a:t>
            </a:r>
            <a:r>
              <a:rPr lang="zh-CN" altLang="en-US" sz="3600" kern="120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提供主动供水漏损控制 </a:t>
            </a:r>
            <a:r>
              <a:rPr lang="zh-CN" altLang="en-US" sz="3600" kern="1200" dirty="0">
                <a:solidFill>
                  <a:srgbClr val="0556A6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解决</a:t>
            </a:r>
            <a:r>
              <a:rPr lang="zh-CN" altLang="en-US" sz="3600" kern="1200" dirty="0">
                <a:solidFill>
                  <a:srgbClr val="0051A4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方案  </a:t>
            </a:r>
            <a:r>
              <a:rPr lang="en-US" altLang="zh-CN" sz="3600" kern="120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-</a:t>
            </a:r>
            <a:endParaRPr lang="zh-CN" altLang="en-US" sz="36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04029" y="5618321"/>
            <a:ext cx="2119045" cy="5745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54292" y="63302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050" y="814070"/>
            <a:ext cx="12172950" cy="4015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</a:rPr>
              <a:t>                                  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 smtClean="0">
              <a:solidFill>
                <a:srgbClr val="00000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</a:rPr>
              <a:t>深圳拓安信物联股份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有限公司</a:t>
            </a:r>
            <a:endParaRPr lang="zh-CN" altLang="en-US" sz="3200" b="1" dirty="0" smtClean="0">
              <a:solidFill>
                <a:srgbClr val="000000"/>
              </a:solidFill>
            </a:endParaRPr>
          </a:p>
          <a:p>
            <a:pPr algn="ctr"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2023</a:t>
            </a:r>
            <a:r>
              <a:rPr 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年度述职报告</a:t>
            </a:r>
            <a:endParaRPr lang="zh-CN" sz="2400" b="1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algn="ctr"/>
            <a:endParaRPr lang="zh-CN" sz="2400" dirty="0" smtClean="0">
              <a:solidFill>
                <a:srgbClr val="000000"/>
              </a:solidFill>
              <a:sym typeface="+mn-ea"/>
            </a:endParaRPr>
          </a:p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汇报人：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李伟鑫</a:t>
            </a:r>
            <a:endParaRPr lang="zh-CN" sz="2400" dirty="0" smtClean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450" y="850265"/>
            <a:ext cx="11259820" cy="189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 </a:t>
            </a:r>
            <a:r>
              <a:rPr lang="zh-CN" dirty="0" smtClean="0">
                <a:solidFill>
                  <a:srgbClr val="000000"/>
                </a:solidFill>
                <a:sym typeface="+mn-ea"/>
              </a:rPr>
              <a:t>这一年主要投入于数据接入平台相关工作：</a:t>
            </a: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dirty="0" smtClean="0">
              <a:solidFill>
                <a:srgbClr val="0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450" y="850265"/>
            <a:ext cx="1137158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 2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、本年度内工作开展所形成的经验总结，及后续的改进措施；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3390" y="850265"/>
            <a:ext cx="11343005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一、工作总结方面：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3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、聚焦部门和岗位工作，对公司或部门的建议；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7995" y="850265"/>
            <a:ext cx="112179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二、</a:t>
            </a:r>
            <a:r>
              <a:rPr lang="en-US" altLang="zh-CN" sz="2400" b="1" dirty="0" smtClean="0">
                <a:solidFill>
                  <a:srgbClr val="000000"/>
                </a:solidFill>
                <a:sym typeface="+mn-ea"/>
              </a:rPr>
              <a:t>2024</a:t>
            </a:r>
            <a:r>
              <a:rPr lang="zh-CN" altLang="en-US" sz="2400" b="1" dirty="0" smtClean="0">
                <a:solidFill>
                  <a:srgbClr val="000000"/>
                </a:solidFill>
                <a:sym typeface="+mn-ea"/>
              </a:rPr>
              <a:t>年度工作计划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在充分理解公司战略和业务的基础上，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明确列出本部门的目标和为实现目标所要开展的重点工作及措施，需要的资源支持，和风险点。</a:t>
            </a:r>
            <a:endParaRPr lang="zh-CN" altLang="en-US" dirty="0" smtClean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EF0-630E-4094-A099-5848D878594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2825115"/>
            <a:ext cx="11302365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 fontAlgn="auto">
              <a:lnSpc>
                <a:spcPct val="150000"/>
              </a:lnSpc>
            </a:pPr>
            <a:r>
              <a:rPr lang="en-US" sz="4800" b="1" dirty="0" smtClean="0">
                <a:solidFill>
                  <a:srgbClr val="C52E47"/>
                </a:solidFill>
                <a:effectLst/>
                <a:sym typeface="+mn-ea"/>
              </a:rPr>
              <a:t>THANKS</a:t>
            </a:r>
            <a:endParaRPr lang="en-US" sz="4800" b="1" dirty="0" smtClean="0">
              <a:solidFill>
                <a:srgbClr val="C52E47"/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d50dd806-35cb-4cf0-a3ba-61d6a1b6c6c0"/>
  <p:tag name="COMMONDATA" val="eyJoZGlkIjoiNzhiMTBmYjAxNWFlNTgwZDEzY2RmMjAzODkxNmJjMTAifQ=="/>
</p:tagLst>
</file>

<file path=ppt/theme/theme1.xml><?xml version="1.0" encoding="utf-8"?>
<a:theme xmlns:a="http://schemas.openxmlformats.org/drawingml/2006/main" name="1_自定义设计方案">
  <a:themeElements>
    <a:clrScheme name="DEWIN">
      <a:dk1>
        <a:srgbClr val="2C2E3E"/>
      </a:dk1>
      <a:lt1>
        <a:sysClr val="window" lastClr="FFFFFF"/>
      </a:lt1>
      <a:dk2>
        <a:srgbClr val="34374C"/>
      </a:dk2>
      <a:lt2>
        <a:srgbClr val="D8D9DC"/>
      </a:lt2>
      <a:accent1>
        <a:srgbClr val="EE2B47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37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 Light</vt:lpstr>
      <vt:lpstr>华文行楷</vt:lpstr>
      <vt:lpstr>微软雅黑</vt:lpstr>
      <vt:lpstr>等线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Stacey Pan</dc:creator>
  <cp:lastModifiedBy>dell</cp:lastModifiedBy>
  <cp:revision>1632</cp:revision>
  <cp:lastPrinted>2017-07-07T08:58:00Z</cp:lastPrinted>
  <dcterms:created xsi:type="dcterms:W3CDTF">2017-05-24T10:53:00Z</dcterms:created>
  <dcterms:modified xsi:type="dcterms:W3CDTF">2023-12-21T08:43:00Z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5B499DF3F4F44892A87374CF3B2045D7_13</vt:lpwstr>
  </property>
</Properties>
</file>