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40" r:id="rId3"/>
    <p:sldId id="333" r:id="rId4"/>
    <p:sldId id="339" r:id="rId5"/>
    <p:sldId id="343" r:id="rId6"/>
    <p:sldId id="338" r:id="rId7"/>
    <p:sldId id="341" r:id="rId8"/>
    <p:sldId id="342" r:id="rId9"/>
  </p:sldIdLst>
  <p:sldSz cx="12192000" cy="6858000"/>
  <p:notesSz cx="6808470" cy="99421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C2E3E"/>
    <a:srgbClr val="0556A6"/>
    <a:srgbClr val="0051A4"/>
    <a:srgbClr val="1F6AB2"/>
    <a:srgbClr val="34374C"/>
    <a:srgbClr val="EE2B47"/>
    <a:srgbClr val="A6A6A6"/>
    <a:srgbClr val="F6F6F6"/>
    <a:srgbClr val="F25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64" autoAdjust="0"/>
  </p:normalViewPr>
  <p:slideViewPr>
    <p:cSldViewPr snapToGrid="0" showGuides="1">
      <p:cViewPr varScale="1">
        <p:scale>
          <a:sx n="108" d="100"/>
          <a:sy n="108" d="100"/>
        </p:scale>
        <p:origin x="582" y="102"/>
      </p:cViewPr>
      <p:guideLst>
        <p:guide orient="horz" pos="2187"/>
        <p:guide pos="3836"/>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728"/>
    </p:cViewPr>
  </p:sorterViewPr>
  <p:notesViewPr>
    <p:cSldViewPr snapToGrid="0">
      <p:cViewPr varScale="1">
        <p:scale>
          <a:sx n="50" d="100"/>
          <a:sy n="50" d="100"/>
        </p:scale>
        <p:origin x="2976"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6038" y="0"/>
            <a:ext cx="2951162" cy="498475"/>
          </a:xfrm>
          <a:prstGeom prst="rect">
            <a:avLst/>
          </a:prstGeom>
        </p:spPr>
        <p:txBody>
          <a:bodyPr vert="horz" lIns="91440" tIns="45720" rIns="91440" bIns="45720" rtlCol="0"/>
          <a:lstStyle>
            <a:lvl1pPr algn="r">
              <a:defRPr sz="1200"/>
            </a:lvl1pPr>
          </a:lstStyle>
          <a:p>
            <a:fld id="{C09631B5-243B-4DA8-A449-C75218439F97}" type="datetimeFigureOut">
              <a:rPr lang="zh-CN" altLang="en-US" smtClean="0"/>
            </a:fld>
            <a:endParaRPr lang="zh-CN" altLang="en-US"/>
          </a:p>
        </p:txBody>
      </p:sp>
      <p:sp>
        <p:nvSpPr>
          <p:cNvPr id="4" name="页脚占位符 3"/>
          <p:cNvSpPr>
            <a:spLocks noGrp="1"/>
          </p:cNvSpPr>
          <p:nvPr>
            <p:ph type="ftr" sz="quarter" idx="2"/>
          </p:nvPr>
        </p:nvSpPr>
        <p:spPr>
          <a:xfrm>
            <a:off x="0" y="9444038"/>
            <a:ext cx="2951163"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6038" y="9444038"/>
            <a:ext cx="2951162" cy="498475"/>
          </a:xfrm>
          <a:prstGeom prst="rect">
            <a:avLst/>
          </a:prstGeom>
        </p:spPr>
        <p:txBody>
          <a:bodyPr vert="horz" lIns="91440" tIns="45720" rIns="91440" bIns="45720" rtlCol="0" anchor="b"/>
          <a:lstStyle>
            <a:lvl1pPr algn="r">
              <a:defRPr sz="1200"/>
            </a:lvl1pPr>
          </a:lstStyle>
          <a:p>
            <a:fld id="{5B88D00B-6186-42FA-A73A-37EEB75EF2D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0475"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6737" y="0"/>
            <a:ext cx="2950475" cy="498852"/>
          </a:xfrm>
          <a:prstGeom prst="rect">
            <a:avLst/>
          </a:prstGeom>
        </p:spPr>
        <p:txBody>
          <a:bodyPr vert="horz" lIns="91440" tIns="45720" rIns="91440" bIns="45720" rtlCol="0"/>
          <a:lstStyle>
            <a:lvl1pPr algn="r">
              <a:defRPr sz="1200"/>
            </a:lvl1pPr>
          </a:lstStyle>
          <a:p>
            <a:fld id="{5D4979CC-34E6-4D12-A3CA-78A64292CE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879" y="4784835"/>
            <a:ext cx="5447030" cy="3914864"/>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3662"/>
            <a:ext cx="2950475"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6737" y="9443662"/>
            <a:ext cx="2950475" cy="498851"/>
          </a:xfrm>
          <a:prstGeom prst="rect">
            <a:avLst/>
          </a:prstGeom>
        </p:spPr>
        <p:txBody>
          <a:bodyPr vert="horz" lIns="91440" tIns="45720" rIns="91440" bIns="45720" rtlCol="0" anchor="b"/>
          <a:lstStyle>
            <a:lvl1pPr algn="r">
              <a:defRPr sz="1200"/>
            </a:lvl1pPr>
          </a:lstStyle>
          <a:p>
            <a:fld id="{13BAA947-ADBA-49E0-9E3B-F6468E3FF1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6" name="任意多边形: 形状 35"/>
          <p:cNvSpPr/>
          <p:nvPr userDrawn="1"/>
        </p:nvSpPr>
        <p:spPr>
          <a:xfrm>
            <a:off x="7909534" y="68026"/>
            <a:ext cx="12417" cy="10010"/>
          </a:xfrm>
          <a:custGeom>
            <a:avLst/>
            <a:gdLst>
              <a:gd name="connsiteX0" fmla="*/ 0 w 12417"/>
              <a:gd name="connsiteY0" fmla="*/ 0 h 10010"/>
              <a:gd name="connsiteX1" fmla="*/ 12417 w 12417"/>
              <a:gd name="connsiteY1" fmla="*/ 0 h 10010"/>
              <a:gd name="connsiteX2" fmla="*/ 0 w 12417"/>
              <a:gd name="connsiteY2" fmla="*/ 10010 h 10010"/>
              <a:gd name="connsiteX3" fmla="*/ 0 w 12417"/>
              <a:gd name="connsiteY3" fmla="*/ 0 h 10010"/>
            </a:gdLst>
            <a:ahLst/>
            <a:cxnLst>
              <a:cxn ang="0">
                <a:pos x="connsiteX0" y="connsiteY0"/>
              </a:cxn>
              <a:cxn ang="0">
                <a:pos x="connsiteX1" y="connsiteY1"/>
              </a:cxn>
              <a:cxn ang="0">
                <a:pos x="connsiteX2" y="connsiteY2"/>
              </a:cxn>
              <a:cxn ang="0">
                <a:pos x="connsiteX3" y="connsiteY3"/>
              </a:cxn>
            </a:cxnLst>
            <a:rect l="l" t="t" r="r" b="b"/>
            <a:pathLst>
              <a:path w="12417" h="10010">
                <a:moveTo>
                  <a:pt x="0" y="0"/>
                </a:moveTo>
                <a:lnTo>
                  <a:pt x="12417" y="0"/>
                </a:lnTo>
                <a:lnTo>
                  <a:pt x="0" y="10010"/>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标题 17"/>
          <p:cNvSpPr>
            <a:spLocks noGrp="1"/>
          </p:cNvSpPr>
          <p:nvPr>
            <p:ph type="title" hasCustomPrompt="1"/>
          </p:nvPr>
        </p:nvSpPr>
        <p:spPr>
          <a:xfrm>
            <a:off x="4717067" y="1440854"/>
            <a:ext cx="6956466" cy="772456"/>
          </a:xfrm>
          <a:prstGeom prst="rect">
            <a:avLst/>
          </a:prstGeom>
        </p:spPr>
        <p:txBody>
          <a:bodyPr wrap="square">
            <a:spAutoFit/>
          </a:bodyPr>
          <a:lstStyle>
            <a:lvl1pPr algn="r">
              <a:lnSpc>
                <a:spcPct val="120000"/>
              </a:lnSpc>
              <a:defRPr lang="zh-CN" altLang="en-US" sz="4000" b="1">
                <a:solidFill>
                  <a:srgbClr val="0051A4"/>
                </a:solidFill>
                <a:latin typeface="微软雅黑 Light" panose="020B0502040204020203" pitchFamily="34" charset="-122"/>
                <a:ea typeface="微软雅黑 Light" panose="020B0502040204020203" pitchFamily="34" charset="-122"/>
                <a:cs typeface="+mn-cs"/>
              </a:defRPr>
            </a:lvl1pPr>
          </a:lstStyle>
          <a:p>
            <a:pPr marL="0" lvl="0"/>
            <a:r>
              <a:rPr lang="zh-CN" altLang="en-US" dirty="0"/>
              <a:t>点击此处输入标题</a:t>
            </a:r>
            <a:endParaRPr lang="zh-CN" altLang="en-US" dirty="0"/>
          </a:p>
        </p:txBody>
      </p:sp>
      <p:pic>
        <p:nvPicPr>
          <p:cNvPr id="38" name="图片 37"/>
          <p:cNvPicPr>
            <a:picLocks noChangeAspect="1"/>
          </p:cNvPicPr>
          <p:nvPr userDrawn="1"/>
        </p:nvPicPr>
        <p:blipFill>
          <a:blip r:embed="rId2"/>
          <a:stretch>
            <a:fillRect/>
          </a:stretch>
        </p:blipFill>
        <p:spPr>
          <a:xfrm>
            <a:off x="468367" y="482826"/>
            <a:ext cx="2119045" cy="574563"/>
          </a:xfrm>
          <a:prstGeom prst="rect">
            <a:avLst/>
          </a:prstGeom>
        </p:spPr>
      </p:pic>
      <p:grpSp>
        <p:nvGrpSpPr>
          <p:cNvPr id="39" name="组合 38"/>
          <p:cNvGrpSpPr/>
          <p:nvPr userDrawn="1"/>
        </p:nvGrpSpPr>
        <p:grpSpPr>
          <a:xfrm>
            <a:off x="0" y="2506334"/>
            <a:ext cx="12192000" cy="1614499"/>
            <a:chOff x="0" y="2697559"/>
            <a:chExt cx="12192000" cy="1614499"/>
          </a:xfrm>
        </p:grpSpPr>
        <p:pic>
          <p:nvPicPr>
            <p:cNvPr id="40" name="图片 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97559"/>
              <a:ext cx="2412486" cy="1608324"/>
            </a:xfrm>
            <a:prstGeom prst="rect">
              <a:avLst/>
            </a:prstGeom>
          </p:spPr>
        </p:pic>
        <p:pic>
          <p:nvPicPr>
            <p:cNvPr id="41" name="图片 4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85127" y="2697559"/>
              <a:ext cx="2421749" cy="1614499"/>
            </a:xfrm>
            <a:prstGeom prst="rect">
              <a:avLst/>
            </a:prstGeom>
          </p:spPr>
        </p:pic>
        <p:pic>
          <p:nvPicPr>
            <p:cNvPr id="42" name="图片 4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36954" y="2697560"/>
              <a:ext cx="2412485" cy="1608323"/>
            </a:xfrm>
            <a:prstGeom prst="rect">
              <a:avLst/>
            </a:prstGeom>
          </p:spPr>
        </p:pic>
        <p:pic>
          <p:nvPicPr>
            <p:cNvPr id="43" name="图片 4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42564" y="2697559"/>
              <a:ext cx="2412485" cy="1608324"/>
            </a:xfrm>
            <a:prstGeom prst="rect">
              <a:avLst/>
            </a:prstGeom>
          </p:spPr>
        </p:pic>
        <p:pic>
          <p:nvPicPr>
            <p:cNvPr id="44" name="图片 4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779516" y="2697561"/>
              <a:ext cx="2412484" cy="1608323"/>
            </a:xfrm>
            <a:prstGeom prst="rect">
              <a:avLst/>
            </a:prstGeom>
          </p:spPr>
        </p:pic>
      </p:grpSp>
      <p:sp>
        <p:nvSpPr>
          <p:cNvPr id="45" name="文本框 44"/>
          <p:cNvSpPr txBox="1"/>
          <p:nvPr userDrawn="1"/>
        </p:nvSpPr>
        <p:spPr>
          <a:xfrm>
            <a:off x="518466" y="4413858"/>
            <a:ext cx="4673074" cy="477054"/>
          </a:xfrm>
          <a:prstGeom prst="rect">
            <a:avLst/>
          </a:prstGeom>
          <a:noFill/>
        </p:spPr>
        <p:txBody>
          <a:bodyPr wrap="none" rtlCol="0">
            <a:spAutoFit/>
          </a:bodyPr>
          <a:lstStyle/>
          <a:p>
            <a:r>
              <a:rPr lang="zh-CN" altLang="en-US" sz="2500" kern="1200" dirty="0">
                <a:solidFill>
                  <a:srgbClr val="1F6AB2"/>
                </a:solidFill>
                <a:effectLst/>
                <a:latin typeface="华文行楷" panose="02010800040101010101" pitchFamily="2" charset="-122"/>
                <a:ea typeface="华文行楷" panose="02010800040101010101" pitchFamily="2" charset="-122"/>
                <a:cs typeface="+mn-cs"/>
              </a:rPr>
              <a:t>提供主动供水漏损控制解决方案</a:t>
            </a:r>
            <a:endParaRPr lang="zh-CN" altLang="en-US" sz="2500" dirty="0">
              <a:solidFill>
                <a:srgbClr val="1F6AB2"/>
              </a:solidFill>
              <a:latin typeface="华文行楷" panose="02010800040101010101" pitchFamily="2" charset="-122"/>
              <a:ea typeface="华文行楷" panose="020108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3" name="组合 2"/>
          <p:cNvGrpSpPr/>
          <p:nvPr userDrawn="1"/>
        </p:nvGrpSpPr>
        <p:grpSpPr>
          <a:xfrm>
            <a:off x="5380099" y="697583"/>
            <a:ext cx="1431802" cy="892552"/>
            <a:chOff x="5380099" y="697583"/>
            <a:chExt cx="1431802" cy="892552"/>
          </a:xfrm>
        </p:grpSpPr>
        <p:sp>
          <p:nvSpPr>
            <p:cNvPr id="2" name="文本框 1"/>
            <p:cNvSpPr txBox="1"/>
            <p:nvPr userDrawn="1"/>
          </p:nvSpPr>
          <p:spPr>
            <a:xfrm>
              <a:off x="5380099" y="697583"/>
              <a:ext cx="1431802" cy="523220"/>
            </a:xfrm>
            <a:prstGeom prst="rect">
              <a:avLst/>
            </a:prstGeom>
            <a:noFill/>
          </p:spPr>
          <p:txBody>
            <a:bodyPr wrap="none" rtlCol="0">
              <a:spAutoFit/>
            </a:bodyPr>
            <a:lstStyle/>
            <a:p>
              <a:r>
                <a:rPr lang="en-US" altLang="zh-CN" sz="2800" b="1" dirty="0">
                  <a:solidFill>
                    <a:srgbClr val="0556A6"/>
                  </a:solidFill>
                  <a:latin typeface="微软雅黑" panose="020B0503020204020204" charset="-122"/>
                  <a:ea typeface="微软雅黑" panose="020B0503020204020204" charset="-122"/>
                </a:rPr>
                <a:t>- </a:t>
              </a:r>
              <a:r>
                <a:rPr lang="zh-CN" altLang="en-US" sz="2800" b="1" dirty="0">
                  <a:solidFill>
                    <a:srgbClr val="0556A6"/>
                  </a:solidFill>
                  <a:latin typeface="微软雅黑" panose="020B0503020204020204" charset="-122"/>
                  <a:ea typeface="微软雅黑" panose="020B0503020204020204" charset="-122"/>
                </a:rPr>
                <a:t>目录 </a:t>
              </a:r>
              <a:r>
                <a:rPr lang="en-US" altLang="zh-CN" sz="2800" b="1" dirty="0">
                  <a:solidFill>
                    <a:srgbClr val="0556A6"/>
                  </a:solidFill>
                  <a:latin typeface="微软雅黑" panose="020B0503020204020204" charset="-122"/>
                  <a:ea typeface="微软雅黑" panose="020B0503020204020204" charset="-122"/>
                </a:rPr>
                <a:t>-</a:t>
              </a:r>
              <a:endParaRPr lang="zh-CN" altLang="en-US" sz="2800" b="1" dirty="0">
                <a:solidFill>
                  <a:srgbClr val="0556A6"/>
                </a:solidFill>
                <a:latin typeface="微软雅黑" panose="020B0503020204020204" charset="-122"/>
                <a:ea typeface="微软雅黑" panose="020B0503020204020204" charset="-122"/>
              </a:endParaRPr>
            </a:p>
          </p:txBody>
        </p:sp>
        <p:sp>
          <p:nvSpPr>
            <p:cNvPr id="22" name="文本框 21"/>
            <p:cNvSpPr txBox="1"/>
            <p:nvPr userDrawn="1"/>
          </p:nvSpPr>
          <p:spPr>
            <a:xfrm>
              <a:off x="5388178" y="1220803"/>
              <a:ext cx="1423723" cy="369332"/>
            </a:xfrm>
            <a:prstGeom prst="rect">
              <a:avLst/>
            </a:prstGeom>
            <a:noFill/>
          </p:spPr>
          <p:txBody>
            <a:bodyPr wrap="none" rtlCol="0">
              <a:spAutoFit/>
            </a:bodyPr>
            <a:lstStyle/>
            <a:p>
              <a:r>
                <a:rPr lang="en-US" altLang="zh-CN" sz="1800" b="0" dirty="0">
                  <a:solidFill>
                    <a:schemeClr val="bg1">
                      <a:lumMod val="65000"/>
                    </a:schemeClr>
                  </a:solidFill>
                  <a:latin typeface="微软雅黑" panose="020B0503020204020204" charset="-122"/>
                  <a:ea typeface="微软雅黑" panose="020B0503020204020204" charset="-122"/>
                </a:rPr>
                <a:t>CONTENTS</a:t>
              </a:r>
              <a:endParaRPr lang="zh-CN" altLang="en-US" sz="1800" b="0" dirty="0">
                <a:solidFill>
                  <a:schemeClr val="bg1">
                    <a:lumMod val="65000"/>
                  </a:schemeClr>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18458" y="237503"/>
            <a:ext cx="9488887" cy="424732"/>
          </a:xfrm>
          <a:prstGeom prst="rect">
            <a:avLst/>
          </a:prstGeom>
          <a:noFill/>
        </p:spPr>
        <p:txBody>
          <a:bodyPr wrap="square" rtlCol="0">
            <a:noAutofit/>
          </a:bodyPr>
          <a:lstStyle>
            <a:lvl1pPr>
              <a:defRPr lang="zh-CN" altLang="en-US" sz="2400" b="1">
                <a:solidFill>
                  <a:srgbClr val="0556A6"/>
                </a:solidFill>
                <a:latin typeface="微软雅黑" panose="020B0503020204020204" charset="-122"/>
                <a:ea typeface="微软雅黑" panose="020B0503020204020204" charset="-122"/>
                <a:cs typeface="+mn-cs"/>
              </a:defRPr>
            </a:lvl1pPr>
          </a:lstStyle>
          <a:p>
            <a:pPr marL="0" lvl="0"/>
            <a:r>
              <a:rPr lang="zh-CN" altLang="en-US" dirty="0"/>
              <a:t>单击此处编辑母版标题样式</a:t>
            </a:r>
            <a:endParaRPr lang="zh-CN" altLang="en-US" dirty="0"/>
          </a:p>
        </p:txBody>
      </p:sp>
      <p:sp>
        <p:nvSpPr>
          <p:cNvPr id="3" name="内容占位符 2"/>
          <p:cNvSpPr>
            <a:spLocks noGrp="1"/>
          </p:cNvSpPr>
          <p:nvPr>
            <p:ph idx="1" hasCustomPrompt="1"/>
          </p:nvPr>
        </p:nvSpPr>
        <p:spPr>
          <a:xfrm>
            <a:off x="406705" y="1027456"/>
            <a:ext cx="11378590" cy="5221522"/>
          </a:xfrm>
          <a:prstGeom prst="rect">
            <a:avLst/>
          </a:prstGeo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12"/>
          </p:nvPr>
        </p:nvSpPr>
        <p:spPr>
          <a:xfrm>
            <a:off x="9053848" y="6591662"/>
            <a:ext cx="2743200" cy="149854"/>
          </a:xfrm>
          <a:prstGeom prst="rect">
            <a:avLst/>
          </a:prstGeom>
        </p:spPr>
        <p:txBody>
          <a:bodyPr/>
          <a:lstStyle>
            <a:lvl1pPr>
              <a:defRPr>
                <a:highlight>
                  <a:srgbClr val="FFFFFF"/>
                </a:highlight>
              </a:defRPr>
            </a:lvl1pPr>
          </a:lstStyle>
          <a:p>
            <a:fld id="{8CE1EEF0-630E-4094-A099-5848D878594E}" type="slidenum">
              <a:rPr lang="zh-CN" altLang="en-US" smtClean="0"/>
            </a:fld>
            <a:endParaRPr lang="zh-CN" altLang="en-US" dirty="0"/>
          </a:p>
        </p:txBody>
      </p:sp>
      <p:cxnSp>
        <p:nvCxnSpPr>
          <p:cNvPr id="12" name="直接连接符 11"/>
          <p:cNvCxnSpPr/>
          <p:nvPr userDrawn="1"/>
        </p:nvCxnSpPr>
        <p:spPr>
          <a:xfrm flipV="1">
            <a:off x="0" y="6642926"/>
            <a:ext cx="12192000"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4285422" y="6486440"/>
            <a:ext cx="3595856" cy="307777"/>
          </a:xfrm>
          <a:prstGeom prst="rect">
            <a:avLst/>
          </a:prstGeom>
          <a:solidFill>
            <a:schemeClr val="bg1"/>
          </a:solidFill>
          <a:ln>
            <a:noFill/>
          </a:ln>
        </p:spPr>
        <p:txBody>
          <a:bodyPr wrap="none" rtlCol="0">
            <a:spAutoFit/>
          </a:bodyPr>
          <a:lstStyle/>
          <a:p>
            <a:r>
              <a:rPr lang="zh-CN" altLang="en-US" sz="1400" kern="1200" dirty="0">
                <a:solidFill>
                  <a:schemeClr val="bg1">
                    <a:lumMod val="65000"/>
                  </a:schemeClr>
                </a:solidFill>
                <a:effectLst/>
                <a:latin typeface="华文行楷" panose="02010800040101010101" pitchFamily="2" charset="-122"/>
                <a:ea typeface="华文行楷" panose="02010800040101010101" pitchFamily="2" charset="-122"/>
                <a:cs typeface="+mn-cs"/>
              </a:rPr>
              <a:t>客户至上，服务周到；质量第一，科技领先</a:t>
            </a:r>
            <a:endParaRPr lang="zh-CN" altLang="en-US" sz="1400" dirty="0">
              <a:solidFill>
                <a:schemeClr val="bg1">
                  <a:lumMod val="65000"/>
                </a:schemeClr>
              </a:solidFill>
              <a:latin typeface="华文行楷" panose="02010800040101010101" pitchFamily="2" charset="-122"/>
              <a:ea typeface="华文行楷" panose="02010800040101010101" pitchFamily="2" charset="-122"/>
            </a:endParaRPr>
          </a:p>
        </p:txBody>
      </p:sp>
      <p:sp>
        <p:nvSpPr>
          <p:cNvPr id="7" name="矩形 6"/>
          <p:cNvSpPr/>
          <p:nvPr userDrawn="1"/>
        </p:nvSpPr>
        <p:spPr>
          <a:xfrm>
            <a:off x="0" y="746634"/>
            <a:ext cx="12160577" cy="54644"/>
          </a:xfrm>
          <a:prstGeom prst="rect">
            <a:avLst/>
          </a:prstGeom>
          <a:solidFill>
            <a:srgbClr val="1F6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2"/>
          <a:stretch>
            <a:fillRect/>
          </a:stretch>
        </p:blipFill>
        <p:spPr>
          <a:xfrm>
            <a:off x="9784797" y="301603"/>
            <a:ext cx="2119045" cy="5745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0556A6"/>
        </a:solidFill>
        <a:effectLst/>
      </p:bgPr>
    </p:bg>
    <p:spTree>
      <p:nvGrpSpPr>
        <p:cNvPr id="1" name=""/>
        <p:cNvGrpSpPr/>
        <p:nvPr/>
      </p:nvGrpSpPr>
      <p:grpSpPr>
        <a:xfrm>
          <a:off x="0" y="0"/>
          <a:ext cx="0" cy="0"/>
          <a:chOff x="0" y="0"/>
          <a:chExt cx="0" cy="0"/>
        </a:xfrm>
      </p:grpSpPr>
      <p:sp>
        <p:nvSpPr>
          <p:cNvPr id="14" name="矩形 13"/>
          <p:cNvSpPr/>
          <p:nvPr userDrawn="1"/>
        </p:nvSpPr>
        <p:spPr>
          <a:xfrm>
            <a:off x="7334965" y="2971205"/>
            <a:ext cx="1979629"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2311951" y="3008913"/>
            <a:ext cx="7568097" cy="646331"/>
          </a:xfrm>
          <a:prstGeom prst="rect">
            <a:avLst/>
          </a:prstGeom>
          <a:noFill/>
        </p:spPr>
        <p:txBody>
          <a:bodyPr wrap="none" rtlCol="0">
            <a:spAutoFit/>
          </a:bodyPr>
          <a:lstStyle/>
          <a:p>
            <a:r>
              <a:rPr lang="en-US" altLang="zh-CN" sz="3600" kern="1200" dirty="0">
                <a:solidFill>
                  <a:schemeClr val="bg1"/>
                </a:solidFill>
                <a:effectLst/>
                <a:latin typeface="华文行楷" panose="02010800040101010101" pitchFamily="2" charset="-122"/>
                <a:ea typeface="华文行楷" panose="02010800040101010101" pitchFamily="2" charset="-122"/>
                <a:cs typeface="+mn-cs"/>
              </a:rPr>
              <a:t>- </a:t>
            </a:r>
            <a:r>
              <a:rPr lang="zh-CN" altLang="en-US" sz="3600" kern="1200" dirty="0">
                <a:solidFill>
                  <a:schemeClr val="bg1"/>
                </a:solidFill>
                <a:effectLst/>
                <a:latin typeface="华文行楷" panose="02010800040101010101" pitchFamily="2" charset="-122"/>
                <a:ea typeface="华文行楷" panose="02010800040101010101" pitchFamily="2" charset="-122"/>
                <a:cs typeface="+mn-cs"/>
              </a:rPr>
              <a:t>提供主动供水漏损控制 </a:t>
            </a:r>
            <a:r>
              <a:rPr lang="zh-CN" altLang="en-US" sz="3600" kern="1200" dirty="0">
                <a:solidFill>
                  <a:srgbClr val="0556A6"/>
                </a:solidFill>
                <a:effectLst/>
                <a:latin typeface="华文行楷" panose="02010800040101010101" pitchFamily="2" charset="-122"/>
                <a:ea typeface="华文行楷" panose="02010800040101010101" pitchFamily="2" charset="-122"/>
                <a:cs typeface="+mn-cs"/>
              </a:rPr>
              <a:t>解决</a:t>
            </a:r>
            <a:r>
              <a:rPr lang="zh-CN" altLang="en-US" sz="3600" kern="1200" dirty="0">
                <a:solidFill>
                  <a:srgbClr val="0051A4"/>
                </a:solidFill>
                <a:effectLst/>
                <a:latin typeface="华文行楷" panose="02010800040101010101" pitchFamily="2" charset="-122"/>
                <a:ea typeface="华文行楷" panose="02010800040101010101" pitchFamily="2" charset="-122"/>
                <a:cs typeface="+mn-cs"/>
              </a:rPr>
              <a:t>方案  </a:t>
            </a:r>
            <a:r>
              <a:rPr lang="en-US" altLang="zh-CN" sz="3600" kern="1200" dirty="0">
                <a:solidFill>
                  <a:schemeClr val="bg1"/>
                </a:solidFill>
                <a:effectLst/>
                <a:latin typeface="华文行楷" panose="02010800040101010101" pitchFamily="2" charset="-122"/>
                <a:ea typeface="华文行楷" panose="02010800040101010101" pitchFamily="2" charset="-122"/>
                <a:cs typeface="+mn-cs"/>
              </a:rPr>
              <a:t>-</a:t>
            </a:r>
            <a:endParaRPr lang="zh-CN" altLang="en-US" sz="3600" dirty="0">
              <a:solidFill>
                <a:schemeClr val="bg1"/>
              </a:solidFill>
              <a:latin typeface="华文行楷" panose="02010800040101010101" pitchFamily="2" charset="-122"/>
              <a:ea typeface="华文行楷" panose="02010800040101010101" pitchFamily="2" charset="-122"/>
            </a:endParaRPr>
          </a:p>
        </p:txBody>
      </p:sp>
      <p:pic>
        <p:nvPicPr>
          <p:cNvPr id="13" name="图片 12"/>
          <p:cNvPicPr>
            <a:picLocks noChangeAspect="1"/>
          </p:cNvPicPr>
          <p:nvPr userDrawn="1"/>
        </p:nvPicPr>
        <p:blipFill>
          <a:blip r:embed="rId2"/>
          <a:stretch>
            <a:fillRect/>
          </a:stretch>
        </p:blipFill>
        <p:spPr>
          <a:xfrm>
            <a:off x="9304029" y="5618321"/>
            <a:ext cx="2119045" cy="57456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754292" y="633022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1EEF0-630E-4094-A099-5848D878594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2" name="文本框 1"/>
          <p:cNvSpPr txBox="1"/>
          <p:nvPr/>
        </p:nvSpPr>
        <p:spPr>
          <a:xfrm>
            <a:off x="0" y="794385"/>
            <a:ext cx="11302365" cy="4384675"/>
          </a:xfrm>
          <a:prstGeom prst="rect">
            <a:avLst/>
          </a:prstGeom>
          <a:noFill/>
        </p:spPr>
        <p:txBody>
          <a:bodyPr wrap="square" rtlCol="0" anchor="t">
            <a:spAutoFit/>
          </a:bodyPr>
          <a:lstStyle/>
          <a:p>
            <a:pPr fontAlgn="auto">
              <a:lnSpc>
                <a:spcPct val="150000"/>
              </a:lnSpc>
            </a:pPr>
            <a:r>
              <a:rPr lang="en-US" altLang="zh-CN" sz="2400" b="1" dirty="0">
                <a:solidFill>
                  <a:srgbClr val="000000"/>
                </a:solidFill>
              </a:rPr>
              <a:t>                                  </a:t>
            </a:r>
            <a:endParaRPr lang="en-US" altLang="zh-CN" sz="2400" b="1" dirty="0">
              <a:solidFill>
                <a:srgbClr val="000000"/>
              </a:solidFill>
            </a:endParaRPr>
          </a:p>
          <a:p>
            <a:pPr fontAlgn="auto">
              <a:lnSpc>
                <a:spcPct val="150000"/>
              </a:lnSpc>
            </a:pPr>
            <a:endParaRPr lang="en-US" altLang="zh-CN" sz="2400" b="1" dirty="0">
              <a:solidFill>
                <a:srgbClr val="000000"/>
              </a:solidFill>
            </a:endParaRPr>
          </a:p>
          <a:p>
            <a:pPr fontAlgn="auto">
              <a:lnSpc>
                <a:spcPct val="150000"/>
              </a:lnSpc>
            </a:pPr>
            <a:endParaRPr lang="en-US" altLang="zh-CN" sz="2400" b="1" dirty="0">
              <a:solidFill>
                <a:srgbClr val="000000"/>
              </a:solidFill>
            </a:endParaRPr>
          </a:p>
          <a:p>
            <a:pPr fontAlgn="auto">
              <a:lnSpc>
                <a:spcPct val="150000"/>
              </a:lnSpc>
            </a:pPr>
            <a:r>
              <a:rPr lang="en-US" altLang="zh-CN" sz="2400" b="1" dirty="0">
                <a:solidFill>
                  <a:srgbClr val="000000"/>
                </a:solidFill>
              </a:rPr>
              <a:t>                                          </a:t>
            </a:r>
            <a:r>
              <a:rPr lang="zh-CN" altLang="en-US" sz="2400" b="1" dirty="0">
                <a:solidFill>
                  <a:srgbClr val="000000"/>
                </a:solidFill>
              </a:rPr>
              <a:t>深圳市拓安信计控仪表有限公司</a:t>
            </a:r>
            <a:endParaRPr lang="en-US" altLang="zh-CN" sz="2400" b="1" dirty="0">
              <a:solidFill>
                <a:srgbClr val="000000"/>
              </a:solidFill>
            </a:endParaRPr>
          </a:p>
          <a:p>
            <a:pPr fontAlgn="auto">
              <a:lnSpc>
                <a:spcPct val="150000"/>
              </a:lnSpc>
            </a:pPr>
            <a:r>
              <a:rPr lang="en-US" altLang="zh-CN" dirty="0">
                <a:solidFill>
                  <a:srgbClr val="000000"/>
                </a:solidFill>
                <a:sym typeface="+mn-ea"/>
              </a:rPr>
              <a:t>     </a:t>
            </a:r>
            <a:endParaRPr lang="en-US" altLang="zh-CN" dirty="0">
              <a:solidFill>
                <a:srgbClr val="000000"/>
              </a:solidFill>
              <a:sym typeface="+mn-ea"/>
            </a:endParaRPr>
          </a:p>
          <a:p>
            <a:pPr fontAlgn="auto">
              <a:lnSpc>
                <a:spcPct val="150000"/>
              </a:lnSpc>
            </a:pPr>
            <a:endParaRPr lang="en-US" altLang="zh-CN" dirty="0">
              <a:solidFill>
                <a:srgbClr val="000000"/>
              </a:solidFill>
              <a:sym typeface="+mn-ea"/>
            </a:endParaRPr>
          </a:p>
          <a:p>
            <a:pPr fontAlgn="auto">
              <a:lnSpc>
                <a:spcPct val="150000"/>
              </a:lnSpc>
            </a:pPr>
            <a:endParaRPr lang="en-US" altLang="zh-CN" dirty="0">
              <a:solidFill>
                <a:srgbClr val="000000"/>
              </a:solidFill>
              <a:sym typeface="+mn-ea"/>
            </a:endParaRPr>
          </a:p>
          <a:p>
            <a:pPr fontAlgn="auto">
              <a:lnSpc>
                <a:spcPct val="150000"/>
              </a:lnSpc>
            </a:pP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r>
              <a:rPr lang="zh-CN" dirty="0">
                <a:solidFill>
                  <a:srgbClr val="000000"/>
                </a:solidFill>
                <a:sym typeface="+mn-ea"/>
              </a:rPr>
              <a:t>述职报告</a:t>
            </a:r>
            <a:endParaRPr lang="zh-CN"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2" name="文本框 1"/>
          <p:cNvSpPr txBox="1"/>
          <p:nvPr/>
        </p:nvSpPr>
        <p:spPr>
          <a:xfrm>
            <a:off x="0" y="850265"/>
            <a:ext cx="11302365" cy="5589607"/>
          </a:xfrm>
          <a:prstGeom prst="rect">
            <a:avLst/>
          </a:prstGeom>
          <a:noFill/>
        </p:spPr>
        <p:txBody>
          <a:bodyPr wrap="square" rtlCol="0" anchor="t">
            <a:spAutoFit/>
          </a:bodyPr>
          <a:lstStyle/>
          <a:p>
            <a:pPr fontAlgn="auto">
              <a:lnSpc>
                <a:spcPct val="150000"/>
              </a:lnSpc>
            </a:pPr>
            <a:r>
              <a:rPr lang="zh-CN" altLang="en-US" sz="2400" b="1" dirty="0">
                <a:solidFill>
                  <a:srgbClr val="000000"/>
                </a:solidFill>
                <a:sym typeface="+mn-ea"/>
              </a:rPr>
              <a:t>一、工作总结方面：</a:t>
            </a:r>
            <a:endParaRPr lang="en-US" altLang="zh-CN" sz="2400" b="1" dirty="0">
              <a:solidFill>
                <a:srgbClr val="000000"/>
              </a:solidFill>
            </a:endParaRPr>
          </a:p>
          <a:p>
            <a:pPr fontAlgn="auto">
              <a:lnSpc>
                <a:spcPct val="150000"/>
              </a:lnSpc>
            </a:pPr>
            <a:r>
              <a:rPr lang="zh-CN" altLang="en-US" b="0" i="0" dirty="0">
                <a:solidFill>
                  <a:srgbClr val="222222"/>
                </a:solidFill>
                <a:effectLst/>
                <a:latin typeface="Consolas" panose="020B0609020204030204" pitchFamily="49" charset="0"/>
              </a:rPr>
              <a:t>   </a:t>
            </a:r>
            <a:r>
              <a:rPr lang="en-US" altLang="zh-CN" dirty="0">
                <a:solidFill>
                  <a:srgbClr val="000000"/>
                </a:solidFill>
                <a:sym typeface="+mn-ea"/>
              </a:rPr>
              <a:t>1</a:t>
            </a:r>
            <a:r>
              <a:rPr lang="zh-CN" altLang="en-US" dirty="0">
                <a:solidFill>
                  <a:srgbClr val="000000"/>
                </a:solidFill>
                <a:sym typeface="+mn-ea"/>
              </a:rPr>
              <a:t>、全年</a:t>
            </a:r>
            <a:r>
              <a:rPr lang="zh-CN" altLang="zh-CN" dirty="0">
                <a:solidFill>
                  <a:srgbClr val="000000"/>
                </a:solidFill>
                <a:sym typeface="+mn-ea"/>
              </a:rPr>
              <a:t>目标实效，达成状况及未达原因分析；主要针对年初的目标对比，列明开展的重点工作，确定达成程度和成绩；对于未达成进行深入的原因分析</a:t>
            </a:r>
            <a:r>
              <a:rPr lang="zh-CN" altLang="en-US" dirty="0">
                <a:solidFill>
                  <a:srgbClr val="000000"/>
                </a:solidFill>
                <a:sym typeface="+mn-ea"/>
              </a:rPr>
              <a:t>；</a:t>
            </a:r>
            <a:endParaRPr lang="en-US" altLang="zh-CN" dirty="0">
              <a:solidFill>
                <a:srgbClr val="000000"/>
              </a:solidFill>
              <a:sym typeface="+mn-ea"/>
            </a:endParaRPr>
          </a:p>
          <a:p>
            <a:pPr fontAlgn="auto">
              <a:lnSpc>
                <a:spcPct val="150000"/>
              </a:lnSpc>
            </a:pPr>
            <a:r>
              <a:rPr lang="en-US" altLang="zh-CN" b="0" i="0" dirty="0">
                <a:solidFill>
                  <a:srgbClr val="000000"/>
                </a:solidFill>
                <a:effectLst/>
                <a:latin typeface="Consolas" panose="020B0609020204030204" pitchFamily="49" charset="0"/>
                <a:sym typeface="+mn-ea"/>
              </a:rPr>
              <a:t>   </a:t>
            </a:r>
            <a:r>
              <a:rPr lang="zh-CN" altLang="en-US" b="0" i="0" dirty="0">
                <a:solidFill>
                  <a:srgbClr val="222222"/>
                </a:solidFill>
                <a:effectLst/>
                <a:latin typeface="Consolas" panose="020B0609020204030204" pitchFamily="49" charset="0"/>
              </a:rPr>
              <a:t>作为新进入公司的一员我深感荣幸，初来乍到的我本着“勤恳做事，努力学习，与人为善”的态度，对待工作，对待同事。</a:t>
            </a:r>
            <a:r>
              <a:rPr lang="en-US" altLang="zh-CN" b="0" i="0" dirty="0">
                <a:solidFill>
                  <a:srgbClr val="222222"/>
                </a:solidFill>
                <a:effectLst/>
                <a:latin typeface="Consolas" panose="020B0609020204030204" pitchFamily="49" charset="0"/>
              </a:rPr>
              <a:t>12</a:t>
            </a:r>
            <a:r>
              <a:rPr lang="zh-CN" altLang="en-US" b="0" i="0" dirty="0">
                <a:solidFill>
                  <a:srgbClr val="222222"/>
                </a:solidFill>
                <a:effectLst/>
                <a:latin typeface="Consolas" panose="020B0609020204030204" pitchFamily="49" charset="0"/>
              </a:rPr>
              <a:t>月份入职至今的这一个月，正是新余综管集成平台项目刚刚启动，同时也是后端技术团队统一技术栈的开始时期。</a:t>
            </a:r>
            <a:endParaRPr lang="en-US" altLang="zh-CN" b="0" i="0" dirty="0">
              <a:solidFill>
                <a:srgbClr val="222222"/>
              </a:solidFill>
              <a:effectLst/>
              <a:latin typeface="Consolas" panose="020B0609020204030204" pitchFamily="49" charset="0"/>
            </a:endParaRPr>
          </a:p>
          <a:p>
            <a:pPr fontAlgn="auto">
              <a:lnSpc>
                <a:spcPct val="150000"/>
              </a:lnSpc>
            </a:pPr>
            <a:r>
              <a:rPr lang="en-US" altLang="zh-CN" dirty="0">
                <a:solidFill>
                  <a:srgbClr val="222222"/>
                </a:solidFill>
                <a:latin typeface="Consolas" panose="020B0609020204030204" pitchFamily="49" charset="0"/>
              </a:rPr>
              <a:t>   </a:t>
            </a:r>
            <a:r>
              <a:rPr lang="zh-CN" altLang="en-US" b="0" i="0" dirty="0">
                <a:solidFill>
                  <a:srgbClr val="222222"/>
                </a:solidFill>
                <a:effectLst/>
                <a:latin typeface="Consolas" panose="020B0609020204030204" pitchFamily="49" charset="0"/>
              </a:rPr>
              <a:t>因此入职伊始，我就主动提出承担起新余综管项目的框架搭建、公司基础服务</a:t>
            </a:r>
            <a:r>
              <a:rPr lang="en-US" altLang="zh-CN" b="0" i="0" dirty="0" err="1">
                <a:solidFill>
                  <a:srgbClr val="222222"/>
                </a:solidFill>
                <a:effectLst/>
                <a:latin typeface="Consolas" panose="020B0609020204030204" pitchFamily="49" charset="0"/>
              </a:rPr>
              <a:t>SpringCloudAlibaba</a:t>
            </a:r>
            <a:r>
              <a:rPr lang="zh-CN" altLang="en-US" b="0" i="0" dirty="0">
                <a:solidFill>
                  <a:srgbClr val="222222"/>
                </a:solidFill>
                <a:effectLst/>
                <a:latin typeface="Consolas" panose="020B0609020204030204" pitchFamily="49" charset="0"/>
              </a:rPr>
              <a:t>体系的接入、以及项目开发环境的搭建工作等，为团队后续的开发工作做好必要准备。即：</a:t>
            </a:r>
            <a:endParaRPr lang="en-US" altLang="zh-CN" b="0" i="0" dirty="0">
              <a:solidFill>
                <a:srgbClr val="222222"/>
              </a:solidFill>
              <a:effectLst/>
              <a:latin typeface="Consolas" panose="020B0609020204030204" pitchFamily="49" charset="0"/>
            </a:endParaRPr>
          </a:p>
          <a:p>
            <a:pPr fontAlgn="auto">
              <a:lnSpc>
                <a:spcPct val="150000"/>
              </a:lnSpc>
            </a:pPr>
            <a:r>
              <a:rPr lang="en-US" altLang="zh-CN" b="0" i="0" dirty="0">
                <a:solidFill>
                  <a:srgbClr val="222222"/>
                </a:solidFill>
                <a:effectLst/>
                <a:latin typeface="Consolas" panose="020B0609020204030204" pitchFamily="49" charset="0"/>
              </a:rPr>
              <a:t>     </a:t>
            </a:r>
            <a:r>
              <a:rPr lang="zh-CN" altLang="en-US" dirty="0">
                <a:solidFill>
                  <a:srgbClr val="222222"/>
                </a:solidFill>
                <a:latin typeface="Consolas" panose="020B0609020204030204" pitchFamily="49" charset="0"/>
              </a:rPr>
              <a:t>（</a:t>
            </a:r>
            <a:r>
              <a:rPr lang="en-US" altLang="zh-CN" dirty="0">
                <a:solidFill>
                  <a:srgbClr val="222222"/>
                </a:solidFill>
                <a:latin typeface="Consolas" panose="020B0609020204030204" pitchFamily="49" charset="0"/>
              </a:rPr>
              <a:t>1</a:t>
            </a:r>
            <a:r>
              <a:rPr lang="zh-CN" altLang="en-US" dirty="0">
                <a:solidFill>
                  <a:srgbClr val="222222"/>
                </a:solidFill>
                <a:latin typeface="Consolas" panose="020B0609020204030204" pitchFamily="49" charset="0"/>
              </a:rPr>
              <a:t>）负责新余综管项目的微服务拆分、框架搭建、示例代码编写。</a:t>
            </a:r>
            <a:endParaRPr lang="en-US" altLang="zh-CN" dirty="0">
              <a:solidFill>
                <a:srgbClr val="222222"/>
              </a:solidFill>
              <a:latin typeface="Consolas" panose="020B0609020204030204" pitchFamily="49" charset="0"/>
            </a:endParaRPr>
          </a:p>
          <a:p>
            <a:pPr fontAlgn="auto">
              <a:lnSpc>
                <a:spcPct val="150000"/>
              </a:lnSpc>
            </a:pPr>
            <a:r>
              <a:rPr lang="en-US" altLang="zh-CN" dirty="0">
                <a:solidFill>
                  <a:srgbClr val="222222"/>
                </a:solidFill>
                <a:latin typeface="Consolas" panose="020B0609020204030204" pitchFamily="49" charset="0"/>
              </a:rPr>
              <a:t>     </a:t>
            </a:r>
            <a:r>
              <a:rPr lang="zh-CN" altLang="en-US" dirty="0">
                <a:solidFill>
                  <a:srgbClr val="222222"/>
                </a:solidFill>
                <a:latin typeface="Consolas" panose="020B0609020204030204" pitchFamily="49" charset="0"/>
              </a:rPr>
              <a:t>（</a:t>
            </a:r>
            <a:r>
              <a:rPr lang="en-US" altLang="zh-CN" dirty="0">
                <a:solidFill>
                  <a:srgbClr val="222222"/>
                </a:solidFill>
                <a:latin typeface="Consolas" panose="020B0609020204030204" pitchFamily="49" charset="0"/>
              </a:rPr>
              <a:t>2</a:t>
            </a:r>
            <a:r>
              <a:rPr lang="zh-CN" altLang="en-US" dirty="0">
                <a:solidFill>
                  <a:srgbClr val="222222"/>
                </a:solidFill>
                <a:latin typeface="Consolas" panose="020B0609020204030204" pitchFamily="49" charset="0"/>
              </a:rPr>
              <a:t>）负责项目开发服务器无网情况下部署安装，</a:t>
            </a:r>
            <a:r>
              <a:rPr lang="zh-CN" altLang="en-US" b="0" i="0" dirty="0">
                <a:solidFill>
                  <a:srgbClr val="222222"/>
                </a:solidFill>
                <a:effectLst/>
                <a:latin typeface="Consolas" panose="020B0609020204030204" pitchFamily="49" charset="0"/>
              </a:rPr>
              <a:t>使用</a:t>
            </a:r>
            <a:r>
              <a:rPr lang="en-US" altLang="zh-CN" b="0" i="0" dirty="0">
                <a:solidFill>
                  <a:srgbClr val="222222"/>
                </a:solidFill>
                <a:effectLst/>
                <a:latin typeface="Consolas" panose="020B0609020204030204" pitchFamily="49" charset="0"/>
              </a:rPr>
              <a:t>docker-maven</a:t>
            </a:r>
            <a:r>
              <a:rPr lang="zh-CN" altLang="en-US" b="0" i="0" dirty="0">
                <a:solidFill>
                  <a:srgbClr val="222222"/>
                </a:solidFill>
                <a:effectLst/>
                <a:latin typeface="Consolas" panose="020B0609020204030204" pitchFamily="49" charset="0"/>
              </a:rPr>
              <a:t>构建微服务镜像，发布到开发环境。</a:t>
            </a:r>
            <a:endParaRPr lang="en-US" altLang="zh-CN" b="0" i="0" dirty="0">
              <a:solidFill>
                <a:srgbClr val="222222"/>
              </a:solidFill>
              <a:effectLst/>
              <a:latin typeface="Consolas" panose="020B0609020204030204" pitchFamily="49" charset="0"/>
            </a:endParaRPr>
          </a:p>
          <a:p>
            <a:pPr fontAlgn="auto">
              <a:lnSpc>
                <a:spcPct val="150000"/>
              </a:lnSpc>
            </a:pPr>
            <a:r>
              <a:rPr lang="en-US" altLang="zh-CN" b="0" i="0" dirty="0">
                <a:solidFill>
                  <a:srgbClr val="222222"/>
                </a:solidFill>
                <a:effectLst/>
                <a:latin typeface="Consolas" panose="020B0609020204030204" pitchFamily="49" charset="0"/>
              </a:rPr>
              <a:t>     </a:t>
            </a:r>
            <a:r>
              <a:rPr lang="zh-CN" altLang="en-US" b="0" i="0" dirty="0">
                <a:solidFill>
                  <a:srgbClr val="222222"/>
                </a:solidFill>
                <a:effectLst/>
                <a:latin typeface="Consolas" panose="020B0609020204030204" pitchFamily="49" charset="0"/>
              </a:rPr>
              <a:t>（</a:t>
            </a:r>
            <a:r>
              <a:rPr lang="en-US" altLang="zh-CN" b="0" i="0" dirty="0">
                <a:solidFill>
                  <a:srgbClr val="222222"/>
                </a:solidFill>
                <a:effectLst/>
                <a:latin typeface="Consolas" panose="020B0609020204030204" pitchFamily="49" charset="0"/>
              </a:rPr>
              <a:t>3</a:t>
            </a:r>
            <a:r>
              <a:rPr lang="zh-CN" altLang="en-US" b="0" i="0" dirty="0">
                <a:solidFill>
                  <a:srgbClr val="222222"/>
                </a:solidFill>
                <a:effectLst/>
                <a:latin typeface="Consolas" panose="020B0609020204030204" pitchFamily="49" charset="0"/>
              </a:rPr>
              <a:t>）后续期间</a:t>
            </a:r>
            <a:r>
              <a:rPr lang="zh-CN" altLang="en-US" dirty="0">
                <a:solidFill>
                  <a:srgbClr val="222222"/>
                </a:solidFill>
                <a:latin typeface="Consolas" panose="020B0609020204030204" pitchFamily="49" charset="0"/>
              </a:rPr>
              <a:t>主动提出搭建</a:t>
            </a:r>
            <a:r>
              <a:rPr lang="en-US" altLang="zh-CN" dirty="0" err="1">
                <a:solidFill>
                  <a:srgbClr val="222222"/>
                </a:solidFill>
                <a:latin typeface="Consolas" panose="020B0609020204030204" pitchFamily="49" charset="0"/>
              </a:rPr>
              <a:t>jenkins</a:t>
            </a:r>
            <a:r>
              <a:rPr lang="zh-CN" altLang="en-US" dirty="0">
                <a:solidFill>
                  <a:srgbClr val="222222"/>
                </a:solidFill>
                <a:latin typeface="Consolas" panose="020B0609020204030204" pitchFamily="49" charset="0"/>
              </a:rPr>
              <a:t>自动化，实现服务一键自动化部署，已于日前部署完毕并投入使用。</a:t>
            </a:r>
            <a:endParaRPr lang="en-US" altLang="zh-CN" dirty="0">
              <a:solidFill>
                <a:srgbClr val="222222"/>
              </a:solidFill>
              <a:latin typeface="Consolas" panose="020B0609020204030204" pitchFamily="49" charset="0"/>
            </a:endParaRPr>
          </a:p>
          <a:p>
            <a:pPr fontAlgn="auto">
              <a:lnSpc>
                <a:spcPct val="150000"/>
              </a:lnSpc>
            </a:pPr>
            <a:r>
              <a:rPr lang="en-US" altLang="zh-CN" dirty="0">
                <a:solidFill>
                  <a:srgbClr val="222222"/>
                </a:solidFill>
                <a:latin typeface="Consolas" panose="020B0609020204030204" pitchFamily="49" charset="0"/>
              </a:rPr>
              <a:t>     </a:t>
            </a:r>
            <a:r>
              <a:rPr lang="zh-CN" altLang="en-US" dirty="0">
                <a:solidFill>
                  <a:srgbClr val="222222"/>
                </a:solidFill>
                <a:latin typeface="Consolas" panose="020B0609020204030204" pitchFamily="49" charset="0"/>
              </a:rPr>
              <a:t>（</a:t>
            </a:r>
            <a:r>
              <a:rPr lang="en-US" altLang="zh-CN" dirty="0">
                <a:solidFill>
                  <a:srgbClr val="222222"/>
                </a:solidFill>
                <a:latin typeface="Consolas" panose="020B0609020204030204" pitchFamily="49" charset="0"/>
              </a:rPr>
              <a:t>4</a:t>
            </a:r>
            <a:r>
              <a:rPr lang="zh-CN" altLang="en-US" dirty="0">
                <a:solidFill>
                  <a:srgbClr val="222222"/>
                </a:solidFill>
                <a:latin typeface="Consolas" panose="020B0609020204030204" pitchFamily="49" charset="0"/>
              </a:rPr>
              <a:t>）同时负责搭建前端</a:t>
            </a:r>
            <a:r>
              <a:rPr lang="en-US" altLang="zh-CN" dirty="0" err="1">
                <a:solidFill>
                  <a:srgbClr val="222222"/>
                </a:solidFill>
                <a:latin typeface="Consolas" panose="020B0609020204030204" pitchFamily="49" charset="0"/>
              </a:rPr>
              <a:t>vue</a:t>
            </a:r>
            <a:r>
              <a:rPr lang="zh-CN" altLang="en-US" dirty="0">
                <a:solidFill>
                  <a:srgbClr val="222222"/>
                </a:solidFill>
                <a:latin typeface="Consolas" panose="020B0609020204030204" pitchFamily="49" charset="0"/>
              </a:rPr>
              <a:t>项目的开发服务器环境，用于项目前期的演示服务器。</a:t>
            </a:r>
            <a:endParaRPr lang="en-US" altLang="zh-CN" dirty="0">
              <a:solidFill>
                <a:srgbClr val="222222"/>
              </a:solidFill>
              <a:latin typeface="Consolas" panose="020B0609020204030204" pitchFamily="49" charset="0"/>
            </a:endParaRPr>
          </a:p>
          <a:p>
            <a:pPr fontAlgn="auto">
              <a:lnSpc>
                <a:spcPct val="150000"/>
              </a:lnSpc>
            </a:pPr>
            <a:r>
              <a:rPr lang="en-US" altLang="zh-CN" b="0" i="0" dirty="0">
                <a:solidFill>
                  <a:srgbClr val="222222"/>
                </a:solidFill>
                <a:effectLst/>
                <a:latin typeface="Consolas" panose="020B0609020204030204" pitchFamily="49" charset="0"/>
              </a:rPr>
              <a:t>     </a:t>
            </a:r>
            <a:r>
              <a:rPr lang="zh-CN" altLang="en-US" b="0" i="0" dirty="0">
                <a:solidFill>
                  <a:srgbClr val="222222"/>
                </a:solidFill>
                <a:effectLst/>
                <a:latin typeface="Consolas" panose="020B0609020204030204" pitchFamily="49" charset="0"/>
              </a:rPr>
              <a:t>（</a:t>
            </a:r>
            <a:r>
              <a:rPr lang="en-US" altLang="zh-CN" b="0" i="0" dirty="0">
                <a:solidFill>
                  <a:srgbClr val="222222"/>
                </a:solidFill>
                <a:effectLst/>
                <a:latin typeface="Consolas" panose="020B0609020204030204" pitchFamily="49" charset="0"/>
              </a:rPr>
              <a:t>5</a:t>
            </a:r>
            <a:r>
              <a:rPr lang="zh-CN" altLang="en-US" b="0" i="0" dirty="0">
                <a:solidFill>
                  <a:srgbClr val="222222"/>
                </a:solidFill>
                <a:effectLst/>
                <a:latin typeface="Consolas" panose="020B0609020204030204" pitchFamily="49" charset="0"/>
              </a:rPr>
              <a:t>）</a:t>
            </a:r>
            <a:r>
              <a:rPr lang="zh-CN" altLang="en-US" dirty="0">
                <a:solidFill>
                  <a:srgbClr val="222222"/>
                </a:solidFill>
                <a:latin typeface="Consolas" panose="020B0609020204030204" pitchFamily="49" charset="0"/>
              </a:rPr>
              <a:t>协助测试人员（张晶经理）搭建测试环境，如</a:t>
            </a:r>
            <a:r>
              <a:rPr lang="en-US" altLang="zh-CN" dirty="0" err="1">
                <a:solidFill>
                  <a:srgbClr val="222222"/>
                </a:solidFill>
                <a:latin typeface="Consolas" panose="020B0609020204030204" pitchFamily="49" charset="0"/>
              </a:rPr>
              <a:t>jenkins</a:t>
            </a:r>
            <a:r>
              <a:rPr lang="zh-CN" altLang="en-US" dirty="0">
                <a:solidFill>
                  <a:srgbClr val="222222"/>
                </a:solidFill>
                <a:latin typeface="Consolas" panose="020B0609020204030204" pitchFamily="49" charset="0"/>
              </a:rPr>
              <a:t>、</a:t>
            </a:r>
            <a:r>
              <a:rPr lang="en-US" altLang="zh-CN" dirty="0">
                <a:solidFill>
                  <a:srgbClr val="222222"/>
                </a:solidFill>
                <a:latin typeface="Consolas" panose="020B0609020204030204" pitchFamily="49" charset="0"/>
              </a:rPr>
              <a:t>docker</a:t>
            </a:r>
            <a:r>
              <a:rPr lang="zh-CN" altLang="en-US" dirty="0">
                <a:solidFill>
                  <a:srgbClr val="222222"/>
                </a:solidFill>
                <a:latin typeface="Consolas" panose="020B0609020204030204" pitchFamily="49" charset="0"/>
              </a:rPr>
              <a:t>、</a:t>
            </a:r>
            <a:r>
              <a:rPr lang="en-US" altLang="zh-CN" dirty="0" err="1">
                <a:solidFill>
                  <a:srgbClr val="222222"/>
                </a:solidFill>
                <a:latin typeface="Consolas" panose="020B0609020204030204" pitchFamily="49" charset="0"/>
              </a:rPr>
              <a:t>nginx</a:t>
            </a:r>
            <a:r>
              <a:rPr lang="zh-CN" altLang="en-US" dirty="0">
                <a:solidFill>
                  <a:srgbClr val="222222"/>
                </a:solidFill>
                <a:latin typeface="Consolas" panose="020B0609020204030204" pitchFamily="49" charset="0"/>
              </a:rPr>
              <a:t>、项目配置等。</a:t>
            </a:r>
            <a:endParaRPr lang="en-US" altLang="zh-CN" dirty="0">
              <a:solidFill>
                <a:srgbClr val="222222"/>
              </a:solidFill>
              <a:latin typeface="Consolas" panose="020B0609020204030204" pitchFamily="49"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2" name="文本框 1"/>
          <p:cNvSpPr txBox="1"/>
          <p:nvPr/>
        </p:nvSpPr>
        <p:spPr>
          <a:xfrm>
            <a:off x="0" y="850265"/>
            <a:ext cx="11302365" cy="3512115"/>
          </a:xfrm>
          <a:prstGeom prst="rect">
            <a:avLst/>
          </a:prstGeom>
          <a:noFill/>
        </p:spPr>
        <p:txBody>
          <a:bodyPr wrap="square" rtlCol="0" anchor="t">
            <a:spAutoFit/>
          </a:bodyPr>
          <a:lstStyle/>
          <a:p>
            <a:pPr fontAlgn="auto">
              <a:lnSpc>
                <a:spcPct val="150000"/>
              </a:lnSpc>
            </a:pPr>
            <a:r>
              <a:rPr lang="zh-CN" altLang="en-US" sz="2400" b="1" dirty="0">
                <a:solidFill>
                  <a:srgbClr val="000000"/>
                </a:solidFill>
                <a:sym typeface="+mn-ea"/>
              </a:rPr>
              <a:t>一、工作总结方面：</a:t>
            </a:r>
            <a:endParaRPr lang="zh-CN" altLang="en-US" sz="2400" b="1" dirty="0">
              <a:solidFill>
                <a:srgbClr val="000000"/>
              </a:solidFill>
              <a:sym typeface="+mn-ea"/>
            </a:endParaRPr>
          </a:p>
          <a:p>
            <a:pPr fontAlgn="auto">
              <a:lnSpc>
                <a:spcPct val="150000"/>
              </a:lnSpc>
            </a:pPr>
            <a:r>
              <a:rPr lang="zh-CN" altLang="en-US" b="0" i="0" dirty="0">
                <a:solidFill>
                  <a:srgbClr val="222222"/>
                </a:solidFill>
                <a:effectLst/>
                <a:latin typeface="Consolas" panose="020B0609020204030204" pitchFamily="49" charset="0"/>
              </a:rPr>
              <a:t> </a:t>
            </a:r>
            <a:r>
              <a:rPr lang="en-US" altLang="zh-CN" b="0" i="0" dirty="0">
                <a:solidFill>
                  <a:srgbClr val="000000"/>
                </a:solidFill>
                <a:effectLst/>
                <a:latin typeface="Consolas" panose="020B0609020204030204" pitchFamily="49" charset="0"/>
                <a:sym typeface="+mn-ea"/>
              </a:rPr>
              <a:t>  </a:t>
            </a:r>
            <a:r>
              <a:rPr lang="zh-CN" altLang="en-US" dirty="0">
                <a:solidFill>
                  <a:srgbClr val="000000"/>
                </a:solidFill>
                <a:sym typeface="+mn-ea"/>
              </a:rPr>
              <a:t>在代码开发上，除常规业务代码开发外，我还主动承担开发新余综管项目中的通用必要性代码。如：</a:t>
            </a: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r>
              <a:rPr lang="en-US" altLang="zh-CN" b="0" i="0" dirty="0">
                <a:solidFill>
                  <a:srgbClr val="222222"/>
                </a:solidFill>
                <a:effectLst/>
                <a:latin typeface="Consolas" panose="020B0609020204030204" pitchFamily="49" charset="0"/>
              </a:rPr>
              <a:t>  </a:t>
            </a:r>
            <a:r>
              <a:rPr lang="zh-CN" altLang="en-US" dirty="0">
                <a:solidFill>
                  <a:srgbClr val="222222"/>
                </a:solidFill>
                <a:latin typeface="Consolas" panose="020B0609020204030204" pitchFamily="49" charset="0"/>
              </a:rPr>
              <a:t>（</a:t>
            </a:r>
            <a:r>
              <a:rPr lang="en-US" altLang="zh-CN" dirty="0">
                <a:solidFill>
                  <a:srgbClr val="222222"/>
                </a:solidFill>
                <a:latin typeface="Consolas" panose="020B0609020204030204" pitchFamily="49" charset="0"/>
              </a:rPr>
              <a:t>1</a:t>
            </a:r>
            <a:r>
              <a:rPr lang="zh-CN" altLang="en-US" dirty="0">
                <a:solidFill>
                  <a:srgbClr val="222222"/>
                </a:solidFill>
                <a:latin typeface="Consolas" panose="020B0609020204030204" pitchFamily="49" charset="0"/>
              </a:rPr>
              <a:t>）开发实现综管数据权限自动化拦截。实现了自定义注解自动拦截方式及复杂查询权限拼接方式，使团队成员近于零学习及开发成本即可接入数据权限。</a:t>
            </a:r>
            <a:endParaRPr lang="en-US" altLang="zh-CN" dirty="0">
              <a:solidFill>
                <a:srgbClr val="222222"/>
              </a:solidFill>
              <a:latin typeface="Consolas" panose="020B0609020204030204" pitchFamily="49" charset="0"/>
            </a:endParaRPr>
          </a:p>
          <a:p>
            <a:pPr fontAlgn="auto">
              <a:lnSpc>
                <a:spcPct val="150000"/>
              </a:lnSpc>
            </a:pPr>
            <a:r>
              <a:rPr lang="zh-CN" altLang="en-US" dirty="0">
                <a:solidFill>
                  <a:srgbClr val="222222"/>
                </a:solidFill>
                <a:latin typeface="Consolas" panose="020B0609020204030204" pitchFamily="49" charset="0"/>
              </a:rPr>
              <a:t>    （</a:t>
            </a:r>
            <a:r>
              <a:rPr lang="en-US" altLang="zh-CN" dirty="0">
                <a:solidFill>
                  <a:srgbClr val="222222"/>
                </a:solidFill>
                <a:latin typeface="Consolas" panose="020B0609020204030204" pitchFamily="49" charset="0"/>
              </a:rPr>
              <a:t>2</a:t>
            </a:r>
            <a:r>
              <a:rPr lang="zh-CN" altLang="en-US" dirty="0">
                <a:solidFill>
                  <a:srgbClr val="222222"/>
                </a:solidFill>
                <a:latin typeface="Consolas" panose="020B0609020204030204" pitchFamily="49" charset="0"/>
              </a:rPr>
              <a:t>）添加拦截器，解决公司要求</a:t>
            </a:r>
            <a:r>
              <a:rPr lang="en-US" altLang="zh-CN" dirty="0">
                <a:solidFill>
                  <a:srgbClr val="222222"/>
                </a:solidFill>
                <a:latin typeface="Consolas" panose="020B0609020204030204" pitchFamily="49" charset="0"/>
              </a:rPr>
              <a:t>ID</a:t>
            </a:r>
            <a:r>
              <a:rPr lang="zh-CN" altLang="en-US" dirty="0">
                <a:solidFill>
                  <a:srgbClr val="222222"/>
                </a:solidFill>
                <a:latin typeface="Consolas" panose="020B0609020204030204" pitchFamily="49" charset="0"/>
              </a:rPr>
              <a:t>生成器生产的</a:t>
            </a:r>
            <a:r>
              <a:rPr lang="en-US" altLang="zh-CN" dirty="0">
                <a:solidFill>
                  <a:srgbClr val="222222"/>
                </a:solidFill>
                <a:latin typeface="Consolas" panose="020B0609020204030204" pitchFamily="49" charset="0"/>
              </a:rPr>
              <a:t>19</a:t>
            </a:r>
            <a:r>
              <a:rPr lang="zh-CN" altLang="en-US" dirty="0">
                <a:solidFill>
                  <a:srgbClr val="222222"/>
                </a:solidFill>
                <a:latin typeface="Consolas" panose="020B0609020204030204" pitchFamily="49" charset="0"/>
              </a:rPr>
              <a:t>位长度</a:t>
            </a:r>
            <a:r>
              <a:rPr lang="en-US" altLang="zh-CN" dirty="0">
                <a:solidFill>
                  <a:srgbClr val="222222"/>
                </a:solidFill>
                <a:latin typeface="Consolas" panose="020B0609020204030204" pitchFamily="49" charset="0"/>
              </a:rPr>
              <a:t>Long</a:t>
            </a:r>
            <a:r>
              <a:rPr lang="zh-CN" altLang="en-US" dirty="0">
                <a:solidFill>
                  <a:srgbClr val="222222"/>
                </a:solidFill>
                <a:latin typeface="Consolas" panose="020B0609020204030204" pitchFamily="49" charset="0"/>
              </a:rPr>
              <a:t>导致的前端</a:t>
            </a:r>
            <a:r>
              <a:rPr lang="en-US" altLang="zh-CN" dirty="0">
                <a:solidFill>
                  <a:srgbClr val="222222"/>
                </a:solidFill>
                <a:latin typeface="Consolas" panose="020B0609020204030204" pitchFamily="49" charset="0"/>
              </a:rPr>
              <a:t>JS</a:t>
            </a:r>
            <a:r>
              <a:rPr lang="zh-CN" altLang="en-US" dirty="0">
                <a:solidFill>
                  <a:srgbClr val="222222"/>
                </a:solidFill>
                <a:latin typeface="Consolas" panose="020B0609020204030204" pitchFamily="49" charset="0"/>
              </a:rPr>
              <a:t>获取精度丢失问题。</a:t>
            </a:r>
            <a:endParaRPr lang="en-US" altLang="zh-CN" dirty="0">
              <a:solidFill>
                <a:srgbClr val="222222"/>
              </a:solidFill>
              <a:latin typeface="Consolas" panose="020B0609020204030204" pitchFamily="49" charset="0"/>
            </a:endParaRPr>
          </a:p>
          <a:p>
            <a:pPr fontAlgn="auto">
              <a:lnSpc>
                <a:spcPct val="150000"/>
              </a:lnSpc>
            </a:pPr>
            <a:r>
              <a:rPr lang="zh-CN" altLang="en-US" dirty="0">
                <a:solidFill>
                  <a:srgbClr val="222222"/>
                </a:solidFill>
                <a:latin typeface="Consolas" panose="020B0609020204030204" pitchFamily="49" charset="0"/>
              </a:rPr>
              <a:t>    （</a:t>
            </a:r>
            <a:r>
              <a:rPr lang="en-US" altLang="zh-CN" dirty="0">
                <a:solidFill>
                  <a:srgbClr val="222222"/>
                </a:solidFill>
                <a:latin typeface="Consolas" panose="020B0609020204030204" pitchFamily="49" charset="0"/>
              </a:rPr>
              <a:t>3</a:t>
            </a:r>
            <a:r>
              <a:rPr lang="zh-CN" altLang="en-US" dirty="0">
                <a:solidFill>
                  <a:srgbClr val="222222"/>
                </a:solidFill>
                <a:latin typeface="Consolas" panose="020B0609020204030204" pitchFamily="49" charset="0"/>
              </a:rPr>
              <a:t>）开发缓存自定义注解，实现业务代码的自动化缓存，提升代码可维护性以及接口查询返回效率。</a:t>
            </a:r>
            <a:endParaRPr lang="en-US" altLang="zh-CN" dirty="0">
              <a:solidFill>
                <a:srgbClr val="222222"/>
              </a:solidFill>
              <a:latin typeface="Consolas" panose="020B0609020204030204" pitchFamily="49" charset="0"/>
            </a:endParaRPr>
          </a:p>
          <a:p>
            <a:pPr fontAlgn="auto">
              <a:lnSpc>
                <a:spcPct val="150000"/>
              </a:lnSpc>
            </a:pPr>
            <a:r>
              <a:rPr lang="en-US" altLang="zh-CN" dirty="0">
                <a:solidFill>
                  <a:srgbClr val="222222"/>
                </a:solidFill>
                <a:latin typeface="Consolas" panose="020B0609020204030204" pitchFamily="49" charset="0"/>
              </a:rPr>
              <a:t>   </a:t>
            </a:r>
            <a:r>
              <a:rPr lang="zh-CN" altLang="en-US" dirty="0">
                <a:solidFill>
                  <a:srgbClr val="222222"/>
                </a:solidFill>
                <a:latin typeface="Consolas" panose="020B0609020204030204" pitchFamily="49" charset="0"/>
              </a:rPr>
              <a:t>同时也负责或协助完成项目中的其它工作，如为方便查漏补缺输出数据组推送数据与需求的比对文档、录入组织架构相应账号及权限，编写项目部署文档等。</a:t>
            </a:r>
            <a:endParaRPr lang="en-US" altLang="zh-CN" dirty="0">
              <a:solidFill>
                <a:srgbClr val="222222"/>
              </a:solidFill>
              <a:latin typeface="Consolas" panose="020B0609020204030204" pitchFamily="49"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2" name="文本框 1"/>
          <p:cNvSpPr txBox="1"/>
          <p:nvPr/>
        </p:nvSpPr>
        <p:spPr>
          <a:xfrm>
            <a:off x="0" y="850265"/>
            <a:ext cx="11302365" cy="4343625"/>
          </a:xfrm>
          <a:prstGeom prst="rect">
            <a:avLst/>
          </a:prstGeom>
          <a:noFill/>
        </p:spPr>
        <p:txBody>
          <a:bodyPr wrap="square" rtlCol="0" anchor="t">
            <a:spAutoFit/>
          </a:bodyPr>
          <a:lstStyle/>
          <a:p>
            <a:pPr fontAlgn="auto">
              <a:lnSpc>
                <a:spcPct val="150000"/>
              </a:lnSpc>
            </a:pPr>
            <a:r>
              <a:rPr lang="zh-CN" altLang="en-US" sz="2400" b="1" dirty="0">
                <a:solidFill>
                  <a:srgbClr val="000000"/>
                </a:solidFill>
                <a:sym typeface="+mn-ea"/>
              </a:rPr>
              <a:t>一、工作总结方面：</a:t>
            </a:r>
            <a:endParaRPr lang="en-US" altLang="zh-CN" sz="2400" b="1" dirty="0">
              <a:solidFill>
                <a:srgbClr val="000000"/>
              </a:solidFill>
            </a:endParaRPr>
          </a:p>
          <a:p>
            <a:pPr fontAlgn="auto">
              <a:lnSpc>
                <a:spcPct val="150000"/>
              </a:lnSpc>
            </a:pPr>
            <a:r>
              <a:rPr lang="zh-CN" altLang="en-US" b="0" i="0" dirty="0">
                <a:solidFill>
                  <a:srgbClr val="222222"/>
                </a:solidFill>
                <a:effectLst/>
                <a:latin typeface="Consolas" panose="020B0609020204030204" pitchFamily="49" charset="0"/>
              </a:rPr>
              <a:t>   </a:t>
            </a:r>
            <a:r>
              <a:rPr lang="en-US" altLang="zh-CN" dirty="0">
                <a:solidFill>
                  <a:srgbClr val="000000"/>
                </a:solidFill>
                <a:sym typeface="+mn-ea"/>
              </a:rPr>
              <a:t>2</a:t>
            </a:r>
            <a:r>
              <a:rPr lang="zh-CN" altLang="en-US" dirty="0">
                <a:solidFill>
                  <a:srgbClr val="000000"/>
                </a:solidFill>
                <a:sym typeface="+mn-ea"/>
              </a:rPr>
              <a:t>、本年度内工作开展所形成的经验总结，及后续的改进措施；</a:t>
            </a:r>
            <a:endParaRPr lang="en-US" altLang="zh-CN" dirty="0">
              <a:solidFill>
                <a:srgbClr val="000000"/>
              </a:solidFill>
              <a:sym typeface="+mn-ea"/>
            </a:endParaRPr>
          </a:p>
          <a:p>
            <a:pPr fontAlgn="auto">
              <a:lnSpc>
                <a:spcPct val="150000"/>
              </a:lnSpc>
            </a:pPr>
            <a:r>
              <a:rPr lang="zh-CN" altLang="en-US" b="0" i="0" dirty="0">
                <a:solidFill>
                  <a:srgbClr val="222222"/>
                </a:solidFill>
                <a:effectLst/>
                <a:latin typeface="Consolas" panose="020B0609020204030204" pitchFamily="49" charset="0"/>
              </a:rPr>
              <a:t>   如在开发数据权限的自动化拦截时，由于需求沟通不明确，导致在开发下一模块的营业总览时产生的数据权限不满足业务需求而导致的数据权限代码重构问题。所幸由于前期开发的数据权限封装的灵活性较好，因此不至于耽搁过多工时。问题虽小，但却也给我敲响了警钟。</a:t>
            </a:r>
            <a:endParaRPr lang="en-US" altLang="zh-CN" b="0" i="0" dirty="0">
              <a:solidFill>
                <a:srgbClr val="222222"/>
              </a:solidFill>
              <a:effectLst/>
              <a:latin typeface="Consolas" panose="020B0609020204030204" pitchFamily="49" charset="0"/>
            </a:endParaRPr>
          </a:p>
          <a:p>
            <a:pPr>
              <a:lnSpc>
                <a:spcPct val="150000"/>
              </a:lnSpc>
            </a:pPr>
            <a:r>
              <a:rPr lang="zh-CN" altLang="en-US" b="0" i="0" dirty="0">
                <a:solidFill>
                  <a:srgbClr val="222222"/>
                </a:solidFill>
                <a:effectLst/>
                <a:latin typeface="Consolas" panose="020B0609020204030204" pitchFamily="49" charset="0"/>
              </a:rPr>
              <a:t>   每一个项目在开始着手的第一步，特别是涉及到全局性代码时，一定要先把需求彻底沟通清楚，只有了解了项目的需求，才有可能真正做好一个项目。同时要拥有全局观，多站在全局的视角看待问题。只有宏观方向清晰明了，才不至于在前行时走过多不必要的弯路。</a:t>
            </a:r>
            <a:endParaRPr lang="en-US" altLang="zh-CN" b="0" i="0" dirty="0">
              <a:solidFill>
                <a:srgbClr val="222222"/>
              </a:solidFill>
              <a:effectLst/>
              <a:latin typeface="Consolas" panose="020B0609020204030204" pitchFamily="49" charset="0"/>
            </a:endParaRPr>
          </a:p>
          <a:p>
            <a:pPr fontAlgn="auto">
              <a:lnSpc>
                <a:spcPct val="150000"/>
              </a:lnSpc>
            </a:pP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2" name="文本框 1"/>
          <p:cNvSpPr txBox="1"/>
          <p:nvPr/>
        </p:nvSpPr>
        <p:spPr>
          <a:xfrm>
            <a:off x="0" y="850265"/>
            <a:ext cx="11302365" cy="3097130"/>
          </a:xfrm>
          <a:prstGeom prst="rect">
            <a:avLst/>
          </a:prstGeom>
          <a:noFill/>
        </p:spPr>
        <p:txBody>
          <a:bodyPr wrap="square" rtlCol="0" anchor="t">
            <a:spAutoFit/>
          </a:bodyPr>
          <a:lstStyle/>
          <a:p>
            <a:pPr fontAlgn="auto">
              <a:lnSpc>
                <a:spcPct val="150000"/>
              </a:lnSpc>
            </a:pPr>
            <a:r>
              <a:rPr lang="zh-CN" altLang="en-US" sz="2400" b="1" dirty="0">
                <a:solidFill>
                  <a:srgbClr val="000000"/>
                </a:solidFill>
                <a:sym typeface="+mn-ea"/>
              </a:rPr>
              <a:t>一、工作总结方面：</a:t>
            </a:r>
            <a:endParaRPr lang="en-US" altLang="zh-CN" sz="2400" b="1" dirty="0">
              <a:solidFill>
                <a:srgbClr val="000000"/>
              </a:solidFill>
            </a:endParaRPr>
          </a:p>
          <a:p>
            <a:pPr fontAlgn="auto">
              <a:lnSpc>
                <a:spcPct val="150000"/>
              </a:lnSpc>
            </a:pPr>
            <a:r>
              <a:rPr lang="en-US" altLang="zh-CN" dirty="0">
                <a:solidFill>
                  <a:srgbClr val="000000"/>
                </a:solidFill>
                <a:sym typeface="+mn-ea"/>
              </a:rPr>
              <a:t>    3</a:t>
            </a:r>
            <a:r>
              <a:rPr lang="zh-CN" altLang="en-US" dirty="0">
                <a:solidFill>
                  <a:srgbClr val="000000"/>
                </a:solidFill>
                <a:sym typeface="+mn-ea"/>
              </a:rPr>
              <a:t>、聚焦部门和岗位工作，对公司或部门的建议；</a:t>
            </a: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r>
              <a:rPr lang="zh-CN" altLang="en-US" dirty="0">
                <a:solidFill>
                  <a:srgbClr val="000000"/>
                </a:solidFill>
                <a:sym typeface="+mn-ea"/>
              </a:rPr>
              <a:t>入职的一个月以来，我见证着公司团队的快速聚集，同时团队协作也在日趋完善。如禅道的使用使工作有记录，如晨会晚会的开始使得团队成员更为明了各成员所负责的工作以及所面临的或所需要资源协作的问题。整体而言都是可以的。</a:t>
            </a: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r>
              <a:rPr lang="zh-CN" altLang="en-US" dirty="0">
                <a:solidFill>
                  <a:srgbClr val="000000"/>
                </a:solidFill>
                <a:sym typeface="+mn-ea"/>
              </a:rPr>
              <a:t>提个小建议就是关于考勤这块是否考虑提供一个线上查询方式。比如有一次下班路上忘记了自己有没有打卡，遇上了想查又无处查的小尴尬。</a:t>
            </a:r>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2" name="文本框 1"/>
          <p:cNvSpPr txBox="1"/>
          <p:nvPr/>
        </p:nvSpPr>
        <p:spPr>
          <a:xfrm>
            <a:off x="0" y="850265"/>
            <a:ext cx="11302365" cy="4759123"/>
          </a:xfrm>
          <a:prstGeom prst="rect">
            <a:avLst/>
          </a:prstGeom>
          <a:noFill/>
        </p:spPr>
        <p:txBody>
          <a:bodyPr wrap="square" rtlCol="0" anchor="t">
            <a:spAutoFit/>
          </a:bodyPr>
          <a:lstStyle/>
          <a:p>
            <a:pPr fontAlgn="auto">
              <a:lnSpc>
                <a:spcPct val="150000"/>
              </a:lnSpc>
            </a:pPr>
            <a:r>
              <a:rPr lang="zh-CN" altLang="en-US" sz="2400" b="1" dirty="0">
                <a:solidFill>
                  <a:srgbClr val="000000"/>
                </a:solidFill>
                <a:sym typeface="+mn-ea"/>
              </a:rPr>
              <a:t>二、</a:t>
            </a:r>
            <a:r>
              <a:rPr lang="en-US" altLang="zh-CN" sz="2400" b="1" dirty="0">
                <a:solidFill>
                  <a:srgbClr val="000000"/>
                </a:solidFill>
                <a:sym typeface="+mn-ea"/>
              </a:rPr>
              <a:t>2021</a:t>
            </a:r>
            <a:r>
              <a:rPr lang="zh-CN" altLang="en-US" sz="2400" b="1" dirty="0">
                <a:solidFill>
                  <a:srgbClr val="000000"/>
                </a:solidFill>
                <a:sym typeface="+mn-ea"/>
              </a:rPr>
              <a:t>年度工作计划</a:t>
            </a:r>
            <a:endParaRPr lang="en-US" altLang="zh-CN" sz="2400" b="1" dirty="0">
              <a:solidFill>
                <a:srgbClr val="000000"/>
              </a:solidFill>
            </a:endParaRPr>
          </a:p>
          <a:p>
            <a:pPr fontAlgn="auto">
              <a:lnSpc>
                <a:spcPct val="150000"/>
              </a:lnSpc>
            </a:pPr>
            <a:r>
              <a:rPr lang="en-US" altLang="zh-CN" dirty="0">
                <a:solidFill>
                  <a:srgbClr val="000000"/>
                </a:solidFill>
                <a:sym typeface="+mn-ea"/>
              </a:rPr>
              <a:t>    </a:t>
            </a:r>
            <a:r>
              <a:rPr lang="zh-CN" altLang="en-US" dirty="0">
                <a:solidFill>
                  <a:srgbClr val="000000"/>
                </a:solidFill>
                <a:sym typeface="+mn-ea"/>
              </a:rPr>
              <a:t>在充分理解公司战略和业务的基础上，明确列出本部门的目标和为实现目标所要开展的重点工作及措施，需要的资源支持，和风险点。</a:t>
            </a: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r>
              <a:rPr lang="zh-CN" altLang="en-US" dirty="0">
                <a:solidFill>
                  <a:srgbClr val="000000"/>
                </a:solidFill>
                <a:sym typeface="+mn-ea"/>
              </a:rPr>
              <a:t>本部门目标：新余综管集成平台的第一个生产版本在</a:t>
            </a:r>
            <a:r>
              <a:rPr lang="en-US" altLang="zh-CN" dirty="0">
                <a:solidFill>
                  <a:srgbClr val="000000"/>
                </a:solidFill>
                <a:sym typeface="+mn-ea"/>
              </a:rPr>
              <a:t>2021</a:t>
            </a:r>
            <a:r>
              <a:rPr lang="zh-CN" altLang="en-US" dirty="0">
                <a:solidFill>
                  <a:srgbClr val="000000"/>
                </a:solidFill>
                <a:sym typeface="+mn-ea"/>
              </a:rPr>
              <a:t>年</a:t>
            </a:r>
            <a:r>
              <a:rPr lang="en-US" altLang="zh-CN" dirty="0">
                <a:solidFill>
                  <a:srgbClr val="000000"/>
                </a:solidFill>
                <a:sym typeface="+mn-ea"/>
              </a:rPr>
              <a:t>3</a:t>
            </a:r>
            <a:r>
              <a:rPr lang="zh-CN" altLang="en-US" dirty="0">
                <a:solidFill>
                  <a:srgbClr val="000000"/>
                </a:solidFill>
                <a:sym typeface="+mn-ea"/>
              </a:rPr>
              <a:t>月</a:t>
            </a:r>
            <a:r>
              <a:rPr lang="en-US" altLang="zh-CN" dirty="0">
                <a:solidFill>
                  <a:srgbClr val="000000"/>
                </a:solidFill>
                <a:sym typeface="+mn-ea"/>
              </a:rPr>
              <a:t>10</a:t>
            </a:r>
            <a:r>
              <a:rPr lang="zh-CN" altLang="en-US" dirty="0">
                <a:solidFill>
                  <a:srgbClr val="000000"/>
                </a:solidFill>
                <a:sym typeface="+mn-ea"/>
              </a:rPr>
              <a:t>日前完成开发及测试部署工作。</a:t>
            </a:r>
            <a:endParaRPr lang="en-US" altLang="zh-CN" dirty="0">
              <a:solidFill>
                <a:srgbClr val="000000"/>
              </a:solidFill>
              <a:sym typeface="+mn-ea"/>
            </a:endParaRPr>
          </a:p>
          <a:p>
            <a:pPr fontAlgn="auto">
              <a:lnSpc>
                <a:spcPct val="150000"/>
              </a:lnSpc>
            </a:pPr>
            <a:r>
              <a:rPr lang="zh-CN" altLang="en-US" dirty="0">
                <a:solidFill>
                  <a:srgbClr val="000000"/>
                </a:solidFill>
                <a:sym typeface="+mn-ea"/>
              </a:rPr>
              <a:t>    重点工作：</a:t>
            </a: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r>
              <a:rPr lang="zh-CN" altLang="en-US" dirty="0">
                <a:solidFill>
                  <a:srgbClr val="000000"/>
                </a:solidFill>
                <a:sym typeface="+mn-ea"/>
              </a:rPr>
              <a:t>（</a:t>
            </a:r>
            <a:r>
              <a:rPr lang="en-US" altLang="zh-CN" dirty="0">
                <a:solidFill>
                  <a:srgbClr val="000000"/>
                </a:solidFill>
                <a:sym typeface="+mn-ea"/>
              </a:rPr>
              <a:t>1</a:t>
            </a:r>
            <a:r>
              <a:rPr lang="zh-CN" altLang="en-US" dirty="0">
                <a:solidFill>
                  <a:srgbClr val="000000"/>
                </a:solidFill>
                <a:sym typeface="+mn-ea"/>
              </a:rPr>
              <a:t>）对接数据组或客户方以及第三方的推送数据，开发接口代码，以及前后端联调。</a:t>
            </a: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r>
              <a:rPr lang="zh-CN" altLang="en-US" dirty="0">
                <a:solidFill>
                  <a:srgbClr val="000000"/>
                </a:solidFill>
                <a:sym typeface="+mn-ea"/>
              </a:rPr>
              <a:t>（</a:t>
            </a:r>
            <a:r>
              <a:rPr lang="en-US" altLang="zh-CN" dirty="0">
                <a:solidFill>
                  <a:srgbClr val="000000"/>
                </a:solidFill>
                <a:sym typeface="+mn-ea"/>
              </a:rPr>
              <a:t>2</a:t>
            </a:r>
            <a:r>
              <a:rPr lang="zh-CN" altLang="en-US" dirty="0">
                <a:solidFill>
                  <a:srgbClr val="000000"/>
                </a:solidFill>
                <a:sym typeface="+mn-ea"/>
              </a:rPr>
              <a:t>）相应微服务的拆分与搭建，维护好数据权限与缓存。</a:t>
            </a: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r>
              <a:rPr lang="zh-CN" altLang="en-US" dirty="0">
                <a:solidFill>
                  <a:srgbClr val="000000"/>
                </a:solidFill>
                <a:sym typeface="+mn-ea"/>
              </a:rPr>
              <a:t>（</a:t>
            </a:r>
            <a:r>
              <a:rPr lang="en-US" altLang="zh-CN" dirty="0">
                <a:solidFill>
                  <a:srgbClr val="000000"/>
                </a:solidFill>
                <a:sym typeface="+mn-ea"/>
              </a:rPr>
              <a:t>3</a:t>
            </a:r>
            <a:r>
              <a:rPr lang="zh-CN" altLang="en-US" dirty="0">
                <a:solidFill>
                  <a:srgbClr val="000000"/>
                </a:solidFill>
                <a:sym typeface="+mn-ea"/>
              </a:rPr>
              <a:t>）继续做好综管集成平台开发环境的维护工作等。</a:t>
            </a:r>
            <a:endParaRPr lang="en-US" altLang="zh-CN" dirty="0">
              <a:solidFill>
                <a:srgbClr val="000000"/>
              </a:solidFill>
              <a:sym typeface="+mn-ea"/>
            </a:endParaRPr>
          </a:p>
          <a:p>
            <a:pPr fontAlgn="auto">
              <a:lnSpc>
                <a:spcPct val="150000"/>
              </a:lnSpc>
            </a:pPr>
            <a:r>
              <a:rPr lang="en-US" altLang="zh-CN" dirty="0">
                <a:solidFill>
                  <a:srgbClr val="000000"/>
                </a:solidFill>
                <a:sym typeface="+mn-ea"/>
              </a:rPr>
              <a:t>    </a:t>
            </a:r>
            <a:r>
              <a:rPr lang="zh-CN" altLang="en-US" dirty="0">
                <a:solidFill>
                  <a:srgbClr val="000000"/>
                </a:solidFill>
                <a:sym typeface="+mn-ea"/>
              </a:rPr>
              <a:t>资源支持：数据组或客户方的推送数据。</a:t>
            </a:r>
            <a:endParaRPr lang="en-US" altLang="zh-CN" dirty="0">
              <a:solidFill>
                <a:srgbClr val="000000"/>
              </a:solidFill>
              <a:sym typeface="+mn-ea"/>
            </a:endParaRPr>
          </a:p>
          <a:p>
            <a:pPr>
              <a:lnSpc>
                <a:spcPct val="150000"/>
              </a:lnSpc>
            </a:pPr>
            <a:r>
              <a:rPr lang="en-US" altLang="zh-CN" dirty="0">
                <a:solidFill>
                  <a:srgbClr val="000000"/>
                </a:solidFill>
                <a:sym typeface="+mn-ea"/>
              </a:rPr>
              <a:t>    </a:t>
            </a:r>
            <a:r>
              <a:rPr lang="zh-CN" altLang="en-US" dirty="0">
                <a:solidFill>
                  <a:srgbClr val="000000"/>
                </a:solidFill>
                <a:sym typeface="+mn-ea"/>
              </a:rPr>
              <a:t>风险点：部分原型上需要用到甲方客户所提供的数据，然而大部分数据未能得到客户方明确，如提供的方式、格式及时间。</a:t>
            </a:r>
            <a:endParaRPr lang="en-US" altLang="zh-CN" dirty="0">
              <a:solidFill>
                <a:srgbClr val="000000"/>
              </a:solidFill>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2" name="文本框 1"/>
          <p:cNvSpPr txBox="1"/>
          <p:nvPr/>
        </p:nvSpPr>
        <p:spPr>
          <a:xfrm>
            <a:off x="0" y="2825115"/>
            <a:ext cx="11302365" cy="1198880"/>
          </a:xfrm>
          <a:prstGeom prst="rect">
            <a:avLst/>
          </a:prstGeom>
          <a:noFill/>
        </p:spPr>
        <p:txBody>
          <a:bodyPr wrap="square" rtlCol="0" anchor="t">
            <a:spAutoFit/>
            <a:scene3d>
              <a:camera prst="orthographicFront"/>
              <a:lightRig rig="soft" dir="t">
                <a:rot lat="0" lon="0" rev="15600000"/>
              </a:lightRig>
            </a:scene3d>
            <a:sp3d extrusionH="57150" prstMaterial="softEdge">
              <a:bevelT w="25400" h="38100"/>
            </a:sp3d>
          </a:bodyPr>
          <a:lstStyle/>
          <a:p>
            <a:pPr fontAlgn="auto">
              <a:lnSpc>
                <a:spcPct val="150000"/>
              </a:lnSpc>
            </a:pPr>
            <a:r>
              <a:rPr lang="en-US" sz="2400" b="1" dirty="0">
                <a:solidFill>
                  <a:schemeClr val="accent4"/>
                </a:solidFill>
                <a:sym typeface="+mn-ea"/>
              </a:rPr>
              <a:t>                                                              </a:t>
            </a:r>
            <a:r>
              <a:rPr lang="en-US" sz="4800" b="1" dirty="0">
                <a:solidFill>
                  <a:schemeClr val="accent4"/>
                </a:solidFill>
                <a:effectLst/>
                <a:sym typeface="+mn-ea"/>
              </a:rPr>
              <a:t>THANKS</a:t>
            </a:r>
            <a:endParaRPr lang="en-US" sz="4800" b="1" dirty="0">
              <a:solidFill>
                <a:schemeClr val="accent4"/>
              </a:solidFill>
              <a:effectLst/>
              <a:sym typeface="+mn-ea"/>
            </a:endParaRPr>
          </a:p>
        </p:txBody>
      </p:sp>
    </p:spTree>
  </p:cSld>
  <p:clrMapOvr>
    <a:masterClrMapping/>
  </p:clrMapOvr>
  <p:transition/>
</p:sld>
</file>

<file path=ppt/theme/theme1.xml><?xml version="1.0" encoding="utf-8"?>
<a:theme xmlns:a="http://schemas.openxmlformats.org/drawingml/2006/main" name="1_自定义设计方案">
  <a:themeElements>
    <a:clrScheme name="DEWIN">
      <a:dk1>
        <a:srgbClr val="2C2E3E"/>
      </a:dk1>
      <a:lt1>
        <a:sysClr val="window" lastClr="FFFFFF"/>
      </a:lt1>
      <a:dk2>
        <a:srgbClr val="34374C"/>
      </a:dk2>
      <a:lt2>
        <a:srgbClr val="D8D9DC"/>
      </a:lt2>
      <a:accent1>
        <a:srgbClr val="EE2B47"/>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1912</Words>
  <Application>WPS 演示</Application>
  <PresentationFormat>宽屏</PresentationFormat>
  <Paragraphs>65</Paragraphs>
  <Slides>7</Slides>
  <Notes>0</Notes>
  <HiddenSlides>7</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微软雅黑 Light</vt:lpstr>
      <vt:lpstr>华文行楷</vt:lpstr>
      <vt:lpstr>微软雅黑</vt:lpstr>
      <vt:lpstr>Consolas</vt:lpstr>
      <vt:lpstr>等线</vt:lpstr>
      <vt:lpstr>Arial Unicode MS</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Stacey Pan</dc:creator>
  <cp:lastModifiedBy>丶先生</cp:lastModifiedBy>
  <cp:revision>1765</cp:revision>
  <cp:lastPrinted>2017-07-07T08:58:00Z</cp:lastPrinted>
  <dcterms:created xsi:type="dcterms:W3CDTF">2017-05-24T10:53:00Z</dcterms:created>
  <dcterms:modified xsi:type="dcterms:W3CDTF">2021-12-22T14:52:35Z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5A8F63BE48A2417B8C4DE5EC9FE0AD79</vt:lpwstr>
  </property>
</Properties>
</file>