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8"/>
  </p:handoutMasterIdLst>
  <p:sldIdLst>
    <p:sldId id="340" r:id="rId3"/>
    <p:sldId id="349" r:id="rId4"/>
    <p:sldId id="356" r:id="rId5"/>
    <p:sldId id="357" r:id="rId6"/>
    <p:sldId id="358" r:id="rId7"/>
    <p:sldId id="362" r:id="rId8"/>
    <p:sldId id="363" r:id="rId9"/>
    <p:sldId id="364" r:id="rId10"/>
    <p:sldId id="339" r:id="rId11"/>
    <p:sldId id="365" r:id="rId13"/>
    <p:sldId id="343" r:id="rId14"/>
    <p:sldId id="366" r:id="rId15"/>
    <p:sldId id="369" r:id="rId16"/>
    <p:sldId id="342" r:id="rId17"/>
  </p:sldIdLst>
  <p:sldSz cx="12192000" cy="6858000"/>
  <p:notesSz cx="6808470" cy="99421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Wangzhi gang" initials="Wg" lastIdx="1" clrIdx="0"/>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E3E"/>
    <a:srgbClr val="FFFFFF"/>
    <a:srgbClr val="0556A6"/>
    <a:srgbClr val="0051A4"/>
    <a:srgbClr val="1F6AB2"/>
    <a:srgbClr val="34374C"/>
    <a:srgbClr val="EE2B47"/>
    <a:srgbClr val="A6A6A6"/>
    <a:srgbClr val="F6F6F6"/>
    <a:srgbClr val="F25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94664" autoAdjust="0"/>
  </p:normalViewPr>
  <p:slideViewPr>
    <p:cSldViewPr snapToGrid="0" showGuides="1">
      <p:cViewPr varScale="1">
        <p:scale>
          <a:sx n="108" d="100"/>
          <a:sy n="108" d="100"/>
        </p:scale>
        <p:origin x="582" y="102"/>
      </p:cViewPr>
      <p:guideLst>
        <p:guide orient="horz" pos="2268"/>
        <p:guide pos="3797"/>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1728"/>
    </p:cViewPr>
  </p:sorterViewPr>
  <p:notesViewPr>
    <p:cSldViewPr snapToGrid="0">
      <p:cViewPr varScale="1">
        <p:scale>
          <a:sx n="50" d="100"/>
          <a:sy n="50" d="100"/>
        </p:scale>
        <p:origin x="2976"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6038" y="0"/>
            <a:ext cx="2951162" cy="498475"/>
          </a:xfrm>
          <a:prstGeom prst="rect">
            <a:avLst/>
          </a:prstGeom>
        </p:spPr>
        <p:txBody>
          <a:bodyPr vert="horz" lIns="91440" tIns="45720" rIns="91440" bIns="45720" rtlCol="0"/>
          <a:lstStyle>
            <a:lvl1pPr algn="r">
              <a:defRPr sz="1200"/>
            </a:lvl1pPr>
          </a:lstStyle>
          <a:p>
            <a:fld id="{C09631B5-243B-4DA8-A449-C75218439F97}" type="datetimeFigureOut">
              <a:rPr lang="zh-CN" altLang="en-US" smtClean="0"/>
            </a:fld>
            <a:endParaRPr lang="zh-CN" altLang="en-US"/>
          </a:p>
        </p:txBody>
      </p:sp>
      <p:sp>
        <p:nvSpPr>
          <p:cNvPr id="4" name="页脚占位符 3"/>
          <p:cNvSpPr>
            <a:spLocks noGrp="1"/>
          </p:cNvSpPr>
          <p:nvPr>
            <p:ph type="ftr" sz="quarter" idx="2"/>
          </p:nvPr>
        </p:nvSpPr>
        <p:spPr>
          <a:xfrm>
            <a:off x="0" y="9444038"/>
            <a:ext cx="2951163"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6038" y="9444038"/>
            <a:ext cx="2951162" cy="498475"/>
          </a:xfrm>
          <a:prstGeom prst="rect">
            <a:avLst/>
          </a:prstGeom>
        </p:spPr>
        <p:txBody>
          <a:bodyPr vert="horz" lIns="91440" tIns="45720" rIns="91440" bIns="45720" rtlCol="0" anchor="b"/>
          <a:lstStyle>
            <a:lvl1pPr algn="r">
              <a:defRPr sz="1200"/>
            </a:lvl1pPr>
          </a:lstStyle>
          <a:p>
            <a:fld id="{5B88D00B-6186-42FA-A73A-37EEB75EF2D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0475"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6737" y="0"/>
            <a:ext cx="2950475" cy="498852"/>
          </a:xfrm>
          <a:prstGeom prst="rect">
            <a:avLst/>
          </a:prstGeom>
        </p:spPr>
        <p:txBody>
          <a:bodyPr vert="horz" lIns="91440" tIns="45720" rIns="91440" bIns="45720" rtlCol="0"/>
          <a:lstStyle>
            <a:lvl1pPr algn="r">
              <a:defRPr sz="1200"/>
            </a:lvl1pPr>
          </a:lstStyle>
          <a:p>
            <a:fld id="{5D4979CC-34E6-4D12-A3CA-78A64292CE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879" y="4784835"/>
            <a:ext cx="5447030" cy="3914864"/>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43662"/>
            <a:ext cx="2950475"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6737" y="9443662"/>
            <a:ext cx="2950475" cy="498851"/>
          </a:xfrm>
          <a:prstGeom prst="rect">
            <a:avLst/>
          </a:prstGeom>
        </p:spPr>
        <p:txBody>
          <a:bodyPr vert="horz" lIns="91440" tIns="45720" rIns="91440" bIns="45720" rtlCol="0" anchor="b"/>
          <a:lstStyle>
            <a:lvl1pPr algn="r">
              <a:defRPr sz="1200"/>
            </a:lvl1pPr>
          </a:lstStyle>
          <a:p>
            <a:fld id="{13BAA947-ADBA-49E0-9E3B-F6468E3FF1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6" name="任意多边形: 形状 35"/>
          <p:cNvSpPr/>
          <p:nvPr userDrawn="1"/>
        </p:nvSpPr>
        <p:spPr>
          <a:xfrm>
            <a:off x="7909534" y="68026"/>
            <a:ext cx="12417" cy="10010"/>
          </a:xfrm>
          <a:custGeom>
            <a:avLst/>
            <a:gdLst>
              <a:gd name="connsiteX0" fmla="*/ 0 w 12417"/>
              <a:gd name="connsiteY0" fmla="*/ 0 h 10010"/>
              <a:gd name="connsiteX1" fmla="*/ 12417 w 12417"/>
              <a:gd name="connsiteY1" fmla="*/ 0 h 10010"/>
              <a:gd name="connsiteX2" fmla="*/ 0 w 12417"/>
              <a:gd name="connsiteY2" fmla="*/ 10010 h 10010"/>
              <a:gd name="connsiteX3" fmla="*/ 0 w 12417"/>
              <a:gd name="connsiteY3" fmla="*/ 0 h 10010"/>
            </a:gdLst>
            <a:ahLst/>
            <a:cxnLst>
              <a:cxn ang="0">
                <a:pos x="connsiteX0" y="connsiteY0"/>
              </a:cxn>
              <a:cxn ang="0">
                <a:pos x="connsiteX1" y="connsiteY1"/>
              </a:cxn>
              <a:cxn ang="0">
                <a:pos x="connsiteX2" y="connsiteY2"/>
              </a:cxn>
              <a:cxn ang="0">
                <a:pos x="connsiteX3" y="connsiteY3"/>
              </a:cxn>
            </a:cxnLst>
            <a:rect l="l" t="t" r="r" b="b"/>
            <a:pathLst>
              <a:path w="12417" h="10010">
                <a:moveTo>
                  <a:pt x="0" y="0"/>
                </a:moveTo>
                <a:lnTo>
                  <a:pt x="12417" y="0"/>
                </a:lnTo>
                <a:lnTo>
                  <a:pt x="0" y="10010"/>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标题 17"/>
          <p:cNvSpPr>
            <a:spLocks noGrp="1"/>
          </p:cNvSpPr>
          <p:nvPr>
            <p:ph type="title" hasCustomPrompt="1"/>
          </p:nvPr>
        </p:nvSpPr>
        <p:spPr>
          <a:xfrm>
            <a:off x="4717067" y="1440854"/>
            <a:ext cx="6956466" cy="772456"/>
          </a:xfrm>
          <a:prstGeom prst="rect">
            <a:avLst/>
          </a:prstGeom>
        </p:spPr>
        <p:txBody>
          <a:bodyPr wrap="square">
            <a:spAutoFit/>
          </a:bodyPr>
          <a:lstStyle>
            <a:lvl1pPr algn="r">
              <a:lnSpc>
                <a:spcPct val="120000"/>
              </a:lnSpc>
              <a:defRPr lang="zh-CN" altLang="en-US" sz="4000" b="1">
                <a:solidFill>
                  <a:srgbClr val="0051A4"/>
                </a:solidFill>
                <a:latin typeface="微软雅黑 Light" panose="020B0502040204020203" pitchFamily="34" charset="-122"/>
                <a:ea typeface="微软雅黑 Light" panose="020B0502040204020203" pitchFamily="34" charset="-122"/>
                <a:cs typeface="+mn-cs"/>
              </a:defRPr>
            </a:lvl1pPr>
          </a:lstStyle>
          <a:p>
            <a:pPr marL="0" lvl="0"/>
            <a:r>
              <a:rPr lang="zh-CN" altLang="en-US" dirty="0"/>
              <a:t>点击此处输入标题</a:t>
            </a:r>
            <a:endParaRPr lang="zh-CN" altLang="en-US" dirty="0"/>
          </a:p>
        </p:txBody>
      </p:sp>
      <p:pic>
        <p:nvPicPr>
          <p:cNvPr id="38" name="图片 37"/>
          <p:cNvPicPr>
            <a:picLocks noChangeAspect="1"/>
          </p:cNvPicPr>
          <p:nvPr userDrawn="1"/>
        </p:nvPicPr>
        <p:blipFill>
          <a:blip r:embed="rId2"/>
          <a:stretch>
            <a:fillRect/>
          </a:stretch>
        </p:blipFill>
        <p:spPr>
          <a:xfrm>
            <a:off x="468367" y="482826"/>
            <a:ext cx="2119045" cy="574563"/>
          </a:xfrm>
          <a:prstGeom prst="rect">
            <a:avLst/>
          </a:prstGeom>
        </p:spPr>
      </p:pic>
      <p:grpSp>
        <p:nvGrpSpPr>
          <p:cNvPr id="39" name="组合 38"/>
          <p:cNvGrpSpPr/>
          <p:nvPr userDrawn="1"/>
        </p:nvGrpSpPr>
        <p:grpSpPr>
          <a:xfrm>
            <a:off x="0" y="2506334"/>
            <a:ext cx="12192000" cy="1614499"/>
            <a:chOff x="0" y="2697559"/>
            <a:chExt cx="12192000" cy="1614499"/>
          </a:xfrm>
        </p:grpSpPr>
        <p:pic>
          <p:nvPicPr>
            <p:cNvPr id="40" name="图片 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97559"/>
              <a:ext cx="2412486" cy="1608324"/>
            </a:xfrm>
            <a:prstGeom prst="rect">
              <a:avLst/>
            </a:prstGeom>
          </p:spPr>
        </p:pic>
        <p:pic>
          <p:nvPicPr>
            <p:cNvPr id="41" name="图片 4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85127" y="2697559"/>
              <a:ext cx="2421749" cy="1614499"/>
            </a:xfrm>
            <a:prstGeom prst="rect">
              <a:avLst/>
            </a:prstGeom>
          </p:spPr>
        </p:pic>
        <p:pic>
          <p:nvPicPr>
            <p:cNvPr id="42" name="图片 4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36954" y="2697560"/>
              <a:ext cx="2412485" cy="1608323"/>
            </a:xfrm>
            <a:prstGeom prst="rect">
              <a:avLst/>
            </a:prstGeom>
          </p:spPr>
        </p:pic>
        <p:pic>
          <p:nvPicPr>
            <p:cNvPr id="43" name="图片 4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442564" y="2697559"/>
              <a:ext cx="2412485" cy="1608324"/>
            </a:xfrm>
            <a:prstGeom prst="rect">
              <a:avLst/>
            </a:prstGeom>
          </p:spPr>
        </p:pic>
        <p:pic>
          <p:nvPicPr>
            <p:cNvPr id="44" name="图片 4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779516" y="2697561"/>
              <a:ext cx="2412484" cy="1608323"/>
            </a:xfrm>
            <a:prstGeom prst="rect">
              <a:avLst/>
            </a:prstGeom>
          </p:spPr>
        </p:pic>
      </p:grpSp>
      <p:sp>
        <p:nvSpPr>
          <p:cNvPr id="45" name="文本框 44"/>
          <p:cNvSpPr txBox="1"/>
          <p:nvPr userDrawn="1"/>
        </p:nvSpPr>
        <p:spPr>
          <a:xfrm>
            <a:off x="518466" y="4413858"/>
            <a:ext cx="4673074" cy="477054"/>
          </a:xfrm>
          <a:prstGeom prst="rect">
            <a:avLst/>
          </a:prstGeom>
          <a:noFill/>
        </p:spPr>
        <p:txBody>
          <a:bodyPr wrap="none" rtlCol="0">
            <a:spAutoFit/>
          </a:bodyPr>
          <a:lstStyle/>
          <a:p>
            <a:r>
              <a:rPr lang="zh-CN" altLang="en-US" sz="2500" kern="1200" dirty="0">
                <a:solidFill>
                  <a:srgbClr val="1F6AB2"/>
                </a:solidFill>
                <a:effectLst/>
                <a:latin typeface="华文行楷" panose="02010800040101010101" pitchFamily="2" charset="-122"/>
                <a:ea typeface="华文行楷" panose="02010800040101010101" pitchFamily="2" charset="-122"/>
                <a:cs typeface="+mn-cs"/>
              </a:rPr>
              <a:t>提供主动供水漏损控制解决方案</a:t>
            </a:r>
            <a:endParaRPr lang="zh-CN" altLang="en-US" sz="2500" dirty="0">
              <a:solidFill>
                <a:srgbClr val="1F6AB2"/>
              </a:solidFill>
              <a:latin typeface="华文行楷" panose="02010800040101010101" pitchFamily="2" charset="-122"/>
              <a:ea typeface="华文行楷" panose="0201080004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3" name="组合 2"/>
          <p:cNvGrpSpPr/>
          <p:nvPr userDrawn="1"/>
        </p:nvGrpSpPr>
        <p:grpSpPr>
          <a:xfrm>
            <a:off x="5380099" y="697583"/>
            <a:ext cx="1431802" cy="892552"/>
            <a:chOff x="5380099" y="697583"/>
            <a:chExt cx="1431802" cy="892552"/>
          </a:xfrm>
        </p:grpSpPr>
        <p:sp>
          <p:nvSpPr>
            <p:cNvPr id="2" name="文本框 1"/>
            <p:cNvSpPr txBox="1"/>
            <p:nvPr userDrawn="1"/>
          </p:nvSpPr>
          <p:spPr>
            <a:xfrm>
              <a:off x="5380099" y="697583"/>
              <a:ext cx="1431802" cy="523220"/>
            </a:xfrm>
            <a:prstGeom prst="rect">
              <a:avLst/>
            </a:prstGeom>
            <a:noFill/>
          </p:spPr>
          <p:txBody>
            <a:bodyPr wrap="none" rtlCol="0">
              <a:spAutoFit/>
            </a:bodyPr>
            <a:lstStyle/>
            <a:p>
              <a:r>
                <a:rPr lang="en-US" altLang="zh-CN" sz="2800" b="1" dirty="0">
                  <a:solidFill>
                    <a:srgbClr val="0556A6"/>
                  </a:solidFill>
                  <a:latin typeface="微软雅黑" panose="020B0503020204020204" charset="-122"/>
                  <a:ea typeface="微软雅黑" panose="020B0503020204020204" charset="-122"/>
                </a:rPr>
                <a:t>- </a:t>
              </a:r>
              <a:r>
                <a:rPr lang="zh-CN" altLang="en-US" sz="2800" b="1" dirty="0">
                  <a:solidFill>
                    <a:srgbClr val="0556A6"/>
                  </a:solidFill>
                  <a:latin typeface="微软雅黑" panose="020B0503020204020204" charset="-122"/>
                  <a:ea typeface="微软雅黑" panose="020B0503020204020204" charset="-122"/>
                </a:rPr>
                <a:t>目录 </a:t>
              </a:r>
              <a:r>
                <a:rPr lang="en-US" altLang="zh-CN" sz="2800" b="1" dirty="0">
                  <a:solidFill>
                    <a:srgbClr val="0556A6"/>
                  </a:solidFill>
                  <a:latin typeface="微软雅黑" panose="020B0503020204020204" charset="-122"/>
                  <a:ea typeface="微软雅黑" panose="020B0503020204020204" charset="-122"/>
                </a:rPr>
                <a:t>-</a:t>
              </a:r>
              <a:endParaRPr lang="zh-CN" altLang="en-US" sz="2800" b="1" dirty="0">
                <a:solidFill>
                  <a:srgbClr val="0556A6"/>
                </a:solidFill>
                <a:latin typeface="微软雅黑" panose="020B0503020204020204" charset="-122"/>
                <a:ea typeface="微软雅黑" panose="020B0503020204020204" charset="-122"/>
              </a:endParaRPr>
            </a:p>
          </p:txBody>
        </p:sp>
        <p:sp>
          <p:nvSpPr>
            <p:cNvPr id="22" name="文本框 21"/>
            <p:cNvSpPr txBox="1"/>
            <p:nvPr userDrawn="1"/>
          </p:nvSpPr>
          <p:spPr>
            <a:xfrm>
              <a:off x="5388178" y="1220803"/>
              <a:ext cx="1423723" cy="369332"/>
            </a:xfrm>
            <a:prstGeom prst="rect">
              <a:avLst/>
            </a:prstGeom>
            <a:noFill/>
          </p:spPr>
          <p:txBody>
            <a:bodyPr wrap="none" rtlCol="0">
              <a:spAutoFit/>
            </a:bodyPr>
            <a:lstStyle/>
            <a:p>
              <a:r>
                <a:rPr lang="en-US" altLang="zh-CN" sz="1800" b="0" dirty="0">
                  <a:solidFill>
                    <a:schemeClr val="bg1">
                      <a:lumMod val="65000"/>
                    </a:schemeClr>
                  </a:solidFill>
                  <a:latin typeface="微软雅黑" panose="020B0503020204020204" charset="-122"/>
                  <a:ea typeface="微软雅黑" panose="020B0503020204020204" charset="-122"/>
                </a:rPr>
                <a:t>CONTENTS</a:t>
              </a:r>
              <a:endParaRPr lang="zh-CN" altLang="en-US" sz="1800" b="0" dirty="0">
                <a:solidFill>
                  <a:schemeClr val="bg1">
                    <a:lumMod val="65000"/>
                  </a:schemeClr>
                </a:solidFill>
                <a:latin typeface="微软雅黑" panose="020B0503020204020204" charset="-122"/>
                <a:ea typeface="微软雅黑" panose="020B050302020402020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18458" y="237503"/>
            <a:ext cx="9488887" cy="424732"/>
          </a:xfrm>
          <a:prstGeom prst="rect">
            <a:avLst/>
          </a:prstGeom>
          <a:noFill/>
        </p:spPr>
        <p:txBody>
          <a:bodyPr wrap="square" rtlCol="0">
            <a:noAutofit/>
          </a:bodyPr>
          <a:lstStyle>
            <a:lvl1pPr>
              <a:defRPr lang="zh-CN" altLang="en-US" sz="2400" b="1">
                <a:solidFill>
                  <a:srgbClr val="0556A6"/>
                </a:solidFill>
                <a:latin typeface="微软雅黑" panose="020B0503020204020204" charset="-122"/>
                <a:ea typeface="微软雅黑" panose="020B0503020204020204" charset="-122"/>
                <a:cs typeface="+mn-cs"/>
              </a:defRPr>
            </a:lvl1pPr>
          </a:lstStyle>
          <a:p>
            <a:pPr marL="0" lvl="0"/>
            <a:r>
              <a:rPr lang="zh-CN" altLang="en-US" dirty="0"/>
              <a:t>单击此处编辑母版标题样式</a:t>
            </a:r>
            <a:endParaRPr lang="zh-CN" altLang="en-US" dirty="0"/>
          </a:p>
        </p:txBody>
      </p:sp>
      <p:sp>
        <p:nvSpPr>
          <p:cNvPr id="3" name="内容占位符 2"/>
          <p:cNvSpPr>
            <a:spLocks noGrp="1"/>
          </p:cNvSpPr>
          <p:nvPr>
            <p:ph idx="1" hasCustomPrompt="1"/>
          </p:nvPr>
        </p:nvSpPr>
        <p:spPr>
          <a:xfrm>
            <a:off x="406705" y="1027456"/>
            <a:ext cx="11378590" cy="5221522"/>
          </a:xfrm>
          <a:prstGeom prst="rect">
            <a:avLst/>
          </a:prstGeo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灯片编号占位符 5"/>
          <p:cNvSpPr>
            <a:spLocks noGrp="1"/>
          </p:cNvSpPr>
          <p:nvPr>
            <p:ph type="sldNum" sz="quarter" idx="12"/>
          </p:nvPr>
        </p:nvSpPr>
        <p:spPr>
          <a:xfrm>
            <a:off x="9053848" y="6591662"/>
            <a:ext cx="2743200" cy="149854"/>
          </a:xfrm>
          <a:prstGeom prst="rect">
            <a:avLst/>
          </a:prstGeom>
        </p:spPr>
        <p:txBody>
          <a:bodyPr/>
          <a:lstStyle>
            <a:lvl1pPr>
              <a:defRPr>
                <a:highlight>
                  <a:srgbClr val="FFFFFF"/>
                </a:highlight>
              </a:defRPr>
            </a:lvl1pPr>
          </a:lstStyle>
          <a:p>
            <a:fld id="{8CE1EEF0-630E-4094-A099-5848D878594E}" type="slidenum">
              <a:rPr lang="zh-CN" altLang="en-US" smtClean="0"/>
            </a:fld>
            <a:endParaRPr lang="zh-CN" altLang="en-US" dirty="0"/>
          </a:p>
        </p:txBody>
      </p:sp>
      <p:cxnSp>
        <p:nvCxnSpPr>
          <p:cNvPr id="12" name="直接连接符 11"/>
          <p:cNvCxnSpPr/>
          <p:nvPr userDrawn="1"/>
        </p:nvCxnSpPr>
        <p:spPr>
          <a:xfrm flipV="1">
            <a:off x="0" y="6642926"/>
            <a:ext cx="12192000"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4285422" y="6486440"/>
            <a:ext cx="3595856" cy="307777"/>
          </a:xfrm>
          <a:prstGeom prst="rect">
            <a:avLst/>
          </a:prstGeom>
          <a:solidFill>
            <a:schemeClr val="bg1"/>
          </a:solidFill>
          <a:ln>
            <a:noFill/>
          </a:ln>
        </p:spPr>
        <p:txBody>
          <a:bodyPr wrap="none" rtlCol="0">
            <a:spAutoFit/>
          </a:bodyPr>
          <a:lstStyle/>
          <a:p>
            <a:r>
              <a:rPr lang="zh-CN" altLang="en-US" sz="1400" kern="1200" dirty="0">
                <a:solidFill>
                  <a:schemeClr val="bg1">
                    <a:lumMod val="65000"/>
                  </a:schemeClr>
                </a:solidFill>
                <a:effectLst/>
                <a:latin typeface="华文行楷" panose="02010800040101010101" pitchFamily="2" charset="-122"/>
                <a:ea typeface="华文行楷" panose="02010800040101010101" pitchFamily="2" charset="-122"/>
                <a:cs typeface="+mn-cs"/>
              </a:rPr>
              <a:t>客户至上，服务周到；质量第一，科技领先</a:t>
            </a:r>
            <a:endParaRPr lang="zh-CN" altLang="en-US" sz="1400" dirty="0">
              <a:solidFill>
                <a:schemeClr val="bg1">
                  <a:lumMod val="65000"/>
                </a:schemeClr>
              </a:solidFill>
              <a:latin typeface="华文行楷" panose="02010800040101010101" pitchFamily="2" charset="-122"/>
              <a:ea typeface="华文行楷" panose="02010800040101010101" pitchFamily="2" charset="-122"/>
            </a:endParaRPr>
          </a:p>
        </p:txBody>
      </p:sp>
      <p:sp>
        <p:nvSpPr>
          <p:cNvPr id="7" name="矩形 6"/>
          <p:cNvSpPr/>
          <p:nvPr userDrawn="1"/>
        </p:nvSpPr>
        <p:spPr>
          <a:xfrm>
            <a:off x="0" y="746634"/>
            <a:ext cx="12160577" cy="54644"/>
          </a:xfrm>
          <a:prstGeom prst="rect">
            <a:avLst/>
          </a:prstGeom>
          <a:solidFill>
            <a:srgbClr val="1F6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2"/>
          <a:stretch>
            <a:fillRect/>
          </a:stretch>
        </p:blipFill>
        <p:spPr>
          <a:xfrm>
            <a:off x="9784797" y="301603"/>
            <a:ext cx="2119045" cy="5745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0556A6"/>
        </a:solidFill>
        <a:effectLst/>
      </p:bgPr>
    </p:bg>
    <p:spTree>
      <p:nvGrpSpPr>
        <p:cNvPr id="1" name=""/>
        <p:cNvGrpSpPr/>
        <p:nvPr/>
      </p:nvGrpSpPr>
      <p:grpSpPr>
        <a:xfrm>
          <a:off x="0" y="0"/>
          <a:ext cx="0" cy="0"/>
          <a:chOff x="0" y="0"/>
          <a:chExt cx="0" cy="0"/>
        </a:xfrm>
      </p:grpSpPr>
      <p:sp>
        <p:nvSpPr>
          <p:cNvPr id="14" name="矩形 13"/>
          <p:cNvSpPr/>
          <p:nvPr userDrawn="1"/>
        </p:nvSpPr>
        <p:spPr>
          <a:xfrm>
            <a:off x="7334965" y="2971205"/>
            <a:ext cx="1979629"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2311951" y="3008913"/>
            <a:ext cx="7568097" cy="646331"/>
          </a:xfrm>
          <a:prstGeom prst="rect">
            <a:avLst/>
          </a:prstGeom>
          <a:noFill/>
        </p:spPr>
        <p:txBody>
          <a:bodyPr wrap="none" rtlCol="0">
            <a:spAutoFit/>
          </a:bodyPr>
          <a:lstStyle/>
          <a:p>
            <a:r>
              <a:rPr lang="en-US" altLang="zh-CN" sz="3600" kern="1200" dirty="0">
                <a:solidFill>
                  <a:schemeClr val="bg1"/>
                </a:solidFill>
                <a:effectLst/>
                <a:latin typeface="华文行楷" panose="02010800040101010101" pitchFamily="2" charset="-122"/>
                <a:ea typeface="华文行楷" panose="02010800040101010101" pitchFamily="2" charset="-122"/>
                <a:cs typeface="+mn-cs"/>
              </a:rPr>
              <a:t>- </a:t>
            </a:r>
            <a:r>
              <a:rPr lang="zh-CN" altLang="en-US" sz="3600" kern="1200" dirty="0">
                <a:solidFill>
                  <a:schemeClr val="bg1"/>
                </a:solidFill>
                <a:effectLst/>
                <a:latin typeface="华文行楷" panose="02010800040101010101" pitchFamily="2" charset="-122"/>
                <a:ea typeface="华文行楷" panose="02010800040101010101" pitchFamily="2" charset="-122"/>
                <a:cs typeface="+mn-cs"/>
              </a:rPr>
              <a:t>提供主动供水漏损控制 </a:t>
            </a:r>
            <a:r>
              <a:rPr lang="zh-CN" altLang="en-US" sz="3600" kern="1200" dirty="0">
                <a:solidFill>
                  <a:srgbClr val="0556A6"/>
                </a:solidFill>
                <a:effectLst/>
                <a:latin typeface="华文行楷" panose="02010800040101010101" pitchFamily="2" charset="-122"/>
                <a:ea typeface="华文行楷" panose="02010800040101010101" pitchFamily="2" charset="-122"/>
                <a:cs typeface="+mn-cs"/>
              </a:rPr>
              <a:t>解决</a:t>
            </a:r>
            <a:r>
              <a:rPr lang="zh-CN" altLang="en-US" sz="3600" kern="1200" dirty="0">
                <a:solidFill>
                  <a:srgbClr val="0051A4"/>
                </a:solidFill>
                <a:effectLst/>
                <a:latin typeface="华文行楷" panose="02010800040101010101" pitchFamily="2" charset="-122"/>
                <a:ea typeface="华文行楷" panose="02010800040101010101" pitchFamily="2" charset="-122"/>
                <a:cs typeface="+mn-cs"/>
              </a:rPr>
              <a:t>方案  </a:t>
            </a:r>
            <a:r>
              <a:rPr lang="en-US" altLang="zh-CN" sz="3600" kern="1200" dirty="0">
                <a:solidFill>
                  <a:schemeClr val="bg1"/>
                </a:solidFill>
                <a:effectLst/>
                <a:latin typeface="华文行楷" panose="02010800040101010101" pitchFamily="2" charset="-122"/>
                <a:ea typeface="华文行楷" panose="02010800040101010101" pitchFamily="2" charset="-122"/>
                <a:cs typeface="+mn-cs"/>
              </a:rPr>
              <a:t>-</a:t>
            </a:r>
            <a:endParaRPr lang="zh-CN" altLang="en-US" sz="3600" dirty="0">
              <a:solidFill>
                <a:schemeClr val="bg1"/>
              </a:solidFill>
              <a:latin typeface="华文行楷" panose="02010800040101010101" pitchFamily="2" charset="-122"/>
              <a:ea typeface="华文行楷" panose="02010800040101010101" pitchFamily="2" charset="-122"/>
            </a:endParaRPr>
          </a:p>
        </p:txBody>
      </p:sp>
      <p:pic>
        <p:nvPicPr>
          <p:cNvPr id="13" name="图片 12"/>
          <p:cNvPicPr>
            <a:picLocks noChangeAspect="1"/>
          </p:cNvPicPr>
          <p:nvPr userDrawn="1"/>
        </p:nvPicPr>
        <p:blipFill>
          <a:blip r:embed="rId2"/>
          <a:stretch>
            <a:fillRect/>
          </a:stretch>
        </p:blipFill>
        <p:spPr>
          <a:xfrm>
            <a:off x="9304029" y="5618321"/>
            <a:ext cx="2119045" cy="57456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754292" y="633022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1EEF0-630E-4094-A099-5848D878594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slide" Target="slide12.xml"/><Relationship Id="rId3" Type="http://schemas.openxmlformats.org/officeDocument/2006/relationships/slide" Target="slide8.xml"/><Relationship Id="rId2" Type="http://schemas.openxmlformats.org/officeDocument/2006/relationships/slide" Target="slide10.xml"/><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2" Type="http://schemas.openxmlformats.org/officeDocument/2006/relationships/notesSlide" Target="../notesSlides/notesSlide1.xml"/><Relationship Id="rId11" Type="http://schemas.openxmlformats.org/officeDocument/2006/relationships/slideLayout" Target="../slideLayouts/slideLayout3.xml"/><Relationship Id="rId10" Type="http://schemas.openxmlformats.org/officeDocument/2006/relationships/tags" Target="../tags/tag17.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23" name="椭圆 22"/>
          <p:cNvSpPr/>
          <p:nvPr/>
        </p:nvSpPr>
        <p:spPr>
          <a:xfrm>
            <a:off x="6026618" y="1969473"/>
            <a:ext cx="672162" cy="693388"/>
          </a:xfrm>
          <a:prstGeom prst="ellipse">
            <a:avLst/>
          </a:prstGeom>
          <a:solidFill>
            <a:schemeClr val="bg1">
              <a:lumMod val="75000"/>
            </a:schemeClr>
          </a:solidFill>
          <a:ln>
            <a:noFill/>
          </a:ln>
          <a:effectLst>
            <a:outerShdw blurRad="508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落花诗W" panose="00020600040101010101" pitchFamily="18" charset="-122"/>
              <a:ea typeface="汉仪落花诗W" panose="00020600040101010101" pitchFamily="18" charset="-122"/>
            </a:endParaRPr>
          </a:p>
        </p:txBody>
      </p:sp>
      <p:sp>
        <p:nvSpPr>
          <p:cNvPr id="24" name="椭圆 23"/>
          <p:cNvSpPr/>
          <p:nvPr/>
        </p:nvSpPr>
        <p:spPr>
          <a:xfrm>
            <a:off x="5198479" y="1445339"/>
            <a:ext cx="1218185" cy="1256653"/>
          </a:xfrm>
          <a:prstGeom prst="ellipse">
            <a:avLst/>
          </a:prstGeom>
          <a:solidFill>
            <a:schemeClr val="bg1">
              <a:lumMod val="95000"/>
            </a:schemeClr>
          </a:solidFill>
          <a:ln>
            <a:noFill/>
          </a:ln>
          <a:effectLst>
            <a:outerShdw blurRad="508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落花诗W" panose="00020600040101010101" pitchFamily="18" charset="-122"/>
              <a:ea typeface="汉仪落花诗W" panose="00020600040101010101" pitchFamily="18" charset="-122"/>
            </a:endParaRPr>
          </a:p>
        </p:txBody>
      </p:sp>
      <p:sp>
        <p:nvSpPr>
          <p:cNvPr id="25" name="文本框 24"/>
          <p:cNvSpPr txBox="1"/>
          <p:nvPr/>
        </p:nvSpPr>
        <p:spPr>
          <a:xfrm>
            <a:off x="3865880" y="4116705"/>
            <a:ext cx="4460240" cy="460375"/>
          </a:xfrm>
          <a:prstGeom prst="rect">
            <a:avLst/>
          </a:prstGeom>
          <a:noFill/>
        </p:spPr>
        <p:txBody>
          <a:bodyPr wrap="square" rtlCol="0">
            <a:spAutoFit/>
          </a:bodyPr>
          <a:p>
            <a:r>
              <a:rPr lang="zh-CN" sz="2400">
                <a:solidFill>
                  <a:schemeClr val="tx1">
                    <a:lumMod val="75000"/>
                    <a:lumOff val="25000"/>
                  </a:schemeClr>
                </a:solidFill>
                <a:latin typeface="等线" panose="02010600030101010101" charset="-122"/>
                <a:ea typeface="等线" panose="02010600030101010101" charset="-122"/>
              </a:rPr>
              <a:t>深圳市拓安信计控仪表有限公司</a:t>
            </a:r>
            <a:endParaRPr lang="zh-CN" sz="2400">
              <a:solidFill>
                <a:schemeClr val="tx1">
                  <a:lumMod val="75000"/>
                  <a:lumOff val="25000"/>
                </a:schemeClr>
              </a:solidFill>
              <a:latin typeface="等线" panose="02010600030101010101" charset="-122"/>
              <a:ea typeface="等线" panose="02010600030101010101" charset="-122"/>
            </a:endParaRPr>
          </a:p>
        </p:txBody>
      </p:sp>
      <p:sp>
        <p:nvSpPr>
          <p:cNvPr id="26" name="文本框 25"/>
          <p:cNvSpPr txBox="1"/>
          <p:nvPr/>
        </p:nvSpPr>
        <p:spPr>
          <a:xfrm>
            <a:off x="4991735" y="4681220"/>
            <a:ext cx="2042160" cy="460375"/>
          </a:xfrm>
          <a:prstGeom prst="rect">
            <a:avLst/>
          </a:prstGeom>
          <a:noFill/>
        </p:spPr>
        <p:txBody>
          <a:bodyPr wrap="square" rtlCol="0">
            <a:spAutoFit/>
          </a:bodyPr>
          <a:p>
            <a:r>
              <a: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rPr>
              <a:t>汇报人：</a:t>
            </a:r>
            <a:r>
              <a:rPr lang="zh-CN" altLang="en-US" sz="2400">
                <a:solidFill>
                  <a:schemeClr val="tx1">
                    <a:lumMod val="65000"/>
                    <a:lumOff val="35000"/>
                  </a:schemeClr>
                </a:solidFill>
                <a:latin typeface="华文行楷" panose="02010800040101010101" pitchFamily="2" charset="-122"/>
                <a:ea typeface="华文行楷" panose="02010800040101010101" pitchFamily="2" charset="-122"/>
              </a:rPr>
              <a:t>李伟鑫</a:t>
            </a:r>
            <a:endParaRPr lang="zh-CN" altLang="en-US" sz="2400">
              <a:solidFill>
                <a:schemeClr val="tx1">
                  <a:lumMod val="65000"/>
                  <a:lumOff val="35000"/>
                </a:schemeClr>
              </a:solidFill>
              <a:latin typeface="华文行楷" panose="02010800040101010101" pitchFamily="2" charset="-122"/>
              <a:ea typeface="华文行楷" panose="02010800040101010101" pitchFamily="2" charset="-122"/>
            </a:endParaRPr>
          </a:p>
        </p:txBody>
      </p:sp>
      <p:sp>
        <p:nvSpPr>
          <p:cNvPr id="28" name="文本框 27"/>
          <p:cNvSpPr txBox="1"/>
          <p:nvPr/>
        </p:nvSpPr>
        <p:spPr>
          <a:xfrm>
            <a:off x="4664710" y="2975610"/>
            <a:ext cx="2630170" cy="583565"/>
          </a:xfrm>
          <a:prstGeom prst="rect">
            <a:avLst/>
          </a:prstGeom>
          <a:noFill/>
        </p:spPr>
        <p:txBody>
          <a:bodyPr wrap="square" rtlCol="0">
            <a:spAutoFit/>
          </a:bodyPr>
          <a:p>
            <a:pPr algn="ctr"/>
            <a:r>
              <a:rPr lang="zh-CN" sz="3200" b="1">
                <a:solidFill>
                  <a:schemeClr val="tx1">
                    <a:lumMod val="75000"/>
                    <a:lumOff val="25000"/>
                  </a:schemeClr>
                </a:solidFill>
                <a:latin typeface="等线" panose="02010600030101010101" charset="-122"/>
                <a:ea typeface="等线" panose="02010600030101010101" charset="-122"/>
              </a:rPr>
              <a:t>述职报告</a:t>
            </a:r>
            <a:endParaRPr lang="zh-CN" sz="3200" b="1">
              <a:solidFill>
                <a:schemeClr val="tx1">
                  <a:lumMod val="75000"/>
                  <a:lumOff val="25000"/>
                </a:schemeClr>
              </a:solidFill>
              <a:latin typeface="等线" panose="02010600030101010101" charset="-122"/>
              <a:ea typeface="等线" panose="02010600030101010101"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grpSp>
        <p:nvGrpSpPr>
          <p:cNvPr id="10" name="组合 9"/>
          <p:cNvGrpSpPr/>
          <p:nvPr/>
        </p:nvGrpSpPr>
        <p:grpSpPr>
          <a:xfrm>
            <a:off x="5480725" y="1756206"/>
            <a:ext cx="1230550" cy="1269409"/>
            <a:chOff x="4034461" y="1233898"/>
            <a:chExt cx="937923" cy="967541"/>
          </a:xfrm>
        </p:grpSpPr>
        <p:sp>
          <p:nvSpPr>
            <p:cNvPr id="11" name="椭圆 10"/>
            <p:cNvSpPr/>
            <p:nvPr/>
          </p:nvSpPr>
          <p:spPr>
            <a:xfrm>
              <a:off x="4034461" y="1233898"/>
              <a:ext cx="937923" cy="967541"/>
            </a:xfrm>
            <a:prstGeom prst="ellipse">
              <a:avLst/>
            </a:prstGeom>
            <a:solidFill>
              <a:srgbClr val="F2F2F4"/>
            </a:solidFill>
            <a:ln>
              <a:noFill/>
            </a:ln>
            <a:effectLst>
              <a:outerShdw blurRad="63500" sx="101000" sy="101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落花诗W" panose="00020600040101010101" pitchFamily="18" charset="-122"/>
                <a:ea typeface="汉仪落花诗W" panose="00020600040101010101" pitchFamily="18" charset="-122"/>
              </a:endParaRPr>
            </a:p>
          </p:txBody>
        </p:sp>
        <p:sp>
          <p:nvSpPr>
            <p:cNvPr id="12" name="文本框 11"/>
            <p:cNvSpPr txBox="1"/>
            <p:nvPr/>
          </p:nvSpPr>
          <p:spPr>
            <a:xfrm>
              <a:off x="4211410" y="1457677"/>
              <a:ext cx="604027" cy="538687"/>
            </a:xfrm>
            <a:prstGeom prst="rect">
              <a:avLst/>
            </a:prstGeom>
            <a:noFill/>
          </p:spPr>
          <p:txBody>
            <a:bodyPr wrap="none" rtlCol="0">
              <a:spAutoFit/>
            </a:bodyPr>
            <a:lstStyle/>
            <a:p>
              <a:r>
                <a:rPr lang="en-US" altLang="zh-CN" sz="40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rPr>
                <a:t>03</a:t>
              </a:r>
              <a:endParaRPr lang="zh-CN" altLang="en-US" sz="400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endParaRPr>
            </a:p>
          </p:txBody>
        </p:sp>
      </p:grpSp>
      <p:sp>
        <p:nvSpPr>
          <p:cNvPr id="13" name="Text Placeholder 7"/>
          <p:cNvSpPr txBox="1"/>
          <p:nvPr/>
        </p:nvSpPr>
        <p:spPr>
          <a:xfrm>
            <a:off x="4082415" y="3495675"/>
            <a:ext cx="3824605" cy="67373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问</a:t>
            </a:r>
            <a:r>
              <a:rPr lang="en-US" altLang="zh-CN"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题</a:t>
            </a:r>
            <a:r>
              <a:rPr lang="en-US" altLang="zh-CN"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建</a:t>
            </a:r>
            <a:r>
              <a:rPr lang="en-US" altLang="zh-CN"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议</a:t>
            </a:r>
            <a:endParaRPr lang="zh-CN" altLang="en-US" sz="4400" b="0" dirty="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3" name="灯片编号占位符 7"/>
          <p:cNvSpPr>
            <a:spLocks noGrp="1"/>
          </p:cNvSpPr>
          <p:nvPr/>
        </p:nvSpPr>
        <p:spPr>
          <a:xfrm>
            <a:off x="9180848" y="6718662"/>
            <a:ext cx="2743200" cy="14985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highlight>
                  <a:srgbClr val="FFFFFF"/>
                </a:highligh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E1EEF0-630E-4094-A099-5848D878594E}" type="slidenum">
              <a:rPr lang="zh-CN" altLang="en-US" smtClean="0"/>
            </a:fld>
            <a:endParaRPr lang="zh-CN" altLang="en-US"/>
          </a:p>
        </p:txBody>
      </p:sp>
      <p:sp>
        <p:nvSpPr>
          <p:cNvPr id="9" name="半闭框 8"/>
          <p:cNvSpPr/>
          <p:nvPr/>
        </p:nvSpPr>
        <p:spPr>
          <a:xfrm>
            <a:off x="1310640" y="1706257"/>
            <a:ext cx="701040" cy="1403326"/>
          </a:xfrm>
          <a:prstGeom prst="halfFrame">
            <a:avLst>
              <a:gd name="adj1" fmla="val 3773"/>
              <a:gd name="adj2" fmla="val 44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0" name="半闭框 9"/>
          <p:cNvSpPr/>
          <p:nvPr/>
        </p:nvSpPr>
        <p:spPr>
          <a:xfrm flipH="1" flipV="1">
            <a:off x="10287000" y="4261214"/>
            <a:ext cx="701040" cy="1403326"/>
          </a:xfrm>
          <a:prstGeom prst="halfFrame">
            <a:avLst>
              <a:gd name="adj1" fmla="val 3773"/>
              <a:gd name="adj2" fmla="val 44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4" name="组合 3"/>
          <p:cNvGrpSpPr/>
          <p:nvPr/>
        </p:nvGrpSpPr>
        <p:grpSpPr>
          <a:xfrm>
            <a:off x="5570220" y="1242060"/>
            <a:ext cx="1051560" cy="236220"/>
            <a:chOff x="5570220" y="845820"/>
            <a:chExt cx="1051560" cy="236220"/>
          </a:xfrm>
        </p:grpSpPr>
        <p:cxnSp>
          <p:nvCxnSpPr>
            <p:cNvPr id="5" name="直接连接符 4"/>
            <p:cNvCxnSpPr/>
            <p:nvPr/>
          </p:nvCxnSpPr>
          <p:spPr>
            <a:xfrm>
              <a:off x="5570220" y="960120"/>
              <a:ext cx="10515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96000" y="845820"/>
              <a:ext cx="0" cy="236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 Placeholder 7"/>
          <p:cNvSpPr txBox="1"/>
          <p:nvPr/>
        </p:nvSpPr>
        <p:spPr>
          <a:xfrm>
            <a:off x="5100320" y="1468755"/>
            <a:ext cx="1876425" cy="59753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问</a:t>
            </a:r>
            <a:r>
              <a:rPr lang="en-US" alt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题</a:t>
            </a:r>
            <a:r>
              <a:rPr lang="en-US" alt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建</a:t>
            </a:r>
            <a:r>
              <a:rPr lang="en-US" alt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议</a:t>
            </a:r>
            <a:endParaRPr lang="zh-CN" sz="2400" dirty="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endParaRPr>
          </a:p>
        </p:txBody>
      </p:sp>
      <p:sp>
        <p:nvSpPr>
          <p:cNvPr id="6" name="Title 6"/>
          <p:cNvSpPr txBox="1"/>
          <p:nvPr>
            <p:custDataLst>
              <p:tags r:id="rId1"/>
            </p:custDataLst>
          </p:nvPr>
        </p:nvSpPr>
        <p:spPr>
          <a:xfrm>
            <a:off x="2383155" y="2291080"/>
            <a:ext cx="7555865" cy="268795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lvl="0" indent="0" algn="l" fontAlgn="ctr">
              <a:lnSpc>
                <a:spcPct val="130000"/>
              </a:lnSpc>
              <a:spcBef>
                <a:spcPts val="1200"/>
              </a:spcBef>
              <a:spcAft>
                <a:spcPts val="0"/>
              </a:spcAft>
              <a:buSzPct val="100000"/>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这一年来我见证着公司研发团队的扩张，各流程</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也在日趋完善，但过程中难免存在着瑕疵，如：</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存在的问题：工作中</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部分会议时间易失控。</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解决的办法（个人观点）：可适当在公司内部组织开展关于如何有效开会的相关培训，以便提升会议效率。如：</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ct val="130000"/>
              </a:lnSpc>
              <a:spcBef>
                <a:spcPts val="1200"/>
              </a:spcBef>
              <a:spcAft>
                <a:spcPts val="0"/>
              </a:spcAft>
              <a:buSzPct val="100000"/>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1</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）强调</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会前会</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的必要性，部分时间失控的会议往往是因为会前主要成员内部意见未达统一，导致本应为</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宣讲会</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的会议结果演变成了众人的</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讨论会</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ct val="130000"/>
              </a:lnSpc>
              <a:spcBef>
                <a:spcPts val="1200"/>
              </a:spcBef>
              <a:spcAft>
                <a:spcPts val="0"/>
              </a:spcAft>
              <a:buSzPct val="100000"/>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2</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）宣讲</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会中</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控制会议进程的相关技巧和对意见分歧的处理。</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ct val="130000"/>
              </a:lnSpc>
              <a:spcBef>
                <a:spcPts val="1200"/>
              </a:spcBef>
              <a:spcAft>
                <a:spcPts val="0"/>
              </a:spcAft>
              <a:buSzPct val="100000"/>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3</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）会中会后应对当次</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会议做好记录，在必要时需准备好</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会后会</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的相关开展工作等。</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grpSp>
        <p:nvGrpSpPr>
          <p:cNvPr id="10" name="组合 9"/>
          <p:cNvGrpSpPr/>
          <p:nvPr/>
        </p:nvGrpSpPr>
        <p:grpSpPr>
          <a:xfrm>
            <a:off x="5480725" y="1756206"/>
            <a:ext cx="1230550" cy="1269409"/>
            <a:chOff x="4034461" y="1233898"/>
            <a:chExt cx="937923" cy="967541"/>
          </a:xfrm>
        </p:grpSpPr>
        <p:sp>
          <p:nvSpPr>
            <p:cNvPr id="11" name="椭圆 10"/>
            <p:cNvSpPr/>
            <p:nvPr/>
          </p:nvSpPr>
          <p:spPr>
            <a:xfrm>
              <a:off x="4034461" y="1233898"/>
              <a:ext cx="937923" cy="967541"/>
            </a:xfrm>
            <a:prstGeom prst="ellipse">
              <a:avLst/>
            </a:prstGeom>
            <a:solidFill>
              <a:srgbClr val="F2F2F4"/>
            </a:solidFill>
            <a:ln>
              <a:noFill/>
            </a:ln>
            <a:effectLst>
              <a:outerShdw blurRad="63500" sx="101000" sy="101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落花诗W" panose="00020600040101010101" pitchFamily="18" charset="-122"/>
                <a:ea typeface="汉仪落花诗W" panose="00020600040101010101" pitchFamily="18" charset="-122"/>
              </a:endParaRPr>
            </a:p>
          </p:txBody>
        </p:sp>
        <p:sp>
          <p:nvSpPr>
            <p:cNvPr id="12" name="文本框 11"/>
            <p:cNvSpPr txBox="1"/>
            <p:nvPr/>
          </p:nvSpPr>
          <p:spPr>
            <a:xfrm>
              <a:off x="4211410" y="1457677"/>
              <a:ext cx="604027" cy="538687"/>
            </a:xfrm>
            <a:prstGeom prst="rect">
              <a:avLst/>
            </a:prstGeom>
            <a:noFill/>
          </p:spPr>
          <p:txBody>
            <a:bodyPr wrap="none" rtlCol="0">
              <a:spAutoFit/>
            </a:bodyPr>
            <a:lstStyle/>
            <a:p>
              <a:r>
                <a:rPr lang="en-US" altLang="zh-CN" sz="40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rPr>
                <a:t>04</a:t>
              </a:r>
              <a:endParaRPr lang="zh-CN" altLang="en-US" sz="400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endParaRPr>
            </a:p>
          </p:txBody>
        </p:sp>
      </p:grpSp>
      <p:sp>
        <p:nvSpPr>
          <p:cNvPr id="13" name="Text Placeholder 7"/>
          <p:cNvSpPr txBox="1"/>
          <p:nvPr/>
        </p:nvSpPr>
        <p:spPr>
          <a:xfrm>
            <a:off x="4082415" y="3495675"/>
            <a:ext cx="3824605" cy="67373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年</a:t>
            </a:r>
            <a:r>
              <a:rPr lang="en-US" altLang="zh-CN"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度</a:t>
            </a:r>
            <a:r>
              <a:rPr lang="en-US" altLang="zh-CN"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计</a:t>
            </a:r>
            <a:r>
              <a:rPr lang="en-US" altLang="zh-CN"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划</a:t>
            </a:r>
            <a:endParaRPr lang="zh-CN" altLang="en-US" sz="4400" b="0" dirty="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3" name="灯片编号占位符 7"/>
          <p:cNvSpPr>
            <a:spLocks noGrp="1"/>
          </p:cNvSpPr>
          <p:nvPr/>
        </p:nvSpPr>
        <p:spPr>
          <a:xfrm>
            <a:off x="9180848" y="6718662"/>
            <a:ext cx="2743200" cy="14985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highlight>
                  <a:srgbClr val="FFFFFF"/>
                </a:highligh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E1EEF0-630E-4094-A099-5848D878594E}" type="slidenum">
              <a:rPr lang="zh-CN" altLang="en-US" smtClean="0"/>
            </a:fld>
            <a:endParaRPr lang="zh-CN" altLang="en-US"/>
          </a:p>
        </p:txBody>
      </p:sp>
      <p:sp>
        <p:nvSpPr>
          <p:cNvPr id="9" name="半闭框 8"/>
          <p:cNvSpPr/>
          <p:nvPr/>
        </p:nvSpPr>
        <p:spPr>
          <a:xfrm>
            <a:off x="1310640" y="1706257"/>
            <a:ext cx="701040" cy="1403326"/>
          </a:xfrm>
          <a:prstGeom prst="halfFrame">
            <a:avLst>
              <a:gd name="adj1" fmla="val 3773"/>
              <a:gd name="adj2" fmla="val 44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0" name="半闭框 9"/>
          <p:cNvSpPr/>
          <p:nvPr/>
        </p:nvSpPr>
        <p:spPr>
          <a:xfrm flipH="1" flipV="1">
            <a:off x="10287000" y="4261214"/>
            <a:ext cx="701040" cy="1403326"/>
          </a:xfrm>
          <a:prstGeom prst="halfFrame">
            <a:avLst>
              <a:gd name="adj1" fmla="val 3773"/>
              <a:gd name="adj2" fmla="val 44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4" name="组合 3"/>
          <p:cNvGrpSpPr/>
          <p:nvPr/>
        </p:nvGrpSpPr>
        <p:grpSpPr>
          <a:xfrm>
            <a:off x="5570220" y="1242060"/>
            <a:ext cx="1051560" cy="236220"/>
            <a:chOff x="5570220" y="845820"/>
            <a:chExt cx="1051560" cy="236220"/>
          </a:xfrm>
        </p:grpSpPr>
        <p:cxnSp>
          <p:nvCxnSpPr>
            <p:cNvPr id="5" name="直接连接符 4"/>
            <p:cNvCxnSpPr/>
            <p:nvPr/>
          </p:nvCxnSpPr>
          <p:spPr>
            <a:xfrm>
              <a:off x="5570220" y="960120"/>
              <a:ext cx="10515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96000" y="845820"/>
              <a:ext cx="0" cy="236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 Placeholder 7"/>
          <p:cNvSpPr txBox="1"/>
          <p:nvPr/>
        </p:nvSpPr>
        <p:spPr>
          <a:xfrm>
            <a:off x="5090795" y="1468755"/>
            <a:ext cx="1876425" cy="59753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altLang="en-US"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年</a:t>
            </a:r>
            <a:r>
              <a:rPr lang="en-US" alt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度</a:t>
            </a:r>
            <a:r>
              <a:rPr lang="en-US" alt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计</a:t>
            </a:r>
            <a:r>
              <a:rPr lang="en-US" alt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划</a:t>
            </a:r>
            <a:endParaRPr lang="zh-CN" sz="2400" dirty="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endParaRPr>
          </a:p>
        </p:txBody>
      </p:sp>
      <p:sp>
        <p:nvSpPr>
          <p:cNvPr id="407" name="Title 6"/>
          <p:cNvSpPr txBox="1"/>
          <p:nvPr>
            <p:custDataLst>
              <p:tags r:id="rId1"/>
            </p:custDataLst>
          </p:nvPr>
        </p:nvSpPr>
        <p:spPr>
          <a:xfrm>
            <a:off x="2371725" y="2188210"/>
            <a:ext cx="7555865" cy="33324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400" b="1" spc="160" dirty="0">
                <a:solidFill>
                  <a:schemeClr val="tx1">
                    <a:lumMod val="75000"/>
                    <a:lumOff val="25000"/>
                  </a:schemeClr>
                </a:solidFill>
                <a:uFillTx/>
                <a:latin typeface="微软雅黑" panose="020B0503020204020204" charset="-122"/>
                <a:ea typeface="微软雅黑" panose="020B0503020204020204" charset="-122"/>
                <a:sym typeface="+mn-ea"/>
              </a:rPr>
              <a:t>完成数据管理系统的后续开发工作，确保数据管理系统顺利上线并满足实际使用。</a:t>
            </a:r>
            <a:endParaRPr lang="zh-CN" altLang="en-US" sz="1400" b="1" spc="160" dirty="0">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ct val="130000"/>
              </a:lnSpc>
              <a:spcBef>
                <a:spcPts val="1200"/>
              </a:spcBef>
              <a:spcAft>
                <a:spcPts val="0"/>
              </a:spcAft>
              <a:buSzPct val="100000"/>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1</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尽管数据管理系统第一版本已顺利提测，但实际上当前数据管理系统仍处于起步阶段，后续的流程处理如：异常数据处理、数据的变更与同步、历史数据处理、已处理数据的对接推送、部分审核流程的自动化优化、数据标签的更高准确性标记甚至自动化标记等等的需求或功能仍待设计与开发。</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ct val="130000"/>
              </a:lnSpc>
              <a:spcBef>
                <a:spcPts val="1200"/>
              </a:spcBef>
              <a:spcAft>
                <a:spcPts val="0"/>
              </a:spcAft>
              <a:buSzPct val="100000"/>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2</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）同时需对当前阶段的数据接入做更多的打磨与真实数据验证。</a:t>
            </a:r>
            <a:endParaRPr lang="zh-CN" altLang="en-US" sz="1200" b="1"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400" b="1" spc="160" dirty="0">
                <a:solidFill>
                  <a:schemeClr val="tx1">
                    <a:lumMod val="75000"/>
                    <a:lumOff val="25000"/>
                  </a:schemeClr>
                </a:solidFill>
                <a:uFillTx/>
                <a:latin typeface="微软雅黑" panose="020B0503020204020204" charset="-122"/>
                <a:ea typeface="微软雅黑" panose="020B0503020204020204" charset="-122"/>
                <a:sym typeface="+mn-ea"/>
              </a:rPr>
              <a:t>做好ESB调度系统的后续开发工作支持，确保</a:t>
            </a:r>
            <a:r>
              <a:rPr lang="en-US" altLang="zh-CN" sz="1400" b="1" spc="160" dirty="0">
                <a:solidFill>
                  <a:schemeClr val="tx1">
                    <a:lumMod val="75000"/>
                    <a:lumOff val="25000"/>
                  </a:schemeClr>
                </a:solidFill>
                <a:uFillTx/>
                <a:latin typeface="微软雅黑" panose="020B0503020204020204" charset="-122"/>
                <a:ea typeface="微软雅黑" panose="020B0503020204020204" charset="-122"/>
                <a:sym typeface="+mn-ea"/>
              </a:rPr>
              <a:t>ESB</a:t>
            </a:r>
            <a:r>
              <a:rPr lang="zh-CN" altLang="en-US" sz="1400" b="1" spc="160" dirty="0">
                <a:solidFill>
                  <a:schemeClr val="tx1">
                    <a:lumMod val="75000"/>
                    <a:lumOff val="25000"/>
                  </a:schemeClr>
                </a:solidFill>
                <a:uFillTx/>
                <a:latin typeface="微软雅黑" panose="020B0503020204020204" charset="-122"/>
                <a:ea typeface="微软雅黑" panose="020B0503020204020204" charset="-122"/>
                <a:sym typeface="+mn-ea"/>
              </a:rPr>
              <a:t>调度支撑无碍。</a:t>
            </a:r>
            <a:endParaRPr lang="zh-CN" altLang="en-US" sz="1400" b="1" spc="160" dirty="0">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ct val="130000"/>
              </a:lnSpc>
              <a:spcBef>
                <a:spcPts val="1200"/>
              </a:spcBef>
              <a:spcAft>
                <a:spcPts val="0"/>
              </a:spcAft>
              <a:buSzPct val="100000"/>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ESB作为一个工具类调度系统，在我们公司具有一定的良好便利作用（只要涉及对外访问且外部系统存在鉴权即可考虑使用ESB，如存在有多个</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内部系统接口需对外使用时亦</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同理），随着使用ESB系统做</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调度</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转发的系统日渐增多，当前ESB版本的局限性势必会慢慢浮现甚至部分放大，因此需做好相应的技术攻关与支撑。</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4" name="椭圆 3"/>
          <p:cNvSpPr/>
          <p:nvPr/>
        </p:nvSpPr>
        <p:spPr>
          <a:xfrm>
            <a:off x="6026618" y="1969473"/>
            <a:ext cx="672162" cy="693388"/>
          </a:xfrm>
          <a:prstGeom prst="ellipse">
            <a:avLst/>
          </a:prstGeom>
          <a:solidFill>
            <a:schemeClr val="bg1">
              <a:lumMod val="75000"/>
            </a:schemeClr>
          </a:solidFill>
          <a:ln>
            <a:noFill/>
          </a:ln>
          <a:effectLst>
            <a:outerShdw blurRad="508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落花诗W" panose="00020600040101010101" pitchFamily="18" charset="-122"/>
              <a:ea typeface="汉仪落花诗W" panose="00020600040101010101" pitchFamily="18" charset="-122"/>
            </a:endParaRPr>
          </a:p>
        </p:txBody>
      </p:sp>
      <p:sp>
        <p:nvSpPr>
          <p:cNvPr id="5" name="椭圆 4"/>
          <p:cNvSpPr/>
          <p:nvPr/>
        </p:nvSpPr>
        <p:spPr>
          <a:xfrm>
            <a:off x="5198479" y="1445339"/>
            <a:ext cx="1218185" cy="1256653"/>
          </a:xfrm>
          <a:prstGeom prst="ellipse">
            <a:avLst/>
          </a:prstGeom>
          <a:solidFill>
            <a:schemeClr val="bg1">
              <a:lumMod val="95000"/>
            </a:schemeClr>
          </a:solidFill>
          <a:ln>
            <a:noFill/>
          </a:ln>
          <a:effectLst>
            <a:outerShdw blurRad="508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汉仪落花诗W" panose="00020600040101010101" pitchFamily="18" charset="-122"/>
              <a:ea typeface="汉仪落花诗W" panose="00020600040101010101" pitchFamily="18" charset="-122"/>
            </a:endParaRPr>
          </a:p>
        </p:txBody>
      </p:sp>
      <p:sp>
        <p:nvSpPr>
          <p:cNvPr id="6" name="文本框 5"/>
          <p:cNvSpPr txBox="1"/>
          <p:nvPr/>
        </p:nvSpPr>
        <p:spPr>
          <a:xfrm>
            <a:off x="3775075" y="3187700"/>
            <a:ext cx="4388485" cy="1014730"/>
          </a:xfrm>
          <a:prstGeom prst="rect">
            <a:avLst/>
          </a:prstGeom>
          <a:noFill/>
        </p:spPr>
        <p:txBody>
          <a:bodyPr wrap="square" rtlCol="0">
            <a:spAutoFit/>
          </a:bodyPr>
          <a:p>
            <a:pPr algn="ctr"/>
            <a:r>
              <a:rPr lang="en-US" altLang="zh-CN" sz="6000">
                <a:solidFill>
                  <a:schemeClr val="tx1">
                    <a:lumMod val="75000"/>
                    <a:lumOff val="25000"/>
                  </a:schemeClr>
                </a:solidFill>
                <a:latin typeface="微软雅黑 Light" panose="020B0502040204020203" pitchFamily="34" charset="-122"/>
                <a:ea typeface="微软雅黑 Light" panose="020B0502040204020203" pitchFamily="34" charset="-122"/>
              </a:rPr>
              <a:t>T H A N K S</a:t>
            </a:r>
            <a:endParaRPr lang="en-US" altLang="zh-CN" sz="60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4502785" y="4561205"/>
            <a:ext cx="2933700" cy="368300"/>
          </a:xfrm>
          <a:prstGeom prst="rect">
            <a:avLst/>
          </a:prstGeom>
          <a:noFill/>
        </p:spPr>
        <p:txBody>
          <a:bodyPr wrap="square" rtlCol="0">
            <a:spAutoFit/>
          </a:bodyPr>
          <a:p>
            <a:pPr algn="ctr"/>
            <a:r>
              <a:rPr lang="zh-CN" altLang="en-US">
                <a:solidFill>
                  <a:schemeClr val="tx1">
                    <a:lumMod val="65000"/>
                    <a:lumOff val="35000"/>
                  </a:schemeClr>
                </a:solidFill>
                <a:latin typeface="Courier New" panose="02070309020205020404" charset="0"/>
                <a:ea typeface="微软雅黑 Light" panose="020B0502040204020203" pitchFamily="34" charset="-122"/>
                <a:cs typeface="Courier New" panose="02070309020205020404" charset="0"/>
              </a:rPr>
              <a:t>汇报时间：</a:t>
            </a:r>
            <a:r>
              <a:rPr lang="en-US" altLang="zh-CN">
                <a:solidFill>
                  <a:schemeClr val="tx1">
                    <a:lumMod val="65000"/>
                    <a:lumOff val="35000"/>
                  </a:schemeClr>
                </a:solidFill>
                <a:latin typeface="Courier New" panose="02070309020205020404" charset="0"/>
                <a:ea typeface="微软雅黑 Light" panose="020B0502040204020203" pitchFamily="34" charset="-122"/>
                <a:cs typeface="Courier New" panose="02070309020205020404" charset="0"/>
              </a:rPr>
              <a:t>2021/12/22</a:t>
            </a:r>
            <a:endParaRPr lang="zh-CN" altLang="en-US">
              <a:solidFill>
                <a:schemeClr val="tx1">
                  <a:lumMod val="65000"/>
                  <a:lumOff val="35000"/>
                </a:schemeClr>
              </a:solidFill>
              <a:latin typeface="Courier New" panose="02070309020205020404" charset="0"/>
              <a:ea typeface="微软雅黑 Light" panose="020B0502040204020203" pitchFamily="34" charset="-122"/>
              <a:cs typeface="Courier New" panose="0207030902020502040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矩形 10"/>
          <p:cNvSpPr/>
          <p:nvPr/>
        </p:nvSpPr>
        <p:spPr>
          <a:xfrm>
            <a:off x="4503420" y="975360"/>
            <a:ext cx="3185160" cy="54362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cs typeface="Courier New" panose="02070309020205020404" charset="0"/>
            </a:endParaRPr>
          </a:p>
        </p:txBody>
      </p:sp>
      <p:sp>
        <p:nvSpPr>
          <p:cNvPr id="8" name="灯片编号占位符 7"/>
          <p:cNvSpPr>
            <a:spLocks noGrp="1"/>
          </p:cNvSpPr>
          <p:nvPr>
            <p:ph type="sldNum" sz="quarter" idx="12"/>
          </p:nvPr>
        </p:nvSpPr>
        <p:spPr/>
        <p:txBody>
          <a:bodyPr/>
          <a:lstStyle/>
          <a:p>
            <a:r>
              <a:rPr lang="zh-CN" altLang="en-US">
                <a:latin typeface="Courier New" panose="02070309020205020404" charset="0"/>
                <a:cs typeface="Courier New" panose="02070309020205020404" charset="0"/>
              </a:rPr>
              <a:t>*</a:t>
            </a:r>
            <a:endParaRPr lang="zh-CN" altLang="en-US">
              <a:latin typeface="Courier New" panose="02070309020205020404" charset="0"/>
              <a:cs typeface="Courier New" panose="02070309020205020404" charset="0"/>
            </a:endParaRPr>
          </a:p>
        </p:txBody>
      </p:sp>
      <p:sp>
        <p:nvSpPr>
          <p:cNvPr id="12" name="文本框 11"/>
          <p:cNvSpPr txBox="1"/>
          <p:nvPr/>
        </p:nvSpPr>
        <p:spPr>
          <a:xfrm>
            <a:off x="5665724" y="1883302"/>
            <a:ext cx="1012952" cy="1015663"/>
          </a:xfrm>
          <a:prstGeom prst="rect">
            <a:avLst/>
          </a:prstGeom>
          <a:noFill/>
        </p:spPr>
        <p:txBody>
          <a:bodyPr wrap="square" rtlCol="0">
            <a:spAutoFit/>
          </a:bodyPr>
          <a:lstStyle/>
          <a:p>
            <a:r>
              <a:rPr lang="zh-CN" altLang="en-US" sz="6000">
                <a:solidFill>
                  <a:schemeClr val="tx1">
                    <a:lumMod val="75000"/>
                    <a:lumOff val="25000"/>
                  </a:schemeClr>
                </a:solidFill>
                <a:latin typeface="Courier New" panose="02070309020205020404" charset="0"/>
                <a:ea typeface="微软雅黑 Light" panose="020B0502040204020203" pitchFamily="34" charset="-122"/>
              </a:rPr>
              <a:t>目</a:t>
            </a:r>
            <a:endParaRPr lang="zh-CN" altLang="en-US" sz="6000" dirty="0">
              <a:solidFill>
                <a:schemeClr val="tx1">
                  <a:lumMod val="75000"/>
                  <a:lumOff val="25000"/>
                </a:schemeClr>
              </a:solidFill>
              <a:latin typeface="Courier New" panose="02070309020205020404" charset="0"/>
              <a:ea typeface="微软雅黑 Light" panose="020B0502040204020203" pitchFamily="34" charset="-122"/>
            </a:endParaRPr>
          </a:p>
        </p:txBody>
      </p:sp>
      <p:sp>
        <p:nvSpPr>
          <p:cNvPr id="13" name="文本框 12"/>
          <p:cNvSpPr txBox="1"/>
          <p:nvPr/>
        </p:nvSpPr>
        <p:spPr>
          <a:xfrm>
            <a:off x="5667334" y="3694286"/>
            <a:ext cx="1012952" cy="1015663"/>
          </a:xfrm>
          <a:prstGeom prst="rect">
            <a:avLst/>
          </a:prstGeom>
          <a:noFill/>
        </p:spPr>
        <p:txBody>
          <a:bodyPr wrap="square" rtlCol="0">
            <a:spAutoFit/>
          </a:bodyPr>
          <a:lstStyle/>
          <a:p>
            <a:r>
              <a:rPr lang="zh-CN" altLang="en-US" sz="6000">
                <a:solidFill>
                  <a:schemeClr val="tx1">
                    <a:lumMod val="75000"/>
                    <a:lumOff val="25000"/>
                  </a:schemeClr>
                </a:solidFill>
                <a:latin typeface="Courier New" panose="02070309020205020404" charset="0"/>
                <a:ea typeface="微软雅黑 Light" panose="020B0502040204020203" pitchFamily="34" charset="-122"/>
              </a:rPr>
              <a:t>录</a:t>
            </a:r>
            <a:endParaRPr lang="zh-CN" altLang="en-US" sz="6000">
              <a:solidFill>
                <a:schemeClr val="tx1">
                  <a:lumMod val="75000"/>
                  <a:lumOff val="25000"/>
                </a:schemeClr>
              </a:solidFill>
              <a:latin typeface="Courier New" panose="02070309020205020404" charset="0"/>
              <a:ea typeface="微软雅黑 Light" panose="020B0502040204020203" pitchFamily="34" charset="-122"/>
            </a:endParaRPr>
          </a:p>
        </p:txBody>
      </p:sp>
      <p:grpSp>
        <p:nvGrpSpPr>
          <p:cNvPr id="14" name="组合 13"/>
          <p:cNvGrpSpPr/>
          <p:nvPr/>
        </p:nvGrpSpPr>
        <p:grpSpPr>
          <a:xfrm>
            <a:off x="4106841" y="1417732"/>
            <a:ext cx="788416" cy="813313"/>
            <a:chOff x="3996944" y="1186106"/>
            <a:chExt cx="1012952" cy="1044939"/>
          </a:xfrm>
        </p:grpSpPr>
        <p:sp>
          <p:nvSpPr>
            <p:cNvPr id="15" name="椭圆 14"/>
            <p:cNvSpPr/>
            <p:nvPr/>
          </p:nvSpPr>
          <p:spPr>
            <a:xfrm>
              <a:off x="3996944" y="1186106"/>
              <a:ext cx="1012952" cy="1044939"/>
            </a:xfrm>
            <a:prstGeom prst="ellipse">
              <a:avLst/>
            </a:prstGeom>
            <a:solidFill>
              <a:schemeClr val="bg1">
                <a:lumMod val="85000"/>
              </a:schemeClr>
            </a:solidFill>
            <a:ln>
              <a:noFill/>
            </a:ln>
            <a:effectLst>
              <a:outerShdw blurRad="63500" sx="101000" sy="101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汉仪落花诗W" panose="00020600040101010101" pitchFamily="18" charset="-122"/>
                <a:cs typeface="Courier New" panose="02070309020205020404" charset="0"/>
              </a:endParaRPr>
            </a:p>
          </p:txBody>
        </p:sp>
        <p:sp>
          <p:nvSpPr>
            <p:cNvPr id="16" name="文本框 15"/>
            <p:cNvSpPr txBox="1"/>
            <p:nvPr/>
          </p:nvSpPr>
          <p:spPr>
            <a:xfrm>
              <a:off x="4117646" y="1391439"/>
              <a:ext cx="671819" cy="672229"/>
            </a:xfrm>
            <a:prstGeom prst="rect">
              <a:avLst/>
            </a:prstGeom>
            <a:noFill/>
          </p:spPr>
          <p:txBody>
            <a:bodyPr wrap="none" rtlCol="0">
              <a:spAutoFit/>
            </a:bodyPr>
            <a:lstStyle/>
            <a:p>
              <a:r>
                <a:rPr lang="en-US" altLang="zh-CN" sz="28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rPr>
                <a:t>01</a:t>
              </a:r>
              <a:endParaRPr lang="en-US" altLang="zh-CN" sz="28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endParaRPr>
            </a:p>
          </p:txBody>
        </p:sp>
      </p:grpSp>
      <p:sp>
        <p:nvSpPr>
          <p:cNvPr id="17" name="Text Placeholder 7">
            <a:hlinkClick r:id="rId1" action="ppaction://hlinksldjump"/>
          </p:cNvPr>
          <p:cNvSpPr txBox="1"/>
          <p:nvPr/>
        </p:nvSpPr>
        <p:spPr>
          <a:xfrm>
            <a:off x="1823677" y="1563352"/>
            <a:ext cx="1886585" cy="25463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altLang="en-US"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工</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r>
              <a:rPr lang="zh-CN" altLang="en-US"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作</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r>
              <a:rPr lang="zh-CN" altLang="en-US"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概</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r>
              <a:rPr lang="zh-CN" altLang="en-US"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述</a:t>
            </a:r>
            <a:endParaRPr lang="zh-CN" altLang="en-US" sz="2400" b="0" dirty="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endParaRPr>
          </a:p>
        </p:txBody>
      </p:sp>
      <p:sp>
        <p:nvSpPr>
          <p:cNvPr id="20" name="Text Placeholder 2"/>
          <p:cNvSpPr txBox="1"/>
          <p:nvPr/>
        </p:nvSpPr>
        <p:spPr>
          <a:xfrm>
            <a:off x="725714" y="1994183"/>
            <a:ext cx="2984548" cy="949325"/>
          </a:xfrm>
          <a:prstGeom prst="rect">
            <a:avLst/>
          </a:prstGeom>
        </p:spPr>
        <p:txBody>
          <a:bodyPr vert="horz" lIns="0" tIns="0" rIns="0" bIns="0"/>
          <a:lstStyle>
            <a:lvl1pPr marL="0" indent="0" algn="r"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400" kern="0">
                <a:solidFill>
                  <a:srgbClr val="000000">
                    <a:lumMod val="65000"/>
                    <a:lumOff val="35000"/>
                  </a:srgbClr>
                </a:solidFill>
                <a:latin typeface="Courier New" panose="02070309020205020404" charset="0"/>
                <a:ea typeface="微软雅黑 Light" panose="020B0502040204020203" pitchFamily="34" charset="-122"/>
                <a:sym typeface="+mn-ea"/>
              </a:rPr>
              <a:t>全年目标实效，达成状况及未达原因分析；主要针对年初的目标对比，列明开展的重点工作，确定达成程度和成绩；</a:t>
            </a:r>
            <a:endParaRPr lang="zh-CN" altLang="en-US" sz="1400" kern="0" dirty="0">
              <a:solidFill>
                <a:srgbClr val="000000">
                  <a:lumMod val="65000"/>
                  <a:lumOff val="35000"/>
                </a:srgbClr>
              </a:solidFill>
              <a:latin typeface="Courier New" panose="02070309020205020404" charset="0"/>
              <a:ea typeface="微软雅黑 Light" panose="020B0502040204020203" pitchFamily="34" charset="-122"/>
              <a:sym typeface="+mn-ea"/>
            </a:endParaRPr>
          </a:p>
        </p:txBody>
      </p:sp>
      <p:grpSp>
        <p:nvGrpSpPr>
          <p:cNvPr id="21" name="组合 20"/>
          <p:cNvGrpSpPr/>
          <p:nvPr/>
        </p:nvGrpSpPr>
        <p:grpSpPr>
          <a:xfrm>
            <a:off x="7296743" y="1417732"/>
            <a:ext cx="788416" cy="813313"/>
            <a:chOff x="3996944" y="1186106"/>
            <a:chExt cx="1012952" cy="1044939"/>
          </a:xfrm>
        </p:grpSpPr>
        <p:sp>
          <p:nvSpPr>
            <p:cNvPr id="22" name="椭圆 21"/>
            <p:cNvSpPr/>
            <p:nvPr/>
          </p:nvSpPr>
          <p:spPr>
            <a:xfrm>
              <a:off x="3996944" y="1186106"/>
              <a:ext cx="1012952" cy="1044939"/>
            </a:xfrm>
            <a:prstGeom prst="ellipse">
              <a:avLst/>
            </a:prstGeom>
            <a:solidFill>
              <a:schemeClr val="bg1">
                <a:lumMod val="85000"/>
              </a:schemeClr>
            </a:solidFill>
            <a:ln>
              <a:noFill/>
            </a:ln>
            <a:effectLst>
              <a:outerShdw blurRad="63500" sx="101000" sy="101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汉仪落花诗W" panose="00020600040101010101" pitchFamily="18" charset="-122"/>
                <a:cs typeface="Courier New" panose="02070309020205020404" charset="0"/>
              </a:endParaRPr>
            </a:p>
          </p:txBody>
        </p:sp>
        <p:sp>
          <p:nvSpPr>
            <p:cNvPr id="23" name="文本框 22"/>
            <p:cNvSpPr txBox="1"/>
            <p:nvPr/>
          </p:nvSpPr>
          <p:spPr>
            <a:xfrm>
              <a:off x="4117646" y="1379201"/>
              <a:ext cx="752140" cy="672229"/>
            </a:xfrm>
            <a:prstGeom prst="rect">
              <a:avLst/>
            </a:prstGeom>
            <a:noFill/>
          </p:spPr>
          <p:txBody>
            <a:bodyPr wrap="none" rtlCol="0">
              <a:spAutoFit/>
            </a:bodyPr>
            <a:lstStyle/>
            <a:p>
              <a:r>
                <a:rPr lang="en-US" altLang="zh-CN" sz="28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rPr>
                <a:t>02</a:t>
              </a:r>
              <a:endParaRPr lang="en-US" altLang="zh-CN" sz="28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endParaRPr>
            </a:p>
          </p:txBody>
        </p:sp>
      </p:grpSp>
      <p:grpSp>
        <p:nvGrpSpPr>
          <p:cNvPr id="27" name="组合 26"/>
          <p:cNvGrpSpPr/>
          <p:nvPr/>
        </p:nvGrpSpPr>
        <p:grpSpPr>
          <a:xfrm>
            <a:off x="4077555" y="4457612"/>
            <a:ext cx="788416" cy="813313"/>
            <a:chOff x="3996944" y="1186106"/>
            <a:chExt cx="1012952" cy="1044939"/>
          </a:xfrm>
        </p:grpSpPr>
        <p:sp>
          <p:nvSpPr>
            <p:cNvPr id="18" name="椭圆 17"/>
            <p:cNvSpPr/>
            <p:nvPr/>
          </p:nvSpPr>
          <p:spPr>
            <a:xfrm>
              <a:off x="3996944" y="1186106"/>
              <a:ext cx="1012952" cy="1044939"/>
            </a:xfrm>
            <a:prstGeom prst="ellipse">
              <a:avLst/>
            </a:prstGeom>
            <a:solidFill>
              <a:schemeClr val="bg1">
                <a:lumMod val="85000"/>
              </a:schemeClr>
            </a:solidFill>
            <a:ln>
              <a:noFill/>
            </a:ln>
            <a:effectLst>
              <a:outerShdw blurRad="63500" sx="101000" sy="101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汉仪落花诗W" panose="00020600040101010101" pitchFamily="18" charset="-122"/>
                <a:cs typeface="Courier New" panose="02070309020205020404" charset="0"/>
              </a:endParaRPr>
            </a:p>
          </p:txBody>
        </p:sp>
        <p:sp>
          <p:nvSpPr>
            <p:cNvPr id="24" name="文本框 23"/>
            <p:cNvSpPr txBox="1"/>
            <p:nvPr/>
          </p:nvSpPr>
          <p:spPr>
            <a:xfrm>
              <a:off x="4117646" y="1391439"/>
              <a:ext cx="752140" cy="672229"/>
            </a:xfrm>
            <a:prstGeom prst="rect">
              <a:avLst/>
            </a:prstGeom>
            <a:noFill/>
          </p:spPr>
          <p:txBody>
            <a:bodyPr wrap="none" rtlCol="0">
              <a:spAutoFit/>
            </a:bodyPr>
            <a:lstStyle/>
            <a:p>
              <a:r>
                <a:rPr lang="en-US" altLang="zh-CN" sz="28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rPr>
                <a:t>03</a:t>
              </a:r>
              <a:endParaRPr lang="en-US" altLang="zh-CN" sz="28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endParaRPr>
            </a:p>
          </p:txBody>
        </p:sp>
      </p:grpSp>
      <p:grpSp>
        <p:nvGrpSpPr>
          <p:cNvPr id="30" name="组合 29"/>
          <p:cNvGrpSpPr/>
          <p:nvPr/>
        </p:nvGrpSpPr>
        <p:grpSpPr>
          <a:xfrm>
            <a:off x="7296743" y="4472894"/>
            <a:ext cx="788416" cy="813313"/>
            <a:chOff x="3996944" y="1186106"/>
            <a:chExt cx="1012952" cy="1044939"/>
          </a:xfrm>
        </p:grpSpPr>
        <p:sp>
          <p:nvSpPr>
            <p:cNvPr id="31" name="椭圆 30"/>
            <p:cNvSpPr/>
            <p:nvPr/>
          </p:nvSpPr>
          <p:spPr>
            <a:xfrm>
              <a:off x="3996944" y="1186106"/>
              <a:ext cx="1012952" cy="1044939"/>
            </a:xfrm>
            <a:prstGeom prst="ellipse">
              <a:avLst/>
            </a:prstGeom>
            <a:solidFill>
              <a:schemeClr val="bg1">
                <a:lumMod val="85000"/>
              </a:schemeClr>
            </a:solidFill>
            <a:ln>
              <a:noFill/>
            </a:ln>
            <a:effectLst>
              <a:outerShdw blurRad="63500" sx="101000" sy="101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汉仪落花诗W" panose="00020600040101010101" pitchFamily="18" charset="-122"/>
                <a:cs typeface="Courier New" panose="02070309020205020404" charset="0"/>
              </a:endParaRPr>
            </a:p>
          </p:txBody>
        </p:sp>
        <p:sp>
          <p:nvSpPr>
            <p:cNvPr id="32" name="文本框 31"/>
            <p:cNvSpPr txBox="1"/>
            <p:nvPr/>
          </p:nvSpPr>
          <p:spPr>
            <a:xfrm>
              <a:off x="4117646" y="1391439"/>
              <a:ext cx="758319" cy="672229"/>
            </a:xfrm>
            <a:prstGeom prst="rect">
              <a:avLst/>
            </a:prstGeom>
            <a:noFill/>
          </p:spPr>
          <p:txBody>
            <a:bodyPr wrap="none" rtlCol="0">
              <a:spAutoFit/>
            </a:bodyPr>
            <a:lstStyle/>
            <a:p>
              <a:r>
                <a:rPr lang="en-US" altLang="zh-CN" sz="28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rPr>
                <a:t>04</a:t>
              </a:r>
              <a:endParaRPr lang="en-US" altLang="zh-CN" sz="28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endParaRPr>
            </a:p>
          </p:txBody>
        </p:sp>
      </p:grpSp>
      <p:sp>
        <p:nvSpPr>
          <p:cNvPr id="33" name="Text Placeholder 7">
            <a:hlinkClick r:id="rId2" action="ppaction://hlinksldjump"/>
          </p:cNvPr>
          <p:cNvSpPr txBox="1"/>
          <p:nvPr/>
        </p:nvSpPr>
        <p:spPr>
          <a:xfrm>
            <a:off x="1823677" y="4609183"/>
            <a:ext cx="1886585" cy="25463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altLang="en-US"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问</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r>
              <a:rPr lang="zh-CN" altLang="en-US"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题</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r>
              <a:rPr lang="zh-CN" altLang="en-US"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建</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r>
              <a:rPr lang="zh-CN" altLang="en-US"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议</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endParaRPr lang="zh-CN" altLang="en-US" sz="2400" b="0" dirty="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endParaRPr>
          </a:p>
        </p:txBody>
      </p:sp>
      <p:sp>
        <p:nvSpPr>
          <p:cNvPr id="34" name="Text Placeholder 2"/>
          <p:cNvSpPr txBox="1"/>
          <p:nvPr/>
        </p:nvSpPr>
        <p:spPr>
          <a:xfrm>
            <a:off x="725714" y="5040014"/>
            <a:ext cx="2984548" cy="949325"/>
          </a:xfrm>
          <a:prstGeom prst="rect">
            <a:avLst/>
          </a:prstGeom>
        </p:spPr>
        <p:txBody>
          <a:bodyPr vert="horz" lIns="0" tIns="0" rIns="0" bIns="0"/>
          <a:lstStyle>
            <a:lvl1pPr marL="0" indent="0" algn="r"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400" kern="0">
                <a:solidFill>
                  <a:srgbClr val="000000">
                    <a:lumMod val="65000"/>
                    <a:lumOff val="35000"/>
                  </a:srgbClr>
                </a:solidFill>
                <a:latin typeface="Courier New" panose="02070309020205020404" charset="0"/>
                <a:ea typeface="微软雅黑 Light" panose="020B0502040204020203" pitchFamily="34" charset="-122"/>
                <a:sym typeface="+mn-ea"/>
              </a:rPr>
              <a:t>聚焦部门和岗位工作，对公司或部门的建议。</a:t>
            </a:r>
            <a:endParaRPr lang="zh-CN" altLang="en-US" sz="1400" kern="0" dirty="0">
              <a:solidFill>
                <a:srgbClr val="000000">
                  <a:lumMod val="65000"/>
                  <a:lumOff val="35000"/>
                </a:srgbClr>
              </a:solidFill>
              <a:latin typeface="Courier New" panose="02070309020205020404" charset="0"/>
              <a:ea typeface="微软雅黑 Light" panose="020B0502040204020203" pitchFamily="34" charset="-122"/>
              <a:sym typeface="+mn-ea"/>
            </a:endParaRPr>
          </a:p>
        </p:txBody>
      </p:sp>
      <p:sp>
        <p:nvSpPr>
          <p:cNvPr id="35" name="Text Placeholder 7">
            <a:hlinkClick r:id="rId3" action="ppaction://hlinksldjump"/>
          </p:cNvPr>
          <p:cNvSpPr txBox="1"/>
          <p:nvPr/>
        </p:nvSpPr>
        <p:spPr>
          <a:xfrm>
            <a:off x="8481695" y="1465580"/>
            <a:ext cx="1779905" cy="440690"/>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经</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r>
              <a:rPr 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验</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r>
              <a:rPr 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总</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r>
              <a:rPr 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结</a:t>
            </a:r>
            <a:endParaRPr lang="zh-CN" sz="2400" b="0" dirty="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endParaRPr>
          </a:p>
        </p:txBody>
      </p:sp>
      <p:sp>
        <p:nvSpPr>
          <p:cNvPr id="36" name="Text Placeholder 2"/>
          <p:cNvSpPr txBox="1"/>
          <p:nvPr/>
        </p:nvSpPr>
        <p:spPr>
          <a:xfrm>
            <a:off x="8481992" y="1994183"/>
            <a:ext cx="2991732" cy="949325"/>
          </a:xfrm>
          <a:prstGeom prst="rect">
            <a:avLst/>
          </a:prstGeom>
        </p:spPr>
        <p:txBody>
          <a:bodyPr vert="horz" lIns="0" tIns="0" rIns="0" bIns="0"/>
          <a:lstStyle>
            <a:lvl1pPr marL="0" indent="0" algn="r"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ClrTx/>
              <a:buSzTx/>
            </a:pPr>
            <a:r>
              <a:rPr lang="zh-CN" altLang="en-US" sz="1400" kern="0">
                <a:solidFill>
                  <a:srgbClr val="000000">
                    <a:lumMod val="65000"/>
                    <a:lumOff val="35000"/>
                  </a:srgbClr>
                </a:solidFill>
                <a:latin typeface="Courier New" panose="02070309020205020404" charset="0"/>
                <a:ea typeface="微软雅黑 Light" panose="020B0502040204020203" pitchFamily="34" charset="-122"/>
                <a:sym typeface="+mn-ea"/>
              </a:rPr>
              <a:t>本年度内工作开展所形成的经验总结，及后续的改进措施。</a:t>
            </a:r>
            <a:endParaRPr lang="zh-CN" altLang="en-US" sz="1400" kern="0">
              <a:solidFill>
                <a:srgbClr val="000000">
                  <a:lumMod val="65000"/>
                  <a:lumOff val="35000"/>
                </a:srgbClr>
              </a:solidFill>
              <a:latin typeface="Courier New" panose="02070309020205020404" charset="0"/>
              <a:ea typeface="微软雅黑 Light" panose="020B0502040204020203" pitchFamily="34" charset="-122"/>
              <a:sym typeface="+mn-ea"/>
            </a:endParaRPr>
          </a:p>
        </p:txBody>
      </p:sp>
      <p:sp>
        <p:nvSpPr>
          <p:cNvPr id="37" name="Text Placeholder 7">
            <a:hlinkClick r:id="rId4" action="ppaction://hlinksldjump"/>
          </p:cNvPr>
          <p:cNvSpPr txBox="1"/>
          <p:nvPr/>
        </p:nvSpPr>
        <p:spPr>
          <a:xfrm>
            <a:off x="8481695" y="4542155"/>
            <a:ext cx="1807210" cy="440690"/>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altLang="en-US"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年</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r>
              <a:rPr lang="zh-CN" altLang="en-US"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度</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r>
              <a:rPr lang="zh-CN" altLang="en-US"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计</a:t>
            </a:r>
            <a:r>
              <a:rPr lang="en-US" altLang="zh-CN"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 </a:t>
            </a:r>
            <a:r>
              <a:rPr lang="zh-CN" altLang="en-US" sz="240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rPr>
              <a:t>划</a:t>
            </a:r>
            <a:endParaRPr lang="zh-CN" altLang="en-US" sz="2400" b="0" dirty="0">
              <a:solidFill>
                <a:schemeClr val="tx1">
                  <a:lumMod val="75000"/>
                </a:schemeClr>
              </a:solidFill>
              <a:latin typeface="Courier New" panose="02070309020205020404" charset="0"/>
              <a:ea typeface="等线" panose="02010600030101010101" charset="-122"/>
              <a:cs typeface="Courier New" panose="02070309020205020404" charset="0"/>
              <a:sym typeface="Arial" panose="020B0604020202020204" pitchFamily="34" charset="0"/>
            </a:endParaRPr>
          </a:p>
        </p:txBody>
      </p:sp>
      <p:sp>
        <p:nvSpPr>
          <p:cNvPr id="38" name="Text Placeholder 2"/>
          <p:cNvSpPr txBox="1"/>
          <p:nvPr/>
        </p:nvSpPr>
        <p:spPr>
          <a:xfrm>
            <a:off x="8567082" y="5030523"/>
            <a:ext cx="2991732" cy="949325"/>
          </a:xfrm>
          <a:prstGeom prst="rect">
            <a:avLst/>
          </a:prstGeom>
        </p:spPr>
        <p:txBody>
          <a:bodyPr vert="horz" lIns="0" tIns="0" rIns="0" bIns="0"/>
          <a:lstStyle>
            <a:lvl1pPr marL="0" indent="0" algn="r"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zh-CN" altLang="en-US" sz="1400" kern="0">
                <a:solidFill>
                  <a:srgbClr val="000000">
                    <a:lumMod val="65000"/>
                    <a:lumOff val="35000"/>
                  </a:srgbClr>
                </a:solidFill>
                <a:latin typeface="Courier New" panose="02070309020205020404" charset="0"/>
                <a:ea typeface="微软雅黑 Light" panose="020B0502040204020203" pitchFamily="34" charset="-122"/>
                <a:sym typeface="+mn-ea"/>
              </a:rPr>
              <a:t>未来一年的工作目标和为实现目标所要开展的重点工作及措施、需要的资源支持和风险点。</a:t>
            </a:r>
            <a:endParaRPr lang="zh-CN" altLang="en-US" sz="1400" kern="0" dirty="0">
              <a:solidFill>
                <a:srgbClr val="000000">
                  <a:lumMod val="65000"/>
                  <a:lumOff val="35000"/>
                </a:srgbClr>
              </a:solidFill>
              <a:latin typeface="Courier New" panose="02070309020205020404" charset="0"/>
              <a:ea typeface="微软雅黑 Light" panose="020B0502040204020203" pitchFamily="34" charset="-122"/>
              <a:sym typeface="+mn-ea"/>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grpSp>
        <p:nvGrpSpPr>
          <p:cNvPr id="10" name="组合 9"/>
          <p:cNvGrpSpPr/>
          <p:nvPr/>
        </p:nvGrpSpPr>
        <p:grpSpPr>
          <a:xfrm>
            <a:off x="5480725" y="1756206"/>
            <a:ext cx="1230550" cy="1269409"/>
            <a:chOff x="4034461" y="1233898"/>
            <a:chExt cx="937923" cy="967541"/>
          </a:xfrm>
        </p:grpSpPr>
        <p:sp>
          <p:nvSpPr>
            <p:cNvPr id="11" name="椭圆 10"/>
            <p:cNvSpPr/>
            <p:nvPr/>
          </p:nvSpPr>
          <p:spPr>
            <a:xfrm>
              <a:off x="4034461" y="1233898"/>
              <a:ext cx="937923" cy="967541"/>
            </a:xfrm>
            <a:prstGeom prst="ellipse">
              <a:avLst/>
            </a:prstGeom>
            <a:solidFill>
              <a:srgbClr val="F2F2F4"/>
            </a:solidFill>
            <a:ln>
              <a:noFill/>
            </a:ln>
            <a:effectLst>
              <a:outerShdw blurRad="63500" sx="101000" sy="101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落花诗W" panose="00020600040101010101" pitchFamily="18" charset="-122"/>
                <a:ea typeface="汉仪落花诗W" panose="00020600040101010101" pitchFamily="18" charset="-122"/>
              </a:endParaRPr>
            </a:p>
          </p:txBody>
        </p:sp>
        <p:sp>
          <p:nvSpPr>
            <p:cNvPr id="12" name="文本框 11"/>
            <p:cNvSpPr txBox="1"/>
            <p:nvPr/>
          </p:nvSpPr>
          <p:spPr>
            <a:xfrm>
              <a:off x="4211410" y="1457677"/>
              <a:ext cx="604027" cy="538687"/>
            </a:xfrm>
            <a:prstGeom prst="rect">
              <a:avLst/>
            </a:prstGeom>
            <a:noFill/>
          </p:spPr>
          <p:txBody>
            <a:bodyPr wrap="none" rtlCol="0">
              <a:spAutoFit/>
            </a:bodyPr>
            <a:lstStyle/>
            <a:p>
              <a:r>
                <a:rPr lang="en-US" altLang="zh-CN" sz="40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rPr>
                <a:t>01</a:t>
              </a:r>
              <a:endParaRPr lang="zh-CN" altLang="en-US" sz="400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endParaRPr>
            </a:p>
          </p:txBody>
        </p:sp>
      </p:grpSp>
      <p:sp>
        <p:nvSpPr>
          <p:cNvPr id="13" name="Text Placeholder 7"/>
          <p:cNvSpPr txBox="1"/>
          <p:nvPr/>
        </p:nvSpPr>
        <p:spPr>
          <a:xfrm>
            <a:off x="4082415" y="3495675"/>
            <a:ext cx="3824605" cy="67373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工  </a:t>
            </a:r>
            <a:r>
              <a:rPr lang="en-US" altLang="zh-CN"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作  </a:t>
            </a:r>
            <a:r>
              <a:rPr lang="en-US" altLang="zh-CN"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概 </a:t>
            </a:r>
            <a:r>
              <a:rPr lang="en-US" altLang="zh-CN"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述</a:t>
            </a:r>
            <a:endParaRPr lang="es-ES_tradnl" sz="2400" b="0" dirty="0">
              <a:solidFill>
                <a:schemeClr val="tx1">
                  <a:lumMod val="75000"/>
                  <a:lumOff val="25000"/>
                </a:schemeClr>
              </a:solidFill>
              <a:latin typeface="等线" panose="02010600030101010101" charset="-122"/>
              <a:ea typeface="等线" panose="02010600030101010101" charset="-122"/>
              <a:cs typeface="等线" panose="02010600030101010101" charset="-122"/>
              <a:sym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grpSp>
        <p:nvGrpSpPr>
          <p:cNvPr id="11" name="组合 10"/>
          <p:cNvGrpSpPr/>
          <p:nvPr/>
        </p:nvGrpSpPr>
        <p:grpSpPr>
          <a:xfrm>
            <a:off x="1030644" y="1096611"/>
            <a:ext cx="2404581" cy="3815559"/>
            <a:chOff x="1198284" y="1253286"/>
            <a:chExt cx="2404581" cy="3815559"/>
          </a:xfrm>
        </p:grpSpPr>
        <p:sp>
          <p:nvSpPr>
            <p:cNvPr id="5" name="椭圆 4"/>
            <p:cNvSpPr/>
            <p:nvPr/>
          </p:nvSpPr>
          <p:spPr>
            <a:xfrm>
              <a:off x="1198284" y="1253286"/>
              <a:ext cx="2404581" cy="2480514"/>
            </a:xfrm>
            <a:prstGeom prst="ellipse">
              <a:avLst/>
            </a:prstGeom>
            <a:solidFill>
              <a:srgbClr val="F2F2F4"/>
            </a:solidFill>
            <a:ln>
              <a:noFill/>
            </a:ln>
            <a:effectLst>
              <a:outerShdw blurRad="63500" sx="101000" sy="101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落花诗W" panose="00020600040101010101" pitchFamily="18" charset="-122"/>
                <a:ea typeface="汉仪落花诗W" panose="00020600040101010101" pitchFamily="18" charset="-122"/>
              </a:endParaRPr>
            </a:p>
          </p:txBody>
        </p:sp>
        <p:sp>
          <p:nvSpPr>
            <p:cNvPr id="7" name="文本框 6"/>
            <p:cNvSpPr txBox="1"/>
            <p:nvPr/>
          </p:nvSpPr>
          <p:spPr>
            <a:xfrm>
              <a:off x="2011954" y="1822298"/>
              <a:ext cx="777240" cy="1445260"/>
            </a:xfrm>
            <a:prstGeom prst="rect">
              <a:avLst/>
            </a:prstGeom>
            <a:noFill/>
          </p:spPr>
          <p:txBody>
            <a:bodyPr wrap="square" rtlCol="0">
              <a:spAutoFit/>
            </a:bodyPr>
            <a:lstStyle/>
            <a:p>
              <a:r>
                <a:rPr lang="zh-CN" altLang="en-US" sz="4400" b="1">
                  <a:solidFill>
                    <a:schemeClr val="bg1">
                      <a:lumMod val="50000"/>
                    </a:schemeClr>
                  </a:solidFill>
                  <a:latin typeface="等线" panose="02010600030101010101" charset="-122"/>
                  <a:ea typeface="等线" panose="02010600030101010101" charset="-122"/>
                </a:rPr>
                <a:t>概述</a:t>
              </a:r>
              <a:endParaRPr lang="zh-CN" altLang="en-US" sz="4400" b="1">
                <a:solidFill>
                  <a:schemeClr val="bg1">
                    <a:lumMod val="50000"/>
                  </a:schemeClr>
                </a:solidFill>
                <a:latin typeface="等线" panose="02010600030101010101" charset="-122"/>
                <a:ea typeface="等线" panose="02010600030101010101" charset="-122"/>
              </a:endParaRPr>
            </a:p>
          </p:txBody>
        </p:sp>
        <p:sp>
          <p:nvSpPr>
            <p:cNvPr id="3" name="文本框 2"/>
            <p:cNvSpPr txBox="1"/>
            <p:nvPr/>
          </p:nvSpPr>
          <p:spPr>
            <a:xfrm>
              <a:off x="2741569" y="2823485"/>
              <a:ext cx="556273" cy="2245360"/>
            </a:xfrm>
            <a:prstGeom prst="rect">
              <a:avLst/>
            </a:prstGeom>
            <a:noFill/>
          </p:spPr>
          <p:txBody>
            <a:bodyPr wrap="square" rtlCol="0">
              <a:spAutoFit/>
            </a:bodyPr>
            <a:lstStyle/>
            <a:p>
              <a:r>
                <a:rPr lang="zh-CN" altLang="en-US" sz="2000" b="1">
                  <a:solidFill>
                    <a:schemeClr val="bg1">
                      <a:lumMod val="65000"/>
                    </a:schemeClr>
                  </a:solidFill>
                  <a:latin typeface="微软雅黑 Light" panose="020B0502040204020203" pitchFamily="34" charset="-122"/>
                  <a:ea typeface="微软雅黑 Light" panose="020B0502040204020203" pitchFamily="34" charset="-122"/>
                  <a:sym typeface="+mn-ea"/>
                </a:rPr>
                <a:t>过去的一年</a:t>
              </a:r>
              <a:endParaRPr lang="en-US" altLang="zh-CN" sz="2000" b="1">
                <a:solidFill>
                  <a:schemeClr val="bg1">
                    <a:lumMod val="65000"/>
                  </a:schemeClr>
                </a:solidFill>
                <a:latin typeface="微软雅黑 Light" panose="020B0502040204020203" pitchFamily="34" charset="-122"/>
                <a:ea typeface="微软雅黑 Light" panose="020B0502040204020203" pitchFamily="34" charset="-122"/>
              </a:endParaRPr>
            </a:p>
            <a:p>
              <a:r>
                <a:rPr lang="zh-CN" altLang="en-US" sz="2000" b="1">
                  <a:solidFill>
                    <a:schemeClr val="bg1">
                      <a:lumMod val="65000"/>
                    </a:schemeClr>
                  </a:solidFill>
                  <a:latin typeface="微软雅黑 Light" panose="020B0502040204020203" pitchFamily="34" charset="-122"/>
                  <a:ea typeface="微软雅黑 Light" panose="020B0502040204020203" pitchFamily="34" charset="-122"/>
                  <a:sym typeface="+mn-ea"/>
                </a:rPr>
                <a:t>时光</a:t>
              </a:r>
              <a:endParaRPr lang="zh-CN" altLang="en-US" sz="2000" b="1">
                <a:solidFill>
                  <a:schemeClr val="bg1">
                    <a:lumMod val="65000"/>
                  </a:schemeClr>
                </a:solidFill>
                <a:latin typeface="微软雅黑 Light" panose="020B0502040204020203" pitchFamily="34" charset="-122"/>
                <a:ea typeface="微软雅黑 Light" panose="020B0502040204020203" pitchFamily="34" charset="-122"/>
              </a:endParaRPr>
            </a:p>
          </p:txBody>
        </p:sp>
      </p:grpSp>
      <p:sp>
        <p:nvSpPr>
          <p:cNvPr id="9" name="Text Placeholder 2"/>
          <p:cNvSpPr txBox="1"/>
          <p:nvPr/>
        </p:nvSpPr>
        <p:spPr>
          <a:xfrm>
            <a:off x="5119729" y="2917005"/>
            <a:ext cx="6242855" cy="2389412"/>
          </a:xfrm>
          <a:prstGeom prst="rect">
            <a:avLst/>
          </a:prstGeom>
        </p:spPr>
        <p:txBody>
          <a:bodyPr vert="horz" lIns="0" tIns="0" rIns="0" bIns="0"/>
          <a:lstStyle>
            <a:lvl1pPr marL="0" indent="0" algn="r"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zh-CN" altLang="en-US" sz="1600" kern="0">
                <a:solidFill>
                  <a:srgbClr val="000000">
                    <a:lumMod val="65000"/>
                    <a:lumOff val="35000"/>
                  </a:srgbClr>
                </a:solidFill>
                <a:latin typeface="微软雅黑 Light" panose="020B0502040204020203" pitchFamily="34" charset="-122"/>
                <a:ea typeface="微软雅黑 Light" panose="020B0502040204020203" pitchFamily="34" charset="-122"/>
                <a:sym typeface="+mn-ea"/>
              </a:rPr>
              <a:t>去年年底正是新余综管集成平台项目刚刚启动，同时也是初来乍到后接手的第一个项目，因此上年底写下的今年目标主要是围绕</a:t>
            </a:r>
            <a:r>
              <a:rPr lang="zh-CN" altLang="en-US" sz="1600" kern="0">
                <a:solidFill>
                  <a:srgbClr val="000000">
                    <a:lumMod val="65000"/>
                    <a:lumOff val="35000"/>
                  </a:srgbClr>
                </a:solidFill>
                <a:latin typeface="微软雅黑 Light" panose="020B0502040204020203" pitchFamily="34" charset="-122"/>
                <a:ea typeface="微软雅黑 Light" panose="020B0502040204020203" pitchFamily="34" charset="-122"/>
                <a:sym typeface="+mn-ea"/>
              </a:rPr>
              <a:t>新余综管集成平台的按时保质上线。而在今年的</a:t>
            </a:r>
            <a:r>
              <a:rPr lang="en-US" altLang="zh-CN" sz="1600" kern="0">
                <a:solidFill>
                  <a:srgbClr val="000000">
                    <a:lumMod val="65000"/>
                    <a:lumOff val="35000"/>
                  </a:srgbClr>
                </a:solidFill>
                <a:latin typeface="微软雅黑 Light" panose="020B0502040204020203" pitchFamily="34" charset="-122"/>
                <a:ea typeface="微软雅黑 Light" panose="020B0502040204020203" pitchFamily="34" charset="-122"/>
                <a:sym typeface="+mn-ea"/>
              </a:rPr>
              <a:t>12</a:t>
            </a:r>
            <a:r>
              <a:rPr lang="zh-CN" altLang="en-US" sz="1600" kern="0">
                <a:solidFill>
                  <a:srgbClr val="000000">
                    <a:lumMod val="65000"/>
                    <a:lumOff val="35000"/>
                  </a:srgbClr>
                </a:solidFill>
                <a:latin typeface="微软雅黑 Light" panose="020B0502040204020203" pitchFamily="34" charset="-122"/>
                <a:ea typeface="微软雅黑 Light" panose="020B0502040204020203" pitchFamily="34" charset="-122"/>
                <a:sym typeface="+mn-ea"/>
              </a:rPr>
              <a:t>月</a:t>
            </a:r>
            <a:r>
              <a:rPr lang="en-US" altLang="zh-CN" sz="1600" kern="0">
                <a:solidFill>
                  <a:srgbClr val="000000">
                    <a:lumMod val="65000"/>
                    <a:lumOff val="35000"/>
                  </a:srgbClr>
                </a:solidFill>
                <a:latin typeface="微软雅黑 Light" panose="020B0502040204020203" pitchFamily="34" charset="-122"/>
                <a:ea typeface="微软雅黑 Light" panose="020B0502040204020203" pitchFamily="34" charset="-122"/>
                <a:sym typeface="+mn-ea"/>
              </a:rPr>
              <a:t>13</a:t>
            </a:r>
            <a:r>
              <a:rPr lang="zh-CN" altLang="en-US" sz="1600" kern="0">
                <a:solidFill>
                  <a:srgbClr val="000000">
                    <a:lumMod val="65000"/>
                    <a:lumOff val="35000"/>
                  </a:srgbClr>
                </a:solidFill>
                <a:latin typeface="微软雅黑 Light" panose="020B0502040204020203" pitchFamily="34" charset="-122"/>
                <a:ea typeface="微软雅黑 Light" panose="020B0502040204020203" pitchFamily="34" charset="-122"/>
                <a:sym typeface="+mn-ea"/>
              </a:rPr>
              <a:t>号，新余综管项目双方验收签字、盖章已完成。这是新余项目的一小步，同时也算是对我第一个经手项目画上的一个阶段性句号。</a:t>
            </a:r>
            <a:endParaRPr lang="en-US" altLang="zh-CN" sz="1600" kern="0">
              <a:solidFill>
                <a:srgbClr val="000000">
                  <a:lumMod val="65000"/>
                  <a:lumOff val="35000"/>
                </a:srgbClr>
              </a:solidFill>
              <a:latin typeface="微软雅黑 Light" panose="020B0502040204020203" pitchFamily="34" charset="-122"/>
              <a:ea typeface="微软雅黑 Light" panose="020B0502040204020203" pitchFamily="34" charset="-122"/>
              <a:sym typeface="+mn-ea"/>
            </a:endParaRPr>
          </a:p>
        </p:txBody>
      </p:sp>
      <p:sp>
        <p:nvSpPr>
          <p:cNvPr id="10" name="Text Placeholder 7"/>
          <p:cNvSpPr txBox="1"/>
          <p:nvPr/>
        </p:nvSpPr>
        <p:spPr>
          <a:xfrm>
            <a:off x="4956810" y="1910080"/>
            <a:ext cx="2710180" cy="59753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altLang="en-US" sz="2800">
                <a:solidFill>
                  <a:schemeClr val="tx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上</a:t>
            </a:r>
            <a:r>
              <a:rPr lang="en-US" altLang="zh-CN" sz="2800">
                <a:solidFill>
                  <a:schemeClr val="tx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2800">
                <a:solidFill>
                  <a:schemeClr val="tx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年</a:t>
            </a:r>
            <a:r>
              <a:rPr lang="en-US" altLang="zh-CN" sz="2800">
                <a:solidFill>
                  <a:schemeClr val="tx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2800">
                <a:solidFill>
                  <a:schemeClr val="tx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目</a:t>
            </a:r>
            <a:r>
              <a:rPr lang="en-US" altLang="zh-CN" sz="2800">
                <a:solidFill>
                  <a:schemeClr val="tx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2800">
                <a:solidFill>
                  <a:schemeClr val="tx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标</a:t>
            </a:r>
            <a:r>
              <a:rPr lang="en-US" altLang="zh-CN" sz="2800">
                <a:solidFill>
                  <a:schemeClr val="tx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2800">
                <a:solidFill>
                  <a:schemeClr val="tx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回</a:t>
            </a:r>
            <a:r>
              <a:rPr lang="en-US" altLang="zh-CN" sz="2800">
                <a:solidFill>
                  <a:schemeClr val="tx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2800">
                <a:solidFill>
                  <a:schemeClr val="tx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顾</a:t>
            </a:r>
            <a:endParaRPr lang="zh-CN" altLang="en-US" sz="2800" dirty="0">
              <a:solidFill>
                <a:schemeClr val="tx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4" name="1"/>
          <p:cNvSpPr/>
          <p:nvPr>
            <p:custDataLst>
              <p:tags r:id="rId1"/>
            </p:custDataLst>
          </p:nvPr>
        </p:nvSpPr>
        <p:spPr>
          <a:xfrm>
            <a:off x="1857405" y="2614182"/>
            <a:ext cx="981125" cy="981125"/>
          </a:xfrm>
          <a:prstGeom prst="ellipse">
            <a:avLst/>
          </a:prstGeom>
          <a:solidFill>
            <a:schemeClr val="bg1">
              <a:lumMod val="85000"/>
            </a:schemeClr>
          </a:solidFill>
          <a:ln w="12700">
            <a:miter lim="400000"/>
          </a:ln>
          <a:effectLst>
            <a:reflection blurRad="6350" stA="50000" endA="300" endPos="39000" dist="88900" dir="5400000" sy="-100000" algn="bl" rotWithShape="0"/>
          </a:effectLst>
        </p:spPr>
        <p:txBody>
          <a:bodyPr lIns="22860" rIns="22860"/>
          <a:lstStyle/>
          <a:p>
            <a:pPr defTabSz="913765">
              <a:defRPr sz="3600">
                <a:solidFill>
                  <a:srgbClr val="737572"/>
                </a:solidFill>
                <a:latin typeface="Lato Light"/>
                <a:ea typeface="Lato Light"/>
                <a:cs typeface="Lato Light"/>
                <a:sym typeface="Lato Light"/>
              </a:defRPr>
            </a:pPr>
            <a:endParaRPr lang="zh-CN" dirty="0">
              <a:latin typeface="方正清刻本悦宋简体" panose="02000000000000000000" pitchFamily="2" charset="-122"/>
              <a:ea typeface="方正清刻本悦宋简体" panose="02000000000000000000" pitchFamily="2" charset="-122"/>
            </a:endParaRPr>
          </a:p>
        </p:txBody>
      </p:sp>
      <p:sp>
        <p:nvSpPr>
          <p:cNvPr id="5" name="1"/>
          <p:cNvSpPr/>
          <p:nvPr>
            <p:custDataLst>
              <p:tags r:id="rId2"/>
            </p:custDataLst>
          </p:nvPr>
        </p:nvSpPr>
        <p:spPr>
          <a:xfrm>
            <a:off x="4441149" y="2614182"/>
            <a:ext cx="981126" cy="981125"/>
          </a:xfrm>
          <a:prstGeom prst="ellipse">
            <a:avLst/>
          </a:prstGeom>
          <a:solidFill>
            <a:schemeClr val="bg1">
              <a:lumMod val="85000"/>
            </a:schemeClr>
          </a:solidFill>
          <a:ln w="12700">
            <a:miter lim="400000"/>
          </a:ln>
          <a:effectLst>
            <a:reflection blurRad="6350" stA="50000" endA="300" endPos="39000" dist="88900" dir="5400000" sy="-100000" algn="bl" rotWithShape="0"/>
          </a:effectLst>
        </p:spPr>
        <p:txBody>
          <a:bodyPr lIns="22860" rIns="22860"/>
          <a:lstStyle/>
          <a:p>
            <a:pPr defTabSz="913765">
              <a:defRPr sz="3600">
                <a:solidFill>
                  <a:srgbClr val="737572"/>
                </a:solidFill>
                <a:latin typeface="Lato Light"/>
                <a:ea typeface="Lato Light"/>
                <a:cs typeface="Lato Light"/>
                <a:sym typeface="Lato Light"/>
              </a:defRPr>
            </a:pPr>
            <a:endParaRPr dirty="0">
              <a:latin typeface="方正清刻本悦宋简体" panose="02000000000000000000" pitchFamily="2" charset="-122"/>
              <a:ea typeface="方正清刻本悦宋简体" panose="02000000000000000000" pitchFamily="2" charset="-122"/>
            </a:endParaRPr>
          </a:p>
        </p:txBody>
      </p:sp>
      <p:sp>
        <p:nvSpPr>
          <p:cNvPr id="6" name="1"/>
          <p:cNvSpPr/>
          <p:nvPr>
            <p:custDataLst>
              <p:tags r:id="rId3"/>
            </p:custDataLst>
          </p:nvPr>
        </p:nvSpPr>
        <p:spPr>
          <a:xfrm>
            <a:off x="7024894" y="2614182"/>
            <a:ext cx="981125" cy="981125"/>
          </a:xfrm>
          <a:prstGeom prst="ellipse">
            <a:avLst/>
          </a:prstGeom>
          <a:solidFill>
            <a:schemeClr val="bg1">
              <a:lumMod val="85000"/>
            </a:schemeClr>
          </a:solidFill>
          <a:ln w="12700">
            <a:miter lim="400000"/>
          </a:ln>
          <a:effectLst>
            <a:reflection blurRad="6350" stA="50000" endA="300" endPos="39000" dist="88900" dir="5400000" sy="-100000" algn="bl" rotWithShape="0"/>
          </a:effectLst>
        </p:spPr>
        <p:txBody>
          <a:bodyPr lIns="22860" rIns="22860"/>
          <a:lstStyle/>
          <a:p>
            <a:pPr defTabSz="913765">
              <a:defRPr sz="3600">
                <a:solidFill>
                  <a:srgbClr val="737572"/>
                </a:solidFill>
                <a:latin typeface="Lato Light"/>
                <a:ea typeface="Lato Light"/>
                <a:cs typeface="Lato Light"/>
                <a:sym typeface="Lato Light"/>
              </a:defRPr>
            </a:pPr>
            <a:endParaRPr dirty="0">
              <a:latin typeface="方正清刻本悦宋简体" panose="02000000000000000000" pitchFamily="2" charset="-122"/>
              <a:ea typeface="方正清刻本悦宋简体" panose="02000000000000000000" pitchFamily="2" charset="-122"/>
            </a:endParaRPr>
          </a:p>
        </p:txBody>
      </p:sp>
      <p:sp>
        <p:nvSpPr>
          <p:cNvPr id="7" name="1"/>
          <p:cNvSpPr/>
          <p:nvPr>
            <p:custDataLst>
              <p:tags r:id="rId4"/>
            </p:custDataLst>
          </p:nvPr>
        </p:nvSpPr>
        <p:spPr>
          <a:xfrm>
            <a:off x="9608637" y="2614182"/>
            <a:ext cx="981126" cy="981125"/>
          </a:xfrm>
          <a:prstGeom prst="ellipse">
            <a:avLst/>
          </a:prstGeom>
          <a:solidFill>
            <a:schemeClr val="bg1">
              <a:lumMod val="85000"/>
            </a:schemeClr>
          </a:solidFill>
          <a:ln w="12700">
            <a:miter lim="400000"/>
          </a:ln>
          <a:effectLst>
            <a:reflection blurRad="6350" stA="50000" endA="300" endPos="39000" dist="88900" dir="5400000" sy="-100000" algn="bl" rotWithShape="0"/>
          </a:effectLst>
        </p:spPr>
        <p:txBody>
          <a:bodyPr lIns="22860" rIns="22860"/>
          <a:lstStyle/>
          <a:p>
            <a:pPr defTabSz="913765">
              <a:defRPr sz="3600">
                <a:solidFill>
                  <a:srgbClr val="737572"/>
                </a:solidFill>
                <a:latin typeface="Lato Light"/>
                <a:ea typeface="Lato Light"/>
                <a:cs typeface="Lato Light"/>
                <a:sym typeface="Lato Light"/>
              </a:defRPr>
            </a:pPr>
            <a:endParaRPr dirty="0">
              <a:latin typeface="方正清刻本悦宋简体" panose="02000000000000000000" pitchFamily="2" charset="-122"/>
              <a:ea typeface="方正清刻本悦宋简体" panose="02000000000000000000" pitchFamily="2" charset="-122"/>
            </a:endParaRPr>
          </a:p>
        </p:txBody>
      </p:sp>
      <p:sp>
        <p:nvSpPr>
          <p:cNvPr id="19" name="Text Placeholder 2"/>
          <p:cNvSpPr txBox="1"/>
          <p:nvPr/>
        </p:nvSpPr>
        <p:spPr>
          <a:xfrm>
            <a:off x="1400175" y="3888105"/>
            <a:ext cx="1877060" cy="436245"/>
          </a:xfrm>
          <a:prstGeom prst="rect">
            <a:avLst/>
          </a:prstGeom>
        </p:spPr>
        <p:txBody>
          <a:bodyPr vert="horz" lIns="0" tIns="0" rIns="0" bIns="0"/>
          <a:lstStyle>
            <a:lvl1pPr marL="0" indent="0" algn="r"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zh-CN" altLang="en-US" sz="1800" kern="0">
                <a:solidFill>
                  <a:srgbClr val="000000">
                    <a:lumMod val="65000"/>
                    <a:lumOff val="35000"/>
                  </a:srgbClr>
                </a:solidFill>
                <a:latin typeface="华文行楷" panose="02010800040101010101" pitchFamily="2" charset="-122"/>
                <a:ea typeface="华文行楷" panose="02010800040101010101" pitchFamily="2" charset="-122"/>
                <a:sym typeface="+mn-ea"/>
              </a:rPr>
              <a:t>数据管理系统</a:t>
            </a:r>
            <a:endParaRPr lang="zh-CN" altLang="en-US" sz="1800" kern="0" dirty="0">
              <a:solidFill>
                <a:srgbClr val="000000">
                  <a:lumMod val="65000"/>
                  <a:lumOff val="35000"/>
                </a:srgbClr>
              </a:solidFill>
              <a:latin typeface="华文行楷" panose="02010800040101010101" pitchFamily="2" charset="-122"/>
              <a:ea typeface="华文行楷" panose="02010800040101010101" pitchFamily="2" charset="-122"/>
              <a:sym typeface="+mn-ea"/>
            </a:endParaRPr>
          </a:p>
        </p:txBody>
      </p:sp>
      <p:sp>
        <p:nvSpPr>
          <p:cNvPr id="22" name="Text Placeholder 2"/>
          <p:cNvSpPr txBox="1"/>
          <p:nvPr/>
        </p:nvSpPr>
        <p:spPr>
          <a:xfrm>
            <a:off x="3993515" y="3878580"/>
            <a:ext cx="1877060" cy="436245"/>
          </a:xfrm>
          <a:prstGeom prst="rect">
            <a:avLst/>
          </a:prstGeom>
        </p:spPr>
        <p:txBody>
          <a:bodyPr vert="horz" lIns="0" tIns="0" rIns="0" bIns="0"/>
          <a:lstStyle>
            <a:lvl1pPr marL="0" indent="0" algn="r"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zh-CN" altLang="en-US" sz="1800" b="1" kern="0">
                <a:solidFill>
                  <a:srgbClr val="000000">
                    <a:lumMod val="65000"/>
                    <a:lumOff val="35000"/>
                  </a:srgbClr>
                </a:solidFill>
                <a:latin typeface="华文新魏" panose="02010800040101010101" charset="-122"/>
                <a:ea typeface="华文新魏" panose="02010800040101010101" charset="-122"/>
                <a:cs typeface="Courier New" panose="02070309020205020404" charset="0"/>
                <a:sym typeface="+mn-ea"/>
              </a:rPr>
              <a:t>ESB</a:t>
            </a:r>
            <a:r>
              <a:rPr lang="zh-CN" altLang="en-US" sz="1800" kern="0">
                <a:solidFill>
                  <a:srgbClr val="000000">
                    <a:lumMod val="65000"/>
                    <a:lumOff val="35000"/>
                  </a:srgbClr>
                </a:solidFill>
                <a:latin typeface="Courier New" panose="02070309020205020404" charset="0"/>
                <a:ea typeface="华文行楷" panose="02010800040101010101" pitchFamily="2" charset="-122"/>
                <a:cs typeface="Courier New" panose="02070309020205020404" charset="0"/>
                <a:sym typeface="+mn-ea"/>
              </a:rPr>
              <a:t>集成调度系统</a:t>
            </a:r>
            <a:endParaRPr lang="en-US" altLang="zh-CN" sz="1300" kern="0" dirty="0">
              <a:solidFill>
                <a:srgbClr val="000000">
                  <a:lumMod val="65000"/>
                  <a:lumOff val="35000"/>
                </a:srgbClr>
              </a:solidFill>
              <a:latin typeface="微软雅黑 Light" panose="020B0502040204020203" pitchFamily="34" charset="-122"/>
              <a:ea typeface="微软雅黑 Light" panose="020B0502040204020203" pitchFamily="34" charset="-122"/>
            </a:endParaRPr>
          </a:p>
        </p:txBody>
      </p:sp>
      <p:sp>
        <p:nvSpPr>
          <p:cNvPr id="23" name="Text Placeholder 2"/>
          <p:cNvSpPr txBox="1"/>
          <p:nvPr/>
        </p:nvSpPr>
        <p:spPr>
          <a:xfrm>
            <a:off x="6624320" y="3887470"/>
            <a:ext cx="1877060" cy="436880"/>
          </a:xfrm>
          <a:prstGeom prst="rect">
            <a:avLst/>
          </a:prstGeom>
        </p:spPr>
        <p:txBody>
          <a:bodyPr vert="horz" lIns="0" tIns="0" rIns="0" bIns="0"/>
          <a:lstStyle>
            <a:lvl1pPr marL="0" indent="0" algn="r"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zh-CN" altLang="en-US" sz="1800" kern="0">
                <a:solidFill>
                  <a:srgbClr val="000000">
                    <a:lumMod val="65000"/>
                    <a:lumOff val="35000"/>
                  </a:srgbClr>
                </a:solidFill>
                <a:latin typeface="华文行楷" panose="02010800040101010101" pitchFamily="2" charset="-122"/>
                <a:ea typeface="华文行楷" panose="02010800040101010101" pitchFamily="2" charset="-122"/>
                <a:sym typeface="+mn-ea"/>
              </a:rPr>
              <a:t>新余远传采集平台</a:t>
            </a:r>
            <a:endParaRPr lang="zh-CN" altLang="en-US" sz="1800" kern="0">
              <a:solidFill>
                <a:srgbClr val="000000">
                  <a:lumMod val="65000"/>
                  <a:lumOff val="35000"/>
                </a:srgbClr>
              </a:solidFill>
              <a:latin typeface="Courier New" panose="02070309020205020404" charset="0"/>
              <a:ea typeface="华文行楷" panose="02010800040101010101" pitchFamily="2" charset="-122"/>
              <a:cs typeface="Courier New" panose="02070309020205020404" charset="0"/>
            </a:endParaRPr>
          </a:p>
        </p:txBody>
      </p:sp>
      <p:sp>
        <p:nvSpPr>
          <p:cNvPr id="24" name="Text Placeholder 2"/>
          <p:cNvSpPr txBox="1"/>
          <p:nvPr/>
        </p:nvSpPr>
        <p:spPr>
          <a:xfrm>
            <a:off x="9198610" y="3887470"/>
            <a:ext cx="1877060" cy="436880"/>
          </a:xfrm>
          <a:prstGeom prst="rect">
            <a:avLst/>
          </a:prstGeom>
        </p:spPr>
        <p:txBody>
          <a:bodyPr vert="horz" lIns="0" tIns="0" rIns="0" bIns="0"/>
          <a:lstStyle>
            <a:lvl1pPr marL="0" indent="0" algn="r" defTabSz="914400" rtl="0" eaLnBrk="1" latinLnBrk="0" hangingPunct="1">
              <a:lnSpc>
                <a:spcPct val="120000"/>
              </a:lnSpc>
              <a:spcBef>
                <a:spcPts val="0"/>
              </a:spcBef>
              <a:buFont typeface="Arial" panose="020B0604020202020204" pitchFamily="34" charset="0"/>
              <a:buNone/>
              <a:defRPr sz="158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zh-CN" altLang="en-US" sz="1800" kern="0">
                <a:solidFill>
                  <a:srgbClr val="000000">
                    <a:lumMod val="65000"/>
                    <a:lumOff val="35000"/>
                  </a:srgbClr>
                </a:solidFill>
                <a:latin typeface="华文行楷" panose="02010800040101010101" pitchFamily="2" charset="-122"/>
                <a:ea typeface="华文行楷" panose="02010800040101010101" pitchFamily="2" charset="-122"/>
                <a:sym typeface="+mn-ea"/>
              </a:rPr>
              <a:t>新余综管集成平台</a:t>
            </a:r>
            <a:endParaRPr lang="zh-CN" sz="1300" kern="0" dirty="0">
              <a:solidFill>
                <a:srgbClr val="000000">
                  <a:lumMod val="65000"/>
                  <a:lumOff val="35000"/>
                </a:srgbClr>
              </a:solidFill>
              <a:latin typeface="微软雅黑 Light" panose="020B0502040204020203" pitchFamily="34" charset="-122"/>
              <a:ea typeface="微软雅黑 Light" panose="020B0502040204020203" pitchFamily="34" charset="-122"/>
            </a:endParaRPr>
          </a:p>
        </p:txBody>
      </p:sp>
      <p:grpSp>
        <p:nvGrpSpPr>
          <p:cNvPr id="31" name="组合 30"/>
          <p:cNvGrpSpPr/>
          <p:nvPr/>
        </p:nvGrpSpPr>
        <p:grpSpPr>
          <a:xfrm>
            <a:off x="5570220" y="1242060"/>
            <a:ext cx="1051560" cy="236220"/>
            <a:chOff x="5570220" y="845820"/>
            <a:chExt cx="1051560" cy="236220"/>
          </a:xfrm>
        </p:grpSpPr>
        <p:cxnSp>
          <p:nvCxnSpPr>
            <p:cNvPr id="26" name="直接连接符 25"/>
            <p:cNvCxnSpPr/>
            <p:nvPr/>
          </p:nvCxnSpPr>
          <p:spPr>
            <a:xfrm>
              <a:off x="5570220" y="960120"/>
              <a:ext cx="10515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096000" y="845820"/>
              <a:ext cx="0" cy="236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 Placeholder 7"/>
          <p:cNvSpPr txBox="1"/>
          <p:nvPr/>
        </p:nvSpPr>
        <p:spPr>
          <a:xfrm>
            <a:off x="4728845" y="1478280"/>
            <a:ext cx="2505075" cy="59753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主</a:t>
            </a:r>
            <a:r>
              <a:rPr lang="en-US" alt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要</a:t>
            </a:r>
            <a:r>
              <a:rPr lang="en-US" alt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参</a:t>
            </a:r>
            <a:r>
              <a:rPr lang="en-US" alt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与</a:t>
            </a:r>
            <a:r>
              <a:rPr lang="en-US" alt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项</a:t>
            </a:r>
            <a:r>
              <a:rPr lang="en-US" alt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sz="240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rPr>
              <a:t>目</a:t>
            </a:r>
            <a:endParaRPr lang="zh-CN" sz="2400" dirty="0">
              <a:solidFill>
                <a:schemeClr val="tx1"/>
              </a:solidFill>
              <a:latin typeface="等线" panose="02010600030101010101" charset="-122"/>
              <a:ea typeface="等线" panose="02010600030101010101" charset="-122"/>
              <a:cs typeface="等线" panose="02010600030101010101" charset="-122"/>
              <a:sym typeface="Arial" panose="020B0604020202020204" pitchFamily="34" charset="0"/>
            </a:endParaRPr>
          </a:p>
        </p:txBody>
      </p:sp>
      <p:sp>
        <p:nvSpPr>
          <p:cNvPr id="17" name="文本框 16"/>
          <p:cNvSpPr txBox="1"/>
          <p:nvPr/>
        </p:nvSpPr>
        <p:spPr>
          <a:xfrm>
            <a:off x="3220085" y="4257675"/>
            <a:ext cx="3400425" cy="1753235"/>
          </a:xfrm>
          <a:prstGeom prst="rect">
            <a:avLst/>
          </a:prstGeom>
          <a:noFill/>
        </p:spPr>
        <p:txBody>
          <a:bodyPr wrap="square" rtlCol="0" anchor="t">
            <a:spAutoFit/>
          </a:bodyPr>
          <a:p>
            <a:pPr algn="ctr">
              <a:lnSpc>
                <a:spcPct val="150000"/>
              </a:lnSpc>
            </a:pPr>
            <a:r>
              <a:rPr lang="zh-CN" altLang="en-US" sz="1200" kern="0">
                <a:solidFill>
                  <a:srgbClr val="000000">
                    <a:lumMod val="65000"/>
                    <a:lumOff val="35000"/>
                  </a:srgbClr>
                </a:solidFill>
                <a:latin typeface="华文新魏" panose="02010800040101010101" charset="-122"/>
                <a:ea typeface="华文新魏" panose="02010800040101010101" charset="-122"/>
                <a:cs typeface="华文新魏" panose="02010800040101010101" charset="-122"/>
                <a:sym typeface="+mn-ea"/>
              </a:rPr>
              <a:t>注：通用工具类项目（无正式立项），当前已上线的</a:t>
            </a:r>
            <a:r>
              <a:rPr lang="en-US" altLang="zh-CN" sz="1200" kern="0">
                <a:solidFill>
                  <a:srgbClr val="000000">
                    <a:lumMod val="65000"/>
                    <a:lumOff val="35000"/>
                  </a:srgbClr>
                </a:solidFill>
                <a:latin typeface="华文新魏" panose="02010800040101010101" charset="-122"/>
                <a:ea typeface="华文新魏" panose="02010800040101010101" charset="-122"/>
                <a:cs typeface="华文新魏" panose="02010800040101010101" charset="-122"/>
                <a:sym typeface="+mn-ea"/>
              </a:rPr>
              <a:t>V1.0.0</a:t>
            </a:r>
            <a:r>
              <a:rPr lang="zh-CN" altLang="en-US" sz="1200" kern="0">
                <a:solidFill>
                  <a:srgbClr val="000000">
                    <a:lumMod val="65000"/>
                    <a:lumOff val="35000"/>
                  </a:srgbClr>
                </a:solidFill>
                <a:latin typeface="华文新魏" panose="02010800040101010101" charset="-122"/>
                <a:ea typeface="华文新魏" panose="02010800040101010101" charset="-122"/>
                <a:cs typeface="华文新魏" panose="02010800040101010101" charset="-122"/>
                <a:sym typeface="+mn-ea"/>
              </a:rPr>
              <a:t>版本主要用于统一处理访问内外部系统间的鉴权、返回值，以达到调用方无需再关注调用目标系统的鉴权逻辑等。说明文档：</a:t>
            </a:r>
            <a:r>
              <a:rPr lang="zh-CN" altLang="en-US" sz="1200" u="sng" kern="0">
                <a:solidFill>
                  <a:srgbClr val="000000">
                    <a:lumMod val="65000"/>
                    <a:lumOff val="35000"/>
                  </a:srgbClr>
                </a:solidFill>
                <a:latin typeface="华文新魏" panose="02010800040101010101" charset="-122"/>
                <a:ea typeface="华文新魏" panose="02010800040101010101" charset="-122"/>
                <a:cs typeface="华文新魏" panose="02010800040101010101" charset="-122"/>
                <a:sym typeface="+mn-ea"/>
              </a:rPr>
              <a:t>https://note.youdao.com/ynoteshare/index.html?id=c94b4ac436441a9406d8d5ba49a07788</a:t>
            </a:r>
            <a:endParaRPr lang="zh-CN" altLang="en-US" sz="1200" u="sng" kern="0">
              <a:solidFill>
                <a:srgbClr val="000000">
                  <a:lumMod val="65000"/>
                  <a:lumOff val="35000"/>
                </a:srgbClr>
              </a:solidFill>
              <a:latin typeface="华文新魏" panose="02010800040101010101" charset="-122"/>
              <a:ea typeface="华文新魏" panose="02010800040101010101" charset="-122"/>
              <a:cs typeface="华文新魏" panose="02010800040101010101" charset="-122"/>
              <a:sym typeface="+mn-ea"/>
            </a:endParaRPr>
          </a:p>
        </p:txBody>
      </p:sp>
      <p:sp>
        <p:nvSpPr>
          <p:cNvPr id="233" name="文本框 232"/>
          <p:cNvSpPr txBox="1"/>
          <p:nvPr/>
        </p:nvSpPr>
        <p:spPr>
          <a:xfrm>
            <a:off x="1951141" y="2770528"/>
            <a:ext cx="792480" cy="706755"/>
          </a:xfrm>
          <a:prstGeom prst="rect">
            <a:avLst/>
          </a:prstGeom>
          <a:noFill/>
        </p:spPr>
        <p:txBody>
          <a:bodyPr wrap="none" rtlCol="0">
            <a:spAutoFit/>
          </a:bodyPr>
          <a:p>
            <a:r>
              <a:rPr lang="en-US" altLang="zh-CN" sz="40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rPr>
              <a:t>01</a:t>
            </a:r>
            <a:endParaRPr lang="zh-CN" altLang="en-US" sz="400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endParaRPr>
          </a:p>
        </p:txBody>
      </p:sp>
      <p:sp>
        <p:nvSpPr>
          <p:cNvPr id="234" name="文本框 233"/>
          <p:cNvSpPr txBox="1"/>
          <p:nvPr/>
        </p:nvSpPr>
        <p:spPr>
          <a:xfrm>
            <a:off x="4534956" y="2770528"/>
            <a:ext cx="792480" cy="706755"/>
          </a:xfrm>
          <a:prstGeom prst="rect">
            <a:avLst/>
          </a:prstGeom>
          <a:noFill/>
        </p:spPr>
        <p:txBody>
          <a:bodyPr wrap="none" rtlCol="0">
            <a:spAutoFit/>
          </a:bodyPr>
          <a:p>
            <a:r>
              <a:rPr lang="en-US" altLang="zh-CN" sz="40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rPr>
              <a:t>02</a:t>
            </a:r>
            <a:endParaRPr lang="zh-CN" altLang="en-US" sz="400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endParaRPr>
          </a:p>
        </p:txBody>
      </p:sp>
      <p:sp>
        <p:nvSpPr>
          <p:cNvPr id="235" name="文本框 234"/>
          <p:cNvSpPr txBox="1"/>
          <p:nvPr/>
        </p:nvSpPr>
        <p:spPr>
          <a:xfrm>
            <a:off x="7119406" y="2770528"/>
            <a:ext cx="792480" cy="706755"/>
          </a:xfrm>
          <a:prstGeom prst="rect">
            <a:avLst/>
          </a:prstGeom>
          <a:noFill/>
        </p:spPr>
        <p:txBody>
          <a:bodyPr wrap="none" rtlCol="0">
            <a:spAutoFit/>
          </a:bodyPr>
          <a:p>
            <a:r>
              <a:rPr lang="en-US" altLang="zh-CN" sz="40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rPr>
              <a:t>03</a:t>
            </a:r>
            <a:endParaRPr lang="zh-CN" altLang="en-US" sz="400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endParaRPr>
          </a:p>
        </p:txBody>
      </p:sp>
      <p:sp>
        <p:nvSpPr>
          <p:cNvPr id="236" name="文本框 235"/>
          <p:cNvSpPr txBox="1"/>
          <p:nvPr/>
        </p:nvSpPr>
        <p:spPr>
          <a:xfrm>
            <a:off x="9703856" y="2770528"/>
            <a:ext cx="792480" cy="706755"/>
          </a:xfrm>
          <a:prstGeom prst="rect">
            <a:avLst/>
          </a:prstGeom>
          <a:noFill/>
        </p:spPr>
        <p:txBody>
          <a:bodyPr wrap="none" rtlCol="0">
            <a:spAutoFit/>
          </a:bodyPr>
          <a:p>
            <a:r>
              <a:rPr lang="en-US" altLang="zh-CN" sz="40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rPr>
              <a:t>04</a:t>
            </a:r>
            <a:endParaRPr lang="zh-CN" altLang="en-US" sz="400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250"/>
                                  </p:stCondLst>
                                  <p:endCondLst>
                                    <p:cond evt="begin" delay="0">
                                      <p:tn val="5"/>
                                    </p:cond>
                                  </p:endCondLst>
                                  <p:childTnLst>
                                    <p:set>
                                      <p:cBhvr>
                                        <p:cTn id="6" dur="1" fill="hold">
                                          <p:stCondLst>
                                            <p:cond delay="0"/>
                                          </p:stCondLst>
                                        </p:cTn>
                                        <p:tgtEl>
                                          <p:spTgt spid="4">
                                            <p:txEl>
                                              <p:charRg st="4294967295" end="4294967295"/>
                                            </p:txEl>
                                          </p:spTgt>
                                        </p:tgtEl>
                                        <p:attrNameLst>
                                          <p:attrName>style.visibility</p:attrName>
                                        </p:attrNameLst>
                                      </p:cBhvr>
                                      <p:to>
                                        <p:strVal val="visible"/>
                                      </p:to>
                                    </p:set>
                                    <p:anim calcmode="lin" valueType="num">
                                      <p:cBhvr additive="base">
                                        <p:cTn id="7" dur="1500" fill="hold"/>
                                        <p:tgtEl>
                                          <p:spTgt spid="4">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1500" fill="hold"/>
                                        <p:tgtEl>
                                          <p:spTgt spid="4">
                                            <p:txEl>
                                              <p:charRg st="4294967295" end="4294967295"/>
                                            </p:txEl>
                                          </p:spTgt>
                                        </p:tgtEl>
                                        <p:attrNameLst>
                                          <p:attrName>ppt_y</p:attrName>
                                        </p:attrNameLst>
                                      </p:cBhvr>
                                      <p:tavLst>
                                        <p:tav tm="0">
                                          <p:val>
                                            <p:strVal val="#ppt_y"/>
                                          </p:val>
                                        </p:tav>
                                        <p:tav tm="100000">
                                          <p:val>
                                            <p:strVal val="#ppt_y"/>
                                          </p:val>
                                        </p:tav>
                                      </p:tavLst>
                                    </p:anim>
                                    <p:set>
                                      <p:cBhvr>
                                        <p:cTn id="9" dur="1" fill="hold">
                                          <p:stCondLst>
                                            <p:cond delay="0"/>
                                          </p:stCondLst>
                                        </p:cTn>
                                        <p:tgtEl>
                                          <p:spTgt spid="4">
                                            <p:txEl>
                                              <p:charRg st="4294967295" end="4294967295"/>
                                            </p:txEl>
                                          </p:spTgt>
                                        </p:tgtEl>
                                        <p:attrNameLst>
                                          <p:attrName>style.visibility</p:attrName>
                                        </p:attrNameLst>
                                      </p:cBhvr>
                                      <p:to>
                                        <p:strVal val="visible"/>
                                      </p:to>
                                    </p:set>
                                    <p:anim to="" calcmode="lin" valueType="num">
                                      <p:cBhvr>
                                        <p:cTn id="10" dur="1500" fill="hold">
                                          <p:stCondLst>
                                            <p:cond delay="0"/>
                                          </p:stCondLst>
                                        </p:cTn>
                                        <p:tgtEl>
                                          <p:spTgt spid="4">
                                            <p:txEl>
                                              <p:charRg st="4294967295" end="4294967295"/>
                                            </p:txEl>
                                          </p:spTgt>
                                        </p:tgtEl>
                                        <p:attrNameLst>
                                          <p:attrName>ppt_w</p:attrName>
                                        </p:attrNameLst>
                                      </p:cBhvr>
                                      <p:tavLst>
                                        <p:tav tm="0">
                                          <p:val>
                                            <p:fltVal val="0"/>
                                          </p:val>
                                        </p:tav>
                                        <p:tav tm="100000">
                                          <p:val>
                                            <p:strVal val="#ppt_w"/>
                                          </p:val>
                                        </p:tav>
                                      </p:tavLst>
                                    </p:anim>
                                    <p:anim to="" calcmode="lin" valueType="num">
                                      <p:cBhvr>
                                        <p:cTn id="11" dur="1500" fill="hold">
                                          <p:stCondLst>
                                            <p:cond delay="0"/>
                                          </p:stCondLst>
                                        </p:cTn>
                                        <p:tgtEl>
                                          <p:spTgt spid="4">
                                            <p:txEl>
                                              <p:charRg st="4294967295" end="4294967295"/>
                                            </p:txEl>
                                          </p:spTgt>
                                        </p:tgtEl>
                                        <p:attrNameLst>
                                          <p:attrName>ppt_h</p:attrName>
                                        </p:attrNameLst>
                                      </p:cBhvr>
                                      <p:tavLst>
                                        <p:tav tm="0">
                                          <p:val>
                                            <p:fltVal val="0"/>
                                          </p:val>
                                        </p:tav>
                                        <p:tav tm="100000">
                                          <p:val>
                                            <p:strVal val="#ppt_h"/>
                                          </p:val>
                                        </p:tav>
                                      </p:tavLst>
                                    </p:anim>
                                    <p:animEffect filter="fade">
                                      <p:cBhvr>
                                        <p:cTn id="12" dur="1500">
                                          <p:stCondLst>
                                            <p:cond delay="0"/>
                                          </p:stCondLst>
                                        </p:cTn>
                                        <p:tgtEl>
                                          <p:spTgt spid="4">
                                            <p:txEl>
                                              <p:charRg st="4294967295" end="4294967295"/>
                                            </p:txEl>
                                          </p:spTgt>
                                        </p:tgtEl>
                                      </p:cBhvr>
                                    </p:animEffect>
                                  </p:childTnLst>
                                </p:cTn>
                              </p:par>
                              <p:par>
                                <p:cTn id="13" presetID="2" presetClass="entr" presetSubtype="8" decel="100000" fill="hold" grpId="0" nodeType="withEffect" nodePh="1">
                                  <p:stCondLst>
                                    <p:cond delay="250"/>
                                  </p:stCondLst>
                                  <p:endCondLst>
                                    <p:cond evt="begin" delay="0">
                                      <p:tn val="13"/>
                                    </p:cond>
                                  </p:endCondLst>
                                  <p:childTnLst>
                                    <p:set>
                                      <p:cBhvr>
                                        <p:cTn id="14" dur="1" fill="hold">
                                          <p:stCondLst>
                                            <p:cond delay="0"/>
                                          </p:stCondLst>
                                        </p:cTn>
                                        <p:tgtEl>
                                          <p:spTgt spid="5">
                                            <p:txEl>
                                              <p:charRg st="4294967295" end="4294967295"/>
                                            </p:txEl>
                                          </p:spTgt>
                                        </p:tgtEl>
                                        <p:attrNameLst>
                                          <p:attrName>style.visibility</p:attrName>
                                        </p:attrNameLst>
                                      </p:cBhvr>
                                      <p:to>
                                        <p:strVal val="visible"/>
                                      </p:to>
                                    </p:set>
                                    <p:anim calcmode="lin" valueType="num">
                                      <p:cBhvr additive="base">
                                        <p:cTn id="15" dur="1500" fill="hold"/>
                                        <p:tgtEl>
                                          <p:spTgt spid="5">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16" dur="1500" fill="hold"/>
                                        <p:tgtEl>
                                          <p:spTgt spid="5">
                                            <p:txEl>
                                              <p:charRg st="4294967295" end="4294967295"/>
                                            </p:txEl>
                                          </p:spTgt>
                                        </p:tgtEl>
                                        <p:attrNameLst>
                                          <p:attrName>ppt_y</p:attrName>
                                        </p:attrNameLst>
                                      </p:cBhvr>
                                      <p:tavLst>
                                        <p:tav tm="0">
                                          <p:val>
                                            <p:strVal val="#ppt_y"/>
                                          </p:val>
                                        </p:tav>
                                        <p:tav tm="100000">
                                          <p:val>
                                            <p:strVal val="#ppt_y"/>
                                          </p:val>
                                        </p:tav>
                                      </p:tavLst>
                                    </p:anim>
                                    <p:set>
                                      <p:cBhvr>
                                        <p:cTn id="17" dur="1" fill="hold">
                                          <p:stCondLst>
                                            <p:cond delay="0"/>
                                          </p:stCondLst>
                                        </p:cTn>
                                        <p:tgtEl>
                                          <p:spTgt spid="5">
                                            <p:txEl>
                                              <p:charRg st="4294967295" end="4294967295"/>
                                            </p:txEl>
                                          </p:spTgt>
                                        </p:tgtEl>
                                        <p:attrNameLst>
                                          <p:attrName>style.visibility</p:attrName>
                                        </p:attrNameLst>
                                      </p:cBhvr>
                                      <p:to>
                                        <p:strVal val="visible"/>
                                      </p:to>
                                    </p:set>
                                    <p:anim to="" calcmode="lin" valueType="num">
                                      <p:cBhvr>
                                        <p:cTn id="18" dur="1500" fill="hold">
                                          <p:stCondLst>
                                            <p:cond delay="0"/>
                                          </p:stCondLst>
                                        </p:cTn>
                                        <p:tgtEl>
                                          <p:spTgt spid="5">
                                            <p:txEl>
                                              <p:charRg st="4294967295" end="4294967295"/>
                                            </p:txEl>
                                          </p:spTgt>
                                        </p:tgtEl>
                                        <p:attrNameLst>
                                          <p:attrName>ppt_w</p:attrName>
                                        </p:attrNameLst>
                                      </p:cBhvr>
                                      <p:tavLst>
                                        <p:tav tm="0">
                                          <p:val>
                                            <p:fltVal val="0"/>
                                          </p:val>
                                        </p:tav>
                                        <p:tav tm="100000">
                                          <p:val>
                                            <p:strVal val="#ppt_w"/>
                                          </p:val>
                                        </p:tav>
                                      </p:tavLst>
                                    </p:anim>
                                    <p:anim to="" calcmode="lin" valueType="num">
                                      <p:cBhvr>
                                        <p:cTn id="19" dur="1500" fill="hold">
                                          <p:stCondLst>
                                            <p:cond delay="0"/>
                                          </p:stCondLst>
                                        </p:cTn>
                                        <p:tgtEl>
                                          <p:spTgt spid="5">
                                            <p:txEl>
                                              <p:charRg st="4294967295" end="4294967295"/>
                                            </p:txEl>
                                          </p:spTgt>
                                        </p:tgtEl>
                                        <p:attrNameLst>
                                          <p:attrName>ppt_h</p:attrName>
                                        </p:attrNameLst>
                                      </p:cBhvr>
                                      <p:tavLst>
                                        <p:tav tm="0">
                                          <p:val>
                                            <p:fltVal val="0"/>
                                          </p:val>
                                        </p:tav>
                                        <p:tav tm="100000">
                                          <p:val>
                                            <p:strVal val="#ppt_h"/>
                                          </p:val>
                                        </p:tav>
                                      </p:tavLst>
                                    </p:anim>
                                    <p:animEffect filter="fade">
                                      <p:cBhvr>
                                        <p:cTn id="20" dur="1500">
                                          <p:stCondLst>
                                            <p:cond delay="0"/>
                                          </p:stCondLst>
                                        </p:cTn>
                                        <p:tgtEl>
                                          <p:spTgt spid="5">
                                            <p:txEl>
                                              <p:charRg st="4294967295" end="4294967295"/>
                                            </p:txEl>
                                          </p:spTgt>
                                        </p:tgtEl>
                                      </p:cBhvr>
                                    </p:animEffect>
                                  </p:childTnLst>
                                </p:cTn>
                              </p:par>
                              <p:par>
                                <p:cTn id="21" presetID="2" presetClass="entr" presetSubtype="8" decel="100000" fill="hold" grpId="0" nodeType="withEffect" nodePh="1">
                                  <p:stCondLst>
                                    <p:cond delay="250"/>
                                  </p:stCondLst>
                                  <p:endCondLst>
                                    <p:cond evt="begin" delay="0">
                                      <p:tn val="21"/>
                                    </p:cond>
                                  </p:endCondLst>
                                  <p:childTnLst>
                                    <p:set>
                                      <p:cBhvr>
                                        <p:cTn id="22" dur="1" fill="hold">
                                          <p:stCondLst>
                                            <p:cond delay="0"/>
                                          </p:stCondLst>
                                        </p:cTn>
                                        <p:tgtEl>
                                          <p:spTgt spid="6">
                                            <p:txEl>
                                              <p:charRg st="4294967295" end="4294967295"/>
                                            </p:txEl>
                                          </p:spTgt>
                                        </p:tgtEl>
                                        <p:attrNameLst>
                                          <p:attrName>style.visibility</p:attrName>
                                        </p:attrNameLst>
                                      </p:cBhvr>
                                      <p:to>
                                        <p:strVal val="visible"/>
                                      </p:to>
                                    </p:set>
                                    <p:anim calcmode="lin" valueType="num">
                                      <p:cBhvr additive="base">
                                        <p:cTn id="23" dur="1500" fill="hold"/>
                                        <p:tgtEl>
                                          <p:spTgt spid="6">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24" dur="1500" fill="hold"/>
                                        <p:tgtEl>
                                          <p:spTgt spid="6">
                                            <p:txEl>
                                              <p:charRg st="4294967295" end="4294967295"/>
                                            </p:txEl>
                                          </p:spTgt>
                                        </p:tgtEl>
                                        <p:attrNameLst>
                                          <p:attrName>ppt_y</p:attrName>
                                        </p:attrNameLst>
                                      </p:cBhvr>
                                      <p:tavLst>
                                        <p:tav tm="0">
                                          <p:val>
                                            <p:strVal val="#ppt_y"/>
                                          </p:val>
                                        </p:tav>
                                        <p:tav tm="100000">
                                          <p:val>
                                            <p:strVal val="#ppt_y"/>
                                          </p:val>
                                        </p:tav>
                                      </p:tavLst>
                                    </p:anim>
                                    <p:set>
                                      <p:cBhvr>
                                        <p:cTn id="25" dur="1" fill="hold">
                                          <p:stCondLst>
                                            <p:cond delay="0"/>
                                          </p:stCondLst>
                                        </p:cTn>
                                        <p:tgtEl>
                                          <p:spTgt spid="6">
                                            <p:txEl>
                                              <p:charRg st="4294967295" end="4294967295"/>
                                            </p:txEl>
                                          </p:spTgt>
                                        </p:tgtEl>
                                        <p:attrNameLst>
                                          <p:attrName>style.visibility</p:attrName>
                                        </p:attrNameLst>
                                      </p:cBhvr>
                                      <p:to>
                                        <p:strVal val="visible"/>
                                      </p:to>
                                    </p:set>
                                    <p:anim to="" calcmode="lin" valueType="num">
                                      <p:cBhvr>
                                        <p:cTn id="26" dur="1500" fill="hold">
                                          <p:stCondLst>
                                            <p:cond delay="0"/>
                                          </p:stCondLst>
                                        </p:cTn>
                                        <p:tgtEl>
                                          <p:spTgt spid="6">
                                            <p:txEl>
                                              <p:charRg st="4294967295" end="4294967295"/>
                                            </p:txEl>
                                          </p:spTgt>
                                        </p:tgtEl>
                                        <p:attrNameLst>
                                          <p:attrName>ppt_w</p:attrName>
                                        </p:attrNameLst>
                                      </p:cBhvr>
                                      <p:tavLst>
                                        <p:tav tm="0">
                                          <p:val>
                                            <p:fltVal val="0"/>
                                          </p:val>
                                        </p:tav>
                                        <p:tav tm="100000">
                                          <p:val>
                                            <p:strVal val="#ppt_w"/>
                                          </p:val>
                                        </p:tav>
                                      </p:tavLst>
                                    </p:anim>
                                    <p:anim to="" calcmode="lin" valueType="num">
                                      <p:cBhvr>
                                        <p:cTn id="27" dur="1500" fill="hold">
                                          <p:stCondLst>
                                            <p:cond delay="0"/>
                                          </p:stCondLst>
                                        </p:cTn>
                                        <p:tgtEl>
                                          <p:spTgt spid="6">
                                            <p:txEl>
                                              <p:charRg st="4294967295" end="4294967295"/>
                                            </p:txEl>
                                          </p:spTgt>
                                        </p:tgtEl>
                                        <p:attrNameLst>
                                          <p:attrName>ppt_h</p:attrName>
                                        </p:attrNameLst>
                                      </p:cBhvr>
                                      <p:tavLst>
                                        <p:tav tm="0">
                                          <p:val>
                                            <p:fltVal val="0"/>
                                          </p:val>
                                        </p:tav>
                                        <p:tav tm="100000">
                                          <p:val>
                                            <p:strVal val="#ppt_h"/>
                                          </p:val>
                                        </p:tav>
                                      </p:tavLst>
                                    </p:anim>
                                    <p:animEffect filter="fade">
                                      <p:cBhvr>
                                        <p:cTn id="28" dur="1500">
                                          <p:stCondLst>
                                            <p:cond delay="0"/>
                                          </p:stCondLst>
                                        </p:cTn>
                                        <p:tgtEl>
                                          <p:spTgt spid="6">
                                            <p:txEl>
                                              <p:charRg st="4294967295" end="4294967295"/>
                                            </p:txEl>
                                          </p:spTgt>
                                        </p:tgtEl>
                                      </p:cBhvr>
                                    </p:animEffect>
                                  </p:childTnLst>
                                </p:cTn>
                              </p:par>
                              <p:par>
                                <p:cTn id="29" presetID="2" presetClass="entr" presetSubtype="8" decel="100000" fill="hold" grpId="0" nodeType="withEffect" nodePh="1">
                                  <p:stCondLst>
                                    <p:cond delay="250"/>
                                  </p:stCondLst>
                                  <p:endCondLst>
                                    <p:cond evt="begin" delay="0">
                                      <p:tn val="29"/>
                                    </p:cond>
                                  </p:endCondLst>
                                  <p:childTnLst>
                                    <p:set>
                                      <p:cBhvr>
                                        <p:cTn id="30" dur="1" fill="hold">
                                          <p:stCondLst>
                                            <p:cond delay="0"/>
                                          </p:stCondLst>
                                        </p:cTn>
                                        <p:tgtEl>
                                          <p:spTgt spid="7">
                                            <p:txEl>
                                              <p:charRg st="4294967295" end="4294967295"/>
                                            </p:txEl>
                                          </p:spTgt>
                                        </p:tgtEl>
                                        <p:attrNameLst>
                                          <p:attrName>style.visibility</p:attrName>
                                        </p:attrNameLst>
                                      </p:cBhvr>
                                      <p:to>
                                        <p:strVal val="visible"/>
                                      </p:to>
                                    </p:set>
                                    <p:anim calcmode="lin" valueType="num">
                                      <p:cBhvr additive="base">
                                        <p:cTn id="31" dur="1500" fill="hold"/>
                                        <p:tgtEl>
                                          <p:spTgt spid="7">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32" dur="1500" fill="hold"/>
                                        <p:tgtEl>
                                          <p:spTgt spid="7">
                                            <p:txEl>
                                              <p:charRg st="4294967295" end="4294967295"/>
                                            </p:txEl>
                                          </p:spTgt>
                                        </p:tgtEl>
                                        <p:attrNameLst>
                                          <p:attrName>ppt_y</p:attrName>
                                        </p:attrNameLst>
                                      </p:cBhvr>
                                      <p:tavLst>
                                        <p:tav tm="0">
                                          <p:val>
                                            <p:strVal val="#ppt_y"/>
                                          </p:val>
                                        </p:tav>
                                        <p:tav tm="100000">
                                          <p:val>
                                            <p:strVal val="#ppt_y"/>
                                          </p:val>
                                        </p:tav>
                                      </p:tavLst>
                                    </p:anim>
                                    <p:set>
                                      <p:cBhvr>
                                        <p:cTn id="33" dur="1" fill="hold">
                                          <p:stCondLst>
                                            <p:cond delay="0"/>
                                          </p:stCondLst>
                                        </p:cTn>
                                        <p:tgtEl>
                                          <p:spTgt spid="7">
                                            <p:txEl>
                                              <p:charRg st="4294967295" end="4294967295"/>
                                            </p:txEl>
                                          </p:spTgt>
                                        </p:tgtEl>
                                        <p:attrNameLst>
                                          <p:attrName>style.visibility</p:attrName>
                                        </p:attrNameLst>
                                      </p:cBhvr>
                                      <p:to>
                                        <p:strVal val="visible"/>
                                      </p:to>
                                    </p:set>
                                    <p:anim to="" calcmode="lin" valueType="num">
                                      <p:cBhvr>
                                        <p:cTn id="34" dur="1500" fill="hold">
                                          <p:stCondLst>
                                            <p:cond delay="0"/>
                                          </p:stCondLst>
                                        </p:cTn>
                                        <p:tgtEl>
                                          <p:spTgt spid="7">
                                            <p:txEl>
                                              <p:charRg st="4294967295" end="4294967295"/>
                                            </p:txEl>
                                          </p:spTgt>
                                        </p:tgtEl>
                                        <p:attrNameLst>
                                          <p:attrName>ppt_w</p:attrName>
                                        </p:attrNameLst>
                                      </p:cBhvr>
                                      <p:tavLst>
                                        <p:tav tm="0">
                                          <p:val>
                                            <p:fltVal val="0"/>
                                          </p:val>
                                        </p:tav>
                                        <p:tav tm="100000">
                                          <p:val>
                                            <p:strVal val="#ppt_w"/>
                                          </p:val>
                                        </p:tav>
                                      </p:tavLst>
                                    </p:anim>
                                    <p:anim to="" calcmode="lin" valueType="num">
                                      <p:cBhvr>
                                        <p:cTn id="35" dur="1500" fill="hold">
                                          <p:stCondLst>
                                            <p:cond delay="0"/>
                                          </p:stCondLst>
                                        </p:cTn>
                                        <p:tgtEl>
                                          <p:spTgt spid="7">
                                            <p:txEl>
                                              <p:charRg st="4294967295" end="4294967295"/>
                                            </p:txEl>
                                          </p:spTgt>
                                        </p:tgtEl>
                                        <p:attrNameLst>
                                          <p:attrName>ppt_h</p:attrName>
                                        </p:attrNameLst>
                                      </p:cBhvr>
                                      <p:tavLst>
                                        <p:tav tm="0">
                                          <p:val>
                                            <p:fltVal val="0"/>
                                          </p:val>
                                        </p:tav>
                                        <p:tav tm="100000">
                                          <p:val>
                                            <p:strVal val="#ppt_h"/>
                                          </p:val>
                                        </p:tav>
                                      </p:tavLst>
                                    </p:anim>
                                    <p:animEffect filter="fade">
                                      <p:cBhvr>
                                        <p:cTn id="36" dur="1500">
                                          <p:stCondLst>
                                            <p:cond delay="0"/>
                                          </p:stCondLst>
                                        </p:cTn>
                                        <p:tgtEl>
                                          <p:spTgt spid="7">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bldLvl="0" animBg="1" autoUpdateAnimBg="0"/>
      <p:bldP spid="7"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grpSp>
        <p:nvGrpSpPr>
          <p:cNvPr id="6" name="组合 5"/>
          <p:cNvGrpSpPr/>
          <p:nvPr/>
        </p:nvGrpSpPr>
        <p:grpSpPr>
          <a:xfrm>
            <a:off x="1283970" y="1364615"/>
            <a:ext cx="4549140" cy="5071110"/>
            <a:chOff x="1310640" y="1706257"/>
            <a:chExt cx="3368040" cy="3988763"/>
          </a:xfrm>
        </p:grpSpPr>
        <p:sp>
          <p:nvSpPr>
            <p:cNvPr id="4" name="半闭框 3"/>
            <p:cNvSpPr/>
            <p:nvPr/>
          </p:nvSpPr>
          <p:spPr>
            <a:xfrm>
              <a:off x="1310640" y="1706257"/>
              <a:ext cx="701040" cy="1403326"/>
            </a:xfrm>
            <a:prstGeom prst="halfFrame">
              <a:avLst>
                <a:gd name="adj1" fmla="val 3773"/>
                <a:gd name="adj2" fmla="val 44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5" name="半闭框 4"/>
            <p:cNvSpPr/>
            <p:nvPr/>
          </p:nvSpPr>
          <p:spPr>
            <a:xfrm flipH="1" flipV="1">
              <a:off x="3977640" y="4291694"/>
              <a:ext cx="701040" cy="1403326"/>
            </a:xfrm>
            <a:prstGeom prst="halfFrame">
              <a:avLst>
                <a:gd name="adj1" fmla="val 3773"/>
                <a:gd name="adj2" fmla="val 44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nvGrpSpPr>
          <p:cNvPr id="7" name="组合 6"/>
          <p:cNvGrpSpPr/>
          <p:nvPr/>
        </p:nvGrpSpPr>
        <p:grpSpPr>
          <a:xfrm>
            <a:off x="6464300" y="1363980"/>
            <a:ext cx="4550400" cy="5072400"/>
            <a:chOff x="1310640" y="1706257"/>
            <a:chExt cx="3368040" cy="3988763"/>
          </a:xfrm>
        </p:grpSpPr>
        <p:sp>
          <p:nvSpPr>
            <p:cNvPr id="3" name="半闭框 2"/>
            <p:cNvSpPr/>
            <p:nvPr/>
          </p:nvSpPr>
          <p:spPr>
            <a:xfrm>
              <a:off x="1310640" y="1706257"/>
              <a:ext cx="701040" cy="1403326"/>
            </a:xfrm>
            <a:prstGeom prst="halfFrame">
              <a:avLst>
                <a:gd name="adj1" fmla="val 3773"/>
                <a:gd name="adj2" fmla="val 44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9" name="半闭框 8"/>
            <p:cNvSpPr/>
            <p:nvPr/>
          </p:nvSpPr>
          <p:spPr>
            <a:xfrm flipH="1" flipV="1">
              <a:off x="3977640" y="4291694"/>
              <a:ext cx="701040" cy="1403326"/>
            </a:xfrm>
            <a:prstGeom prst="halfFrame">
              <a:avLst>
                <a:gd name="adj1" fmla="val 3773"/>
                <a:gd name="adj2" fmla="val 44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sp>
        <p:nvSpPr>
          <p:cNvPr id="13" name="Text Placeholder 7"/>
          <p:cNvSpPr txBox="1"/>
          <p:nvPr/>
        </p:nvSpPr>
        <p:spPr>
          <a:xfrm>
            <a:off x="2441575" y="1194435"/>
            <a:ext cx="2030095" cy="382270"/>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796290">
              <a:lnSpc>
                <a:spcPct val="120000"/>
              </a:lnSpc>
              <a:spcBef>
                <a:spcPct val="20000"/>
              </a:spcBef>
              <a:defRPr/>
            </a:pPr>
            <a:r>
              <a:rPr lang="zh-CN" altLang="en-US" sz="2400" b="0" u="sng" kern="0">
                <a:solidFill>
                  <a:srgbClr val="000000">
                    <a:lumMod val="65000"/>
                    <a:lumOff val="35000"/>
                  </a:srgbClr>
                </a:solidFill>
                <a:latin typeface="华文行楷" panose="02010800040101010101" pitchFamily="2" charset="-122"/>
                <a:ea typeface="华文行楷" panose="02010800040101010101" pitchFamily="2" charset="-122"/>
                <a:sym typeface="+mn-ea"/>
              </a:rPr>
              <a:t>数据管理系统</a:t>
            </a:r>
            <a:endParaRPr lang="zh-CN" altLang="en-US" sz="2400" b="0" u="sng" kern="0" dirty="0">
              <a:solidFill>
                <a:srgbClr val="000000">
                  <a:lumMod val="65000"/>
                  <a:lumOff val="35000"/>
                </a:srgbClr>
              </a:solidFill>
              <a:latin typeface="华文行楷" panose="02010800040101010101" pitchFamily="2" charset="-122"/>
              <a:ea typeface="华文行楷" panose="02010800040101010101" pitchFamily="2" charset="-122"/>
              <a:sym typeface="+mn-ea"/>
            </a:endParaRPr>
          </a:p>
        </p:txBody>
      </p:sp>
      <p:sp>
        <p:nvSpPr>
          <p:cNvPr id="2070" name="Title 6"/>
          <p:cNvSpPr txBox="1"/>
          <p:nvPr>
            <p:custDataLst>
              <p:tags r:id="rId1"/>
            </p:custDataLst>
          </p:nvPr>
        </p:nvSpPr>
        <p:spPr>
          <a:xfrm>
            <a:off x="1369060" y="1519555"/>
            <a:ext cx="4370705" cy="50857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微服务拆分与系统搭建。</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开发环境部署：微服务容器化部署、Jenkins自动化部署、前端项目环境部署。</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系统中间件集成与部署，如：Kafka集成与部署、mongoDB集成与部署并开启mongoDB与Mysql多数据源事务支持、XXL-JOB定时调度集成等。</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封装各类框架工具代码，如：封装接口幂等校验注解、Redis接口缓存与缓存删除注解、接口访问限流注解、Kafka防重复消费注解、多数据源事务回滚注解、Redis分布式锁等。</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封装各类业务工具代码，如：封装序列化日期唯一自增编码、统一动态表头工具、统一动态字段查询工具等。</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业务代码开发，如：开发动态数据对接总览、对接管理、对接明细、对接原始数据、动态数据审核、接入机制管理。以及迭代二部分的规则管理与审核包管理的相关工作等。截至当前以上业务功能已提测。</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p:txBody>
      </p:sp>
      <p:sp>
        <p:nvSpPr>
          <p:cNvPr id="18" name="Text Placeholder 7"/>
          <p:cNvSpPr txBox="1"/>
          <p:nvPr/>
        </p:nvSpPr>
        <p:spPr>
          <a:xfrm>
            <a:off x="7697470" y="1188720"/>
            <a:ext cx="2574290" cy="382270"/>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zh-CN" altLang="en-US" sz="2400" b="0" u="sng" kern="0">
                <a:solidFill>
                  <a:srgbClr val="000000">
                    <a:lumMod val="65000"/>
                    <a:lumOff val="35000"/>
                  </a:srgbClr>
                </a:solidFill>
                <a:latin typeface="华文新魏" panose="02010800040101010101" charset="-122"/>
                <a:ea typeface="华文新魏" panose="02010800040101010101" charset="-122"/>
                <a:cs typeface="Courier New" panose="02070309020205020404" charset="0"/>
                <a:sym typeface="+mn-ea"/>
              </a:rPr>
              <a:t>ESB</a:t>
            </a:r>
            <a:r>
              <a:rPr lang="zh-CN" altLang="en-US" sz="2400" b="0" u="sng" kern="0">
                <a:solidFill>
                  <a:srgbClr val="000000">
                    <a:lumMod val="65000"/>
                    <a:lumOff val="35000"/>
                  </a:srgbClr>
                </a:solidFill>
                <a:latin typeface="Courier New" panose="02070309020205020404" charset="0"/>
                <a:ea typeface="华文行楷" panose="02010800040101010101" pitchFamily="2" charset="-122"/>
                <a:cs typeface="Courier New" panose="02070309020205020404" charset="0"/>
                <a:sym typeface="+mn-ea"/>
              </a:rPr>
              <a:t>集成调度系统</a:t>
            </a:r>
            <a:endParaRPr lang="es-ES_tradnl" sz="1200" b="0" u="sng" dirty="0">
              <a:solidFill>
                <a:schemeClr val="tx1">
                  <a:lumMod val="75000"/>
                  <a:lumOff val="25000"/>
                </a:schemeClr>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 name="Title 6"/>
          <p:cNvSpPr txBox="1"/>
          <p:nvPr>
            <p:custDataLst>
              <p:tags r:id="rId2"/>
            </p:custDataLst>
          </p:nvPr>
        </p:nvSpPr>
        <p:spPr>
          <a:xfrm>
            <a:off x="6734175" y="1576705"/>
            <a:ext cx="3971925" cy="522160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lvl="0" indent="0" algn="l" fontAlgn="ctr">
              <a:lnSpc>
                <a:spcPct val="130000"/>
              </a:lnSpc>
              <a:spcBef>
                <a:spcPts val="1200"/>
              </a:spcBef>
              <a:spcAft>
                <a:spcPts val="0"/>
              </a:spcAft>
              <a:buSzPct val="100000"/>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独立完成系统从零到一除前端开发工作外的近全部工作，如：</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原型设计与版本规划。</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微服务拆分与系统搭建。</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开发环境部署：微服务容器化部署、Jenkins自动化部署、前端项目环境部署。</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Nginx调度转发配置。</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全部业务功能开发。</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ct val="130000"/>
              </a:lnSpc>
              <a:spcBef>
                <a:spcPts val="1200"/>
              </a:spcBef>
              <a:spcAft>
                <a:spcPts val="0"/>
              </a:spcAft>
              <a:buSzPct val="100000"/>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截至当前</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ESB</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生产环境中已注册并使用</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ESB</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做转发调度</a:t>
            </a:r>
            <a:r>
              <a:rPr lang="zh-CN" sz="1200" spc="160" dirty="0">
                <a:solidFill>
                  <a:schemeClr val="tx1">
                    <a:lumMod val="75000"/>
                    <a:lumOff val="25000"/>
                  </a:schemeClr>
                </a:solidFill>
                <a:uFillTx/>
                <a:latin typeface="微软雅黑" panose="020B0503020204020204" charset="-122"/>
                <a:ea typeface="微软雅黑" panose="020B0503020204020204" charset="-122"/>
                <a:sym typeface="+mn-ea"/>
              </a:rPr>
              <a:t>的系统或</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厂商有：</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ct val="130000"/>
              </a:lnSpc>
              <a:spcBef>
                <a:spcPts val="1200"/>
              </a:spcBef>
              <a:spcAft>
                <a:spcPts val="0"/>
              </a:spcAft>
              <a:buSzPct val="100000"/>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【系统】新余水务供水管网信息系统、新余工单系统、新余调度平台、新余营收消费系统、新余外业工程模块、新余远传系统。</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ct val="130000"/>
              </a:lnSpc>
              <a:spcBef>
                <a:spcPts val="1200"/>
              </a:spcBef>
              <a:spcAft>
                <a:spcPts val="0"/>
              </a:spcAft>
              <a:buSzPct val="100000"/>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【厂商】肯特、和达、山科、宁波东海、真诺、汇中、湖南涛俊。</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ct val="130000"/>
              </a:lnSpc>
              <a:spcBef>
                <a:spcPts val="1200"/>
              </a:spcBef>
              <a:spcAft>
                <a:spcPts val="0"/>
              </a:spcAft>
              <a:buSzPct val="100000"/>
              <a:buFont typeface="Wingdings" panose="05000000000000000000" charset="0"/>
              <a:buNone/>
            </a:pP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p:txBody>
      </p:sp>
      <p:sp>
        <p:nvSpPr>
          <p:cNvPr id="40" name="Text Placeholder 7"/>
          <p:cNvSpPr txBox="1"/>
          <p:nvPr/>
        </p:nvSpPr>
        <p:spPr>
          <a:xfrm>
            <a:off x="115570" y="256540"/>
            <a:ext cx="1272540" cy="26098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altLang="en-US" sz="2000">
                <a:solidFill>
                  <a:schemeClr val="tx1"/>
                </a:solidFill>
                <a:latin typeface="微软雅黑 Light" panose="020B0502040204020203" pitchFamily="34" charset="-122"/>
                <a:ea typeface="微软雅黑 Light" panose="020B0502040204020203" pitchFamily="34" charset="-122"/>
                <a:cs typeface="+mn-cs"/>
                <a:sym typeface="Arial" panose="020B0604020202020204" pitchFamily="34" charset="0"/>
              </a:rPr>
              <a:t>主 要 产 出</a:t>
            </a:r>
            <a:endParaRPr lang="zh-CN" altLang="en-US" sz="2400" dirty="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endParaRPr>
          </a:p>
        </p:txBody>
      </p:sp>
      <p:sp>
        <p:nvSpPr>
          <p:cNvPr id="41" name="矩形 40" descr="7b0a202020202262756c6c6574223a20227b5c2263617465676f727949645c223a31303030362c5c2274656d706c61746549645c223a32303233313132357d222c0a20202020227461726765744d6f64756c65223a20226b6f6e6c696e6562756c6c6574220a7d0a"/>
          <p:cNvSpPr/>
          <p:nvPr/>
        </p:nvSpPr>
        <p:spPr>
          <a:xfrm>
            <a:off x="0" y="0"/>
            <a:ext cx="64800" cy="774065"/>
          </a:xfrm>
          <a:prstGeom prst="rect">
            <a:avLst/>
          </a:prstGeom>
          <a:solidFill>
            <a:srgbClr val="1F6A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285750" indent="-285750" algn="ctr">
              <a:buFont typeface="Wingdings" panose="05000000000000000000" charset="0"/>
              <a:buChar char="Ø"/>
            </a:pP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sp>
        <p:nvSpPr>
          <p:cNvPr id="13" name="Text Placeholder 7"/>
          <p:cNvSpPr txBox="1"/>
          <p:nvPr/>
        </p:nvSpPr>
        <p:spPr>
          <a:xfrm>
            <a:off x="1974850" y="1941195"/>
            <a:ext cx="2593975" cy="382270"/>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796290">
              <a:lnSpc>
                <a:spcPct val="120000"/>
              </a:lnSpc>
              <a:spcBef>
                <a:spcPct val="20000"/>
              </a:spcBef>
              <a:defRPr/>
            </a:pPr>
            <a:r>
              <a:rPr lang="zh-CN" altLang="en-US" sz="2400" b="0" u="sng" kern="0">
                <a:solidFill>
                  <a:srgbClr val="000000">
                    <a:lumMod val="65000"/>
                    <a:lumOff val="35000"/>
                  </a:srgbClr>
                </a:solidFill>
                <a:latin typeface="华文行楷" panose="02010800040101010101" pitchFamily="2" charset="-122"/>
                <a:ea typeface="华文行楷" panose="02010800040101010101" pitchFamily="2" charset="-122"/>
                <a:sym typeface="+mn-ea"/>
              </a:rPr>
              <a:t>新余远传采集平台</a:t>
            </a:r>
            <a:endParaRPr lang="zh-CN" altLang="en-US" sz="2400" b="0" u="sng" kern="0" dirty="0">
              <a:solidFill>
                <a:srgbClr val="000000">
                  <a:lumMod val="65000"/>
                  <a:lumOff val="35000"/>
                </a:srgbClr>
              </a:solidFill>
              <a:latin typeface="华文行楷" panose="02010800040101010101" pitchFamily="2" charset="-122"/>
              <a:ea typeface="华文行楷" panose="02010800040101010101" pitchFamily="2" charset="-122"/>
              <a:sym typeface="+mn-ea"/>
            </a:endParaRPr>
          </a:p>
        </p:txBody>
      </p:sp>
      <p:sp>
        <p:nvSpPr>
          <p:cNvPr id="2070" name="Title 6"/>
          <p:cNvSpPr txBox="1"/>
          <p:nvPr>
            <p:custDataLst>
              <p:tags r:id="rId1"/>
            </p:custDataLst>
          </p:nvPr>
        </p:nvSpPr>
        <p:spPr>
          <a:xfrm>
            <a:off x="1834515" y="2453005"/>
            <a:ext cx="2734310" cy="31673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需求任务拆解与分配，协调组员分工排期与对接等。</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微服务拆分与系统搭建。</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开发环境部署：微服务容器化部署、Jenkins自动化部署、前端项目环境部署。</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封装各类框架工具、业务工具代码、</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封装数据权限。</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迭代一至迭代三业务功能开发。</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系统概要设计、</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DB</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设计等。</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p:txBody>
      </p:sp>
      <p:sp>
        <p:nvSpPr>
          <p:cNvPr id="18" name="Text Placeholder 7"/>
          <p:cNvSpPr txBox="1"/>
          <p:nvPr/>
        </p:nvSpPr>
        <p:spPr>
          <a:xfrm>
            <a:off x="7433945" y="1941195"/>
            <a:ext cx="2574290" cy="382270"/>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796290">
              <a:lnSpc>
                <a:spcPct val="120000"/>
              </a:lnSpc>
              <a:spcBef>
                <a:spcPct val="20000"/>
              </a:spcBef>
              <a:defRPr/>
            </a:pPr>
            <a:r>
              <a:rPr lang="zh-CN" altLang="en-US" sz="2400" b="0" u="sng" kern="0">
                <a:solidFill>
                  <a:srgbClr val="000000">
                    <a:lumMod val="65000"/>
                    <a:lumOff val="35000"/>
                  </a:srgbClr>
                </a:solidFill>
                <a:latin typeface="华文行楷" panose="02010800040101010101" pitchFamily="2" charset="-122"/>
                <a:ea typeface="华文行楷" panose="02010800040101010101" pitchFamily="2" charset="-122"/>
                <a:sym typeface="+mn-ea"/>
              </a:rPr>
              <a:t>新余综管集成平台</a:t>
            </a:r>
            <a:endParaRPr lang="zh-CN" altLang="en-US" sz="2400" b="0" u="sng" kern="0" dirty="0">
              <a:solidFill>
                <a:srgbClr val="000000">
                  <a:lumMod val="65000"/>
                  <a:lumOff val="35000"/>
                </a:srgbClr>
              </a:solidFill>
              <a:latin typeface="华文行楷" panose="02010800040101010101" pitchFamily="2" charset="-122"/>
              <a:ea typeface="华文行楷" panose="02010800040101010101" pitchFamily="2" charset="-122"/>
              <a:sym typeface="+mn-ea"/>
            </a:endParaRPr>
          </a:p>
        </p:txBody>
      </p:sp>
      <p:sp>
        <p:nvSpPr>
          <p:cNvPr id="2071" name="Title 6"/>
          <p:cNvSpPr txBox="1"/>
          <p:nvPr>
            <p:custDataLst>
              <p:tags r:id="rId2"/>
            </p:custDataLst>
          </p:nvPr>
        </p:nvSpPr>
        <p:spPr>
          <a:xfrm>
            <a:off x="7298055" y="2453005"/>
            <a:ext cx="2846705" cy="27736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微服务拆分与系统搭建。</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开发环境部署：微服务容器化部署、Jenkins自动化部署、前端项目环境部署。</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封装各类框架工具、业务工具代码、封装数据权限。</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迭代一至迭代二业务功能开发等。</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ct val="130000"/>
              </a:lnSpc>
              <a:spcBef>
                <a:spcPts val="1200"/>
              </a:spcBef>
              <a:spcAft>
                <a:spcPts val="0"/>
              </a:spcAft>
              <a:buSzPct val="100000"/>
              <a:buFont typeface="Wingdings" panose="05000000000000000000" charset="0"/>
              <a:buNone/>
            </a:pP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p:txBody>
      </p:sp>
      <p:grpSp>
        <p:nvGrpSpPr>
          <p:cNvPr id="16" name="组合 15"/>
          <p:cNvGrpSpPr/>
          <p:nvPr/>
        </p:nvGrpSpPr>
        <p:grpSpPr>
          <a:xfrm>
            <a:off x="6995795" y="1614805"/>
            <a:ext cx="3425190" cy="4331970"/>
            <a:chOff x="1310640" y="1706257"/>
            <a:chExt cx="3368040" cy="3988763"/>
          </a:xfrm>
        </p:grpSpPr>
        <p:sp>
          <p:nvSpPr>
            <p:cNvPr id="17" name="半闭框 16"/>
            <p:cNvSpPr/>
            <p:nvPr/>
          </p:nvSpPr>
          <p:spPr>
            <a:xfrm>
              <a:off x="1310640" y="1706257"/>
              <a:ext cx="701040" cy="1403326"/>
            </a:xfrm>
            <a:prstGeom prst="halfFrame">
              <a:avLst>
                <a:gd name="adj1" fmla="val 3773"/>
                <a:gd name="adj2" fmla="val 44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19" name="半闭框 18"/>
            <p:cNvSpPr/>
            <p:nvPr/>
          </p:nvSpPr>
          <p:spPr>
            <a:xfrm flipH="1" flipV="1">
              <a:off x="3977640" y="4291694"/>
              <a:ext cx="701040" cy="1403326"/>
            </a:xfrm>
            <a:prstGeom prst="halfFrame">
              <a:avLst>
                <a:gd name="adj1" fmla="val 3773"/>
                <a:gd name="adj2" fmla="val 44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grpSp>
      <p:grpSp>
        <p:nvGrpSpPr>
          <p:cNvPr id="20" name="组合 19"/>
          <p:cNvGrpSpPr/>
          <p:nvPr/>
        </p:nvGrpSpPr>
        <p:grpSpPr>
          <a:xfrm>
            <a:off x="1517650" y="1614805"/>
            <a:ext cx="3423600" cy="4331335"/>
            <a:chOff x="1310640" y="1706257"/>
            <a:chExt cx="3368040" cy="3988763"/>
          </a:xfrm>
        </p:grpSpPr>
        <p:sp>
          <p:nvSpPr>
            <p:cNvPr id="21" name="半闭框 20"/>
            <p:cNvSpPr/>
            <p:nvPr/>
          </p:nvSpPr>
          <p:spPr>
            <a:xfrm>
              <a:off x="1310640" y="1706257"/>
              <a:ext cx="701040" cy="1403326"/>
            </a:xfrm>
            <a:prstGeom prst="halfFrame">
              <a:avLst>
                <a:gd name="adj1" fmla="val 3773"/>
                <a:gd name="adj2" fmla="val 44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22" name="半闭框 21"/>
            <p:cNvSpPr/>
            <p:nvPr/>
          </p:nvSpPr>
          <p:spPr>
            <a:xfrm flipH="1" flipV="1">
              <a:off x="3977640" y="4291694"/>
              <a:ext cx="701040" cy="1403326"/>
            </a:xfrm>
            <a:prstGeom prst="halfFrame">
              <a:avLst>
                <a:gd name="adj1" fmla="val 3773"/>
                <a:gd name="adj2" fmla="val 44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grpSp>
      <p:sp>
        <p:nvSpPr>
          <p:cNvPr id="24" name="矩形 23" descr="7b0a202020202262756c6c6574223a20227b5c2263617465676f727949645c223a31303030362c5c2274656d706c61746549645c223a32303233313132357d222c0a20202020227461726765744d6f64756c65223a20226b6f6e6c696e6562756c6c6574220a7d0a"/>
          <p:cNvSpPr/>
          <p:nvPr/>
        </p:nvSpPr>
        <p:spPr>
          <a:xfrm>
            <a:off x="0" y="0"/>
            <a:ext cx="64800" cy="774065"/>
          </a:xfrm>
          <a:prstGeom prst="rect">
            <a:avLst/>
          </a:prstGeom>
          <a:solidFill>
            <a:srgbClr val="1F6A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285750" indent="-285750" algn="ctr">
              <a:buFont typeface="Wingdings" panose="05000000000000000000" charset="0"/>
              <a:buChar char="Ø"/>
            </a:pPr>
            <a:endParaRPr lang="zh-CN" altLang="en-US"/>
          </a:p>
        </p:txBody>
      </p:sp>
      <p:sp>
        <p:nvSpPr>
          <p:cNvPr id="25" name="Text Placeholder 7"/>
          <p:cNvSpPr txBox="1"/>
          <p:nvPr/>
        </p:nvSpPr>
        <p:spPr>
          <a:xfrm>
            <a:off x="115570" y="256540"/>
            <a:ext cx="1272540" cy="26098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altLang="en-US" sz="2000">
                <a:solidFill>
                  <a:schemeClr val="tx1"/>
                </a:solidFill>
                <a:latin typeface="微软雅黑 Light" panose="020B0502040204020203" pitchFamily="34" charset="-122"/>
                <a:ea typeface="微软雅黑 Light" panose="020B0502040204020203" pitchFamily="34" charset="-122"/>
                <a:cs typeface="+mn-cs"/>
                <a:sym typeface="Arial" panose="020B0604020202020204" pitchFamily="34" charset="0"/>
              </a:rPr>
              <a:t>主 要 产 出</a:t>
            </a:r>
            <a:endParaRPr lang="zh-CN" altLang="en-US" sz="2400" dirty="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CE1EEF0-630E-4094-A099-5848D878594E}" type="slidenum">
              <a:rPr lang="zh-CN" altLang="en-US" smtClean="0"/>
            </a:fld>
            <a:endParaRPr lang="zh-CN" altLang="en-US"/>
          </a:p>
        </p:txBody>
      </p:sp>
      <p:grpSp>
        <p:nvGrpSpPr>
          <p:cNvPr id="10" name="组合 9"/>
          <p:cNvGrpSpPr/>
          <p:nvPr/>
        </p:nvGrpSpPr>
        <p:grpSpPr>
          <a:xfrm>
            <a:off x="5480725" y="1756206"/>
            <a:ext cx="1230550" cy="1269409"/>
            <a:chOff x="4034461" y="1233898"/>
            <a:chExt cx="937923" cy="967541"/>
          </a:xfrm>
        </p:grpSpPr>
        <p:sp>
          <p:nvSpPr>
            <p:cNvPr id="11" name="椭圆 10"/>
            <p:cNvSpPr/>
            <p:nvPr/>
          </p:nvSpPr>
          <p:spPr>
            <a:xfrm>
              <a:off x="4034461" y="1233898"/>
              <a:ext cx="937923" cy="967541"/>
            </a:xfrm>
            <a:prstGeom prst="ellipse">
              <a:avLst/>
            </a:prstGeom>
            <a:solidFill>
              <a:srgbClr val="F2F2F4"/>
            </a:solidFill>
            <a:ln>
              <a:noFill/>
            </a:ln>
            <a:effectLst>
              <a:outerShdw blurRad="63500" sx="101000" sy="101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落花诗W" panose="00020600040101010101" pitchFamily="18" charset="-122"/>
                <a:ea typeface="汉仪落花诗W" panose="00020600040101010101" pitchFamily="18" charset="-122"/>
              </a:endParaRPr>
            </a:p>
          </p:txBody>
        </p:sp>
        <p:sp>
          <p:nvSpPr>
            <p:cNvPr id="12" name="文本框 11"/>
            <p:cNvSpPr txBox="1"/>
            <p:nvPr/>
          </p:nvSpPr>
          <p:spPr>
            <a:xfrm>
              <a:off x="4211410" y="1457677"/>
              <a:ext cx="604027" cy="538687"/>
            </a:xfrm>
            <a:prstGeom prst="rect">
              <a:avLst/>
            </a:prstGeom>
            <a:noFill/>
          </p:spPr>
          <p:txBody>
            <a:bodyPr wrap="none" rtlCol="0">
              <a:spAutoFit/>
            </a:bodyPr>
            <a:lstStyle/>
            <a:p>
              <a:r>
                <a:rPr lang="en-US" altLang="zh-CN" sz="4000" dirty="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rPr>
                <a:t>02</a:t>
              </a:r>
              <a:endParaRPr lang="zh-CN" altLang="en-US" sz="4000">
                <a:solidFill>
                  <a:schemeClr val="tx1">
                    <a:lumMod val="75000"/>
                    <a:lumOff val="25000"/>
                  </a:schemeClr>
                </a:solidFill>
                <a:latin typeface="Courier New" panose="02070309020205020404" charset="0"/>
                <a:ea typeface="微软雅黑 Light" panose="020B0502040204020203" pitchFamily="34" charset="-122"/>
                <a:cs typeface="Courier New" panose="02070309020205020404" charset="0"/>
              </a:endParaRPr>
            </a:p>
          </p:txBody>
        </p:sp>
      </p:grpSp>
      <p:sp>
        <p:nvSpPr>
          <p:cNvPr id="13" name="Text Placeholder 7"/>
          <p:cNvSpPr txBox="1"/>
          <p:nvPr/>
        </p:nvSpPr>
        <p:spPr>
          <a:xfrm>
            <a:off x="4082415" y="3495675"/>
            <a:ext cx="3824605" cy="67373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经</a:t>
            </a:r>
            <a:r>
              <a:rPr lang="en-US" altLang="zh-CN"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验</a:t>
            </a:r>
            <a:r>
              <a:rPr lang="en-US" altLang="zh-CN"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总</a:t>
            </a:r>
            <a:r>
              <a:rPr lang="en-US" altLang="zh-CN"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   </a:t>
            </a:r>
            <a:r>
              <a:rPr lang="zh-CN" altLang="en-US" sz="440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rPr>
              <a:t>结</a:t>
            </a:r>
            <a:endParaRPr lang="zh-CN" altLang="en-US" sz="4400" b="0" dirty="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a:xfrm>
            <a:off x="9053848" y="6239237"/>
            <a:ext cx="2743200" cy="149854"/>
          </a:xfrm>
        </p:spPr>
        <p:txBody>
          <a:bodyPr/>
          <a:lstStyle/>
          <a:p>
            <a:fld id="{8CE1EEF0-630E-4094-A099-5848D878594E}" type="slidenum">
              <a:rPr lang="zh-CN" altLang="en-US" smtClean="0"/>
            </a:fld>
            <a:endParaRPr lang="zh-CN" altLang="en-US"/>
          </a:p>
        </p:txBody>
      </p:sp>
      <p:sp>
        <p:nvSpPr>
          <p:cNvPr id="16" name="矩形 15"/>
          <p:cNvSpPr/>
          <p:nvPr/>
        </p:nvSpPr>
        <p:spPr>
          <a:xfrm>
            <a:off x="5905500" y="1170305"/>
            <a:ext cx="946150" cy="279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矩形 18"/>
          <p:cNvSpPr/>
          <p:nvPr/>
        </p:nvSpPr>
        <p:spPr>
          <a:xfrm>
            <a:off x="4019938" y="3524071"/>
            <a:ext cx="1097280" cy="10970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0" name="图片 19"/>
          <p:cNvPicPr>
            <a:picLocks noChangeAspect="1"/>
          </p:cNvPicPr>
          <p:nvPr/>
        </p:nvPicPr>
        <p:blipFill rotWithShape="1">
          <a:blip r:embed="rId1" cstate="screen"/>
          <a:srcRect r="-2"/>
          <a:stretch>
            <a:fillRect/>
          </a:stretch>
        </p:blipFill>
        <p:spPr>
          <a:xfrm>
            <a:off x="801447" y="1531891"/>
            <a:ext cx="3309931" cy="3576392"/>
          </a:xfrm>
          <a:prstGeom prst="rect">
            <a:avLst/>
          </a:prstGeom>
          <a:effectLst>
            <a:outerShdw blurRad="63500" sx="102000" sy="102000" algn="ctr" rotWithShape="0">
              <a:prstClr val="black">
                <a:alpha val="40000"/>
              </a:prstClr>
            </a:outerShdw>
          </a:effectLst>
        </p:spPr>
      </p:pic>
      <p:sp>
        <p:nvSpPr>
          <p:cNvPr id="218" name="Title 6"/>
          <p:cNvSpPr txBox="1"/>
          <p:nvPr>
            <p:custDataLst>
              <p:tags r:id="rId2"/>
            </p:custDataLst>
          </p:nvPr>
        </p:nvSpPr>
        <p:spPr>
          <a:xfrm>
            <a:off x="5905500" y="1593850"/>
            <a:ext cx="4291965" cy="135255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一直坚信问题的复杂往往都是因为问题还未被细化拆解，因此分析问题时除了需要系统性地归纳整合，也要有问题细化拆分能力。</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a:p>
            <a:pPr marL="276860" lvl="0" indent="-276860" algn="l" fontAlgn="ctr">
              <a:lnSpc>
                <a:spcPct val="130000"/>
              </a:lnSpc>
              <a:spcBef>
                <a:spcPts val="1200"/>
              </a:spcBef>
              <a:spcAft>
                <a:spcPts val="0"/>
              </a:spcAft>
              <a:buSzPct val="100000"/>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巧用六帽思维法、思维导图等工具方法去指导工作生活，也许会有奇效。</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endParaRPr>
          </a:p>
        </p:txBody>
      </p:sp>
      <p:grpSp>
        <p:nvGrpSpPr>
          <p:cNvPr id="569" name="组合 568"/>
          <p:cNvGrpSpPr/>
          <p:nvPr>
            <p:custDataLst>
              <p:tags r:id="rId3"/>
            </p:custDataLst>
          </p:nvPr>
        </p:nvGrpSpPr>
        <p:grpSpPr>
          <a:xfrm>
            <a:off x="5767070" y="968375"/>
            <a:ext cx="1437640" cy="610870"/>
            <a:chOff x="9472" y="1525"/>
            <a:chExt cx="2264" cy="962"/>
          </a:xfrm>
        </p:grpSpPr>
        <p:sp>
          <p:nvSpPr>
            <p:cNvPr id="570" name="矩形 569"/>
            <p:cNvSpPr/>
            <p:nvPr>
              <p:custDataLst>
                <p:tags r:id="rId4"/>
              </p:custDataLst>
            </p:nvPr>
          </p:nvSpPr>
          <p:spPr>
            <a:xfrm>
              <a:off x="9472" y="1525"/>
              <a:ext cx="744" cy="696"/>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矩形 570"/>
            <p:cNvSpPr/>
            <p:nvPr>
              <p:custDataLst>
                <p:tags r:id="rId5"/>
              </p:custDataLst>
            </p:nvPr>
          </p:nvSpPr>
          <p:spPr>
            <a:xfrm>
              <a:off x="9620" y="1655"/>
              <a:ext cx="2116" cy="83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2" name="Title 6"/>
          <p:cNvSpPr txBox="1"/>
          <p:nvPr>
            <p:custDataLst>
              <p:tags r:id="rId6"/>
            </p:custDataLst>
          </p:nvPr>
        </p:nvSpPr>
        <p:spPr>
          <a:xfrm>
            <a:off x="5966460" y="1140460"/>
            <a:ext cx="1136650" cy="34925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1800" spc="159"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方法论：</a:t>
            </a:r>
            <a:endParaRPr lang="zh-CN" altLang="en-US" sz="1800" spc="159" dirty="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3" name="矩形 22"/>
          <p:cNvSpPr/>
          <p:nvPr/>
        </p:nvSpPr>
        <p:spPr>
          <a:xfrm>
            <a:off x="5759453" y="2688003"/>
            <a:ext cx="101597" cy="2583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147435" y="3506470"/>
            <a:ext cx="5471160" cy="2950845"/>
          </a:xfrm>
          <a:prstGeom prst="rect">
            <a:avLst/>
          </a:prstGeom>
        </p:spPr>
        <p:txBody>
          <a:bodyPr wrap="square">
            <a:spAutoFit/>
          </a:bodyPr>
          <a:lstStyle/>
          <a:p>
            <a:pPr marL="276860" indent="-276860" algn="l" fontAlgn="ctr">
              <a:lnSpc>
                <a:spcPct val="130000"/>
              </a:lnSpc>
              <a:spcBef>
                <a:spcPts val="1200"/>
              </a:spcBef>
              <a:spcAft>
                <a:spcPts val="0"/>
              </a:spcAft>
              <a:buClrTx/>
              <a:buSzTx/>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rPr>
              <a:t>背景：</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endParaRPr>
          </a:p>
          <a:p>
            <a:pPr indent="0" algn="l" fontAlgn="ctr">
              <a:lnSpc>
                <a:spcPct val="130000"/>
              </a:lnSpc>
              <a:spcBef>
                <a:spcPts val="1200"/>
              </a:spcBef>
              <a:spcAft>
                <a:spcPts val="0"/>
              </a:spcAft>
              <a:buClrTx/>
              <a:buSzTx/>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rPr>
              <a:t>独立负责ESB调度系统初始时，由于项目非正式立项，因此投入资源少、工期紧张。且</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前期由于一直受</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“ESB”</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这一庞大体系</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概念</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影响，导致</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rPr>
              <a:t>需求迟迟无法落地。</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endParaRPr>
          </a:p>
          <a:p>
            <a:pPr marL="276860" indent="-276860" algn="l" fontAlgn="ctr">
              <a:lnSpc>
                <a:spcPct val="130000"/>
              </a:lnSpc>
              <a:spcBef>
                <a:spcPts val="1200"/>
              </a:spcBef>
              <a:spcAft>
                <a:spcPts val="0"/>
              </a:spcAft>
              <a:buClrTx/>
              <a:buSzTx/>
              <a:buFont typeface="Wingdings" panose="05000000000000000000" charset="0"/>
              <a:buChar char="m"/>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rPr>
              <a:t>解决：</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endParaRPr>
          </a:p>
          <a:p>
            <a:pPr indent="0" algn="l" fontAlgn="ctr">
              <a:lnSpc>
                <a:spcPct val="130000"/>
              </a:lnSpc>
              <a:spcBef>
                <a:spcPts val="1200"/>
              </a:spcBef>
              <a:spcAft>
                <a:spcPts val="0"/>
              </a:spcAft>
              <a:buClrTx/>
              <a:buSzTx/>
              <a:buFont typeface="Wingdings" panose="05000000000000000000" charset="0"/>
              <a:buNone/>
            </a:pPr>
            <a:r>
              <a:rPr lang="zh-CN" altLang="en-US" sz="1200" spc="160" dirty="0">
                <a:solidFill>
                  <a:schemeClr val="tx1">
                    <a:lumMod val="75000"/>
                    <a:lumOff val="25000"/>
                  </a:schemeClr>
                </a:solidFill>
                <a:uFillTx/>
                <a:latin typeface="微软雅黑" panose="020B0503020204020204" charset="-122"/>
                <a:ea typeface="微软雅黑" panose="020B0503020204020204" charset="-122"/>
              </a:rPr>
              <a:t>在了解</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rPr>
              <a:t>ESB</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rPr>
              <a:t>这一体系概念后，我结合公司应用场景与当前公司资源投入，使用思维导图快速拆解规划出</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rPr>
              <a:t>“</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sym typeface="+mn-ea"/>
              </a:rPr>
              <a:t>简化版ESB</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sym typeface="+mn-ea"/>
              </a:rPr>
              <a:t>”</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rPr>
              <a:t>的两个版本内容，使模糊的需求描述变成可快速落地且满足公司当前使用的实施方案。最终在花费不到两周的情况下独立完成了ESB系统</a:t>
            </a:r>
            <a:r>
              <a:rPr lang="en-US" altLang="zh-CN" sz="1200" spc="160" dirty="0">
                <a:solidFill>
                  <a:schemeClr val="tx1">
                    <a:lumMod val="75000"/>
                    <a:lumOff val="25000"/>
                  </a:schemeClr>
                </a:solidFill>
                <a:uFillTx/>
                <a:latin typeface="微软雅黑" panose="020B0503020204020204" charset="-122"/>
                <a:ea typeface="微软雅黑" panose="020B0503020204020204" charset="-122"/>
              </a:rPr>
              <a:t>V1.0.0</a:t>
            </a:r>
            <a:r>
              <a:rPr lang="zh-CN" altLang="en-US" sz="1200" spc="160" dirty="0">
                <a:solidFill>
                  <a:schemeClr val="tx1">
                    <a:lumMod val="75000"/>
                    <a:lumOff val="25000"/>
                  </a:schemeClr>
                </a:solidFill>
                <a:uFillTx/>
                <a:latin typeface="微软雅黑" panose="020B0503020204020204" charset="-122"/>
                <a:ea typeface="微软雅黑" panose="020B0503020204020204" charset="-122"/>
              </a:rPr>
              <a:t>调度转发版本从原型设计到后端开发并部署生产上线的全部流程。</a:t>
            </a:r>
            <a:endParaRPr lang="zh-CN" altLang="en-US" sz="1200" spc="160" dirty="0">
              <a:solidFill>
                <a:schemeClr val="tx1">
                  <a:lumMod val="75000"/>
                  <a:lumOff val="25000"/>
                </a:schemeClr>
              </a:solidFill>
              <a:uFillTx/>
              <a:latin typeface="微软雅黑" panose="020B0503020204020204" charset="-122"/>
              <a:ea typeface="微软雅黑" panose="020B0503020204020204" charset="-122"/>
            </a:endParaRPr>
          </a:p>
        </p:txBody>
      </p:sp>
      <p:sp>
        <p:nvSpPr>
          <p:cNvPr id="30" name="矩形 29"/>
          <p:cNvSpPr/>
          <p:nvPr/>
        </p:nvSpPr>
        <p:spPr>
          <a:xfrm>
            <a:off x="5803903" y="6038263"/>
            <a:ext cx="101597" cy="2583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180070" y="3114675"/>
            <a:ext cx="2788920" cy="5461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4" name="文本框 33"/>
          <p:cNvSpPr txBox="1"/>
          <p:nvPr/>
        </p:nvSpPr>
        <p:spPr>
          <a:xfrm>
            <a:off x="8180705" y="3209290"/>
            <a:ext cx="2877185" cy="337185"/>
          </a:xfrm>
          <a:prstGeom prst="rect">
            <a:avLst/>
          </a:prstGeom>
          <a:noFill/>
        </p:spPr>
        <p:txBody>
          <a:bodyPr wrap="square" rtlCol="0">
            <a:spAutoFit/>
          </a:bodyPr>
          <a:p>
            <a:r>
              <a:rPr lang="en-US" altLang="zh-CN" sz="1600">
                <a:solidFill>
                  <a:schemeClr val="bg1"/>
                </a:solidFill>
                <a:latin typeface="微软雅黑 Light" panose="020B0502040204020203" pitchFamily="34" charset="-122"/>
                <a:ea typeface="微软雅黑 Light" panose="020B0502040204020203" pitchFamily="34" charset="-122"/>
              </a:rPr>
              <a:t>“</a:t>
            </a:r>
            <a:r>
              <a:rPr lang="zh-CN" altLang="en-US" sz="1600">
                <a:solidFill>
                  <a:schemeClr val="bg1"/>
                </a:solidFill>
                <a:latin typeface="微软雅黑 Light" panose="020B0502040204020203" pitchFamily="34" charset="-122"/>
                <a:ea typeface="微软雅黑 Light" panose="020B0502040204020203" pitchFamily="34" charset="-122"/>
              </a:rPr>
              <a:t>实践是检验真理的唯一标准</a:t>
            </a:r>
            <a:r>
              <a:rPr lang="en-US" altLang="zh-CN" sz="1600">
                <a:solidFill>
                  <a:schemeClr val="bg1"/>
                </a:solidFill>
                <a:latin typeface="微软雅黑 Light" panose="020B0502040204020203" pitchFamily="34" charset="-122"/>
                <a:ea typeface="微软雅黑 Light" panose="020B0502040204020203" pitchFamily="34" charset="-122"/>
              </a:rPr>
              <a:t>“</a:t>
            </a:r>
            <a:endParaRPr lang="en-US" altLang="zh-CN" sz="1600">
              <a:solidFill>
                <a:schemeClr val="bg1"/>
              </a:solidFill>
              <a:latin typeface="微软雅黑 Light" panose="020B0502040204020203" pitchFamily="34" charset="-122"/>
              <a:ea typeface="微软雅黑 Light" panose="020B0502040204020203" pitchFamily="34" charset="-122"/>
            </a:endParaRPr>
          </a:p>
        </p:txBody>
      </p:sp>
      <p:grpSp>
        <p:nvGrpSpPr>
          <p:cNvPr id="526" name="组合 525"/>
          <p:cNvGrpSpPr/>
          <p:nvPr>
            <p:custDataLst>
              <p:tags r:id="rId7"/>
            </p:custDataLst>
          </p:nvPr>
        </p:nvGrpSpPr>
        <p:grpSpPr>
          <a:xfrm>
            <a:off x="4204970" y="3811270"/>
            <a:ext cx="1863725" cy="490855"/>
            <a:chOff x="6952" y="6002"/>
            <a:chExt cx="2935" cy="773"/>
          </a:xfrm>
        </p:grpSpPr>
        <p:sp>
          <p:nvSpPr>
            <p:cNvPr id="527" name="任意多边形 526"/>
            <p:cNvSpPr/>
            <p:nvPr>
              <p:custDataLst>
                <p:tags r:id="rId8"/>
              </p:custDataLst>
            </p:nvPr>
          </p:nvSpPr>
          <p:spPr>
            <a:xfrm>
              <a:off x="7124" y="6002"/>
              <a:ext cx="2763" cy="773"/>
            </a:xfrm>
            <a:custGeom>
              <a:avLst/>
              <a:gdLst>
                <a:gd name="connisteX0" fmla="*/ 0 w 2918460"/>
                <a:gd name="connsiteY0" fmla="*/ 153035 h 601345"/>
                <a:gd name="connisteX1" fmla="*/ 0 w 2918460"/>
                <a:gd name="connsiteY1" fmla="*/ 0 h 601345"/>
                <a:gd name="connisteX2" fmla="*/ 2918460 w 2918460"/>
                <a:gd name="connsiteY2" fmla="*/ 0 h 601345"/>
                <a:gd name="connisteX3" fmla="*/ 2918460 w 2918460"/>
                <a:gd name="connsiteY3" fmla="*/ 601345 h 601345"/>
                <a:gd name="connisteX4" fmla="*/ 5080 w 2918460"/>
                <a:gd name="connsiteY4" fmla="*/ 601345 h 601345"/>
                <a:gd name="connisteX5" fmla="*/ 5080 w 2918460"/>
                <a:gd name="connsiteY5" fmla="*/ 443230 h 60134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2918460" h="601345">
                  <a:moveTo>
                    <a:pt x="0" y="153035"/>
                  </a:moveTo>
                  <a:lnTo>
                    <a:pt x="0" y="0"/>
                  </a:lnTo>
                  <a:lnTo>
                    <a:pt x="2918460" y="0"/>
                  </a:lnTo>
                  <a:lnTo>
                    <a:pt x="2918460" y="601345"/>
                  </a:lnTo>
                  <a:lnTo>
                    <a:pt x="5080" y="601345"/>
                  </a:lnTo>
                  <a:lnTo>
                    <a:pt x="5080" y="443230"/>
                  </a:lnTo>
                </a:path>
              </a:pathLst>
            </a:cu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PA_ImportSvg_636983904436006251"/>
            <p:cNvSpPr/>
            <p:nvPr>
              <p:custDataLst>
                <p:tags r:id="rId9"/>
              </p:custDataLst>
            </p:nvPr>
          </p:nvSpPr>
          <p:spPr>
            <a:xfrm rot="10800000">
              <a:off x="6952" y="6199"/>
              <a:ext cx="346" cy="299"/>
            </a:xfrm>
            <a:custGeom>
              <a:avLst/>
              <a:gdLst/>
              <a:ahLst/>
              <a:cxnLst/>
              <a:rect l="l" t="t" r="r" b="b"/>
              <a:pathLst>
                <a:path w="14292586" h="12354751">
                  <a:moveTo>
                    <a:pt x="1" y="0"/>
                  </a:moveTo>
                  <a:lnTo>
                    <a:pt x="6016804" y="0"/>
                  </a:lnTo>
                  <a:lnTo>
                    <a:pt x="6016804" y="4339700"/>
                  </a:lnTo>
                  <a:cubicBezTo>
                    <a:pt x="6016804" y="6110134"/>
                    <a:pt x="5863353" y="7499112"/>
                    <a:pt x="5556444" y="8506676"/>
                  </a:cubicBezTo>
                  <a:cubicBezTo>
                    <a:pt x="5249537" y="9514240"/>
                    <a:pt x="4930378" y="10186854"/>
                    <a:pt x="4095301" y="10992906"/>
                  </a:cubicBezTo>
                  <a:cubicBezTo>
                    <a:pt x="3260225" y="11798956"/>
                    <a:pt x="2680814" y="12040837"/>
                    <a:pt x="1455066" y="12354750"/>
                  </a:cubicBezTo>
                  <a:lnTo>
                    <a:pt x="598736" y="10512869"/>
                  </a:lnTo>
                  <a:cubicBezTo>
                    <a:pt x="1455066" y="10185628"/>
                    <a:pt x="1976770" y="10039677"/>
                    <a:pt x="2781416" y="9204842"/>
                  </a:cubicBezTo>
                  <a:cubicBezTo>
                    <a:pt x="3586062" y="8370008"/>
                    <a:pt x="3645413" y="7562531"/>
                    <a:pt x="3645413" y="6868493"/>
                  </a:cubicBezTo>
                  <a:lnTo>
                    <a:pt x="1" y="6868493"/>
                  </a:lnTo>
                  <a:close/>
                  <a:moveTo>
                    <a:pt x="8275783" y="0"/>
                  </a:moveTo>
                  <a:lnTo>
                    <a:pt x="14292586" y="0"/>
                  </a:lnTo>
                  <a:lnTo>
                    <a:pt x="14292586" y="4339700"/>
                  </a:lnTo>
                  <a:cubicBezTo>
                    <a:pt x="14292586" y="6110134"/>
                    <a:pt x="14139135" y="7499112"/>
                    <a:pt x="13832227" y="8506676"/>
                  </a:cubicBezTo>
                  <a:cubicBezTo>
                    <a:pt x="13525318" y="9514240"/>
                    <a:pt x="13206159" y="10186854"/>
                    <a:pt x="12371083" y="10992906"/>
                  </a:cubicBezTo>
                  <a:cubicBezTo>
                    <a:pt x="11536006" y="11798956"/>
                    <a:pt x="10956597" y="12040837"/>
                    <a:pt x="9730848" y="12354750"/>
                  </a:cubicBezTo>
                  <a:lnTo>
                    <a:pt x="8874518" y="10512869"/>
                  </a:lnTo>
                  <a:cubicBezTo>
                    <a:pt x="9730848" y="10185628"/>
                    <a:pt x="10252552" y="10039677"/>
                    <a:pt x="11057198" y="9204842"/>
                  </a:cubicBezTo>
                  <a:cubicBezTo>
                    <a:pt x="11861845" y="8370008"/>
                    <a:pt x="11921195" y="7562531"/>
                    <a:pt x="11921195" y="6868493"/>
                  </a:cubicBezTo>
                  <a:lnTo>
                    <a:pt x="8275783" y="6868493"/>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29" name="Title 6"/>
          <p:cNvSpPr txBox="1"/>
          <p:nvPr>
            <p:custDataLst>
              <p:tags r:id="rId10"/>
            </p:custDataLst>
          </p:nvPr>
        </p:nvSpPr>
        <p:spPr>
          <a:xfrm>
            <a:off x="4469806" y="3888105"/>
            <a:ext cx="1480820" cy="31813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800"/>
              </a:spcBef>
              <a:spcAft>
                <a:spcPts val="0"/>
              </a:spcAft>
              <a:buSzPct val="100000"/>
              <a:buNone/>
            </a:pPr>
            <a:r>
              <a:rPr lang="zh-CN" altLang="en-US" sz="1600" spc="155">
                <a:ln w="3175">
                  <a:noFill/>
                  <a:prstDash val="dash"/>
                </a:ln>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复杂的问题？</a:t>
            </a:r>
            <a:endParaRPr lang="zh-CN" altLang="en-US" sz="1600" spc="155">
              <a:ln w="3175">
                <a:noFill/>
                <a:prstDash val="dash"/>
              </a:ln>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73" name="Text Placeholder 7"/>
          <p:cNvSpPr txBox="1"/>
          <p:nvPr/>
        </p:nvSpPr>
        <p:spPr>
          <a:xfrm>
            <a:off x="115570" y="256540"/>
            <a:ext cx="1272540" cy="260985"/>
          </a:xfrm>
          <a:prstGeom prst="rect">
            <a:avLst/>
          </a:prstGeom>
        </p:spPr>
        <p:txBody>
          <a:bodyPr vert="horz" lIns="0" tIns="72210" rIns="0" bIns="72210" anchor="ctr"/>
          <a:lstStyle>
            <a:lvl1pPr marL="0" indent="0" algn="r"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796290">
              <a:lnSpc>
                <a:spcPct val="120000"/>
              </a:lnSpc>
              <a:spcBef>
                <a:spcPct val="20000"/>
              </a:spcBef>
              <a:defRPr/>
            </a:pPr>
            <a:r>
              <a:rPr lang="zh-CN" altLang="en-US" sz="2000">
                <a:solidFill>
                  <a:schemeClr val="tx1"/>
                </a:solidFill>
                <a:latin typeface="微软雅黑 Light" panose="020B0502040204020203" pitchFamily="34" charset="-122"/>
                <a:ea typeface="微软雅黑 Light" panose="020B0502040204020203" pitchFamily="34" charset="-122"/>
                <a:cs typeface="+mn-cs"/>
                <a:sym typeface="Arial" panose="020B0604020202020204" pitchFamily="34" charset="0"/>
              </a:rPr>
              <a:t>经</a:t>
            </a:r>
            <a:r>
              <a:rPr lang="en-US" altLang="zh-CN" sz="2000">
                <a:solidFill>
                  <a:schemeClr val="tx1"/>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lang="zh-CN" altLang="en-US" sz="2000">
                <a:solidFill>
                  <a:schemeClr val="tx1"/>
                </a:solidFill>
                <a:latin typeface="微软雅黑 Light" panose="020B0502040204020203" pitchFamily="34" charset="-122"/>
                <a:ea typeface="微软雅黑 Light" panose="020B0502040204020203" pitchFamily="34" charset="-122"/>
                <a:cs typeface="+mn-cs"/>
                <a:sym typeface="Arial" panose="020B0604020202020204" pitchFamily="34" charset="0"/>
              </a:rPr>
              <a:t>验</a:t>
            </a:r>
            <a:r>
              <a:rPr lang="en-US" altLang="zh-CN" sz="2000">
                <a:solidFill>
                  <a:schemeClr val="tx1"/>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lang="zh-CN" altLang="en-US" sz="2000">
                <a:solidFill>
                  <a:schemeClr val="tx1"/>
                </a:solidFill>
                <a:latin typeface="微软雅黑 Light" panose="020B0502040204020203" pitchFamily="34" charset="-122"/>
                <a:ea typeface="微软雅黑 Light" panose="020B0502040204020203" pitchFamily="34" charset="-122"/>
                <a:cs typeface="+mn-cs"/>
                <a:sym typeface="Arial" panose="020B0604020202020204" pitchFamily="34" charset="0"/>
              </a:rPr>
              <a:t>总</a:t>
            </a:r>
            <a:r>
              <a:rPr lang="en-US" altLang="zh-CN" sz="2000">
                <a:solidFill>
                  <a:schemeClr val="tx1"/>
                </a:solidFill>
                <a:latin typeface="微软雅黑 Light" panose="020B0502040204020203" pitchFamily="34" charset="-122"/>
                <a:ea typeface="微软雅黑 Light" panose="020B0502040204020203" pitchFamily="34" charset="-122"/>
                <a:cs typeface="+mn-cs"/>
                <a:sym typeface="Arial" panose="020B0604020202020204" pitchFamily="34" charset="0"/>
              </a:rPr>
              <a:t> </a:t>
            </a:r>
            <a:r>
              <a:rPr lang="zh-CN" altLang="en-US" sz="2000">
                <a:solidFill>
                  <a:schemeClr val="tx1"/>
                </a:solidFill>
                <a:latin typeface="微软雅黑 Light" panose="020B0502040204020203" pitchFamily="34" charset="-122"/>
                <a:ea typeface="微软雅黑 Light" panose="020B0502040204020203" pitchFamily="34" charset="-122"/>
                <a:cs typeface="+mn-cs"/>
                <a:sym typeface="Arial" panose="020B0604020202020204" pitchFamily="34" charset="0"/>
              </a:rPr>
              <a:t>结</a:t>
            </a:r>
            <a:endParaRPr lang="zh-CN" altLang="en-US" sz="2400" dirty="0">
              <a:solidFill>
                <a:schemeClr val="bg1">
                  <a:lumMod val="50000"/>
                </a:schemeClr>
              </a:solidFill>
              <a:latin typeface="等线" panose="02010600030101010101" charset="-122"/>
              <a:ea typeface="等线" panose="02010600030101010101" charset="-122"/>
              <a:cs typeface="等线" panose="02010600030101010101" charset="-122"/>
              <a:sym typeface="Arial" panose="020B0604020202020204" pitchFamily="34" charset="0"/>
            </a:endParaRPr>
          </a:p>
        </p:txBody>
      </p:sp>
      <p:sp>
        <p:nvSpPr>
          <p:cNvPr id="574" name="矩形 573" descr="7b0a202020202262756c6c6574223a20227b5c2263617465676f727949645c223a31303030362c5c2274656d706c61746549645c223a32303233313132357d222c0a20202020227461726765744d6f64756c65223a20226b6f6e6c696e6562756c6c6574220a7d0a"/>
          <p:cNvSpPr/>
          <p:nvPr/>
        </p:nvSpPr>
        <p:spPr>
          <a:xfrm>
            <a:off x="0" y="0"/>
            <a:ext cx="64800" cy="774065"/>
          </a:xfrm>
          <a:prstGeom prst="rect">
            <a:avLst/>
          </a:prstGeom>
          <a:solidFill>
            <a:srgbClr val="1F6A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285750" indent="-285750" algn="ctr">
              <a:buFont typeface="Wingdings" panose="05000000000000000000" charset="0"/>
              <a:buChar char="Ø"/>
            </a:pPr>
            <a:endParaRPr lang="zh-CN" altLang="en-US"/>
          </a:p>
        </p:txBody>
      </p:sp>
    </p:spTree>
  </p:cSld>
  <p:clrMapOvr>
    <a:masterClrMapping/>
  </p:clrMapOvr>
  <p:transition/>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KSO_WM_UNIT_TEXTBOXSTYLE_GUID" val="{7051a0fe-32d8-4477-91a4-537c8861fe65}"/>
</p:tagLst>
</file>

<file path=ppt/tags/tag11.xml><?xml version="1.0" encoding="utf-8"?>
<p:tagLst xmlns:p="http://schemas.openxmlformats.org/presentationml/2006/main">
  <p:tag name="KSO_WM_UNIT_TEXTBOXSTYLE_SHAPETYPE" val="1"/>
  <p:tag name="KSO_WM_UNIT_TEXTBOXSTYLE_ADJUSTLEFT" val="0_-15.7"/>
  <p:tag name="KSO_WM_UNIT_TEXTBOXSTYLE_ADJUSTTOP" val="0_-13.55"/>
  <p:tag name="KSO_WM_UNIT_TEXTBOXSTYLE_ADJUSTHEIGTH" val="100_7.300001"/>
  <p:tag name="KSO_WM_UNIT_HIGHLIGHT" val="0"/>
  <p:tag name="KSO_WM_UNIT_COMPATIBLE" val="0"/>
  <p:tag name="KSO_WM_UNIT_DIAGRAM_ISNUMVISUAL" val="0"/>
  <p:tag name="KSO_WM_UNIT_DIAGRAM_ISREFERUNIT" val="0"/>
  <p:tag name="KSO_WM_UNIT_TYPE" val="i"/>
  <p:tag name="KSO_WM_UNIT_INDEX" val="1"/>
  <p:tag name="KSO_WM_UNIT_ID" val="mixed20201883_15*i*1"/>
  <p:tag name="KSO_WM_TEMPLATE_CATEGORY" val="mixed"/>
  <p:tag name="KSO_WM_TEMPLATE_INDEX" val="20201883"/>
  <p:tag name="KSO_WM_UNIT_LAYERLEVEL" val="1"/>
  <p:tag name="KSO_WM_TAG_VERSION" val="1.0"/>
  <p:tag name="KSO_WM_BEAUTIFY_FLAG" val="#wm#"/>
  <p:tag name="KSO_WM_UNIT_TEXTBOXSTYLE_GUID" val="{7051a0fe-32d8-4477-91a4-537c8861fe65}"/>
</p:tagLst>
</file>

<file path=ppt/tags/tag12.xml><?xml version="1.0" encoding="utf-8"?>
<p:tagLst xmlns:p="http://schemas.openxmlformats.org/presentationml/2006/main">
  <p:tag name="KSO_WM_UNIT_TEXTBOXSTYLE_SHAPETYPE" val="1"/>
  <p:tag name="KSO_WM_UNIT_TEXTBOXSTYLE_ADJUSTLEFT" val="0_-8.300003"/>
  <p:tag name="KSO_WM_UNIT_TEXTBOXSTYLE_ADJUSTTOP" val="0_-7.049999"/>
  <p:tag name="KSO_WM_UNIT_TEXTBOXSTYLE_ADJUSTWIDTH" val="100_16.3"/>
  <p:tag name="KSO_WM_UNIT_TEXTBOXSTYLE_ADJUSTHEIGTH" val="100_14.15"/>
  <p:tag name="KSO_WM_UNIT_HIGHLIGHT" val="0"/>
  <p:tag name="KSO_WM_UNIT_COMPATIBLE" val="0"/>
  <p:tag name="KSO_WM_UNIT_DIAGRAM_ISNUMVISUAL" val="0"/>
  <p:tag name="KSO_WM_UNIT_DIAGRAM_ISREFERUNIT" val="0"/>
  <p:tag name="KSO_WM_UNIT_TYPE" val="i"/>
  <p:tag name="KSO_WM_UNIT_INDEX" val="2"/>
  <p:tag name="KSO_WM_UNIT_ID" val="mixed20201883_15*i*2"/>
  <p:tag name="KSO_WM_TEMPLATE_CATEGORY" val="mixed"/>
  <p:tag name="KSO_WM_TEMPLATE_INDEX" val="20201883"/>
  <p:tag name="KSO_WM_UNIT_LAYERLEVEL" val="1"/>
  <p:tag name="KSO_WM_TAG_VERSION" val="1.0"/>
  <p:tag name="KSO_WM_BEAUTIFY_FLAG" val="#wm#"/>
  <p:tag name="KSO_WM_UNIT_TEXTBOXSTYLE_GUID" val="{7051a0fe-32d8-4477-91a4-537c8861fe65}"/>
</p:tagLst>
</file>

<file path=ppt/tags/tag13.xml><?xml version="1.0" encoding="utf-8"?>
<p:tagLst xmlns:p="http://schemas.openxmlformats.org/presentationml/2006/main">
  <p:tag name="KSO_WM_UNIT_TEXTBOXSTYLE_SHAPETYPE" val="0"/>
  <p:tag name="KSO_WM_UNIT_TEXTBOXSTYLE_TEMPLATETYPE" val="1"/>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mixed20201883_15*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7051a0fe-32d8-4477-91a4-537c8861fe65}"/>
  <p:tag name="KSO_WM_UNIT_TEXTBOXSTYLE_TEMPLATEID" val="3131038"/>
  <p:tag name="KSO_WM_UNIT_TEXTBOXSTYLE_TYPE" val="3"/>
</p:tagLst>
</file>

<file path=ppt/tags/tag14.xml><?xml version="1.0" encoding="utf-8"?>
<p:tagLst xmlns:p="http://schemas.openxmlformats.org/presentationml/2006/main">
  <p:tag name="KSO_WM_UNIT_TEXTBOXSTYLE_GUID" val="{67b8bb5b-fab0-4830-9290-e22dbb7e986a}"/>
</p:tagLst>
</file>

<file path=ppt/tags/tag15.xml><?xml version="1.0" encoding="utf-8"?>
<p:tagLst xmlns:p="http://schemas.openxmlformats.org/presentationml/2006/main">
  <p:tag name="KSO_WM_UNIT_TEXTBOXSTYLE_SHAPETYPE" val="1"/>
  <p:tag name="KSO_WM_UNIT_TEXTBOXSTYLE_ADJUSTLEFT" val="0_-12.27504"/>
  <p:tag name="KSO_WM_UNIT_TEXTBOXSTYLE_ADJUSTTOP" val="0_-6.799995"/>
  <p:tag name="KSO_WM_UNIT_TEXTBOXSTYLE_ADJUSTWIDTH" val="100_21.55"/>
  <p:tag name="KSO_WM_UNIT_TEXTBOXSTYLE_ADJUSTHEIGTH" val="100_13.6"/>
  <p:tag name="KSO_WM_UNIT_HIGHLIGHT" val="0"/>
  <p:tag name="KSO_WM_UNIT_COMPATIBLE" val="0"/>
  <p:tag name="KSO_WM_UNIT_DIAGRAM_ISNUMVISUAL" val="0"/>
  <p:tag name="KSO_WM_UNIT_DIAGRAM_ISREFERUNIT" val="0"/>
  <p:tag name="KSO_WM_UNIT_TYPE" val="i"/>
  <p:tag name="KSO_WM_UNIT_INDEX" val="1"/>
  <p:tag name="KSO_WM_UNIT_ID" val="mixed20201885_53*i*1"/>
  <p:tag name="KSO_WM_TEMPLATE_CATEGORY" val="mixed"/>
  <p:tag name="KSO_WM_TEMPLATE_INDEX" val="20201885"/>
  <p:tag name="KSO_WM_UNIT_LAYERLEVEL" val="1"/>
  <p:tag name="KSO_WM_TAG_VERSION" val="1.0"/>
  <p:tag name="KSO_WM_BEAUTIFY_FLAG" val="#wm#"/>
  <p:tag name="KSO_WM_UNIT_TEXTBOXSTYLE_GUID" val="{67b8bb5b-fab0-4830-9290-e22dbb7e986a}"/>
</p:tagLst>
</file>

<file path=ppt/tags/tag16.xml><?xml version="1.0" encoding="utf-8"?>
<p:tagLst xmlns:p="http://schemas.openxmlformats.org/presentationml/2006/main">
  <p:tag name="KSO_WM_UNIT_TEXTBOXSTYLE_SHAPETYPE" val="1"/>
  <p:tag name="KSO_WM_UNIT_TEXTBOXSTYLE_ADJUSTLEFT" val="0_-20.85323"/>
  <p:tag name="KSO_WM_UNIT_TEXTBOXSTYLE_ADJUSTTOP" val="50_-7.969368"/>
  <p:tag name="KSO_WM_UNIT_HIGHLIGHT" val="0"/>
  <p:tag name="KSO_WM_UNIT_COMPATIBLE" val="0"/>
  <p:tag name="KSO_WM_UNIT_DIAGRAM_ISNUMVISUAL" val="0"/>
  <p:tag name="KSO_WM_UNIT_DIAGRAM_ISREFERUNIT" val="0"/>
  <p:tag name="KSO_WM_UNIT_TYPE" val="i"/>
  <p:tag name="KSO_WM_UNIT_INDEX" val="2"/>
  <p:tag name="KSO_WM_UNIT_ID" val="mixed20201885_53*i*2"/>
  <p:tag name="KSO_WM_TEMPLATE_CATEGORY" val="mixed"/>
  <p:tag name="KSO_WM_TEMPLATE_INDEX" val="20201885"/>
  <p:tag name="KSO_WM_UNIT_LAYERLEVEL" val="1"/>
  <p:tag name="KSO_WM_TAG_VERSION" val="1.0"/>
  <p:tag name="KSO_WM_BEAUTIFY_FLAG" val="#wm#"/>
  <p:tag name="KSO_WM_UNIT_TEXTBOXSTYLE_GUID" val="{67b8bb5b-fab0-4830-9290-e22dbb7e986a}"/>
</p:tagLst>
</file>

<file path=ppt/tags/tag17.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小标题"/>
  <p:tag name="KSO_WM_UNIT_NOCLEAR" val="0"/>
  <p:tag name="KSO_WM_UNIT_VALUE" val="9"/>
  <p:tag name="KSO_WM_UNIT_HIGHLIGHT" val="0"/>
  <p:tag name="KSO_WM_UNIT_COMPATIBLE" val="0"/>
  <p:tag name="KSO_WM_UNIT_DIAGRAM_ISNUMVISUAL" val="0"/>
  <p:tag name="KSO_WM_UNIT_DIAGRAM_ISREFERUNIT" val="0"/>
  <p:tag name="KSO_WM_UNIT_TYPE" val="f"/>
  <p:tag name="KSO_WM_UNIT_INDEX" val="1"/>
  <p:tag name="KSO_WM_UNIT_ID" val="mixed20201885_53*f*1"/>
  <p:tag name="KSO_WM_TEMPLATE_CATEGORY" val="mixed"/>
  <p:tag name="KSO_WM_TEMPLATE_INDEX" val="20201885"/>
  <p:tag name="KSO_WM_UNIT_LAYERLEVEL" val="1"/>
  <p:tag name="KSO_WM_TAG_VERSION" val="1.0"/>
  <p:tag name="KSO_WM_BEAUTIFY_FLAG" val="#wm#"/>
  <p:tag name="KSO_WM_UNIT_TEXTBOXSTYLE_GUID" val="{67b8bb5b-fab0-4830-9290-e22dbb7e986a}"/>
  <p:tag name="KSO_WM_UNIT_TEXTBOXSTYLE_TEMPLATEID" val="3133005"/>
  <p:tag name="KSO_WM_UNIT_TEXTBOXSTYLE_TYPE" val="5"/>
</p:tagLst>
</file>

<file path=ppt/tags/tag1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7_222*f*1"/>
  <p:tag name="KSO_WM_TEMPLATE_CATEGORY" val="mixed"/>
  <p:tag name="KSO_WM_TEMPLATE_INDEX" val="20201947"/>
  <p:tag name="KSO_WM_UNIT_LAYERLEVEL" val="1"/>
  <p:tag name="KSO_WM_TAG_VERSION" val="1.0"/>
  <p:tag name="KSO_WM_BEAUTIFY_FLAG" val="#wm#"/>
  <p:tag name="KSO_WM_UNIT_TEXTBOXSTYLE_GUID" val="{afe47214-2909-4e76-8274-9c64f4840408}"/>
  <p:tag name="KSO_WM_UNIT_TEXTBOXSTYLE_TEMPLATEID" val="3132794"/>
  <p:tag name="KSO_WM_UNIT_TEXTBOXSTYLE_TYPE" val="8"/>
</p:tagLst>
</file>

<file path=ppt/tags/tag1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7_222*f*1"/>
  <p:tag name="KSO_WM_TEMPLATE_CATEGORY" val="mixed"/>
  <p:tag name="KSO_WM_TEMPLATE_INDEX" val="20201947"/>
  <p:tag name="KSO_WM_UNIT_LAYERLEVEL" val="1"/>
  <p:tag name="KSO_WM_TAG_VERSION" val="1.0"/>
  <p:tag name="KSO_WM_BEAUTIFY_FLAG" val="#wm#"/>
  <p:tag name="KSO_WM_UNIT_TEXTBOXSTYLE_GUID" val="{44cb81bf-d696-4510-8e4b-091b7ab16c3b}"/>
  <p:tag name="KSO_WM_UNIT_TEXTBOXSTYLE_TEMPLATEID" val="3132794"/>
  <p:tag name="KSO_WM_UNIT_TEXTBOXSTYLE_TYPE" val="8"/>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7_222*f*1"/>
  <p:tag name="KSO_WM_TEMPLATE_CATEGORY" val="mixed"/>
  <p:tag name="KSO_WM_TEMPLATE_INDEX" val="20201947"/>
  <p:tag name="KSO_WM_UNIT_LAYERLEVEL" val="1"/>
  <p:tag name="KSO_WM_TAG_VERSION" val="1.0"/>
  <p:tag name="KSO_WM_BEAUTIFY_FLAG" val="#wm#"/>
  <p:tag name="KSO_WM_UNIT_TEXTBOXSTYLE_GUID" val="{4fbce020-5bed-4420-bda1-9317b553c70d}"/>
  <p:tag name="KSO_WM_UNIT_TEXTBOXSTYLE_TEMPLATEID" val="3132794"/>
  <p:tag name="KSO_WM_UNIT_TEXTBOXSTYLE_TYPE" val="8"/>
</p:tagLst>
</file>

<file path=ppt/tags/tag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7_222*f*1"/>
  <p:tag name="KSO_WM_TEMPLATE_CATEGORY" val="mixed"/>
  <p:tag name="KSO_WM_TEMPLATE_INDEX" val="20201947"/>
  <p:tag name="KSO_WM_UNIT_LAYERLEVEL" val="1"/>
  <p:tag name="KSO_WM_TAG_VERSION" val="1.0"/>
  <p:tag name="KSO_WM_BEAUTIFY_FLAG" val="#wm#"/>
  <p:tag name="KSO_WM_UNIT_TEXTBOXSTYLE_GUID" val="{4fbce020-5bed-4420-bda1-9317b553c70d}"/>
  <p:tag name="KSO_WM_UNIT_TEXTBOXSTYLE_TEMPLATEID" val="3132794"/>
  <p:tag name="KSO_WM_UNIT_TEXTBOXSTYLE_TYPE" val="8"/>
</p:tagLst>
</file>

<file path=ppt/tags/tag7.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7_222*f*1"/>
  <p:tag name="KSO_WM_TEMPLATE_CATEGORY" val="mixed"/>
  <p:tag name="KSO_WM_TEMPLATE_INDEX" val="20201947"/>
  <p:tag name="KSO_WM_UNIT_LAYERLEVEL" val="1"/>
  <p:tag name="KSO_WM_TAG_VERSION" val="1.0"/>
  <p:tag name="KSO_WM_BEAUTIFY_FLAG" val="#wm#"/>
  <p:tag name="KSO_WM_UNIT_TEXTBOXSTYLE_GUID" val="{4fbce020-5bed-4420-bda1-9317b553c70d}"/>
  <p:tag name="KSO_WM_UNIT_TEXTBOXSTYLE_TEMPLATEID" val="3132794"/>
  <p:tag name="KSO_WM_UNIT_TEXTBOXSTYLE_TYPE" val="8"/>
</p:tagLst>
</file>

<file path=ppt/tags/tag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7_222*f*1"/>
  <p:tag name="KSO_WM_TEMPLATE_CATEGORY" val="mixed"/>
  <p:tag name="KSO_WM_TEMPLATE_INDEX" val="20201947"/>
  <p:tag name="KSO_WM_UNIT_LAYERLEVEL" val="1"/>
  <p:tag name="KSO_WM_TAG_VERSION" val="1.0"/>
  <p:tag name="KSO_WM_BEAUTIFY_FLAG" val="#wm#"/>
  <p:tag name="KSO_WM_UNIT_TEXTBOXSTYLE_GUID" val="{4fbce020-5bed-4420-bda1-9317b553c70d}"/>
  <p:tag name="KSO_WM_UNIT_TEXTBOXSTYLE_TEMPLATEID" val="3132794"/>
  <p:tag name="KSO_WM_UNIT_TEXTBOXSTYLE_TYPE" val="8"/>
</p:tagLst>
</file>

<file path=ppt/tags/tag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7_222*f*1"/>
  <p:tag name="KSO_WM_TEMPLATE_CATEGORY" val="mixed"/>
  <p:tag name="KSO_WM_TEMPLATE_INDEX" val="20201947"/>
  <p:tag name="KSO_WM_UNIT_LAYERLEVEL" val="1"/>
  <p:tag name="KSO_WM_TAG_VERSION" val="1.0"/>
  <p:tag name="KSO_WM_BEAUTIFY_FLAG" val="#wm#"/>
  <p:tag name="KSO_WM_UNIT_TEXTBOXSTYLE_GUID" val="{afe47214-2909-4e76-8274-9c64f4840408}"/>
  <p:tag name="KSO_WM_UNIT_TEXTBOXSTYLE_TEMPLATEID" val="3132794"/>
  <p:tag name="KSO_WM_UNIT_TEXTBOXSTYLE_TYPE" val="8"/>
</p:tagLst>
</file>

<file path=ppt/theme/theme1.xml><?xml version="1.0" encoding="utf-8"?>
<a:theme xmlns:a="http://schemas.openxmlformats.org/drawingml/2006/main" name="1_自定义设计方案">
  <a:themeElements>
    <a:clrScheme name="DEWIN">
      <a:dk1>
        <a:srgbClr val="2C2E3E"/>
      </a:dk1>
      <a:lt1>
        <a:sysClr val="window" lastClr="FFFFFF"/>
      </a:lt1>
      <a:dk2>
        <a:srgbClr val="34374C"/>
      </a:dk2>
      <a:lt2>
        <a:srgbClr val="D8D9DC"/>
      </a:lt2>
      <a:accent1>
        <a:srgbClr val="EE2B47"/>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2500</Words>
  <Application>WPS 演示</Application>
  <PresentationFormat>宽屏</PresentationFormat>
  <Paragraphs>191</Paragraphs>
  <Slides>14</Slides>
  <Notes>0</Notes>
  <HiddenSlides>7</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14</vt:i4>
      </vt:variant>
    </vt:vector>
  </HeadingPairs>
  <TitlesOfParts>
    <vt:vector size="32" baseType="lpstr">
      <vt:lpstr>Arial</vt:lpstr>
      <vt:lpstr>宋体</vt:lpstr>
      <vt:lpstr>Wingdings</vt:lpstr>
      <vt:lpstr>微软雅黑 Light</vt:lpstr>
      <vt:lpstr>华文行楷</vt:lpstr>
      <vt:lpstr>微软雅黑</vt:lpstr>
      <vt:lpstr>汉仪落花诗W</vt:lpstr>
      <vt:lpstr>等线</vt:lpstr>
      <vt:lpstr>Courier New</vt:lpstr>
      <vt:lpstr>League Gothic Regular</vt:lpstr>
      <vt:lpstr>Lato Regular</vt:lpstr>
      <vt:lpstr>Lato Light</vt:lpstr>
      <vt:lpstr>方正清刻本悦宋简体</vt:lpstr>
      <vt:lpstr>华文新魏</vt:lpstr>
      <vt:lpstr>Wingdings</vt:lpstr>
      <vt:lpstr>Segoe UI</vt:lpstr>
      <vt:lpstr>Arial Unicode MS</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Stacey Pan</dc:creator>
  <cp:lastModifiedBy>丶先生</cp:lastModifiedBy>
  <cp:revision>2896</cp:revision>
  <cp:lastPrinted>2017-07-07T08:58:00Z</cp:lastPrinted>
  <dcterms:created xsi:type="dcterms:W3CDTF">2017-05-24T10:53:00Z</dcterms:created>
  <dcterms:modified xsi:type="dcterms:W3CDTF">2021-12-22T14:48:15Z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21FF52FFCAA54ACBBD3506867D6616F6</vt:lpwstr>
  </property>
</Properties>
</file>