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340" r:id="rId3"/>
    <p:sldId id="333" r:id="rId4"/>
    <p:sldId id="357" r:id="rId5"/>
    <p:sldId id="339" r:id="rId7"/>
    <p:sldId id="364" r:id="rId8"/>
    <p:sldId id="365" r:id="rId9"/>
    <p:sldId id="366" r:id="rId10"/>
    <p:sldId id="352" r:id="rId11"/>
    <p:sldId id="338" r:id="rId12"/>
    <p:sldId id="341" r:id="rId13"/>
    <p:sldId id="342" r:id="rId14"/>
  </p:sldIdLst>
  <p:sldSz cx="12192000" cy="6858000"/>
  <p:notesSz cx="6808470" cy="99421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E47"/>
    <a:srgbClr val="D57D93"/>
    <a:srgbClr val="D01444"/>
    <a:srgbClr val="E6E6E6"/>
    <a:srgbClr val="FFFFFF"/>
    <a:srgbClr val="2C2E3E"/>
    <a:srgbClr val="0556A6"/>
    <a:srgbClr val="0051A4"/>
    <a:srgbClr val="1F6AB2"/>
    <a:srgbClr val="343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4" autoAdjust="0"/>
  </p:normalViewPr>
  <p:slideViewPr>
    <p:cSldViewPr snapToGrid="0" showGuides="1">
      <p:cViewPr varScale="1">
        <p:scale>
          <a:sx n="108" d="100"/>
          <a:sy n="108" d="100"/>
        </p:scale>
        <p:origin x="582" y="102"/>
      </p:cViewPr>
      <p:guideLst>
        <p:guide orient="horz" pos="2149"/>
        <p:guide pos="38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728"/>
    </p:cViewPr>
  </p:sorterViewPr>
  <p:notesViewPr>
    <p:cSldViewPr snapToGrid="0">
      <p:cViewPr varScale="1">
        <p:scale>
          <a:sx n="50" d="100"/>
          <a:sy n="50" d="100"/>
        </p:scale>
        <p:origin x="29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631B5-243B-4DA8-A449-C75218439F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6038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D00B-6186-42FA-A73A-37EEB75EF2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79CC-34E6-4D12-A3CA-78A64292C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AA947-ADBA-49E0-9E3B-F6468E3FF1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7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 userDrawn="1"/>
        </p:nvSpPr>
        <p:spPr>
          <a:xfrm>
            <a:off x="7909534" y="68026"/>
            <a:ext cx="12417" cy="10010"/>
          </a:xfrm>
          <a:custGeom>
            <a:avLst/>
            <a:gdLst>
              <a:gd name="connsiteX0" fmla="*/ 0 w 12417"/>
              <a:gd name="connsiteY0" fmla="*/ 0 h 10010"/>
              <a:gd name="connsiteX1" fmla="*/ 12417 w 12417"/>
              <a:gd name="connsiteY1" fmla="*/ 0 h 10010"/>
              <a:gd name="connsiteX2" fmla="*/ 0 w 12417"/>
              <a:gd name="connsiteY2" fmla="*/ 10010 h 10010"/>
              <a:gd name="connsiteX3" fmla="*/ 0 w 12417"/>
              <a:gd name="connsiteY3" fmla="*/ 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7" h="10010">
                <a:moveTo>
                  <a:pt x="0" y="0"/>
                </a:moveTo>
                <a:lnTo>
                  <a:pt x="12417" y="0"/>
                </a:lnTo>
                <a:lnTo>
                  <a:pt x="0" y="100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标题 17"/>
          <p:cNvSpPr>
            <a:spLocks noGrp="1"/>
          </p:cNvSpPr>
          <p:nvPr>
            <p:ph type="title" hasCustomPrompt="1"/>
          </p:nvPr>
        </p:nvSpPr>
        <p:spPr>
          <a:xfrm>
            <a:off x="4717067" y="1440854"/>
            <a:ext cx="6956466" cy="77245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lnSpc>
                <a:spcPct val="120000"/>
              </a:lnSpc>
              <a:defRPr lang="zh-CN" altLang="en-US" sz="4000" b="1">
                <a:solidFill>
                  <a:srgbClr val="0051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点击此处输入标题</a:t>
            </a:r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367" y="482826"/>
            <a:ext cx="2119045" cy="574563"/>
          </a:xfrm>
          <a:prstGeom prst="rect">
            <a:avLst/>
          </a:prstGeom>
        </p:spPr>
      </p:pic>
      <p:grpSp>
        <p:nvGrpSpPr>
          <p:cNvPr id="39" name="组合 38"/>
          <p:cNvGrpSpPr/>
          <p:nvPr userDrawn="1"/>
        </p:nvGrpSpPr>
        <p:grpSpPr>
          <a:xfrm>
            <a:off x="0" y="2506334"/>
            <a:ext cx="12192000" cy="1614499"/>
            <a:chOff x="0" y="2697559"/>
            <a:chExt cx="12192000" cy="1614499"/>
          </a:xfrm>
        </p:grpSpPr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559"/>
              <a:ext cx="2412486" cy="1608324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127" y="2697559"/>
              <a:ext cx="2421749" cy="1614499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954" y="2697560"/>
              <a:ext cx="2412485" cy="1608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564" y="2697559"/>
              <a:ext cx="2412485" cy="1608324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9516" y="2697561"/>
              <a:ext cx="2412484" cy="160832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 userDrawn="1"/>
        </p:nvSpPr>
        <p:spPr>
          <a:xfrm>
            <a:off x="518466" y="4413858"/>
            <a:ext cx="4673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kern="1200" dirty="0">
                <a:solidFill>
                  <a:srgbClr val="1F6AB2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提供主动供水漏损控制解决方案</a:t>
            </a:r>
            <a:endParaRPr lang="zh-CN" altLang="en-US" sz="2500" dirty="0">
              <a:solidFill>
                <a:srgbClr val="1F6AB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380099" y="697583"/>
            <a:ext cx="1431802" cy="892552"/>
            <a:chOff x="5380099" y="697583"/>
            <a:chExt cx="1431802" cy="892552"/>
          </a:xfrm>
        </p:grpSpPr>
        <p:sp>
          <p:nvSpPr>
            <p:cNvPr id="2" name="文本框 1"/>
            <p:cNvSpPr txBox="1"/>
            <p:nvPr userDrawn="1"/>
          </p:nvSpPr>
          <p:spPr>
            <a:xfrm>
              <a:off x="5380099" y="697583"/>
              <a:ext cx="1431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556A6"/>
                  </a:solidFill>
                  <a:latin typeface="微软雅黑" panose="020B0503020204020204" charset="-122"/>
                  <a:ea typeface="微软雅黑" panose="020B0503020204020204" charset="-122"/>
                </a:rPr>
                <a:t>- </a:t>
              </a:r>
              <a:r>
                <a:rPr lang="zh-CN" altLang="en-US" sz="2800" b="1" dirty="0">
                  <a:solidFill>
                    <a:srgbClr val="0556A6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 </a:t>
              </a:r>
              <a:r>
                <a:rPr lang="en-US" altLang="zh-CN" sz="2800" b="1" dirty="0">
                  <a:solidFill>
                    <a:srgbClr val="0556A6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zh-CN" altLang="en-US" sz="2800" b="1" dirty="0">
                <a:solidFill>
                  <a:srgbClr val="0556A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 userDrawn="1"/>
          </p:nvSpPr>
          <p:spPr>
            <a:xfrm>
              <a:off x="5388178" y="1220803"/>
              <a:ext cx="1423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18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6705" y="1027456"/>
            <a:ext cx="11378590" cy="522152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53848" y="6591662"/>
            <a:ext cx="2743200" cy="149854"/>
          </a:xfrm>
          <a:prstGeom prst="rect">
            <a:avLst/>
          </a:prstGeom>
        </p:spPr>
        <p:txBody>
          <a:bodyPr/>
          <a:lstStyle>
            <a:lvl1pPr>
              <a:defRPr>
                <a:highlight>
                  <a:srgbClr val="FFFFFF"/>
                </a:highlight>
              </a:defRPr>
            </a:lvl1pPr>
          </a:lstStyle>
          <a:p>
            <a:fld id="{8CE1EEF0-630E-4094-A099-5848D878594E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 flipV="1">
            <a:off x="0" y="6642926"/>
            <a:ext cx="1219200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4285422" y="6486440"/>
            <a:ext cx="359585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kern="1200" dirty="0">
                <a:solidFill>
                  <a:schemeClr val="bg1">
                    <a:lumMod val="6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客户至上，服务周到；质量第一，科技领先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4" descr="C:\Users\Administrator\Desktop\未命名 -1.jpg未命名 -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2206" r="2206"/>
          <a:stretch>
            <a:fillRect/>
          </a:stretch>
        </p:blipFill>
        <p:spPr>
          <a:xfrm>
            <a:off x="418148" y="192088"/>
            <a:ext cx="5069205" cy="597535"/>
          </a:xfrm>
          <a:prstGeom prst="rect">
            <a:avLst/>
          </a:prstGeom>
        </p:spPr>
      </p:pic>
      <p:cxnSp>
        <p:nvCxnSpPr>
          <p:cNvPr id="8" name="直接连接符 2"/>
          <p:cNvCxnSpPr/>
          <p:nvPr userDrawn="1">
            <p:custDataLst>
              <p:tags r:id="rId4"/>
            </p:custDataLst>
          </p:nvPr>
        </p:nvCxnSpPr>
        <p:spPr>
          <a:xfrm flipV="1">
            <a:off x="420370" y="739140"/>
            <a:ext cx="11365865" cy="8890"/>
          </a:xfrm>
          <a:prstGeom prst="line">
            <a:avLst/>
          </a:prstGeom>
          <a:ln w="28575">
            <a:solidFill>
              <a:srgbClr val="C4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5"/>
          <p:cNvCxnSpPr/>
          <p:nvPr userDrawn="1">
            <p:custDataLst>
              <p:tags r:id="rId5"/>
            </p:custDataLst>
          </p:nvPr>
        </p:nvCxnSpPr>
        <p:spPr>
          <a:xfrm>
            <a:off x="420370" y="789305"/>
            <a:ext cx="11365200" cy="635"/>
          </a:xfrm>
          <a:prstGeom prst="line">
            <a:avLst/>
          </a:prstGeom>
          <a:ln w="19050">
            <a:solidFill>
              <a:srgbClr val="C4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055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334965" y="2971205"/>
            <a:ext cx="197962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311951" y="3008913"/>
            <a:ext cx="756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kern="120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- </a:t>
            </a:r>
            <a:r>
              <a:rPr lang="zh-CN" altLang="en-US" sz="3600" kern="120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提供主动供水漏损控制 </a:t>
            </a:r>
            <a:r>
              <a:rPr lang="zh-CN" altLang="en-US" sz="3600" kern="1200" dirty="0">
                <a:solidFill>
                  <a:srgbClr val="0556A6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解决</a:t>
            </a:r>
            <a:r>
              <a:rPr lang="zh-CN" altLang="en-US" sz="3600" kern="1200" dirty="0">
                <a:solidFill>
                  <a:srgbClr val="0051A4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方案  </a:t>
            </a:r>
            <a:r>
              <a:rPr lang="en-US" altLang="zh-CN" sz="3600" kern="120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-</a:t>
            </a:r>
            <a:endParaRPr lang="zh-CN" altLang="en-US" sz="36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04029" y="5618321"/>
            <a:ext cx="2119045" cy="574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129525" y="726563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633525" y="726563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54292" y="63302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050" y="814070"/>
            <a:ext cx="12172950" cy="4015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</a:rPr>
              <a:t>                                  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</a:rPr>
              <a:t>深圳拓安信物联股份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有限公司</a:t>
            </a:r>
            <a:endParaRPr lang="zh-CN" altLang="en-US" sz="3200" b="1" dirty="0" smtClean="0">
              <a:solidFill>
                <a:srgbClr val="000000"/>
              </a:solidFill>
            </a:endParaRPr>
          </a:p>
          <a:p>
            <a:pPr algn="ctr"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2023</a:t>
            </a:r>
            <a:r>
              <a:rPr 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年度述职报告</a:t>
            </a:r>
            <a:endParaRPr lang="zh-CN" sz="2400" b="1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ctr"/>
            <a:endParaRPr lang="zh-CN" sz="2400" dirty="0" smtClean="0">
              <a:solidFill>
                <a:srgbClr val="000000"/>
              </a:solidFill>
              <a:sym typeface="+mn-ea"/>
            </a:endParaRPr>
          </a:p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汇报人：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李伟鑫</a:t>
            </a:r>
            <a:endParaRPr lang="zh-CN" sz="2400" dirty="0" smtClean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7995" y="850265"/>
            <a:ext cx="11217910" cy="5862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二、</a:t>
            </a:r>
            <a:r>
              <a:rPr lang="en-US" altLang="zh-CN" sz="2400" b="1" dirty="0" smtClean="0">
                <a:solidFill>
                  <a:srgbClr val="000000"/>
                </a:solidFill>
                <a:sym typeface="+mn-ea"/>
              </a:rPr>
              <a:t>2024</a:t>
            </a: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年度工作计划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针对数据接入平台可进行以下优化：</a:t>
            </a:r>
            <a:endParaRPr lang="zh-CN" altLang="en-US" dirty="0" smtClean="0">
              <a:solidFill>
                <a:srgbClr val="000000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开发自定义链式节点：为提高处理流程的灵活性和可定制性，将开发自定义链式节点，实现可视化的处理流程配置。</a:t>
            </a:r>
            <a:endParaRPr lang="zh-CN" altLang="en-US" sz="1600" dirty="0" smtClean="0">
              <a:solidFill>
                <a:srgbClr val="000000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提高审核步骤可复现性：为方便数据进行回溯和调试，将致力于提高审核步骤的可复现性，实现全部数据转换步骤、全部审核步骤、全部清洗步骤可复现。</a:t>
            </a:r>
            <a:endParaRPr lang="zh-CN" altLang="en-US" sz="1600" dirty="0" smtClean="0">
              <a:solidFill>
                <a:srgbClr val="000000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加强数据安全：建立完善的数据安全保护机制，以保障用户数据的安全。</a:t>
            </a:r>
            <a:endParaRPr lang="zh-CN" altLang="en-US" sz="1600" dirty="0" smtClean="0">
              <a:solidFill>
                <a:srgbClr val="000000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增强原始数据JSON查询能力：为更好地满足客户的需求，将增强原始数据JSON查询能力，提供更加灵活和高效的数据查询功能。</a:t>
            </a:r>
            <a:endParaRPr lang="zh-CN" altLang="en-US" sz="1600" dirty="0" smtClean="0">
              <a:solidFill>
                <a:srgbClr val="000000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改进配置方式：为提高配置效率和准确性，同时降低配置门槛，将沉淀配置逻辑，改进配置方式，采用模板化配置。</a:t>
            </a:r>
            <a:endParaRPr lang="zh-CN" altLang="en-US" sz="1600" dirty="0" smtClean="0">
              <a:solidFill>
                <a:srgbClr val="000000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实现数据备份归档：为保障数据安全和节约服务器资源，将实现接入数据备份归档，确保数据的完整性和可恢复性。</a:t>
            </a:r>
            <a:endParaRPr lang="zh-CN" altLang="en-US" sz="1600" dirty="0" smtClean="0">
              <a:solidFill>
                <a:srgbClr val="000000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增加监控和报警机制：在数据接入平台中加入监控和报警机制，及时发现和处理异常情况，保证数据接入的稳定性和可靠性。</a:t>
            </a:r>
            <a:endParaRPr lang="zh-CN" altLang="en-US" sz="1600" dirty="0" smtClean="0">
              <a:solidFill>
                <a:srgbClr val="000000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 sz="1600" dirty="0" smtClean="0">
              <a:solidFill>
                <a:srgbClr val="0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此外，我还将积极参与基础平台组件开发或其他系统开发，积极响应公司决策，为公司做出贡献。我将全力以赴，为实现工作计划的顺利推进而努力！</a:t>
            </a:r>
            <a:endParaRPr lang="zh-CN" altLang="en-US" sz="1600" dirty="0" smtClean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2825115"/>
            <a:ext cx="11302365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 fontAlgn="auto">
              <a:lnSpc>
                <a:spcPct val="150000"/>
              </a:lnSpc>
            </a:pPr>
            <a:r>
              <a:rPr lang="en-US" sz="4800" b="1" dirty="0" smtClean="0">
                <a:solidFill>
                  <a:srgbClr val="C52E47"/>
                </a:solidFill>
                <a:effectLst/>
                <a:sym typeface="+mn-ea"/>
              </a:rPr>
              <a:t>THANKS</a:t>
            </a:r>
            <a:endParaRPr lang="en-US" sz="4800" b="1" dirty="0" smtClean="0">
              <a:solidFill>
                <a:srgbClr val="C52E47"/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450" y="850265"/>
            <a:ext cx="11259820" cy="6007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zh-CN" altLang="en-US" sz="2400" b="1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1600" dirty="0" smtClean="0">
                <a:solidFill>
                  <a:srgbClr val="000000"/>
                </a:solidFill>
                <a:sym typeface="+mn-ea"/>
              </a:rPr>
              <a:t>在过去的一年中，我主要投入于数据接入平台的相关工作，着眼于每一轮迭代的技术流程设计、数据库设计、接口设计、公用工具组件的开发与封装、相关技术难点攻关。同时，我与测试团队密切协作，积极参与并推动系统性能测试，通过不断寻找和优化系统接入与处理性能，确保平台在高负载下的稳定运行。在此过程中，我也积极协助产品输出需求，提出各需求优化项，并负责日常工作的协调沟通与安排。</a:t>
            </a:r>
            <a:endParaRPr lang="zh-CN" sz="1600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zh-CN" sz="1600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1600" dirty="0" smtClean="0">
                <a:solidFill>
                  <a:srgbClr val="000000"/>
                </a:solidFill>
                <a:sym typeface="+mn-ea"/>
              </a:rPr>
              <a:t>在每一轮迭代开始前，我与产品保持紧密联系，积极参与需求分析，确保需求与技术相互契合。在每次迭代中，我不仅仅是技术的执行者，更是需求优化的积极倡导者。通过深入理解业务流程和用户期望，我提出了一系列旨在提高系统功能性、易用性和可维护性的建议，并成功将它们付诸实践。</a:t>
            </a:r>
            <a:endParaRPr lang="zh-CN" sz="1600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zh-CN" sz="1600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1600" dirty="0" smtClean="0">
                <a:solidFill>
                  <a:srgbClr val="000000"/>
                </a:solidFill>
                <a:sym typeface="+mn-ea"/>
              </a:rPr>
              <a:t>如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在中间库接入设计阶段，为应对多样的接入场景，我提出了将中间库数据获取分为手动获取、实时获取和实时监听三种模式。我详细设计了各数据库接入的调用流程和数据库表设计，为团队提供了清晰可操作的实现思路。例如在实现Hbase数据库数据接入时，我研发了流式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查询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的Hbase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操作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工具，显著提升了数据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查询与接入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效率，确保中间库数据无阻碍地完成接入过程。在Excel接入设计中，我强调了支持自定义Excel表头导入的重要性。在外部接口接入设计阶段，我在产品设计之前提出了详尽的技术实现思路，为产品输出相关需求原型提供了强有力的支持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等等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。</a:t>
            </a:r>
            <a:endParaRPr sz="1600" dirty="0" smtClean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450" y="850265"/>
            <a:ext cx="11259820" cy="5567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zh-CN" altLang="en-US" sz="2400" b="1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sz="1600" dirty="0" smtClean="0">
                <a:solidFill>
                  <a:srgbClr val="000000"/>
                </a:solidFill>
                <a:sym typeface="+mn-ea"/>
              </a:rPr>
              <a:t>在性能测试与系统优化领域，我与测试团队合作，进行了多轮性能测试，深入发现系统性能瓶颈并有针对性地进行优化。通过调整Kafka参数配置、线程池等系统参数，以及重构代码结构，例如优化消息回调监听、异步源数据存储、异步分阶段报表统计等，成功提升了系统的数据接入和处理性能，确保了在高负载情况下平台的稳定运行。</a:t>
            </a:r>
            <a:endParaRPr sz="1600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sz="1600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sz="1600" dirty="0" smtClean="0">
                <a:solidFill>
                  <a:srgbClr val="000000"/>
                </a:solidFill>
                <a:sym typeface="+mn-ea"/>
              </a:rPr>
              <a:t>在持续的优化过程中，数据接入平台在微服务仅单节点、服务器资源最小的情况下（1核2GB内存），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压测下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成功实现接入百万数据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并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完成数据存储、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处理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、审核、清洗、转换，再到将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数据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传递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给下游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，全过程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耗时仅需</a:t>
            </a:r>
            <a:r>
              <a:rPr sz="1600" b="1" dirty="0" smtClean="0">
                <a:solidFill>
                  <a:srgbClr val="000000"/>
                </a:solidFill>
                <a:sym typeface="+mn-ea"/>
              </a:rPr>
              <a:t>4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分钟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！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值得一提的是，在服务器资源充裕的情况下，我们的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接入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处理速度将更为迅猛！这不仅是性能优化的显著成就，也确保了在有限的资源条件下系统的高效运作。</a:t>
            </a:r>
            <a:endParaRPr sz="1600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sz="1600" dirty="0" smtClean="0">
              <a:solidFill>
                <a:srgbClr val="000000"/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1600" dirty="0" smtClean="0">
                <a:solidFill>
                  <a:srgbClr val="000000"/>
                </a:solidFill>
                <a:sym typeface="+mn-ea"/>
              </a:rPr>
              <a:t>当然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我坚信这只是一个起点，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我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将持续关注系统的每一个性能细节，不断追求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更优解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，以确保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系统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能够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胜任未来</a:t>
            </a:r>
            <a:r>
              <a:rPr sz="1600" dirty="0" smtClean="0">
                <a:solidFill>
                  <a:srgbClr val="000000"/>
                </a:solidFill>
                <a:sym typeface="+mn-ea"/>
              </a:rPr>
              <a:t>更大的挑战。我坚信每一步的改进都是对卓越的追求，而我将继续为此努力</a:t>
            </a:r>
            <a:r>
              <a:rPr lang="zh-CN" sz="1600" dirty="0" smtClean="0">
                <a:solidFill>
                  <a:srgbClr val="000000"/>
                </a:solidFill>
                <a:sym typeface="+mn-ea"/>
              </a:rPr>
              <a:t>。</a:t>
            </a:r>
            <a:endParaRPr lang="zh-CN" sz="1600" dirty="0" smtClean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450" y="850265"/>
            <a:ext cx="11371580" cy="5539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 </a:t>
            </a:r>
            <a:r>
              <a:rPr lang="zh-CN" dirty="0" smtClean="0">
                <a:solidFill>
                  <a:srgbClr val="000000"/>
                </a:solidFill>
                <a:sym typeface="+mn-ea"/>
              </a:rPr>
              <a:t>截至当前，数据接入平台在接入方式上，已经支持以下接入方式：</a:t>
            </a: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r>
              <a:rPr lang="zh-CN" sz="1600"/>
              <a:t>关于中间库接入，正如前文所述，目前数据接入平台支持三种接入模式：手动接入、定时接入以及实时接入；</a:t>
            </a:r>
            <a:r>
              <a:rPr sz="1600"/>
              <a:t>对于外部API接入，数据接入平台实现了对外部API的自动鉴权，同时支持内部统一的出入参调用。</a:t>
            </a:r>
            <a:endParaRPr sz="1600"/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0455" y="2187575"/>
            <a:ext cx="8963025" cy="31527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450" y="850265"/>
            <a:ext cx="1137158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 </a:t>
            </a:r>
            <a:r>
              <a:rPr lang="zh-CN" dirty="0" smtClean="0">
                <a:solidFill>
                  <a:srgbClr val="000000"/>
                </a:solidFill>
                <a:sym typeface="+mn-ea"/>
              </a:rPr>
              <a:t>截至当前，数据接入平台在审核链路上，已经支持以下数据审核：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8620" y="2251710"/>
            <a:ext cx="7972425" cy="3486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450" y="850265"/>
            <a:ext cx="11371580" cy="5539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 </a:t>
            </a:r>
            <a:r>
              <a:rPr lang="zh-CN" dirty="0" smtClean="0">
                <a:solidFill>
                  <a:srgbClr val="000000"/>
                </a:solidFill>
                <a:sym typeface="+mn-ea"/>
              </a:rPr>
              <a:t>截至当前，数据接入平台在清洗转换上，已经支持以下数据操作：</a:t>
            </a: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endParaRPr lang="zh-CN"/>
          </a:p>
          <a:p>
            <a:pPr fontAlgn="auto">
              <a:lnSpc>
                <a:spcPct val="150000"/>
              </a:lnSpc>
            </a:pPr>
            <a:r>
              <a:rPr lang="zh-CN" sz="1600"/>
              <a:t>当前也许还存在着许多未尽事宜，但是坚信通过不断努力，不断地致力于优化和拓展数据接入平台的能力，不断追求数据接入平台的高效灵活实用，以更好地满足业务不断增长的需求。</a:t>
            </a:r>
            <a:endParaRPr 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1861185"/>
            <a:ext cx="8686800" cy="3600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450" y="850265"/>
            <a:ext cx="1137158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 </a:t>
            </a:r>
            <a:r>
              <a:rPr lang="zh-CN" dirty="0" smtClean="0">
                <a:solidFill>
                  <a:srgbClr val="000000"/>
                </a:solidFill>
                <a:sym typeface="+mn-ea"/>
              </a:rPr>
              <a:t>截至当前，除了公司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SAAS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系统，</a:t>
            </a:r>
            <a:r>
              <a:rPr lang="zh-CN" dirty="0" smtClean="0">
                <a:solidFill>
                  <a:srgbClr val="000000"/>
                </a:solidFill>
                <a:sym typeface="+mn-ea"/>
              </a:rPr>
              <a:t>数据接入平台已投入使用或即将投入使用的项目有：</a:t>
            </a: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sz="1600"/>
          </a:p>
          <a:p>
            <a:pPr fontAlgn="auto">
              <a:lnSpc>
                <a:spcPct val="150000"/>
              </a:lnSpc>
            </a:pPr>
            <a:r>
              <a:rPr lang="zh-CN" sz="1600"/>
              <a:t>随着接入项目的增加，对于数据接入平台而言，这既是一个挑战，也是一个机遇。必将持续改进和扩展数据接入的服务，以满足未来可能出现的需求，并保持坚持不懈的态度，与各个项目共同成长。</a:t>
            </a:r>
            <a:endParaRPr lang="zh-CN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170" y="2054860"/>
            <a:ext cx="6362700" cy="3286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450" y="850265"/>
            <a:ext cx="1137158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 2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、本年度内工作开展所形成的经验总结，及后续的改进措施；</a:t>
            </a:r>
            <a:endParaRPr lang="zh-CN" altLang="en-US" dirty="0" smtClean="0">
              <a:solidFill>
                <a:srgbClr val="000000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经验总结：</a:t>
            </a:r>
            <a:endParaRPr lang="zh-CN" altLang="en-US" sz="1600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/>
              <a:t>异常情况处理：在开发过程中充分考虑各种异常情况，如网络故障、数据格式错误、中间件异常等等突发情况，制定相应的异常处理策略，保证系统的稳定性和可靠性。</a:t>
            </a:r>
            <a:endParaRPr lang="zh-CN" altLang="en-US" sz="1600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/>
              <a:t>接口设计和文档：在开发过程中，注重接口的设计和文档编写，清晰地定义数据接入方式、参数和返回结果，方便其他团队或系统集成使用。</a:t>
            </a:r>
            <a:endParaRPr lang="zh-CN" altLang="en-US" sz="1600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/>
              <a:t>技术沉淀：在项目中积累了大量的技术沉淀，包括幂等，防重复消费，回调监听、多数据源事务，动态表头、接口缓存等等，</a:t>
            </a:r>
            <a:r>
              <a:rPr sz="1600"/>
              <a:t>如Kafka参数调优不仅提升了数据接入平台稳定性，还为数据同步服务提供了参数模板，使之更为稳定。</a:t>
            </a:r>
            <a:endParaRPr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改进措施：</a:t>
            </a:r>
            <a:endParaRPr lang="zh-CN" altLang="en-US" sz="1600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/>
              <a:t>增加监控和报警机制：在数据接入平台中加入监控和报警机制，及时发现和处理异常情况，保证数据接入的稳定性和可靠性。</a:t>
            </a:r>
            <a:endParaRPr lang="zh-CN" altLang="en-US" sz="1600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/>
              <a:t>积极复盘：对项目开发流程进行回顾和总结，找出存在的问题并提出改进建议，以提高项目开发效率和质量。</a:t>
            </a:r>
            <a:endParaRPr lang="zh-CN" altLang="en-US" sz="1600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sym typeface="+mn-ea"/>
              </a:rPr>
              <a:t>持续学习：及时跟进最新的技术发展动态，保持对新技术的敏感度，不断提升自身的专业水平。</a:t>
            </a:r>
            <a:endParaRPr lang="zh-CN" altLang="en-US" sz="16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3390" y="850265"/>
            <a:ext cx="1134300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3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、聚焦部门和岗位工作，对公司或部门的建议；</a:t>
            </a:r>
            <a:endParaRPr lang="zh-CN" altLang="en-US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marL="742950" lvl="1" indent="-285750" algn="l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希望公司可以越来越好，为员工谋取更多福利。如条件允许，希望能够为员工组织健康体检。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d50dd806-35cb-4cf0-a3ba-61d6a1b6c6c0"/>
  <p:tag name="COMMONDATA" val="eyJoZGlkIjoiNzhiMTBmYjAxNWFlNTgwZDEzY2RmMjAzODkxNmJjMTAifQ=="/>
  <p:tag name="commondata" val="eyJoZGlkIjoiMjQ5NTM3N2IxOTc1MGYxNTE3NWNlMTRmNGU1ZTQ0MGUifQ=="/>
  <p:tag name="resource_record_key" val="{&quot;70&quot;:[3312668,3312363,3312239,3315344,3312318]}"/>
</p:tagLst>
</file>

<file path=ppt/theme/theme1.xml><?xml version="1.0" encoding="utf-8"?>
<a:theme xmlns:a="http://schemas.openxmlformats.org/drawingml/2006/main" name="1_自定义设计方案">
  <a:themeElements>
    <a:clrScheme name="DEWIN">
      <a:dk1>
        <a:srgbClr val="2C2E3E"/>
      </a:dk1>
      <a:lt1>
        <a:sysClr val="window" lastClr="FFFFFF"/>
      </a:lt1>
      <a:dk2>
        <a:srgbClr val="34374C"/>
      </a:dk2>
      <a:lt2>
        <a:srgbClr val="D8D9DC"/>
      </a:lt2>
      <a:accent1>
        <a:srgbClr val="EE2B47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2497</Words>
  <Application>WPS 演示</Application>
  <PresentationFormat>宽屏</PresentationFormat>
  <Paragraphs>118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 Light</vt:lpstr>
      <vt:lpstr>华文行楷</vt:lpstr>
      <vt:lpstr>微软雅黑</vt:lpstr>
      <vt:lpstr>等线</vt:lpstr>
      <vt:lpstr>Arial Unicode MS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Stacey Pan</dc:creator>
  <cp:lastModifiedBy>dell</cp:lastModifiedBy>
  <cp:revision>1919</cp:revision>
  <cp:lastPrinted>2017-07-07T08:58:00Z</cp:lastPrinted>
  <dcterms:created xsi:type="dcterms:W3CDTF">2017-05-24T10:53:00Z</dcterms:created>
  <dcterms:modified xsi:type="dcterms:W3CDTF">2023-12-22T11:39:50Z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5B499DF3F4F44892A87374CF3B2045D7_13</vt:lpwstr>
  </property>
</Properties>
</file>