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0" r:id="rId3"/>
    <p:sldId id="266" r:id="rId4"/>
    <p:sldId id="267" r:id="rId5"/>
    <p:sldId id="290" r:id="rId6"/>
    <p:sldId id="293" r:id="rId7"/>
    <p:sldId id="274" r:id="rId8"/>
    <p:sldId id="301" r:id="rId9"/>
    <p:sldId id="276" r:id="rId10"/>
    <p:sldId id="302" r:id="rId11"/>
    <p:sldId id="277" r:id="rId12"/>
    <p:sldId id="282" r:id="rId13"/>
    <p:sldId id="295" r:id="rId14"/>
    <p:sldId id="296" r:id="rId15"/>
    <p:sldId id="312" r:id="rId16"/>
    <p:sldId id="289" r:id="rId17"/>
    <p:sldId id="303" r:id="rId18"/>
    <p:sldId id="268" r:id="rId19"/>
    <p:sldId id="283" r:id="rId20"/>
    <p:sldId id="287" r:id="rId21"/>
    <p:sldId id="286" r:id="rId22"/>
    <p:sldId id="306" r:id="rId23"/>
    <p:sldId id="291" r:id="rId24"/>
    <p:sldId id="297" r:id="rId25"/>
    <p:sldId id="314" r:id="rId26"/>
    <p:sldId id="315" r:id="rId27"/>
    <p:sldId id="308" r:id="rId28"/>
    <p:sldId id="309" r:id="rId29"/>
    <p:sldId id="310" r:id="rId30"/>
    <p:sldId id="311" r:id="rId31"/>
    <p:sldId id="292" r:id="rId32"/>
    <p:sldId id="298" r:id="rId33"/>
    <p:sldId id="313" r:id="rId34"/>
    <p:sldId id="316" r:id="rId35"/>
    <p:sldId id="317" r:id="rId36"/>
    <p:sldId id="318" r:id="rId37"/>
    <p:sldId id="319" r:id="rId38"/>
    <p:sldId id="271" r:id="rId39"/>
    <p:sldId id="272" r:id="rId40"/>
    <p:sldId id="278" r:id="rId41"/>
    <p:sldId id="273" r:id="rId42"/>
    <p:sldId id="261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/>
    <p:restoredTop sz="93071" autoAdjust="0"/>
  </p:normalViewPr>
  <p:slideViewPr>
    <p:cSldViewPr snapToGrid="0" snapToObjects="1">
      <p:cViewPr varScale="1">
        <p:scale>
          <a:sx n="89" d="100"/>
          <a:sy n="89" d="100"/>
        </p:scale>
        <p:origin x="-96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1" d="100"/>
          <a:sy n="171" d="100"/>
        </p:scale>
        <p:origin x="318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034E6-1DAF-8640-A082-C17E2061D5C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21A39-A5A5-D74C-A24F-7B9B11FE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50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314AE-CAB7-C84B-AE0D-AA7AA5041A2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6B7BF-E4B8-2A4B-B413-392D70FA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B7BF-E4B8-2A4B-B413-392D70FA49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2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/>
          <a:p>
            <a:fld id="{E7CCFBAC-6F0B-4749-852A-129F5E8AA651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69" y="3625276"/>
            <a:ext cx="3232723" cy="3232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29" y="194305"/>
            <a:ext cx="2818070" cy="325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8" y="194305"/>
            <a:ext cx="752773" cy="3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3812"/>
            <a:ext cx="3932237" cy="1373588"/>
          </a:xfrm>
        </p:spPr>
        <p:txBody>
          <a:bodyPr anchor="b"/>
          <a:lstStyle>
            <a:lvl1pPr>
              <a:defRPr sz="3200">
                <a:solidFill>
                  <a:srgbClr val="4278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3813"/>
            <a:ext cx="6172200" cy="5177238"/>
          </a:xfrm>
        </p:spPr>
        <p:txBody>
          <a:bodyPr/>
          <a:lstStyle>
            <a:lvl1pPr>
              <a:defRPr sz="3200">
                <a:solidFill>
                  <a:srgbClr val="4278BD"/>
                </a:solidFill>
              </a:defRPr>
            </a:lvl1pPr>
            <a:lvl2pPr>
              <a:defRPr sz="2800">
                <a:solidFill>
                  <a:srgbClr val="4278BD"/>
                </a:solidFill>
              </a:defRPr>
            </a:lvl2pPr>
            <a:lvl3pPr>
              <a:defRPr sz="2400">
                <a:solidFill>
                  <a:srgbClr val="4278BD"/>
                </a:solidFill>
              </a:defRPr>
            </a:lvl3pPr>
            <a:lvl4pPr>
              <a:defRPr sz="2000">
                <a:solidFill>
                  <a:srgbClr val="4278BD"/>
                </a:solidFill>
              </a:defRPr>
            </a:lvl4pPr>
            <a:lvl5pPr>
              <a:defRPr sz="2000">
                <a:solidFill>
                  <a:srgbClr val="4278B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278B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fld id="{BD291E00-49D5-9542-9B6A-B58B146D7323}" type="datetime1">
              <a:rPr lang="en-US" smtClean="0"/>
              <a:t>4/27/16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4278BD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84" y="5103343"/>
            <a:ext cx="1746492" cy="1746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" y="98981"/>
            <a:ext cx="969360" cy="5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82" y="61130"/>
            <a:ext cx="3053901" cy="5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8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2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3812"/>
            <a:ext cx="3932237" cy="13735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83813"/>
            <a:ext cx="6172200" cy="51772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111507"/>
            <a:ext cx="1746492" cy="1746492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AD101FA-763A-2648-AF6D-38F5CDA4238E}" type="datetime1">
              <a:rPr lang="en-US" smtClean="0"/>
              <a:t>4/27/16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29" y="194305"/>
            <a:ext cx="2818070" cy="3253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8" y="194305"/>
            <a:ext cx="752773" cy="3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0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3812"/>
            <a:ext cx="3932237" cy="1373587"/>
          </a:xfrm>
        </p:spPr>
        <p:txBody>
          <a:bodyPr anchor="b"/>
          <a:lstStyle>
            <a:lvl1pPr>
              <a:defRPr sz="3200">
                <a:solidFill>
                  <a:srgbClr val="4278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83813"/>
            <a:ext cx="6172200" cy="5177238"/>
          </a:xfrm>
        </p:spPr>
        <p:txBody>
          <a:bodyPr anchor="t"/>
          <a:lstStyle>
            <a:lvl1pPr marL="0" indent="0">
              <a:buNone/>
              <a:defRPr sz="3200">
                <a:solidFill>
                  <a:srgbClr val="4278B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278B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fld id="{5BBD6046-A50F-7644-8AA6-8049BB654CCE}" type="datetime1">
              <a:rPr lang="en-US" smtClean="0"/>
              <a:t>4/27/16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4278BD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84" y="5103343"/>
            <a:ext cx="1746492" cy="1746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" y="98981"/>
            <a:ext cx="969360" cy="5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82" y="61130"/>
            <a:ext cx="3053901" cy="5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2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2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EC711FEF-181F-3F49-B02E-A3B9D23AAD54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69" y="3625276"/>
            <a:ext cx="3232723" cy="32327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29" y="194305"/>
            <a:ext cx="2818070" cy="325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8" y="194305"/>
            <a:ext cx="752773" cy="3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6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>
              <a:defRPr>
                <a:solidFill>
                  <a:srgbClr val="4278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fld id="{212CF47D-3E36-0A41-AA46-47EEA942A788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4278BD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" y="98981"/>
            <a:ext cx="969360" cy="513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82" y="61130"/>
            <a:ext cx="3053901" cy="584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69" y="3613728"/>
            <a:ext cx="3236107" cy="323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4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2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8580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B1D6A495-8DE7-7342-9582-C39ED0064791}" type="datetime1">
              <a:rPr lang="en-US" smtClean="0"/>
              <a:t>4/27/16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69" y="3625276"/>
            <a:ext cx="3232723" cy="3232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29" y="194305"/>
            <a:ext cx="2818070" cy="325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8" y="194305"/>
            <a:ext cx="752773" cy="3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1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fld id="{EC06AB6C-78BF-254F-965F-C50CACDF5945}" type="datetime1">
              <a:rPr lang="en-US" smtClean="0"/>
              <a:t>4/27/16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" y="98981"/>
            <a:ext cx="969360" cy="513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82" y="61130"/>
            <a:ext cx="3053901" cy="5846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69" y="3613728"/>
            <a:ext cx="3236107" cy="323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4278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278B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78BD"/>
                </a:solidFill>
              </a:defRPr>
            </a:lvl1pPr>
          </a:lstStyle>
          <a:p>
            <a:fld id="{0D9E94F5-DD2D-9B4A-8260-862539188B23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78BD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" y="98981"/>
            <a:ext cx="969360" cy="5137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82" y="61130"/>
            <a:ext cx="3053901" cy="5846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69" y="3613728"/>
            <a:ext cx="3236107" cy="323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2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03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111507"/>
            <a:ext cx="1746492" cy="1746492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230781D-2CE1-834E-AB4F-8D0000B6CAB4}" type="datetime1">
              <a:rPr lang="en-US" smtClean="0"/>
              <a:t>4/27/16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29" y="194305"/>
            <a:ext cx="2818070" cy="325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8" y="194305"/>
            <a:ext cx="752773" cy="3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4278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032373"/>
          </a:xfrm>
        </p:spPr>
        <p:txBody>
          <a:bodyPr/>
          <a:lstStyle>
            <a:lvl1pPr>
              <a:defRPr>
                <a:solidFill>
                  <a:srgbClr val="4278BD"/>
                </a:solidFill>
              </a:defRPr>
            </a:lvl1pPr>
            <a:lvl2pPr>
              <a:defRPr>
                <a:solidFill>
                  <a:srgbClr val="4278BD"/>
                </a:solidFill>
              </a:defRPr>
            </a:lvl2pPr>
            <a:lvl3pPr>
              <a:defRPr>
                <a:solidFill>
                  <a:srgbClr val="4278BD"/>
                </a:solidFill>
              </a:defRPr>
            </a:lvl3pPr>
            <a:lvl4pPr>
              <a:defRPr>
                <a:solidFill>
                  <a:srgbClr val="4278BD"/>
                </a:solidFill>
              </a:defRPr>
            </a:lvl4pPr>
            <a:lvl5pPr>
              <a:defRPr>
                <a:solidFill>
                  <a:srgbClr val="4278B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fld id="{AE125C4B-081A-5B40-8585-B068A8AF687E}" type="datetime1">
              <a:rPr lang="en-US" smtClean="0"/>
              <a:t>4/27/16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4278BD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84" y="5103343"/>
            <a:ext cx="1746492" cy="17464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" y="98981"/>
            <a:ext cx="969360" cy="513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82" y="61130"/>
            <a:ext cx="3053901" cy="5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0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2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4590"/>
            <a:ext cx="5181600" cy="503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4590"/>
            <a:ext cx="5181600" cy="503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111507"/>
            <a:ext cx="1746492" cy="1746492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5E38E09-8099-0643-9383-95E424EBF7E6}" type="datetime1">
              <a:rPr lang="en-US" smtClean="0"/>
              <a:t>4/27/16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29" y="194305"/>
            <a:ext cx="2818070" cy="3253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8" y="194305"/>
            <a:ext cx="752773" cy="3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4278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4590"/>
            <a:ext cx="5181600" cy="5032373"/>
          </a:xfrm>
        </p:spPr>
        <p:txBody>
          <a:bodyPr/>
          <a:lstStyle>
            <a:lvl1pPr>
              <a:defRPr>
                <a:solidFill>
                  <a:srgbClr val="4278BD"/>
                </a:solidFill>
              </a:defRPr>
            </a:lvl1pPr>
            <a:lvl2pPr>
              <a:defRPr>
                <a:solidFill>
                  <a:srgbClr val="4278BD"/>
                </a:solidFill>
              </a:defRPr>
            </a:lvl2pPr>
            <a:lvl3pPr>
              <a:defRPr>
                <a:solidFill>
                  <a:srgbClr val="4278BD"/>
                </a:solidFill>
              </a:defRPr>
            </a:lvl3pPr>
            <a:lvl4pPr>
              <a:defRPr>
                <a:solidFill>
                  <a:srgbClr val="4278BD"/>
                </a:solidFill>
              </a:defRPr>
            </a:lvl4pPr>
            <a:lvl5pPr>
              <a:defRPr>
                <a:solidFill>
                  <a:srgbClr val="4278B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4590"/>
            <a:ext cx="5181600" cy="5032373"/>
          </a:xfrm>
        </p:spPr>
        <p:txBody>
          <a:bodyPr/>
          <a:lstStyle>
            <a:lvl1pPr>
              <a:defRPr>
                <a:solidFill>
                  <a:srgbClr val="4278BD"/>
                </a:solidFill>
              </a:defRPr>
            </a:lvl1pPr>
            <a:lvl2pPr>
              <a:defRPr>
                <a:solidFill>
                  <a:srgbClr val="4278BD"/>
                </a:solidFill>
              </a:defRPr>
            </a:lvl2pPr>
            <a:lvl3pPr>
              <a:defRPr>
                <a:solidFill>
                  <a:srgbClr val="4278BD"/>
                </a:solidFill>
              </a:defRPr>
            </a:lvl3pPr>
            <a:lvl4pPr>
              <a:defRPr>
                <a:solidFill>
                  <a:srgbClr val="4278BD"/>
                </a:solidFill>
              </a:defRPr>
            </a:lvl4pPr>
            <a:lvl5pPr>
              <a:defRPr>
                <a:solidFill>
                  <a:srgbClr val="4278B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fld id="{233AD411-DF45-414D-9B12-42207C206024}" type="datetime1">
              <a:rPr lang="en-US" smtClean="0"/>
              <a:t>4/27/16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4278BD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84" y="5103343"/>
            <a:ext cx="1746492" cy="1746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" y="98981"/>
            <a:ext cx="969360" cy="5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82" y="61130"/>
            <a:ext cx="3053901" cy="5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2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946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459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8502"/>
            <a:ext cx="5157787" cy="4221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459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8502"/>
            <a:ext cx="5183188" cy="4221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111507"/>
            <a:ext cx="1746492" cy="1746492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F05C367-A9E8-3D48-A919-66490B11C415}" type="datetime1">
              <a:rPr lang="en-US" smtClean="0"/>
              <a:t>4/27/16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29" y="194305"/>
            <a:ext cx="2818070" cy="325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8" y="194305"/>
            <a:ext cx="752773" cy="3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946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4278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459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278B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8502"/>
            <a:ext cx="5157787" cy="4221161"/>
          </a:xfrm>
        </p:spPr>
        <p:txBody>
          <a:bodyPr/>
          <a:lstStyle>
            <a:lvl1pPr>
              <a:defRPr>
                <a:solidFill>
                  <a:srgbClr val="4278BD"/>
                </a:solidFill>
              </a:defRPr>
            </a:lvl1pPr>
            <a:lvl2pPr>
              <a:defRPr>
                <a:solidFill>
                  <a:srgbClr val="4278BD"/>
                </a:solidFill>
              </a:defRPr>
            </a:lvl2pPr>
            <a:lvl3pPr>
              <a:defRPr>
                <a:solidFill>
                  <a:srgbClr val="4278BD"/>
                </a:solidFill>
              </a:defRPr>
            </a:lvl3pPr>
            <a:lvl4pPr>
              <a:defRPr>
                <a:solidFill>
                  <a:srgbClr val="4278BD"/>
                </a:solidFill>
              </a:defRPr>
            </a:lvl4pPr>
            <a:lvl5pPr>
              <a:defRPr>
                <a:solidFill>
                  <a:srgbClr val="4278B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459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278B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8502"/>
            <a:ext cx="5183188" cy="4221161"/>
          </a:xfrm>
        </p:spPr>
        <p:txBody>
          <a:bodyPr/>
          <a:lstStyle>
            <a:lvl1pPr>
              <a:defRPr>
                <a:solidFill>
                  <a:srgbClr val="4278BD"/>
                </a:solidFill>
              </a:defRPr>
            </a:lvl1pPr>
            <a:lvl2pPr>
              <a:defRPr>
                <a:solidFill>
                  <a:srgbClr val="4278BD"/>
                </a:solidFill>
              </a:defRPr>
            </a:lvl2pPr>
            <a:lvl3pPr>
              <a:defRPr>
                <a:solidFill>
                  <a:srgbClr val="4278BD"/>
                </a:solidFill>
              </a:defRPr>
            </a:lvl3pPr>
            <a:lvl4pPr>
              <a:defRPr>
                <a:solidFill>
                  <a:srgbClr val="4278BD"/>
                </a:solidFill>
              </a:defRPr>
            </a:lvl4pPr>
            <a:lvl5pPr>
              <a:defRPr>
                <a:solidFill>
                  <a:srgbClr val="4278B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fld id="{44CAACB7-7C2F-8647-B185-31CCB7130571}" type="datetime1">
              <a:rPr lang="en-US" smtClean="0"/>
              <a:t>4/27/16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78BD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4278BD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84" y="5103343"/>
            <a:ext cx="1746492" cy="17464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" y="98981"/>
            <a:ext cx="969360" cy="513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82" y="61130"/>
            <a:ext cx="3053901" cy="5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2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2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3812"/>
            <a:ext cx="3932237" cy="13735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3813"/>
            <a:ext cx="6172200" cy="517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111507"/>
            <a:ext cx="1746492" cy="1746492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CB650BB-49DC-5143-801A-D0400E8537AD}" type="datetime1">
              <a:rPr lang="en-US" smtClean="0"/>
              <a:t>4/27/16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29" y="194305"/>
            <a:ext cx="2818070" cy="3253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8" y="194305"/>
            <a:ext cx="752773" cy="3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4588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9" y="6356350"/>
            <a:ext cx="188322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73F459A8-299A-B04C-8089-C71F18B71380}" type="datetime1">
              <a:rPr lang="en-US" smtClean="0"/>
              <a:t>4/27/16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4429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429" y="6356350"/>
            <a:ext cx="223157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B93259C-120A-C04F-BB5B-C69F357666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2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3" r:id="rId2"/>
    <p:sldLayoutId id="2147483698" r:id="rId3"/>
    <p:sldLayoutId id="2147483706" r:id="rId4"/>
    <p:sldLayoutId id="2147483700" r:id="rId5"/>
    <p:sldLayoutId id="2147483707" r:id="rId6"/>
    <p:sldLayoutId id="2147483701" r:id="rId7"/>
    <p:sldLayoutId id="2147483708" r:id="rId8"/>
    <p:sldLayoutId id="2147483704" r:id="rId9"/>
    <p:sldLayoutId id="2147483709" r:id="rId10"/>
    <p:sldLayoutId id="2147483705" r:id="rId11"/>
    <p:sldLayoutId id="2147483710" r:id="rId12"/>
    <p:sldLayoutId id="2147483702" r:id="rId13"/>
    <p:sldLayoutId id="2147483711" r:id="rId14"/>
    <p:sldLayoutId id="2147483703" r:id="rId15"/>
    <p:sldLayoutId id="214748371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an </a:t>
            </a:r>
            <a:r>
              <a:rPr lang="en-US" dirty="0" err="1" smtClean="0"/>
              <a:t>AngularJS</a:t>
            </a:r>
            <a:r>
              <a:rPr lang="en-US" dirty="0"/>
              <a:t> </a:t>
            </a:r>
            <a:r>
              <a:rPr lang="en-US" dirty="0" smtClean="0"/>
              <a:t>plugin </a:t>
            </a:r>
            <a:r>
              <a:rPr lang="en-US" smtClean="0"/>
              <a:t>for Horizon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Douglas Fish, Advisory Software Engineer, IRC: </a:t>
            </a:r>
            <a:r>
              <a:rPr lang="en-US" sz="2000" dirty="0" err="1" smtClean="0"/>
              <a:t>doug</a:t>
            </a:r>
            <a:r>
              <a:rPr lang="en-US" sz="2000" dirty="0" smtClean="0"/>
              <a:t>-fish</a:t>
            </a:r>
          </a:p>
          <a:p>
            <a:r>
              <a:rPr lang="en-US" sz="2000" dirty="0" smtClean="0"/>
              <a:t>Neela Shah, Senior Software Engineer, IRC: </a:t>
            </a:r>
            <a:r>
              <a:rPr lang="en-US" sz="2000" dirty="0" err="1" smtClean="0"/>
              <a:t>neela_shah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7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Basic Plugin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views.py</a:t>
            </a:r>
            <a:endParaRPr lang="en-US" b="1" dirty="0"/>
          </a:p>
          <a:p>
            <a:pPr lvl="1"/>
            <a:r>
              <a:rPr lang="en-US" dirty="0"/>
              <a:t>Rendering of the index page is done server-side -  view references an HTML page. </a:t>
            </a:r>
          </a:p>
          <a:p>
            <a:pPr lvl="1"/>
            <a:r>
              <a:rPr lang="en-US" dirty="0"/>
              <a:t>Once returned to browser, angular takes over.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django.views</a:t>
            </a:r>
            <a:r>
              <a:rPr lang="en-US" dirty="0">
                <a:solidFill>
                  <a:srgbClr val="000000"/>
                </a:solidFill>
              </a:rPr>
              <a:t> import generic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class </a:t>
            </a:r>
            <a:r>
              <a:rPr lang="en-US" dirty="0" err="1">
                <a:solidFill>
                  <a:srgbClr val="000000"/>
                </a:solidFill>
              </a:rPr>
              <a:t>IndexView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generic.TemplateView</a:t>
            </a:r>
            <a:r>
              <a:rPr lang="en-US" dirty="0">
                <a:solidFill>
                  <a:srgbClr val="000000"/>
                </a:solidFill>
              </a:rPr>
              <a:t>):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template_name</a:t>
            </a:r>
            <a:r>
              <a:rPr lang="en-US" dirty="0">
                <a:solidFill>
                  <a:srgbClr val="000000"/>
                </a:solidFill>
              </a:rPr>
              <a:t> = 'project/sample/index.html’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8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Basic Plugin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3803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index.html</a:t>
            </a:r>
            <a:endParaRPr lang="en-US" b="1" dirty="0" smtClean="0"/>
          </a:p>
          <a:p>
            <a:pPr lvl="1"/>
            <a:r>
              <a:rPr lang="en-US" dirty="0" smtClean="0"/>
              <a:t>Needed for rendering and </a:t>
            </a:r>
            <a:r>
              <a:rPr lang="en-US" dirty="0"/>
              <a:t>serves as an entry point for Angular.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example, we use a </a:t>
            </a:r>
            <a:r>
              <a:rPr lang="en-US" dirty="0" err="1"/>
              <a:t>Django</a:t>
            </a:r>
            <a:r>
              <a:rPr lang="en-US" dirty="0"/>
              <a:t> template as the glue to our Angular template. </a:t>
            </a:r>
            <a:endParaRPr lang="en-US" dirty="0" smtClean="0"/>
          </a:p>
          <a:p>
            <a:pPr lvl="1"/>
            <a:r>
              <a:rPr lang="en-US" dirty="0" smtClean="0"/>
              <a:t>Why </a:t>
            </a:r>
            <a:r>
              <a:rPr lang="en-US" dirty="0" err="1"/>
              <a:t>Django</a:t>
            </a:r>
            <a:r>
              <a:rPr lang="en-US" dirty="0"/>
              <a:t> template </a:t>
            </a:r>
            <a:r>
              <a:rPr lang="en-US" dirty="0" smtClean="0"/>
              <a:t>- </a:t>
            </a:r>
            <a:r>
              <a:rPr lang="en-US" dirty="0" err="1" smtClean="0"/>
              <a:t>base.html</a:t>
            </a:r>
            <a:r>
              <a:rPr lang="en-US" dirty="0" smtClean="0"/>
              <a:t> </a:t>
            </a:r>
            <a:r>
              <a:rPr lang="en-US" dirty="0"/>
              <a:t>contains the navigation piece </a:t>
            </a:r>
            <a:r>
              <a:rPr lang="en-US" dirty="0" smtClean="0"/>
              <a:t>for panels.</a:t>
            </a:r>
          </a:p>
          <a:p>
            <a:pPr lvl="1"/>
            <a:endParaRPr lang="en-US" dirty="0" smtClean="0"/>
          </a:p>
          <a:p>
            <a:pPr marL="1371600" lvl="3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{% extends '</a:t>
            </a:r>
            <a:r>
              <a:rPr lang="en-US" sz="2200" dirty="0" err="1">
                <a:solidFill>
                  <a:srgbClr val="000000"/>
                </a:solidFill>
              </a:rPr>
              <a:t>base.html</a:t>
            </a:r>
            <a:r>
              <a:rPr lang="en-US" sz="2200" dirty="0">
                <a:solidFill>
                  <a:srgbClr val="000000"/>
                </a:solidFill>
              </a:rPr>
              <a:t>' %}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{</a:t>
            </a:r>
            <a:r>
              <a:rPr lang="en-US" sz="2200" dirty="0">
                <a:solidFill>
                  <a:srgbClr val="000000"/>
                </a:solidFill>
              </a:rPr>
              <a:t>% load i18n %}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{</a:t>
            </a:r>
            <a:r>
              <a:rPr lang="en-US" sz="2200" dirty="0">
                <a:solidFill>
                  <a:srgbClr val="000000"/>
                </a:solidFill>
              </a:rPr>
              <a:t>% block title %}{% trans "Sample Plugin Title" %}{% </a:t>
            </a:r>
            <a:r>
              <a:rPr lang="en-US" sz="2200" dirty="0" err="1">
                <a:solidFill>
                  <a:srgbClr val="000000"/>
                </a:solidFill>
              </a:rPr>
              <a:t>endblock</a:t>
            </a:r>
            <a:r>
              <a:rPr lang="en-US" sz="2200" dirty="0">
                <a:solidFill>
                  <a:srgbClr val="000000"/>
                </a:solidFill>
              </a:rPr>
              <a:t> %}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{</a:t>
            </a:r>
            <a:r>
              <a:rPr lang="en-US" sz="2200" dirty="0">
                <a:solidFill>
                  <a:srgbClr val="000000"/>
                </a:solidFill>
              </a:rPr>
              <a:t>% block </a:t>
            </a:r>
            <a:r>
              <a:rPr lang="en-US" sz="2200" dirty="0" err="1">
                <a:solidFill>
                  <a:srgbClr val="000000"/>
                </a:solidFill>
              </a:rPr>
              <a:t>page_header</a:t>
            </a:r>
            <a:r>
              <a:rPr lang="en-US" sz="2200" dirty="0">
                <a:solidFill>
                  <a:srgbClr val="000000"/>
                </a:solidFill>
              </a:rPr>
              <a:t> %}{% </a:t>
            </a:r>
            <a:r>
              <a:rPr lang="en-US" sz="2200" dirty="0" err="1">
                <a:solidFill>
                  <a:srgbClr val="000000"/>
                </a:solidFill>
              </a:rPr>
              <a:t>endblock</a:t>
            </a:r>
            <a:r>
              <a:rPr lang="en-US" sz="2200" dirty="0">
                <a:solidFill>
                  <a:srgbClr val="000000"/>
                </a:solidFill>
              </a:rPr>
              <a:t> %}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{</a:t>
            </a:r>
            <a:r>
              <a:rPr lang="en-US" sz="2200" dirty="0">
                <a:solidFill>
                  <a:srgbClr val="000000"/>
                </a:solidFill>
              </a:rPr>
              <a:t>% block </a:t>
            </a:r>
            <a:r>
              <a:rPr lang="en-US" sz="2200" dirty="0" err="1">
                <a:solidFill>
                  <a:srgbClr val="000000"/>
                </a:solidFill>
              </a:rPr>
              <a:t>ng_route_base</a:t>
            </a:r>
            <a:r>
              <a:rPr lang="en-US" sz="2200" dirty="0">
                <a:solidFill>
                  <a:srgbClr val="000000"/>
                </a:solidFill>
              </a:rPr>
              <a:t> %}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smtClean="0">
                <a:solidFill>
                  <a:srgbClr val="000000"/>
                </a:solidFill>
              </a:rPr>
              <a:t>&lt;</a:t>
            </a:r>
            <a:r>
              <a:rPr lang="en-US" sz="2200" dirty="0">
                <a:solidFill>
                  <a:srgbClr val="000000"/>
                </a:solidFill>
              </a:rPr>
              <a:t>base </a:t>
            </a:r>
            <a:r>
              <a:rPr lang="en-US" sz="2200" dirty="0" err="1">
                <a:solidFill>
                  <a:srgbClr val="000000"/>
                </a:solidFill>
              </a:rPr>
              <a:t>href</a:t>
            </a:r>
            <a:r>
              <a:rPr lang="en-US" sz="2200" dirty="0">
                <a:solidFill>
                  <a:srgbClr val="000000"/>
                </a:solidFill>
              </a:rPr>
              <a:t>="{{ WEBROOT }}"&gt;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{</a:t>
            </a:r>
            <a:r>
              <a:rPr lang="en-US" sz="2200" dirty="0">
                <a:solidFill>
                  <a:srgbClr val="000000"/>
                </a:solidFill>
              </a:rPr>
              <a:t>% </a:t>
            </a:r>
            <a:r>
              <a:rPr lang="en-US" sz="2200" dirty="0" err="1">
                <a:solidFill>
                  <a:srgbClr val="000000"/>
                </a:solidFill>
              </a:rPr>
              <a:t>endblock</a:t>
            </a:r>
            <a:r>
              <a:rPr lang="en-US" sz="2200" dirty="0">
                <a:solidFill>
                  <a:srgbClr val="000000"/>
                </a:solidFill>
              </a:rPr>
              <a:t> %}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{</a:t>
            </a:r>
            <a:r>
              <a:rPr lang="en-US" sz="2200" dirty="0">
                <a:solidFill>
                  <a:srgbClr val="000000"/>
                </a:solidFill>
              </a:rPr>
              <a:t>% block main %}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smtClean="0">
                <a:solidFill>
                  <a:srgbClr val="000000"/>
                </a:solidFill>
              </a:rPr>
              <a:t>&lt;</a:t>
            </a:r>
            <a:r>
              <a:rPr lang="en-US" sz="2200" dirty="0">
                <a:solidFill>
                  <a:srgbClr val="000000"/>
                </a:solidFill>
              </a:rPr>
              <a:t>div </a:t>
            </a:r>
            <a:r>
              <a:rPr lang="en-US" sz="2200" dirty="0" err="1">
                <a:solidFill>
                  <a:srgbClr val="000000"/>
                </a:solidFill>
              </a:rPr>
              <a:t>ng</a:t>
            </a:r>
            <a:r>
              <a:rPr lang="en-US" sz="2200" dirty="0">
                <a:solidFill>
                  <a:srgbClr val="000000"/>
                </a:solidFill>
              </a:rPr>
              <a:t>-view&gt;&lt;/div&gt;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{</a:t>
            </a:r>
            <a:r>
              <a:rPr lang="en-US" sz="2200" dirty="0">
                <a:solidFill>
                  <a:srgbClr val="000000"/>
                </a:solidFill>
              </a:rPr>
              <a:t>% </a:t>
            </a:r>
            <a:r>
              <a:rPr lang="en-US" sz="2200" dirty="0" err="1">
                <a:solidFill>
                  <a:srgbClr val="000000"/>
                </a:solidFill>
              </a:rPr>
              <a:t>endblock</a:t>
            </a:r>
            <a:r>
              <a:rPr lang="en-US" sz="2200" dirty="0">
                <a:solidFill>
                  <a:srgbClr val="000000"/>
                </a:solidFill>
              </a:rPr>
              <a:t> %</a:t>
            </a:r>
            <a:r>
              <a:rPr lang="en-US" sz="2200" dirty="0" smtClean="0">
                <a:solidFill>
                  <a:srgbClr val="000000"/>
                </a:solidFill>
              </a:rPr>
              <a:t>}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b="1" i="1" dirty="0" smtClean="0">
                <a:solidFill>
                  <a:srgbClr val="000000"/>
                </a:solidFill>
              </a:rPr>
              <a:t>Note</a:t>
            </a:r>
            <a:r>
              <a:rPr lang="en-US" sz="2100" i="1" dirty="0" smtClean="0">
                <a:solidFill>
                  <a:srgbClr val="000000"/>
                </a:solidFill>
              </a:rPr>
              <a:t> - </a:t>
            </a:r>
            <a:r>
              <a:rPr lang="en-US" sz="2100" i="1" dirty="0" err="1" smtClean="0">
                <a:solidFill>
                  <a:srgbClr val="000000"/>
                </a:solidFill>
              </a:rPr>
              <a:t>Angular’s</a:t>
            </a:r>
            <a:r>
              <a:rPr lang="en-US" sz="2100" i="1" dirty="0" smtClean="0">
                <a:solidFill>
                  <a:srgbClr val="000000"/>
                </a:solidFill>
              </a:rPr>
              <a:t> </a:t>
            </a:r>
            <a:r>
              <a:rPr lang="en-US" sz="2100" i="1" dirty="0">
                <a:solidFill>
                  <a:srgbClr val="000000"/>
                </a:solidFill>
              </a:rPr>
              <a:t>directives are prefixed with </a:t>
            </a:r>
            <a:r>
              <a:rPr lang="en-US" sz="2100" i="1" dirty="0" err="1">
                <a:solidFill>
                  <a:srgbClr val="000000"/>
                </a:solidFill>
              </a:rPr>
              <a:t>ng</a:t>
            </a:r>
            <a:r>
              <a:rPr lang="en-US" sz="2100" i="1" dirty="0">
                <a:solidFill>
                  <a:srgbClr val="000000"/>
                </a:solidFill>
              </a:rPr>
              <a:t>. Similarly, Horizon’s directives are prefixed with </a:t>
            </a:r>
            <a:r>
              <a:rPr lang="en-US" sz="2100" i="1" dirty="0" err="1">
                <a:solidFill>
                  <a:srgbClr val="000000"/>
                </a:solidFill>
              </a:rPr>
              <a:t>hz</a:t>
            </a:r>
            <a:r>
              <a:rPr lang="en-US" sz="2100" i="1" dirty="0">
                <a:solidFill>
                  <a:srgbClr val="000000"/>
                </a:solidFill>
              </a:rPr>
              <a:t>. You can think of them as namespaces</a:t>
            </a:r>
            <a:r>
              <a:rPr lang="en-US" sz="2100" i="1" dirty="0" smtClean="0">
                <a:solidFill>
                  <a:srgbClr val="000000"/>
                </a:solidFill>
              </a:rPr>
              <a:t>.</a:t>
            </a:r>
            <a:endParaRPr lang="en-US" sz="2100" i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6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Basic Plugin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table.html</a:t>
            </a:r>
            <a:endParaRPr lang="en-US" b="1" dirty="0" smtClean="0"/>
          </a:p>
          <a:p>
            <a:pPr lvl="1"/>
            <a:r>
              <a:rPr lang="en-US" dirty="0"/>
              <a:t>This is our view.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example, we are </a:t>
            </a:r>
            <a:r>
              <a:rPr lang="en-US" dirty="0" smtClean="0"/>
              <a:t>displaying “Hello Sample” text on the panel.</a:t>
            </a:r>
          </a:p>
          <a:p>
            <a:pPr marL="1371600" lvl="3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hz</a:t>
            </a:r>
            <a:r>
              <a:rPr lang="en-US" sz="2000" dirty="0">
                <a:solidFill>
                  <a:srgbClr val="000000"/>
                </a:solidFill>
              </a:rPr>
              <a:t>-page-header header="{$ 'Sample Page' | translate $}"&gt;&lt;/</a:t>
            </a:r>
            <a:r>
              <a:rPr lang="en-US" sz="2000" dirty="0" err="1">
                <a:solidFill>
                  <a:srgbClr val="000000"/>
                </a:solidFill>
              </a:rPr>
              <a:t>hz</a:t>
            </a:r>
            <a:r>
              <a:rPr lang="en-US" sz="2000" dirty="0">
                <a:solidFill>
                  <a:srgbClr val="000000"/>
                </a:solidFill>
              </a:rPr>
              <a:t>-page-header&gt; &lt;div&gt;Hello Lab 1!&lt;/div&gt;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r>
              <a:rPr lang="en-US" b="1" dirty="0" err="1" smtClean="0"/>
              <a:t>sample.module.js</a:t>
            </a:r>
            <a:endParaRPr lang="en-US" b="1" dirty="0" smtClean="0"/>
          </a:p>
          <a:p>
            <a:pPr lvl="1"/>
            <a:r>
              <a:rPr lang="en-US" dirty="0" smtClean="0"/>
              <a:t>Top level angular file</a:t>
            </a:r>
          </a:p>
          <a:p>
            <a:pPr lvl="1"/>
            <a:r>
              <a:rPr lang="en-US" dirty="0" smtClean="0"/>
              <a:t>Contains routing information – tells angular where to find the plugin code.</a:t>
            </a:r>
          </a:p>
          <a:p>
            <a:pPr lvl="1"/>
            <a:r>
              <a:rPr lang="en-US" dirty="0" smtClean="0"/>
              <a:t>Good place to put a plugin-scoped information </a:t>
            </a:r>
            <a:r>
              <a:rPr lang="en-US" dirty="0" err="1" smtClean="0"/>
              <a:t>eg</a:t>
            </a:r>
            <a:r>
              <a:rPr lang="en-US" dirty="0" smtClean="0"/>
              <a:t>. global constants 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6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Hands On - Angular panel (empty)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Goals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panel in left navigation to </a:t>
            </a:r>
            <a:r>
              <a:rPr lang="en-US" dirty="0" smtClean="0"/>
              <a:t>“&lt;</a:t>
            </a:r>
            <a:r>
              <a:rPr lang="en-US" i="1" dirty="0" smtClean="0"/>
              <a:t>Your First Name&gt;</a:t>
            </a:r>
            <a:r>
              <a:rPr lang="en-US" dirty="0" smtClean="0"/>
              <a:t>”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the panel text to “Hello </a:t>
            </a:r>
            <a:r>
              <a:rPr lang="en-US" i="1" dirty="0" smtClean="0"/>
              <a:t>&lt;Your First Name&gt;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Instructions</a:t>
            </a:r>
          </a:p>
          <a:p>
            <a:pPr lvl="1"/>
            <a:r>
              <a:rPr lang="en-US" dirty="0"/>
              <a:t>Assumes you did pre-lab setup per-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doug</a:t>
            </a:r>
            <a:r>
              <a:rPr lang="en-US" dirty="0"/>
              <a:t>-fish/sample-horizon-angular-plugin/blob/master/</a:t>
            </a:r>
            <a:r>
              <a:rPr lang="en-US" dirty="0" err="1"/>
              <a:t>README.rst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checkout lab-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If running in Apache- </a:t>
            </a:r>
          </a:p>
          <a:p>
            <a:pPr lvl="2"/>
            <a:r>
              <a:rPr lang="en-US" dirty="0"/>
              <a:t>﻿</a:t>
            </a:r>
            <a:r>
              <a:rPr lang="en-US" dirty="0" smtClean="0"/>
              <a:t>Run /</a:t>
            </a:r>
            <a:r>
              <a:rPr lang="en-US" dirty="0"/>
              <a:t>opt/stack/sample-dashboard/</a:t>
            </a:r>
            <a:r>
              <a:rPr lang="en-US" dirty="0" err="1" smtClean="0"/>
              <a:t>misc_goodies</a:t>
            </a:r>
            <a:r>
              <a:rPr lang="en-US" dirty="0"/>
              <a:t>/﻿</a:t>
            </a:r>
            <a:r>
              <a:rPr lang="en-US" dirty="0" err="1"/>
              <a:t>update_static.sh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8472"/>
            <a:ext cx="10668000" cy="487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End Result</a:t>
            </a:r>
          </a:p>
        </p:txBody>
      </p:sp>
      <p:sp>
        <p:nvSpPr>
          <p:cNvPr id="6" name="Oval 5"/>
          <p:cNvSpPr/>
          <p:nvPr/>
        </p:nvSpPr>
        <p:spPr>
          <a:xfrm>
            <a:off x="2317026" y="2148053"/>
            <a:ext cx="921325" cy="435824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24638" y="4081521"/>
            <a:ext cx="921325" cy="435824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60506" y="2448707"/>
            <a:ext cx="406662" cy="344673"/>
          </a:xfrm>
          <a:prstGeom prst="straightConnector1">
            <a:avLst/>
          </a:prstGeom>
          <a:ln w="254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45963" y="4279999"/>
            <a:ext cx="778008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Explosion 2 7"/>
          <p:cNvSpPr/>
          <p:nvPr/>
        </p:nvSpPr>
        <p:spPr>
          <a:xfrm>
            <a:off x="3238351" y="1959228"/>
            <a:ext cx="3154646" cy="1408237"/>
          </a:xfrm>
          <a:prstGeom prst="irregularSeal2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“First Name”</a:t>
            </a:r>
            <a:endParaRPr lang="en-US" dirty="0"/>
          </a:p>
        </p:txBody>
      </p:sp>
      <p:sp>
        <p:nvSpPr>
          <p:cNvPr id="12" name="Explosion 2 11"/>
          <p:cNvSpPr/>
          <p:nvPr/>
        </p:nvSpPr>
        <p:spPr>
          <a:xfrm>
            <a:off x="2545611" y="3921024"/>
            <a:ext cx="3154646" cy="1535095"/>
          </a:xfrm>
          <a:prstGeom prst="irregularSeal2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30000" dirty="0" smtClean="0"/>
              <a:t>“First Name”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5193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sample_dashboard</a:t>
            </a:r>
            <a:r>
              <a:rPr lang="en-US" sz="1800" b="1" dirty="0">
                <a:solidFill>
                  <a:srgbClr val="000000"/>
                </a:solidFill>
              </a:rPr>
              <a:t>/dashboards/project/sample/panel.py</a:t>
            </a:r>
            <a:endParaRPr lang="en-US" sz="18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Sample(</a:t>
            </a:r>
            <a:r>
              <a:rPr lang="en-US" dirty="0" err="1"/>
              <a:t>horizon.Panel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name = _("Doug")</a:t>
            </a:r>
          </a:p>
          <a:p>
            <a:pPr marL="0" indent="0">
              <a:buNone/>
            </a:pPr>
            <a:r>
              <a:rPr lang="en-US" dirty="0"/>
              <a:t>    slug = '</a:t>
            </a:r>
            <a:r>
              <a:rPr lang="en-US" dirty="0" smtClean="0"/>
              <a:t>sample’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</a:rPr>
              <a:t>sample_dashboard</a:t>
            </a:r>
            <a:r>
              <a:rPr lang="en-US" sz="2000" b="1" dirty="0">
                <a:solidFill>
                  <a:srgbClr val="000000"/>
                </a:solidFill>
              </a:rPr>
              <a:t>/static/dashboard/project/sample/network/</a:t>
            </a:r>
            <a:r>
              <a:rPr lang="en-US" sz="2000" b="1" dirty="0" err="1">
                <a:solidFill>
                  <a:srgbClr val="000000"/>
                </a:solidFill>
              </a:rPr>
              <a:t>table.html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hz</a:t>
            </a:r>
            <a:r>
              <a:rPr lang="en-US" dirty="0"/>
              <a:t>-page-header header="{$ 'Sample Page' | translate $}"&gt;&lt;/</a:t>
            </a:r>
            <a:r>
              <a:rPr lang="en-US" dirty="0" err="1"/>
              <a:t>hz</a:t>
            </a:r>
            <a:r>
              <a:rPr lang="en-US" dirty="0"/>
              <a:t>-page-header&gt;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&lt;div&gt;Hello Doug!&lt;/div&gt;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4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Development Tools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299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Debugging</a:t>
            </a:r>
          </a:p>
          <a:p>
            <a:pPr lvl="1"/>
            <a:r>
              <a:rPr lang="en-US" dirty="0" smtClean="0"/>
              <a:t>Chrome </a:t>
            </a:r>
            <a:r>
              <a:rPr lang="en-US" dirty="0"/>
              <a:t>for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debugging</a:t>
            </a:r>
          </a:p>
          <a:p>
            <a:endParaRPr lang="en-US" dirty="0" smtClean="0"/>
          </a:p>
          <a:p>
            <a:r>
              <a:rPr lang="en-US" b="1" dirty="0" smtClean="0"/>
              <a:t>Horizon Settings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COMPRESS_ENABLED</a:t>
            </a:r>
            <a:r>
              <a:rPr lang="en-US" dirty="0">
                <a:solidFill>
                  <a:srgbClr val="000000"/>
                </a:solidFill>
              </a:rPr>
              <a:t>=False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WEBROOT</a:t>
            </a:r>
            <a:r>
              <a:rPr lang="en-US" dirty="0">
                <a:solidFill>
                  <a:srgbClr val="000000"/>
                </a:solidFill>
              </a:rPr>
              <a:t>=“/“ </a:t>
            </a:r>
            <a:r>
              <a:rPr lang="en-US" dirty="0"/>
              <a:t>so the </a:t>
            </a:r>
            <a:r>
              <a:rPr lang="en-US" dirty="0" err="1"/>
              <a:t>Django</a:t>
            </a:r>
            <a:r>
              <a:rPr lang="en-US" dirty="0"/>
              <a:t> development server can be used (rather than apache)</a:t>
            </a:r>
          </a:p>
          <a:p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b="1" dirty="0" err="1"/>
              <a:t>javascript</a:t>
            </a:r>
            <a:r>
              <a:rPr lang="en-US" sz="2800" b="1" dirty="0"/>
              <a:t> </a:t>
            </a:r>
            <a:r>
              <a:rPr lang="en-US" sz="2800" b="1" dirty="0" err="1"/>
              <a:t>console.log</a:t>
            </a:r>
            <a:r>
              <a:rPr lang="en-US" sz="2800" b="1" dirty="0"/>
              <a:t>(</a:t>
            </a:r>
            <a:r>
              <a:rPr lang="en-US" sz="2800" b="1" dirty="0" smtClean="0"/>
              <a:t>);</a:t>
            </a:r>
            <a:endParaRPr lang="en-US" sz="2800" b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Development Tools and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2117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Horizon </a:t>
            </a:r>
            <a:r>
              <a:rPr lang="en-US" b="1" dirty="0" err="1"/>
              <a:t>dev</a:t>
            </a:r>
            <a:r>
              <a:rPr lang="en-US" b="1" dirty="0"/>
              <a:t> server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err="1"/>
              <a:t>dev</a:t>
            </a:r>
            <a:r>
              <a:rPr lang="en-US" dirty="0"/>
              <a:t> server from Horizon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run_tests.sh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-N —</a:t>
            </a:r>
            <a:r>
              <a:rPr lang="en-US" dirty="0" err="1">
                <a:solidFill>
                  <a:srgbClr val="000000"/>
                </a:solidFill>
              </a:rPr>
              <a:t>runserver</a:t>
            </a:r>
            <a:r>
              <a:rPr lang="en-US" dirty="0">
                <a:solidFill>
                  <a:srgbClr val="000000"/>
                </a:solidFill>
              </a:rPr>
              <a:t> 0.0.0.0:</a:t>
            </a:r>
            <a:r>
              <a:rPr lang="en-US" dirty="0" smtClean="0">
                <a:solidFill>
                  <a:srgbClr val="000000"/>
                </a:solidFill>
              </a:rPr>
              <a:t>8081</a:t>
            </a:r>
          </a:p>
          <a:p>
            <a:endParaRPr lang="en-US" dirty="0" smtClean="0"/>
          </a:p>
          <a:p>
            <a:r>
              <a:rPr lang="en-US" b="1" dirty="0" smtClean="0"/>
              <a:t>Script for </a:t>
            </a:r>
            <a:r>
              <a:rPr lang="en-US" b="1" dirty="0"/>
              <a:t>facilitating updates when </a:t>
            </a:r>
            <a:r>
              <a:rPr lang="en-US" b="1" dirty="0" smtClean="0"/>
              <a:t>using apache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cd </a:t>
            </a:r>
            <a:r>
              <a:rPr lang="en-US" dirty="0">
                <a:solidFill>
                  <a:srgbClr val="000000"/>
                </a:solidFill>
              </a:rPr>
              <a:t>/opt/stack/horizon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0000"/>
                </a:solidFill>
              </a:rPr>
              <a:t>cp</a:t>
            </a:r>
            <a:r>
              <a:rPr lang="en-US" dirty="0">
                <a:solidFill>
                  <a:srgbClr val="000000"/>
                </a:solidFill>
              </a:rPr>
              <a:t> ../sample-dashboard/sample_dashboard/enabled/_1485* </a:t>
            </a:r>
            <a:r>
              <a:rPr lang="en-US" dirty="0" err="1">
                <a:solidFill>
                  <a:srgbClr val="000000"/>
                </a:solidFill>
              </a:rPr>
              <a:t>openstack_dashboard</a:t>
            </a:r>
            <a:r>
              <a:rPr lang="en-US" dirty="0">
                <a:solidFill>
                  <a:srgbClr val="000000"/>
                </a:solidFill>
              </a:rPr>
              <a:t>/local/enabled/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python </a:t>
            </a:r>
            <a:r>
              <a:rPr lang="en-US" dirty="0" err="1">
                <a:solidFill>
                  <a:srgbClr val="000000"/>
                </a:solidFill>
              </a:rPr>
              <a:t>manage.py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collectstatic</a:t>
            </a:r>
            <a:r>
              <a:rPr lang="en-US" dirty="0">
                <a:solidFill>
                  <a:srgbClr val="000000"/>
                </a:solidFill>
              </a:rPr>
              <a:t> --</a:t>
            </a:r>
            <a:r>
              <a:rPr lang="en-US" dirty="0" err="1">
                <a:solidFill>
                  <a:srgbClr val="000000"/>
                </a:solidFill>
              </a:rPr>
              <a:t>noinput</a:t>
            </a:r>
            <a:endParaRPr lang="en-US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python </a:t>
            </a:r>
            <a:r>
              <a:rPr lang="en-US" dirty="0" err="1">
                <a:solidFill>
                  <a:srgbClr val="000000"/>
                </a:solidFill>
              </a:rPr>
              <a:t>manage.py</a:t>
            </a:r>
            <a:r>
              <a:rPr lang="en-US" dirty="0">
                <a:solidFill>
                  <a:srgbClr val="000000"/>
                </a:solidFill>
              </a:rPr>
              <a:t> compress --force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0000"/>
                </a:solidFill>
              </a:rPr>
              <a:t>sudo</a:t>
            </a:r>
            <a:r>
              <a:rPr lang="en-US" dirty="0">
                <a:solidFill>
                  <a:srgbClr val="000000"/>
                </a:solidFill>
              </a:rPr>
              <a:t> service apache2 </a:t>
            </a:r>
            <a:r>
              <a:rPr lang="en-US" dirty="0" smtClean="0">
                <a:solidFill>
                  <a:srgbClr val="000000"/>
                </a:solidFill>
              </a:rPr>
              <a:t>restart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Scripted in /opt</a:t>
            </a:r>
            <a:r>
              <a:rPr lang="en-US" dirty="0"/>
              <a:t>/stack/sample-dashboard/</a:t>
            </a:r>
            <a:r>
              <a:rPr lang="en-US" dirty="0" err="1"/>
              <a:t>misc_goodies</a:t>
            </a:r>
            <a:r>
              <a:rPr lang="en-US" dirty="0"/>
              <a:t>/﻿</a:t>
            </a:r>
            <a:r>
              <a:rPr lang="en-US" dirty="0" err="1"/>
              <a:t>update_static.sh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3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205"/>
          </a:xfrm>
        </p:spPr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smtClean="0"/>
              <a:t>and service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331"/>
            <a:ext cx="10515600" cy="5773929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﻿</a:t>
            </a:r>
            <a:endParaRPr lang="en-US" sz="4800" b="1" baseline="300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8000" b="1" i="1" baseline="30000" dirty="0" smtClean="0">
                <a:solidFill>
                  <a:srgbClr val="000000"/>
                </a:solidFill>
              </a:rPr>
              <a:t>Note: To follow along locally - </a:t>
            </a:r>
            <a:r>
              <a:rPr lang="en-US" sz="8000" b="1" i="1" baseline="30000" dirty="0" err="1" smtClean="0">
                <a:solidFill>
                  <a:srgbClr val="000000"/>
                </a:solidFill>
              </a:rPr>
              <a:t>git</a:t>
            </a:r>
            <a:r>
              <a:rPr lang="en-US" sz="8000" b="1" i="1" baseline="30000" dirty="0" smtClean="0">
                <a:solidFill>
                  <a:srgbClr val="000000"/>
                </a:solidFill>
              </a:rPr>
              <a:t> checkout lab-2 </a:t>
            </a:r>
            <a:endParaRPr lang="en-US" sz="8000" b="1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8000" b="1" dirty="0" err="1" smtClean="0"/>
              <a:t>sample_network.py</a:t>
            </a:r>
            <a:endParaRPr lang="en-US" sz="8000" b="1" dirty="0"/>
          </a:p>
          <a:p>
            <a:pPr lvl="1">
              <a:spcBef>
                <a:spcPts val="600"/>
              </a:spcBef>
            </a:pPr>
            <a:r>
              <a:rPr lang="en-US" sz="6400" dirty="0" smtClean="0"/>
              <a:t>This </a:t>
            </a:r>
            <a:r>
              <a:rPr lang="en-US" sz="6400" dirty="0"/>
              <a:t>file serves to define new REST interfaces for the plugin’s </a:t>
            </a:r>
            <a:r>
              <a:rPr lang="en-US" sz="6400" dirty="0" smtClean="0"/>
              <a:t>client - side</a:t>
            </a:r>
            <a:r>
              <a:rPr lang="en-US" sz="6400" dirty="0"/>
              <a:t> to communicate with Horizon</a:t>
            </a:r>
            <a:r>
              <a:rPr lang="en-US" sz="6400" dirty="0" smtClean="0"/>
              <a:t>.</a:t>
            </a:r>
            <a:endParaRPr lang="en-US" sz="6400" dirty="0"/>
          </a:p>
          <a:p>
            <a:pPr lvl="1">
              <a:spcBef>
                <a:spcPts val="600"/>
              </a:spcBef>
            </a:pPr>
            <a:r>
              <a:rPr lang="en-US" sz="6400" dirty="0"/>
              <a:t>Typically, the REST interfaces here make calls into </a:t>
            </a:r>
            <a:r>
              <a:rPr lang="en-US" sz="6400" dirty="0" err="1"/>
              <a:t>myservice.py</a:t>
            </a:r>
            <a:r>
              <a:rPr lang="en-US" sz="64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6400" dirty="0" smtClean="0"/>
              <a:t>Must be explicitly imported from a non-top level module (</a:t>
            </a:r>
            <a:r>
              <a:rPr lang="en-US" sz="6400" dirty="0" err="1" smtClean="0"/>
              <a:t>eg</a:t>
            </a:r>
            <a:r>
              <a:rPr lang="en-US" sz="6400" dirty="0" smtClean="0"/>
              <a:t>. from the __</a:t>
            </a:r>
            <a:r>
              <a:rPr lang="en-US" sz="6400" dirty="0" err="1" smtClean="0"/>
              <a:t>init</a:t>
            </a:r>
            <a:r>
              <a:rPr lang="en-US" sz="6400" dirty="0" smtClean="0"/>
              <a:t>__.py of the module that defines the panel) as its not directly referenced anywhere, so that the </a:t>
            </a:r>
            <a:r>
              <a:rPr lang="en-US" sz="6400" dirty="0" err="1" smtClean="0"/>
              <a:t>urls</a:t>
            </a:r>
            <a:r>
              <a:rPr lang="en-US" sz="6400" dirty="0" smtClean="0"/>
              <a:t> will be registered. </a:t>
            </a:r>
            <a:endParaRPr lang="en-US" sz="4400" dirty="0"/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 smtClean="0">
                <a:solidFill>
                  <a:srgbClr val="000000"/>
                </a:solidFill>
              </a:rPr>
              <a:t>from </a:t>
            </a:r>
            <a:r>
              <a:rPr lang="en-US" sz="6400" dirty="0" err="1" smtClean="0">
                <a:solidFill>
                  <a:srgbClr val="000000"/>
                </a:solidFill>
              </a:rPr>
              <a:t>django.views</a:t>
            </a:r>
            <a:r>
              <a:rPr lang="en-US" sz="6400" dirty="0" smtClean="0">
                <a:solidFill>
                  <a:srgbClr val="000000"/>
                </a:solidFill>
              </a:rPr>
              <a:t> import generic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 smtClean="0">
                <a:solidFill>
                  <a:srgbClr val="000000"/>
                </a:solidFill>
              </a:rPr>
              <a:t>from </a:t>
            </a:r>
            <a:r>
              <a:rPr lang="en-US" sz="6400" dirty="0" err="1" smtClean="0">
                <a:solidFill>
                  <a:srgbClr val="000000"/>
                </a:solidFill>
              </a:rPr>
              <a:t>openstack_dashboard.api</a:t>
            </a:r>
            <a:r>
              <a:rPr lang="en-US" sz="6400" dirty="0" smtClean="0">
                <a:solidFill>
                  <a:srgbClr val="000000"/>
                </a:solidFill>
              </a:rPr>
              <a:t> import neutron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 smtClean="0">
                <a:solidFill>
                  <a:srgbClr val="000000"/>
                </a:solidFill>
              </a:rPr>
              <a:t>from </a:t>
            </a:r>
            <a:r>
              <a:rPr lang="en-US" sz="6400" dirty="0" err="1" smtClean="0">
                <a:solidFill>
                  <a:srgbClr val="000000"/>
                </a:solidFill>
              </a:rPr>
              <a:t>openstack_dashboard.api.rest</a:t>
            </a:r>
            <a:r>
              <a:rPr lang="en-US" sz="6400" dirty="0" smtClean="0">
                <a:solidFill>
                  <a:srgbClr val="000000"/>
                </a:solidFill>
              </a:rPr>
              <a:t> import </a:t>
            </a:r>
            <a:r>
              <a:rPr lang="en-US" sz="6400" dirty="0" err="1" smtClean="0">
                <a:solidFill>
                  <a:srgbClr val="000000"/>
                </a:solidFill>
              </a:rPr>
              <a:t>urls</a:t>
            </a:r>
            <a:endParaRPr lang="en-US" sz="6400" dirty="0" smtClean="0">
              <a:solidFill>
                <a:srgbClr val="000000"/>
              </a:solidFill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 smtClean="0">
                <a:solidFill>
                  <a:srgbClr val="000000"/>
                </a:solidFill>
              </a:rPr>
              <a:t>from </a:t>
            </a:r>
            <a:r>
              <a:rPr lang="en-US" sz="6400" dirty="0" err="1" smtClean="0">
                <a:solidFill>
                  <a:srgbClr val="000000"/>
                </a:solidFill>
              </a:rPr>
              <a:t>openstack_dashboard.api.rest</a:t>
            </a:r>
            <a:r>
              <a:rPr lang="en-US" sz="6400" dirty="0" smtClean="0">
                <a:solidFill>
                  <a:srgbClr val="000000"/>
                </a:solidFill>
              </a:rPr>
              <a:t> import </a:t>
            </a:r>
            <a:r>
              <a:rPr lang="en-US" sz="6400" dirty="0" err="1" smtClean="0">
                <a:solidFill>
                  <a:srgbClr val="000000"/>
                </a:solidFill>
              </a:rPr>
              <a:t>utils</a:t>
            </a:r>
            <a:r>
              <a:rPr lang="en-US" sz="6400" dirty="0" smtClean="0">
                <a:solidFill>
                  <a:srgbClr val="000000"/>
                </a:solidFill>
              </a:rPr>
              <a:t> as </a:t>
            </a:r>
            <a:r>
              <a:rPr lang="en-US" sz="6400" dirty="0" err="1" smtClean="0">
                <a:solidFill>
                  <a:srgbClr val="000000"/>
                </a:solidFill>
              </a:rPr>
              <a:t>rest_utils</a:t>
            </a:r>
            <a:endParaRPr lang="en-US" sz="6400" dirty="0" smtClean="0">
              <a:solidFill>
                <a:srgbClr val="000000"/>
              </a:solidFill>
            </a:endParaRPr>
          </a:p>
          <a:p>
            <a:pPr marL="914400" lvl="2" indent="0">
              <a:spcBef>
                <a:spcPts val="600"/>
              </a:spcBef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 smtClean="0">
                <a:solidFill>
                  <a:srgbClr val="000000"/>
                </a:solidFill>
              </a:rPr>
              <a:t>@</a:t>
            </a:r>
            <a:r>
              <a:rPr lang="en-US" sz="6400" dirty="0" err="1" smtClean="0">
                <a:solidFill>
                  <a:srgbClr val="000000"/>
                </a:solidFill>
              </a:rPr>
              <a:t>urls.register</a:t>
            </a:r>
            <a:endParaRPr lang="en-US" sz="6400" dirty="0" smtClean="0">
              <a:solidFill>
                <a:srgbClr val="000000"/>
              </a:solidFill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 smtClean="0">
                <a:solidFill>
                  <a:srgbClr val="000000"/>
                </a:solidFill>
              </a:rPr>
              <a:t>class </a:t>
            </a:r>
            <a:r>
              <a:rPr lang="en-US" sz="6400" dirty="0" err="1" smtClean="0">
                <a:solidFill>
                  <a:srgbClr val="000000"/>
                </a:solidFill>
              </a:rPr>
              <a:t>SampleNetwork</a:t>
            </a:r>
            <a:r>
              <a:rPr lang="en-US" sz="6400" dirty="0" smtClean="0">
                <a:solidFill>
                  <a:srgbClr val="000000"/>
                </a:solidFill>
              </a:rPr>
              <a:t>(</a:t>
            </a:r>
            <a:r>
              <a:rPr lang="en-US" sz="6400" dirty="0" err="1" smtClean="0">
                <a:solidFill>
                  <a:srgbClr val="000000"/>
                </a:solidFill>
              </a:rPr>
              <a:t>generic.View</a:t>
            </a:r>
            <a:r>
              <a:rPr lang="en-US" sz="6400" dirty="0" smtClean="0">
                <a:solidFill>
                  <a:srgbClr val="000000"/>
                </a:solidFill>
              </a:rPr>
              <a:t>):  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</a:t>
            </a:r>
            <a:r>
              <a:rPr lang="en-US" sz="6400" dirty="0" smtClean="0">
                <a:solidFill>
                  <a:srgbClr val="000000"/>
                </a:solidFill>
              </a:rPr>
              <a:t>""" sample interface for networks   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</a:t>
            </a:r>
            <a:r>
              <a:rPr lang="en-US" sz="6400" dirty="0" smtClean="0">
                <a:solidFill>
                  <a:srgbClr val="000000"/>
                </a:solidFill>
              </a:rPr>
              <a:t>"""   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</a:t>
            </a:r>
            <a:r>
              <a:rPr lang="en-US" sz="6400" dirty="0" err="1" smtClean="0">
                <a:solidFill>
                  <a:srgbClr val="000000"/>
                </a:solidFill>
              </a:rPr>
              <a:t>url_regex</a:t>
            </a:r>
            <a:r>
              <a:rPr lang="en-US" sz="6400" dirty="0" smtClean="0">
                <a:solidFill>
                  <a:srgbClr val="000000"/>
                </a:solidFill>
              </a:rPr>
              <a:t> = </a:t>
            </a:r>
            <a:r>
              <a:rPr lang="en-US" sz="6400" dirty="0" err="1" smtClean="0">
                <a:solidFill>
                  <a:srgbClr val="000000"/>
                </a:solidFill>
              </a:rPr>
              <a:t>r'sample</a:t>
            </a:r>
            <a:r>
              <a:rPr lang="en-US" sz="6400" dirty="0" smtClean="0">
                <a:solidFill>
                  <a:srgbClr val="000000"/>
                </a:solidFill>
              </a:rPr>
              <a:t>-network/networks/$'   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</a:t>
            </a:r>
            <a:r>
              <a:rPr lang="en-US" sz="6400" dirty="0" smtClean="0">
                <a:solidFill>
                  <a:srgbClr val="000000"/>
                </a:solidFill>
              </a:rPr>
              <a:t>@</a:t>
            </a:r>
            <a:r>
              <a:rPr lang="en-US" sz="6400" dirty="0" err="1" smtClean="0">
                <a:solidFill>
                  <a:srgbClr val="000000"/>
                </a:solidFill>
              </a:rPr>
              <a:t>rest_utils.ajax</a:t>
            </a:r>
            <a:r>
              <a:rPr lang="en-US" sz="6400" dirty="0" smtClean="0">
                <a:solidFill>
                  <a:srgbClr val="000000"/>
                </a:solidFill>
              </a:rPr>
              <a:t>()  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</a:t>
            </a:r>
            <a:r>
              <a:rPr lang="en-US" sz="6400" dirty="0" smtClean="0">
                <a:solidFill>
                  <a:srgbClr val="000000"/>
                </a:solidFill>
              </a:rPr>
              <a:t> </a:t>
            </a:r>
            <a:r>
              <a:rPr lang="en-US" sz="6400" dirty="0" err="1" smtClean="0">
                <a:solidFill>
                  <a:srgbClr val="000000"/>
                </a:solidFill>
              </a:rPr>
              <a:t>def</a:t>
            </a:r>
            <a:r>
              <a:rPr lang="en-US" sz="6400" dirty="0" smtClean="0">
                <a:solidFill>
                  <a:srgbClr val="000000"/>
                </a:solidFill>
              </a:rPr>
              <a:t> get(self, request):       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</a:t>
            </a:r>
            <a:r>
              <a:rPr lang="en-US" sz="6400" dirty="0" smtClean="0">
                <a:solidFill>
                  <a:srgbClr val="000000"/>
                </a:solidFill>
              </a:rPr>
              <a:t>	"""List networks for current project.       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</a:t>
            </a:r>
            <a:r>
              <a:rPr lang="en-US" sz="6400" dirty="0" smtClean="0">
                <a:solidFill>
                  <a:srgbClr val="000000"/>
                </a:solidFill>
              </a:rPr>
              <a:t>	The listing result is an object with property "items".      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</a:t>
            </a:r>
            <a:r>
              <a:rPr lang="en-US" sz="6400" dirty="0" smtClean="0">
                <a:solidFill>
                  <a:srgbClr val="000000"/>
                </a:solidFill>
              </a:rPr>
              <a:t>	"""       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	networks = </a:t>
            </a:r>
            <a:r>
              <a:rPr lang="en-US" sz="6400" dirty="0" err="1">
                <a:solidFill>
                  <a:srgbClr val="000000"/>
                </a:solidFill>
              </a:rPr>
              <a:t>neutron.network_list</a:t>
            </a:r>
            <a:r>
              <a:rPr lang="en-US" sz="6400" dirty="0">
                <a:solidFill>
                  <a:srgbClr val="000000"/>
                </a:solidFill>
              </a:rPr>
              <a:t>(request) </a:t>
            </a:r>
            <a:endParaRPr lang="en-US" sz="6400" dirty="0" smtClean="0">
              <a:solidFill>
                <a:srgbClr val="000000"/>
              </a:solidFill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6400" dirty="0">
                <a:solidFill>
                  <a:srgbClr val="000000"/>
                </a:solidFill>
              </a:rPr>
              <a:t>	</a:t>
            </a:r>
            <a:r>
              <a:rPr lang="en-US" sz="6400" dirty="0" smtClean="0">
                <a:solidFill>
                  <a:srgbClr val="000000"/>
                </a:solidFill>
              </a:rPr>
              <a:t>	return </a:t>
            </a:r>
            <a:r>
              <a:rPr lang="en-US" sz="6400" dirty="0">
                <a:solidFill>
                  <a:srgbClr val="000000"/>
                </a:solidFill>
              </a:rPr>
              <a:t>{'items': networks</a:t>
            </a:r>
            <a:r>
              <a:rPr lang="en-US" sz="6400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sz="6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and service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myservice.py</a:t>
            </a:r>
            <a:endParaRPr lang="en-US" b="1" dirty="0"/>
          </a:p>
          <a:p>
            <a:pPr lvl="1"/>
            <a:r>
              <a:rPr lang="en-US" dirty="0" smtClean="0"/>
              <a:t>When using a service not already interacting with horizon you should create this file, otherwise use an existing service. </a:t>
            </a:r>
          </a:p>
          <a:p>
            <a:pPr lvl="2"/>
            <a:r>
              <a:rPr lang="en-US" sz="2400" dirty="0" smtClean="0"/>
              <a:t>In our example, we are using existing neutron service by importing-</a:t>
            </a:r>
          </a:p>
          <a:p>
            <a:pPr lvl="3"/>
            <a:r>
              <a:rPr lang="en-US" sz="2000" i="1" dirty="0" smtClean="0">
                <a:solidFill>
                  <a:srgbClr val="000000"/>
                </a:solidFill>
              </a:rPr>
              <a:t>from </a:t>
            </a:r>
            <a:r>
              <a:rPr lang="en-US" sz="2000" i="1" dirty="0" err="1" smtClean="0">
                <a:solidFill>
                  <a:srgbClr val="000000"/>
                </a:solidFill>
              </a:rPr>
              <a:t>openstack_dashboard.api</a:t>
            </a:r>
            <a:r>
              <a:rPr lang="en-US" sz="2000" i="1" dirty="0" smtClean="0">
                <a:solidFill>
                  <a:srgbClr val="000000"/>
                </a:solidFill>
              </a:rPr>
              <a:t> import neutron</a:t>
            </a:r>
          </a:p>
          <a:p>
            <a:pPr lvl="1"/>
            <a:r>
              <a:rPr lang="en-US" dirty="0" smtClean="0"/>
              <a:t>Intended </a:t>
            </a:r>
            <a:r>
              <a:rPr lang="en-US" dirty="0"/>
              <a:t>to act as a convenient location for interacting with the new service this plugin is supporting. </a:t>
            </a:r>
          </a:p>
          <a:p>
            <a:pPr lvl="1"/>
            <a:r>
              <a:rPr lang="en-US" dirty="0"/>
              <a:t>Allows for isolating the logic, an established pattern in Horizon.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/>
              <a:t>- Interactions with the service can be handled </a:t>
            </a:r>
            <a:r>
              <a:rPr lang="en-US" dirty="0" smtClean="0"/>
              <a:t>directly from the view class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sample_network.py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3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Plugin Overview</a:t>
            </a:r>
          </a:p>
          <a:p>
            <a:r>
              <a:rPr lang="en-US" dirty="0" smtClean="0"/>
              <a:t>Workshop Overview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Plugin Basics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Basic Plugin Structure</a:t>
            </a:r>
          </a:p>
          <a:p>
            <a:r>
              <a:rPr lang="en-US" dirty="0" smtClean="0"/>
              <a:t>Lab 1: </a:t>
            </a:r>
            <a:r>
              <a:rPr lang="en-US" dirty="0"/>
              <a:t>Hands On -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panel (empty) </a:t>
            </a:r>
            <a:r>
              <a:rPr lang="en-US" dirty="0" smtClean="0"/>
              <a:t>plugin</a:t>
            </a:r>
          </a:p>
          <a:p>
            <a:r>
              <a:rPr lang="en-US" dirty="0" smtClean="0"/>
              <a:t>Helpful Development Tools and Tips</a:t>
            </a:r>
          </a:p>
          <a:p>
            <a:r>
              <a:rPr lang="en-US" dirty="0" smtClean="0"/>
              <a:t>Lab 2: Hands On – Modify table content of a panel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smtClean="0"/>
              <a:t>and service interactions</a:t>
            </a:r>
          </a:p>
          <a:p>
            <a:r>
              <a:rPr lang="en-US" dirty="0" smtClean="0"/>
              <a:t>Lab 3: Hands On – Add a row action to a table</a:t>
            </a:r>
          </a:p>
          <a:p>
            <a:r>
              <a:rPr lang="en-US" dirty="0" err="1" smtClean="0"/>
              <a:t>Devstack</a:t>
            </a:r>
            <a:r>
              <a:rPr lang="en-US" dirty="0" smtClean="0"/>
              <a:t> Plugin</a:t>
            </a:r>
          </a:p>
          <a:p>
            <a:r>
              <a:rPr lang="en-US" dirty="0" smtClean="0"/>
              <a:t>Horizon plugin registry</a:t>
            </a:r>
          </a:p>
          <a:p>
            <a:r>
              <a:rPr lang="en-US" dirty="0" smtClean="0"/>
              <a:t>LBaaS </a:t>
            </a:r>
            <a:r>
              <a:rPr lang="en-US" dirty="0"/>
              <a:t>v</a:t>
            </a:r>
            <a:r>
              <a:rPr lang="en-US" dirty="0" smtClean="0"/>
              <a:t>2 dashboard plugin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and service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576885"/>
          </a:xfrm>
        </p:spPr>
        <p:txBody>
          <a:bodyPr>
            <a:normAutofit fontScale="47500" lnSpcReduction="20000"/>
          </a:bodyPr>
          <a:lstStyle/>
          <a:p>
            <a:r>
              <a:rPr lang="en-US" sz="4400" b="1" dirty="0" err="1"/>
              <a:t>networks.controller.js</a:t>
            </a:r>
            <a:endParaRPr lang="en-US" sz="4400" b="1" dirty="0"/>
          </a:p>
          <a:p>
            <a:pPr lvl="1"/>
            <a:r>
              <a:rPr lang="en-US" sz="4200" dirty="0"/>
              <a:t>Controller is the glue between the model and the view. </a:t>
            </a:r>
          </a:p>
          <a:p>
            <a:pPr lvl="1"/>
            <a:r>
              <a:rPr lang="en-US" sz="3800" dirty="0" smtClean="0"/>
              <a:t>Angular dependency injection</a:t>
            </a:r>
          </a:p>
          <a:p>
            <a:pPr lvl="2"/>
            <a:r>
              <a:rPr lang="en-US" sz="3400" dirty="0" smtClean="0"/>
              <a:t>$inject – lists names of angular dependencies</a:t>
            </a:r>
          </a:p>
          <a:p>
            <a:pPr lvl="2"/>
            <a:r>
              <a:rPr lang="en-US" sz="3400" dirty="0" smtClean="0"/>
              <a:t>Those dependencies get passed in as function parameters</a:t>
            </a:r>
            <a:endParaRPr lang="en-US" sz="3800" dirty="0" smtClean="0"/>
          </a:p>
          <a:p>
            <a:pPr marL="1371600" lvl="3" indent="0">
              <a:buNone/>
            </a:pPr>
            <a:r>
              <a:rPr lang="en-US" sz="3400" dirty="0" smtClean="0">
                <a:solidFill>
                  <a:srgbClr val="000000"/>
                </a:solidFill>
              </a:rPr>
              <a:t>(</a:t>
            </a:r>
            <a:r>
              <a:rPr lang="en-US" sz="3400" dirty="0">
                <a:solidFill>
                  <a:srgbClr val="000000"/>
                </a:solidFill>
              </a:rPr>
              <a:t>function() </a:t>
            </a:r>
            <a:r>
              <a:rPr lang="en-US" sz="3400" dirty="0" smtClean="0">
                <a:solidFill>
                  <a:srgbClr val="000000"/>
                </a:solidFill>
              </a:rPr>
              <a:t>{ </a:t>
            </a:r>
          </a:p>
          <a:p>
            <a:pPr marL="1371600" lvl="3" indent="0">
              <a:buNone/>
            </a:pPr>
            <a:r>
              <a:rPr lang="en-US" sz="3400" dirty="0" smtClean="0">
                <a:solidFill>
                  <a:srgbClr val="000000"/>
                </a:solidFill>
              </a:rPr>
              <a:t>	'</a:t>
            </a:r>
            <a:r>
              <a:rPr lang="en-US" sz="3400" dirty="0">
                <a:solidFill>
                  <a:srgbClr val="000000"/>
                </a:solidFill>
              </a:rPr>
              <a:t>use strict';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 smtClean="0">
                <a:solidFill>
                  <a:srgbClr val="000000"/>
                </a:solidFill>
              </a:rPr>
              <a:t>	angular </a:t>
            </a: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.</a:t>
            </a:r>
            <a:r>
              <a:rPr lang="en-US" sz="3400" dirty="0">
                <a:solidFill>
                  <a:srgbClr val="000000"/>
                </a:solidFill>
              </a:rPr>
              <a:t>module('</a:t>
            </a:r>
            <a:r>
              <a:rPr lang="en-US" sz="3400" dirty="0" err="1">
                <a:solidFill>
                  <a:srgbClr val="000000"/>
                </a:solidFill>
              </a:rPr>
              <a:t>horizon.dashboard.project.sample.networks</a:t>
            </a:r>
            <a:r>
              <a:rPr lang="en-US" sz="3400" dirty="0">
                <a:solidFill>
                  <a:srgbClr val="000000"/>
                </a:solidFill>
              </a:rPr>
              <a:t>')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.</a:t>
            </a:r>
            <a:r>
              <a:rPr lang="en-US" sz="3400" dirty="0">
                <a:solidFill>
                  <a:srgbClr val="000000"/>
                </a:solidFill>
              </a:rPr>
              <a:t>controller('</a:t>
            </a:r>
            <a:r>
              <a:rPr lang="en-US" sz="3400" dirty="0" err="1" smtClean="0">
                <a:solidFill>
                  <a:srgbClr val="000000"/>
                </a:solidFill>
              </a:rPr>
              <a:t>SampleNetworkTableController</a:t>
            </a:r>
            <a:r>
              <a:rPr lang="en-US" sz="3400" dirty="0" smtClean="0">
                <a:solidFill>
                  <a:srgbClr val="000000"/>
                </a:solidFill>
              </a:rPr>
              <a:t>’, </a:t>
            </a:r>
            <a:r>
              <a:rPr lang="en-US" sz="3400" dirty="0" err="1" smtClean="0">
                <a:solidFill>
                  <a:srgbClr val="000000"/>
                </a:solidFill>
              </a:rPr>
              <a:t>SampleNetworkTableController</a:t>
            </a:r>
            <a:r>
              <a:rPr lang="en-US" sz="3400" dirty="0">
                <a:solidFill>
                  <a:srgbClr val="000000"/>
                </a:solidFill>
              </a:rPr>
              <a:t>);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endParaRPr lang="en-US" sz="3400" dirty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 smtClean="0">
                <a:solidFill>
                  <a:srgbClr val="000000"/>
                </a:solidFill>
              </a:rPr>
              <a:t>	</a:t>
            </a:r>
            <a:r>
              <a:rPr lang="en-US" sz="3400" dirty="0" err="1" smtClean="0">
                <a:solidFill>
                  <a:srgbClr val="000000"/>
                </a:solidFill>
              </a:rPr>
              <a:t>SampleNetworkTableController</a:t>
            </a:r>
            <a:r>
              <a:rPr lang="en-US" sz="3400" dirty="0">
                <a:solidFill>
                  <a:srgbClr val="000000"/>
                </a:solidFill>
              </a:rPr>
              <a:t>.$inject = [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'</a:t>
            </a:r>
            <a:r>
              <a:rPr lang="en-US" sz="3400" dirty="0" err="1">
                <a:solidFill>
                  <a:srgbClr val="000000"/>
                </a:solidFill>
              </a:rPr>
              <a:t>horizon.app.core.openstack</a:t>
            </a:r>
            <a:r>
              <a:rPr lang="en-US" sz="3400" dirty="0">
                <a:solidFill>
                  <a:srgbClr val="000000"/>
                </a:solidFill>
              </a:rPr>
              <a:t>-service-</a:t>
            </a:r>
            <a:r>
              <a:rPr lang="en-US" sz="3400" dirty="0" err="1">
                <a:solidFill>
                  <a:srgbClr val="000000"/>
                </a:solidFill>
              </a:rPr>
              <a:t>api.sample</a:t>
            </a:r>
            <a:r>
              <a:rPr lang="en-US" sz="3400" dirty="0">
                <a:solidFill>
                  <a:srgbClr val="000000"/>
                </a:solidFill>
              </a:rPr>
              <a:t>-network',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'</a:t>
            </a:r>
            <a:r>
              <a:rPr lang="en-US" sz="3400" dirty="0">
                <a:solidFill>
                  <a:srgbClr val="000000"/>
                </a:solidFill>
              </a:rPr>
              <a:t>horizon.dashboard.project.sample.networks.actions.batchActions',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'</a:t>
            </a:r>
            <a:r>
              <a:rPr lang="en-US" sz="3400" dirty="0" err="1">
                <a:solidFill>
                  <a:srgbClr val="000000"/>
                </a:solidFill>
              </a:rPr>
              <a:t>horizon.dashboard.project.sample.networks.actions.rowActions</a:t>
            </a:r>
            <a:r>
              <a:rPr lang="en-US" sz="3400" dirty="0">
                <a:solidFill>
                  <a:srgbClr val="000000"/>
                </a:solidFill>
              </a:rPr>
              <a:t>' ];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 smtClean="0">
                <a:solidFill>
                  <a:srgbClr val="000000"/>
                </a:solidFill>
              </a:rPr>
              <a:t>	function </a:t>
            </a:r>
            <a:r>
              <a:rPr lang="en-US" sz="3400" dirty="0" err="1">
                <a:solidFill>
                  <a:srgbClr val="000000"/>
                </a:solidFill>
              </a:rPr>
              <a:t>SampleNetworkTableController</a:t>
            </a:r>
            <a:r>
              <a:rPr lang="en-US" sz="3400" dirty="0">
                <a:solidFill>
                  <a:srgbClr val="000000"/>
                </a:solidFill>
              </a:rPr>
              <a:t>(</a:t>
            </a:r>
            <a:r>
              <a:rPr lang="en-US" sz="3400" dirty="0" err="1">
                <a:solidFill>
                  <a:srgbClr val="000000"/>
                </a:solidFill>
              </a:rPr>
              <a:t>api</a:t>
            </a:r>
            <a:r>
              <a:rPr lang="en-US" sz="3400" dirty="0">
                <a:solidFill>
                  <a:srgbClr val="000000"/>
                </a:solidFill>
              </a:rPr>
              <a:t>, </a:t>
            </a:r>
            <a:r>
              <a:rPr lang="en-US" sz="3400" dirty="0" err="1">
                <a:solidFill>
                  <a:srgbClr val="000000"/>
                </a:solidFill>
              </a:rPr>
              <a:t>batchActions</a:t>
            </a:r>
            <a:r>
              <a:rPr lang="en-US" sz="3400" dirty="0">
                <a:solidFill>
                  <a:srgbClr val="000000"/>
                </a:solidFill>
              </a:rPr>
              <a:t>, </a:t>
            </a:r>
            <a:r>
              <a:rPr lang="en-US" sz="3400" dirty="0" err="1">
                <a:solidFill>
                  <a:srgbClr val="000000"/>
                </a:solidFill>
              </a:rPr>
              <a:t>rowActions</a:t>
            </a:r>
            <a:r>
              <a:rPr lang="en-US" sz="3400" dirty="0">
                <a:solidFill>
                  <a:srgbClr val="000000"/>
                </a:solidFill>
              </a:rPr>
              <a:t>) {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…..</a:t>
            </a: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</a:t>
            </a:r>
            <a:r>
              <a:rPr lang="en-US" sz="3400" dirty="0" err="1" smtClean="0">
                <a:solidFill>
                  <a:srgbClr val="000000"/>
                </a:solidFill>
              </a:rPr>
              <a:t>init</a:t>
            </a:r>
            <a:r>
              <a:rPr lang="en-US" sz="3400" dirty="0">
                <a:solidFill>
                  <a:srgbClr val="000000"/>
                </a:solidFill>
              </a:rPr>
              <a:t>();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/</a:t>
            </a:r>
            <a:r>
              <a:rPr lang="en-US" sz="3400" dirty="0">
                <a:solidFill>
                  <a:srgbClr val="000000"/>
                </a:solidFill>
              </a:rPr>
              <a:t>//////////////////////////////</a:t>
            </a:r>
            <a:r>
              <a:rPr lang="en-US" sz="3400" dirty="0" smtClean="0">
                <a:solidFill>
                  <a:srgbClr val="000000"/>
                </a:solidFill>
              </a:rPr>
              <a:t>/</a:t>
            </a: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function </a:t>
            </a:r>
            <a:r>
              <a:rPr lang="en-US" sz="3400" dirty="0" err="1">
                <a:solidFill>
                  <a:srgbClr val="000000"/>
                </a:solidFill>
              </a:rPr>
              <a:t>init</a:t>
            </a:r>
            <a:r>
              <a:rPr lang="en-US" sz="3400" dirty="0">
                <a:solidFill>
                  <a:srgbClr val="000000"/>
                </a:solidFill>
              </a:rPr>
              <a:t>() {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	</a:t>
            </a:r>
            <a:r>
              <a:rPr lang="en-US" sz="3400" dirty="0" err="1" smtClean="0">
                <a:solidFill>
                  <a:srgbClr val="000000"/>
                </a:solidFill>
              </a:rPr>
              <a:t>api.getNetworks</a:t>
            </a:r>
            <a:r>
              <a:rPr lang="en-US" sz="3400" dirty="0">
                <a:solidFill>
                  <a:srgbClr val="000000"/>
                </a:solidFill>
              </a:rPr>
              <a:t>().success(success); </a:t>
            </a:r>
            <a:endParaRPr lang="en-US" sz="3400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	</a:t>
            </a:r>
            <a:r>
              <a:rPr lang="en-US" sz="3400" dirty="0" smtClean="0">
                <a:solidFill>
                  <a:srgbClr val="000000"/>
                </a:solidFill>
              </a:rPr>
              <a:t>	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5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</a:t>
            </a:r>
            <a:r>
              <a:rPr lang="en-US" dirty="0" err="1"/>
              <a:t>S</a:t>
            </a:r>
            <a:r>
              <a:rPr lang="en-US" dirty="0" smtClean="0"/>
              <a:t> </a:t>
            </a:r>
            <a:r>
              <a:rPr lang="en-US" dirty="0"/>
              <a:t>and service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211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table.html</a:t>
            </a:r>
            <a:endParaRPr lang="en-US" b="1" dirty="0"/>
          </a:p>
          <a:p>
            <a:pPr lvl="2"/>
            <a:r>
              <a:rPr lang="en-US" dirty="0" smtClean="0"/>
              <a:t>Code snippets of interest-</a:t>
            </a:r>
          </a:p>
          <a:p>
            <a:pPr lvl="3"/>
            <a:r>
              <a:rPr lang="en-US" dirty="0" smtClean="0"/>
              <a:t>Define a table and connect the table to the controller, tell smart table about the entire collection of items</a:t>
            </a:r>
          </a:p>
          <a:p>
            <a:pPr marL="2286000" lvl="5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&lt;table </a:t>
            </a:r>
            <a:r>
              <a:rPr lang="en-US" dirty="0" err="1">
                <a:solidFill>
                  <a:srgbClr val="000000"/>
                </a:solidFill>
              </a:rPr>
              <a:t>ng</a:t>
            </a:r>
            <a:r>
              <a:rPr lang="en-US" dirty="0">
                <a:solidFill>
                  <a:srgbClr val="000000"/>
                </a:solidFill>
              </a:rPr>
              <a:t>-controller="</a:t>
            </a:r>
            <a:r>
              <a:rPr lang="en-US" dirty="0" err="1">
                <a:solidFill>
                  <a:srgbClr val="000000"/>
                </a:solidFill>
              </a:rPr>
              <a:t>SampleNetworkTableController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dirty="0" smtClean="0">
                <a:solidFill>
                  <a:srgbClr val="000000"/>
                </a:solidFill>
              </a:rPr>
              <a:t>table”</a:t>
            </a:r>
          </a:p>
          <a:p>
            <a:pPr marL="2286000" lvl="5" indent="0"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st</a:t>
            </a:r>
            <a:r>
              <a:rPr lang="en-US" dirty="0">
                <a:solidFill>
                  <a:srgbClr val="000000"/>
                </a:solidFill>
              </a:rPr>
              <a:t>-table="</a:t>
            </a:r>
            <a:r>
              <a:rPr lang="en-US" dirty="0" err="1" smtClean="0">
                <a:solidFill>
                  <a:srgbClr val="000000"/>
                </a:solidFill>
              </a:rPr>
              <a:t>table.items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2286000" lvl="5" indent="0">
              <a:buNone/>
            </a:pPr>
            <a:r>
              <a:rPr lang="en-US" dirty="0" err="1">
                <a:solidFill>
                  <a:srgbClr val="000000"/>
                </a:solidFill>
              </a:rPr>
              <a:t>st</a:t>
            </a:r>
            <a:r>
              <a:rPr lang="en-US" dirty="0">
                <a:solidFill>
                  <a:srgbClr val="000000"/>
                </a:solidFill>
              </a:rPr>
              <a:t>-safe-</a:t>
            </a:r>
            <a:r>
              <a:rPr lang="en-US" dirty="0" err="1">
                <a:solidFill>
                  <a:srgbClr val="000000"/>
                </a:solidFill>
              </a:rPr>
              <a:t>src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dirty="0" err="1">
                <a:solidFill>
                  <a:srgbClr val="000000"/>
                </a:solidFill>
              </a:rPr>
              <a:t>table.src</a:t>
            </a:r>
            <a:r>
              <a:rPr lang="en-US" dirty="0">
                <a:solidFill>
                  <a:srgbClr val="000000"/>
                </a:solidFill>
              </a:rPr>
              <a:t>"</a:t>
            </a:r>
            <a:endParaRPr lang="en-US" dirty="0" smtClean="0">
              <a:solidFill>
                <a:srgbClr val="000000"/>
              </a:solidFill>
            </a:endParaRPr>
          </a:p>
          <a:p>
            <a:pPr lvl="3"/>
            <a:r>
              <a:rPr lang="en-US" dirty="0" smtClean="0"/>
              <a:t>Table Head – defines the column headers</a:t>
            </a:r>
          </a:p>
          <a:p>
            <a:pPr marL="2286000" lvl="5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thead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lang="en-US" dirty="0" smtClean="0">
              <a:solidFill>
                <a:srgbClr val="000000"/>
              </a:solidFill>
            </a:endParaRPr>
          </a:p>
          <a:p>
            <a:pPr lvl="3"/>
            <a:r>
              <a:rPr lang="en-US" dirty="0" smtClean="0"/>
              <a:t>Loop for the items in the table. Note use of </a:t>
            </a:r>
            <a:r>
              <a:rPr lang="en-US" dirty="0" err="1" smtClean="0"/>
              <a:t>ng</a:t>
            </a:r>
            <a:r>
              <a:rPr lang="en-US" dirty="0" smtClean="0"/>
              <a:t>-repeat-start and </a:t>
            </a:r>
            <a:r>
              <a:rPr lang="en-US" dirty="0" err="1" smtClean="0"/>
              <a:t>ng</a:t>
            </a:r>
            <a:r>
              <a:rPr lang="en-US" dirty="0" smtClean="0"/>
              <a:t>-repeat-end</a:t>
            </a:r>
          </a:p>
          <a:p>
            <a:pPr marL="2286000" lvl="5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tr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</a:t>
            </a:r>
            <a:r>
              <a:rPr lang="en-US" dirty="0">
                <a:solidFill>
                  <a:srgbClr val="000000"/>
                </a:solidFill>
              </a:rPr>
              <a:t>-repeat-start="item in </a:t>
            </a:r>
            <a:r>
              <a:rPr lang="en-US" dirty="0" err="1">
                <a:solidFill>
                  <a:srgbClr val="000000"/>
                </a:solidFill>
              </a:rPr>
              <a:t>table.items</a:t>
            </a:r>
            <a:r>
              <a:rPr lang="en-US" dirty="0">
                <a:solidFill>
                  <a:srgbClr val="000000"/>
                </a:solidFill>
              </a:rPr>
              <a:t> track by </a:t>
            </a:r>
            <a:r>
              <a:rPr lang="en-US" dirty="0" err="1" smtClean="0">
                <a:solidFill>
                  <a:srgbClr val="000000"/>
                </a:solidFill>
              </a:rPr>
              <a:t>item.id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lvl="3"/>
            <a:r>
              <a:rPr lang="en-US" dirty="0" smtClean="0"/>
              <a:t>Table row details</a:t>
            </a:r>
          </a:p>
          <a:p>
            <a:pPr marL="2286000" lvl="5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tr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</a:t>
            </a:r>
            <a:r>
              <a:rPr lang="en-US" dirty="0">
                <a:solidFill>
                  <a:srgbClr val="000000"/>
                </a:solidFill>
              </a:rPr>
              <a:t>-repeat-end class="detail-row"&gt;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1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and service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sample-</a:t>
            </a:r>
            <a:r>
              <a:rPr lang="en-US" b="1" dirty="0" err="1" smtClean="0"/>
              <a:t>network.service.js</a:t>
            </a:r>
            <a:endParaRPr lang="en-US" b="1" dirty="0" smtClean="0"/>
          </a:p>
          <a:p>
            <a:pPr lvl="1"/>
            <a:r>
              <a:rPr lang="en-US" dirty="0" smtClean="0"/>
              <a:t>Wrapper to encapsulate </a:t>
            </a:r>
            <a:r>
              <a:rPr lang="en-US" dirty="0" err="1" smtClean="0"/>
              <a:t>javascript</a:t>
            </a:r>
            <a:r>
              <a:rPr lang="en-US" dirty="0" smtClean="0"/>
              <a:t> code to interact with the Horizon REST API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2: Hands-on – </a:t>
            </a:r>
            <a:r>
              <a:rPr lang="en-US" dirty="0" smtClean="0"/>
              <a:t>Modify table content on </a:t>
            </a:r>
            <a:r>
              <a:rPr lang="en-US" dirty="0"/>
              <a:t>the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5768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Goals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filter on Admin State to show Up and Down instead of Yes and </a:t>
            </a:r>
            <a:r>
              <a:rPr lang="en-US" dirty="0" smtClean="0"/>
              <a:t>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Add a </a:t>
            </a:r>
            <a:r>
              <a:rPr lang="en-US" dirty="0"/>
              <a:t>Shared column to the </a:t>
            </a:r>
            <a:r>
              <a:rPr lang="en-US" dirty="0" smtClean="0"/>
              <a:t>view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Instructions</a:t>
            </a:r>
          </a:p>
          <a:p>
            <a:pPr lvl="1"/>
            <a:r>
              <a:rPr lang="en-US" dirty="0"/>
              <a:t>Assumes you did pre-lab setup per-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doug</a:t>
            </a:r>
            <a:r>
              <a:rPr lang="en-US" dirty="0"/>
              <a:t>-fish/sample-horizon-angular-plugin/blob/master/</a:t>
            </a:r>
            <a:r>
              <a:rPr lang="en-US" dirty="0" err="1"/>
              <a:t>README.rst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checkout lab</a:t>
            </a:r>
            <a:r>
              <a:rPr lang="en-US" dirty="0" smtClean="0"/>
              <a:t>-2</a:t>
            </a:r>
          </a:p>
          <a:p>
            <a:pPr lvl="1"/>
            <a:r>
              <a:rPr lang="en-US" dirty="0"/>
              <a:t>If running in Apache- </a:t>
            </a:r>
          </a:p>
          <a:p>
            <a:pPr lvl="2"/>
            <a:r>
              <a:rPr lang="en-US" dirty="0"/>
              <a:t>﻿Run /opt/stack/sample-dashboard/</a:t>
            </a:r>
            <a:r>
              <a:rPr lang="en-US" dirty="0" err="1"/>
              <a:t>misc_goodies</a:t>
            </a:r>
            <a:r>
              <a:rPr lang="en-US" dirty="0"/>
              <a:t>/﻿</a:t>
            </a:r>
            <a:r>
              <a:rPr lang="en-US" dirty="0" err="1" smtClean="0"/>
              <a:t>update_static.sh</a:t>
            </a:r>
            <a:endParaRPr lang="en-US" dirty="0" smtClean="0"/>
          </a:p>
          <a:p>
            <a:r>
              <a:rPr lang="en-US" b="1" dirty="0" smtClean="0"/>
              <a:t>Hints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There </a:t>
            </a:r>
            <a:r>
              <a:rPr lang="en-US" dirty="0"/>
              <a:t>is a decode filter that accepts a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dictionary</a:t>
            </a:r>
            <a:endParaRPr lang="en-US" dirty="0"/>
          </a:p>
          <a:p>
            <a:pPr lvl="2"/>
            <a:r>
              <a:rPr lang="en-US" dirty="0" smtClean="0"/>
              <a:t>See Example – in neutron-</a:t>
            </a:r>
            <a:r>
              <a:rPr lang="en-US" dirty="0" err="1" smtClean="0"/>
              <a:t>lbaas</a:t>
            </a:r>
            <a:r>
              <a:rPr lang="en-US" dirty="0" smtClean="0"/>
              <a:t>-dashboard project , </a:t>
            </a:r>
            <a:r>
              <a:rPr lang="en-US" dirty="0" err="1" smtClean="0"/>
              <a:t>neutron_lbaas_dashboard</a:t>
            </a:r>
            <a:r>
              <a:rPr lang="en-US" dirty="0" smtClean="0"/>
              <a:t>/static/dashboard/project/lbaasv2/pools/detail.html#L21</a:t>
            </a:r>
          </a:p>
          <a:p>
            <a:pPr lvl="2"/>
            <a:r>
              <a:rPr lang="en-US" dirty="0" smtClean="0"/>
              <a:t>Controller is a great place to define the dictionary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Items </a:t>
            </a:r>
            <a:r>
              <a:rPr lang="en-US" dirty="0"/>
              <a:t>returned already have a shared value. The view just needs to be updated to display it. (and possibly use a filter on </a:t>
            </a:r>
            <a:r>
              <a:rPr lang="en-US" dirty="0" smtClean="0"/>
              <a:t>it)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5" y="1344185"/>
            <a:ext cx="10877536" cy="480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End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86066" y="2590392"/>
            <a:ext cx="921325" cy="435824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5"/>
          </p:cNvCxnSpPr>
          <p:nvPr/>
        </p:nvCxnSpPr>
        <p:spPr>
          <a:xfrm flipH="1" flipV="1">
            <a:off x="5272466" y="2962391"/>
            <a:ext cx="406662" cy="344673"/>
          </a:xfrm>
          <a:prstGeom prst="straightConnector1">
            <a:avLst/>
          </a:prstGeom>
          <a:ln w="254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825246" y="2068993"/>
            <a:ext cx="921325" cy="928685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8" idx="5"/>
          </p:cNvCxnSpPr>
          <p:nvPr/>
        </p:nvCxnSpPr>
        <p:spPr>
          <a:xfrm flipH="1" flipV="1">
            <a:off x="8611646" y="2861675"/>
            <a:ext cx="406662" cy="416852"/>
          </a:xfrm>
          <a:prstGeom prst="straightConnector1">
            <a:avLst/>
          </a:prstGeom>
          <a:ln w="254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8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2: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89"/>
            <a:ext cx="10515600" cy="5319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sample_dashboard</a:t>
            </a:r>
            <a:r>
              <a:rPr lang="en-US" sz="2000" b="1" dirty="0">
                <a:solidFill>
                  <a:schemeClr val="tx1"/>
                </a:solidFill>
              </a:rPr>
              <a:t>/static/dashboard/project/sample/network/</a:t>
            </a:r>
            <a:r>
              <a:rPr lang="en-US" sz="2000" b="1" dirty="0" err="1" smtClean="0">
                <a:solidFill>
                  <a:schemeClr val="tx1"/>
                </a:solidFill>
              </a:rPr>
              <a:t>networks.controller.js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ctrl.batchActions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batchActions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ctrl.rowActions</a:t>
            </a:r>
            <a:r>
              <a:rPr lang="en-US" dirty="0"/>
              <a:t> = </a:t>
            </a:r>
            <a:r>
              <a:rPr lang="en-US" dirty="0" err="1"/>
              <a:t>rowActions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ctrl.admin_state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</a:t>
            </a:r>
            <a:r>
              <a:rPr lang="tr-TR" dirty="0"/>
              <a:t>'</a:t>
            </a:r>
            <a:r>
              <a:rPr lang="tr-TR" dirty="0" err="1"/>
              <a:t>true</a:t>
            </a:r>
            <a:r>
              <a:rPr lang="tr-TR" dirty="0"/>
              <a:t>': </a:t>
            </a:r>
            <a:r>
              <a:rPr lang="tr-TR" dirty="0" err="1"/>
              <a:t>gettext</a:t>
            </a:r>
            <a:r>
              <a:rPr lang="tr-TR" dirty="0"/>
              <a:t>('</a:t>
            </a:r>
            <a:r>
              <a:rPr lang="tr-TR" dirty="0" err="1"/>
              <a:t>Up</a:t>
            </a:r>
            <a:r>
              <a:rPr lang="tr-TR" dirty="0"/>
              <a:t>'),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'false': </a:t>
            </a:r>
            <a:r>
              <a:rPr lang="en-US" dirty="0" err="1"/>
              <a:t>gettext</a:t>
            </a:r>
            <a:r>
              <a:rPr lang="en-US" dirty="0"/>
              <a:t>('Down')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9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2: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390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000000"/>
                </a:solidFill>
              </a:rPr>
              <a:t>sample_dashboard</a:t>
            </a:r>
            <a:r>
              <a:rPr lang="en-US" sz="3200" b="1" dirty="0" smtClean="0">
                <a:solidFill>
                  <a:srgbClr val="000000"/>
                </a:solidFill>
              </a:rPr>
              <a:t>/static/dashboard/project/sample/network/</a:t>
            </a:r>
            <a:r>
              <a:rPr lang="en-US" sz="3200" b="1" dirty="0" err="1" smtClean="0">
                <a:solidFill>
                  <a:srgbClr val="000000"/>
                </a:solidFill>
              </a:rPr>
              <a:t>table.html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class="rsp-p1" </a:t>
            </a:r>
            <a:r>
              <a:rPr lang="en-US" dirty="0" err="1" smtClean="0"/>
              <a:t>st</a:t>
            </a:r>
            <a:r>
              <a:rPr lang="en-US" dirty="0" smtClean="0"/>
              <a:t>-sort="name" </a:t>
            </a:r>
            <a:r>
              <a:rPr lang="en-US" dirty="0" err="1" smtClean="0"/>
              <a:t>st</a:t>
            </a:r>
            <a:r>
              <a:rPr lang="en-US" dirty="0" smtClean="0"/>
              <a:t>-sort-default="name" translate&gt;Name&lt;/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 class="rsp-p1" </a:t>
            </a:r>
            <a:r>
              <a:rPr lang="en-US" dirty="0" err="1" smtClean="0"/>
              <a:t>st</a:t>
            </a:r>
            <a:r>
              <a:rPr lang="en-US" dirty="0" smtClean="0"/>
              <a:t>-sort="</a:t>
            </a:r>
            <a:r>
              <a:rPr lang="en-US" dirty="0" err="1" smtClean="0"/>
              <a:t>admin_state_up</a:t>
            </a:r>
            <a:r>
              <a:rPr lang="en-US" dirty="0" smtClean="0"/>
              <a:t>" translate&gt;Admin State&lt;/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 class="rsp-p1" </a:t>
            </a:r>
            <a:r>
              <a:rPr lang="en-US" dirty="0" err="1" smtClean="0"/>
              <a:t>st</a:t>
            </a:r>
            <a:r>
              <a:rPr lang="en-US" dirty="0" smtClean="0"/>
              <a:t>-sort="shared" translate&gt;Shared&lt;/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dirty="0" smtClean="0"/>
              <a:t>&lt;/span&gt;</a:t>
            </a:r>
          </a:p>
          <a:p>
            <a:pPr marL="0" indent="0">
              <a:buNone/>
            </a:pPr>
            <a:r>
              <a:rPr lang="en-US" dirty="0" smtClean="0"/>
              <a:t>       &lt;/td&gt;</a:t>
            </a:r>
          </a:p>
          <a:p>
            <a:pPr marL="0" indent="0">
              <a:buNone/>
            </a:pPr>
            <a:r>
              <a:rPr lang="pl-PL" dirty="0" smtClean="0"/>
              <a:t>       &lt;</a:t>
            </a:r>
            <a:r>
              <a:rPr lang="pl-PL" dirty="0" err="1" smtClean="0"/>
              <a:t>td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="rsp-p1"&gt;&lt;a </a:t>
            </a:r>
            <a:r>
              <a:rPr lang="pl-PL" dirty="0" err="1" smtClean="0"/>
              <a:t>ng-href</a:t>
            </a:r>
            <a:r>
              <a:rPr lang="pl-PL" dirty="0" smtClean="0"/>
              <a:t>="</a:t>
            </a:r>
            <a:r>
              <a:rPr lang="pl-PL" dirty="0" err="1" smtClean="0"/>
              <a:t>project</a:t>
            </a:r>
            <a:r>
              <a:rPr lang="pl-PL" dirty="0" smtClean="0"/>
              <a:t>/</a:t>
            </a:r>
            <a:r>
              <a:rPr lang="pl-PL" dirty="0" err="1" smtClean="0"/>
              <a:t>sample</a:t>
            </a:r>
            <a:r>
              <a:rPr lang="pl-PL" dirty="0" smtClean="0"/>
              <a:t>/{$ ::</a:t>
            </a:r>
            <a:r>
              <a:rPr lang="pl-PL" dirty="0" err="1" smtClean="0"/>
              <a:t>item.id</a:t>
            </a:r>
            <a:r>
              <a:rPr lang="pl-PL" dirty="0" smtClean="0"/>
              <a:t> $}"&gt;{$ ::(</a:t>
            </a:r>
            <a:r>
              <a:rPr lang="pl-PL" dirty="0" err="1" smtClean="0"/>
              <a:t>item.name</a:t>
            </a:r>
            <a:r>
              <a:rPr lang="pl-PL" dirty="0" smtClean="0"/>
              <a:t> || </a:t>
            </a:r>
            <a:r>
              <a:rPr lang="pl-PL" dirty="0" err="1" smtClean="0"/>
              <a:t>item.id</a:t>
            </a:r>
            <a:r>
              <a:rPr lang="pl-PL" dirty="0" smtClean="0"/>
              <a:t>) $}&lt;/a&gt;&lt;/</a:t>
            </a:r>
            <a:r>
              <a:rPr lang="pl-PL" dirty="0" err="1" smtClean="0"/>
              <a:t>td</a:t>
            </a:r>
            <a:r>
              <a:rPr lang="pl-PL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&lt;td class="rsp-p1"&gt;{$ ::</a:t>
            </a:r>
            <a:r>
              <a:rPr lang="en-US" dirty="0" err="1" smtClean="0"/>
              <a:t>item.admin_state_up</a:t>
            </a:r>
            <a:r>
              <a:rPr lang="en-US" dirty="0" smtClean="0"/>
              <a:t> | </a:t>
            </a:r>
            <a:r>
              <a:rPr lang="en-US" dirty="0" err="1" smtClean="0"/>
              <a:t>decode:table.admin_state</a:t>
            </a:r>
            <a:r>
              <a:rPr lang="en-US" dirty="0" smtClean="0"/>
              <a:t> $}&lt;/td&gt;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&lt;td class="rsp-p1"&gt;{$ ::</a:t>
            </a:r>
            <a:r>
              <a:rPr lang="en-US" dirty="0" err="1" smtClean="0"/>
              <a:t>item.shared</a:t>
            </a:r>
            <a:r>
              <a:rPr lang="en-US" dirty="0" smtClean="0"/>
              <a:t> | </a:t>
            </a:r>
            <a:r>
              <a:rPr lang="en-US" dirty="0" err="1" smtClean="0"/>
              <a:t>yesno</a:t>
            </a:r>
            <a:r>
              <a:rPr lang="en-US" dirty="0" smtClean="0"/>
              <a:t> $}&lt;/td&gt;</a:t>
            </a:r>
          </a:p>
          <a:p>
            <a:pPr marL="0" indent="0">
              <a:buNone/>
            </a:pPr>
            <a:r>
              <a:rPr lang="en-US" dirty="0" smtClean="0"/>
              <a:t>       &lt;td class="</a:t>
            </a:r>
            <a:r>
              <a:rPr lang="en-US" dirty="0" err="1" smtClean="0"/>
              <a:t>actions_column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3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table row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ow-</a:t>
            </a:r>
            <a:r>
              <a:rPr lang="en-US" b="1" dirty="0" err="1" smtClean="0"/>
              <a:t>actions.service.js</a:t>
            </a:r>
            <a:endParaRPr lang="en-US" b="1" dirty="0"/>
          </a:p>
          <a:p>
            <a:pPr lvl="1"/>
            <a:r>
              <a:rPr lang="en-US" dirty="0" smtClean="0"/>
              <a:t>Array of actions available on each row</a:t>
            </a:r>
          </a:p>
          <a:p>
            <a:pPr lvl="1"/>
            <a:r>
              <a:rPr lang="en-US" dirty="0" smtClean="0"/>
              <a:t>Service to invoke the action</a:t>
            </a:r>
          </a:p>
          <a:p>
            <a:pPr lvl="1"/>
            <a:r>
              <a:rPr lang="en-US" dirty="0" smtClean="0"/>
              <a:t>Label for the action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function </a:t>
            </a:r>
            <a:r>
              <a:rPr lang="en-US" dirty="0">
                <a:solidFill>
                  <a:srgbClr val="000000"/>
                </a:solidFill>
              </a:rPr>
              <a:t>actions() { </a:t>
            </a:r>
            <a:endParaRPr lang="en-US" dirty="0" smtClean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return </a:t>
            </a:r>
            <a:r>
              <a:rPr lang="en-US" dirty="0">
                <a:solidFill>
                  <a:srgbClr val="000000"/>
                </a:solidFill>
              </a:rPr>
              <a:t>[{ </a:t>
            </a:r>
            <a:endParaRPr lang="en-US" dirty="0" smtClean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service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stopNetworkService</a:t>
            </a:r>
            <a:r>
              <a:rPr lang="en-US" dirty="0">
                <a:solidFill>
                  <a:srgbClr val="000000"/>
                </a:solidFill>
              </a:rPr>
              <a:t>, template: { text: </a:t>
            </a:r>
            <a:r>
              <a:rPr lang="en-US" dirty="0" err="1">
                <a:solidFill>
                  <a:srgbClr val="000000"/>
                </a:solidFill>
              </a:rPr>
              <a:t>gettext</a:t>
            </a:r>
            <a:r>
              <a:rPr lang="en-US" dirty="0">
                <a:solidFill>
                  <a:srgbClr val="000000"/>
                </a:solidFill>
              </a:rPr>
              <a:t>('Stop Network') }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8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table row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11" y="2268758"/>
            <a:ext cx="7236538" cy="434443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m</a:t>
            </a:r>
            <a:r>
              <a:rPr lang="en-US" sz="2000" b="1" dirty="0" err="1" smtClean="0"/>
              <a:t>odal.service.js</a:t>
            </a:r>
            <a:endParaRPr lang="en-US" sz="2000" b="1" dirty="0" smtClean="0"/>
          </a:p>
          <a:p>
            <a:pPr lvl="1"/>
            <a:r>
              <a:rPr lang="en-US" sz="1600" dirty="0" smtClean="0"/>
              <a:t>Action service needs – perform and allowed objects</a:t>
            </a:r>
          </a:p>
          <a:p>
            <a:pPr lvl="2"/>
            <a:r>
              <a:rPr lang="en-US" sz="1200" dirty="0" smtClean="0"/>
              <a:t>Allowed describes if action should be available to the user</a:t>
            </a:r>
          </a:p>
          <a:p>
            <a:pPr lvl="2"/>
            <a:r>
              <a:rPr lang="en-US" sz="1200" dirty="0" smtClean="0"/>
              <a:t>Perform describes what the action does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847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table row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sample-</a:t>
            </a:r>
            <a:r>
              <a:rPr lang="en-US" sz="2400" dirty="0" err="1" smtClean="0"/>
              <a:t>network.service.js</a:t>
            </a:r>
            <a:r>
              <a:rPr lang="en-US" sz="2400" dirty="0" smtClean="0"/>
              <a:t> lab-3 version has an update for the stop-network </a:t>
            </a:r>
            <a:r>
              <a:rPr lang="en-US" sz="2400" dirty="0" err="1" smtClean="0"/>
              <a:t>api</a:t>
            </a:r>
            <a:r>
              <a:rPr lang="en-US" sz="2400" dirty="0" smtClean="0"/>
              <a:t> call.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32" y="2537160"/>
            <a:ext cx="508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32" y="4398963"/>
            <a:ext cx="7493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0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smtClean="0"/>
              <a:t>Plugin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211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Plugins extend </a:t>
            </a:r>
            <a:r>
              <a:rPr lang="en-US" dirty="0"/>
              <a:t>and add </a:t>
            </a:r>
            <a:r>
              <a:rPr lang="en-US" dirty="0" smtClean="0"/>
              <a:t>functionality </a:t>
            </a:r>
            <a:r>
              <a:rPr lang="en-US" dirty="0"/>
              <a:t>that already exists.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Allows control of content </a:t>
            </a:r>
            <a:r>
              <a:rPr lang="en-US" dirty="0"/>
              <a:t>and progress </a:t>
            </a:r>
            <a:r>
              <a:rPr lang="en-US" dirty="0" smtClean="0"/>
              <a:t>independent </a:t>
            </a:r>
            <a:r>
              <a:rPr lang="en-US" dirty="0"/>
              <a:t>of Horizon.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Deployers</a:t>
            </a:r>
            <a:r>
              <a:rPr lang="en-US" dirty="0" smtClean="0"/>
              <a:t> can selectively install features.</a:t>
            </a:r>
          </a:p>
          <a:p>
            <a:endParaRPr lang="en-US" dirty="0" smtClean="0"/>
          </a:p>
          <a:p>
            <a:r>
              <a:rPr lang="en-US" dirty="0" smtClean="0"/>
              <a:t>Horizon dashboard moving to </a:t>
            </a:r>
            <a:r>
              <a:rPr lang="en-US" dirty="0" err="1" smtClean="0"/>
              <a:t>AngularJS</a:t>
            </a:r>
            <a:r>
              <a:rPr lang="en-US" dirty="0" smtClean="0"/>
              <a:t> – Work in progress</a:t>
            </a:r>
          </a:p>
          <a:p>
            <a:pPr lvl="1"/>
            <a:r>
              <a:rPr lang="en-US" dirty="0" smtClean="0"/>
              <a:t>Launch instance wizard, images, swift</a:t>
            </a:r>
          </a:p>
          <a:p>
            <a:pPr lvl="1"/>
            <a:r>
              <a:rPr lang="en-US" dirty="0" smtClean="0"/>
              <a:t>Recommend new plugins to be written in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AngularJS</a:t>
            </a:r>
            <a:r>
              <a:rPr lang="en-US" dirty="0" smtClean="0"/>
              <a:t> plugins can be bleeding edge</a:t>
            </a:r>
          </a:p>
          <a:p>
            <a:pPr lvl="1"/>
            <a:r>
              <a:rPr lang="en-US" dirty="0" smtClean="0"/>
              <a:t>Potential impacts from horizon changes in Angular</a:t>
            </a:r>
          </a:p>
          <a:p>
            <a:pPr lvl="1"/>
            <a:r>
              <a:rPr lang="en-US" dirty="0" smtClean="0"/>
              <a:t>Stay connected with the horizon community, IRC channel #</a:t>
            </a:r>
            <a:r>
              <a:rPr lang="en-US" dirty="0" err="1" smtClean="0"/>
              <a:t>openstack</a:t>
            </a:r>
            <a:r>
              <a:rPr lang="en-US" dirty="0" smtClean="0"/>
              <a:t>-horizon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table row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sample_network.py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ab-3 version </a:t>
            </a:r>
          </a:p>
          <a:p>
            <a:pPr lvl="1"/>
            <a:r>
              <a:rPr lang="en-US" dirty="0" smtClean="0"/>
              <a:t>Added a put implementation for the action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66" y="3329117"/>
            <a:ext cx="71247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Add a row action to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Goal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an action “Start network” (a “Stop network” action has been provided).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Instructions</a:t>
            </a:r>
          </a:p>
          <a:p>
            <a:pPr lvl="1"/>
            <a:r>
              <a:rPr lang="en-US" dirty="0"/>
              <a:t>Assumes you did pre-lab setup per-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doug</a:t>
            </a:r>
            <a:r>
              <a:rPr lang="en-US" dirty="0"/>
              <a:t>-fish/sample-horizon-angular-plugin/blob/master/</a:t>
            </a:r>
            <a:r>
              <a:rPr lang="en-US" dirty="0" err="1"/>
              <a:t>README.rst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checkout lab</a:t>
            </a:r>
            <a:r>
              <a:rPr lang="en-US" dirty="0" smtClean="0"/>
              <a:t>-3</a:t>
            </a:r>
          </a:p>
          <a:p>
            <a:pPr lvl="1"/>
            <a:r>
              <a:rPr lang="en-US" dirty="0"/>
              <a:t>If running in Apache- </a:t>
            </a:r>
          </a:p>
          <a:p>
            <a:pPr lvl="2"/>
            <a:r>
              <a:rPr lang="en-US" dirty="0"/>
              <a:t>﻿Run /opt/stack/sample-dashboard/</a:t>
            </a:r>
            <a:r>
              <a:rPr lang="en-US" dirty="0" err="1"/>
              <a:t>misc_goodies</a:t>
            </a:r>
            <a:r>
              <a:rPr lang="en-US" dirty="0"/>
              <a:t>/﻿</a:t>
            </a:r>
            <a:r>
              <a:rPr lang="en-US" dirty="0" err="1" smtClean="0"/>
              <a:t>update_static.sh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3: </a:t>
            </a:r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4742"/>
            <a:ext cx="10564700" cy="47168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351036" y="2390626"/>
            <a:ext cx="921325" cy="435824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160297" y="2826450"/>
            <a:ext cx="416062" cy="683704"/>
          </a:xfrm>
          <a:prstGeom prst="straightConnector1">
            <a:avLst/>
          </a:prstGeom>
          <a:ln w="254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1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3: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244"/>
            <a:ext cx="10515600" cy="5784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/</a:t>
            </a:r>
            <a:r>
              <a:rPr lang="en-US" sz="1800" b="1" dirty="0" err="1">
                <a:solidFill>
                  <a:srgbClr val="000000"/>
                </a:solidFill>
              </a:rPr>
              <a:t>sample_dashboard</a:t>
            </a:r>
            <a:r>
              <a:rPr lang="en-US" sz="1800" b="1" dirty="0">
                <a:solidFill>
                  <a:srgbClr val="000000"/>
                </a:solidFill>
              </a:rPr>
              <a:t>/static/app/core/</a:t>
            </a:r>
            <a:r>
              <a:rPr lang="en-US" sz="1800" b="1" dirty="0" err="1">
                <a:solidFill>
                  <a:srgbClr val="000000"/>
                </a:solidFill>
              </a:rPr>
              <a:t>openstack</a:t>
            </a:r>
            <a:r>
              <a:rPr lang="en-US" sz="1800" b="1" dirty="0">
                <a:solidFill>
                  <a:srgbClr val="000000"/>
                </a:solidFill>
              </a:rPr>
              <a:t>-service-</a:t>
            </a:r>
            <a:r>
              <a:rPr lang="en-US" sz="1800" b="1" dirty="0" err="1">
                <a:solidFill>
                  <a:srgbClr val="000000"/>
                </a:solidFill>
              </a:rPr>
              <a:t>api</a:t>
            </a:r>
            <a:r>
              <a:rPr lang="en-US" sz="1800" b="1" dirty="0">
                <a:solidFill>
                  <a:srgbClr val="000000"/>
                </a:solidFill>
              </a:rPr>
              <a:t>/sample-</a:t>
            </a:r>
            <a:r>
              <a:rPr lang="en-US" sz="1800" b="1" dirty="0" err="1" smtClean="0">
                <a:solidFill>
                  <a:srgbClr val="000000"/>
                </a:solidFill>
              </a:rPr>
              <a:t>network.service.js</a:t>
            </a:r>
            <a:endParaRPr lang="en-US" sz="18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/>
              <a:t> function </a:t>
            </a:r>
            <a:r>
              <a:rPr lang="en-US" sz="1800" dirty="0" err="1"/>
              <a:t>networkAPI</a:t>
            </a:r>
            <a:r>
              <a:rPr lang="en-US" sz="1800" dirty="0"/>
              <a:t>(</a:t>
            </a:r>
            <a:r>
              <a:rPr lang="en-US" sz="1800" dirty="0" err="1"/>
              <a:t>apiService</a:t>
            </a:r>
            <a:r>
              <a:rPr lang="en-US" sz="1800" dirty="0"/>
              <a:t>, </a:t>
            </a:r>
            <a:r>
              <a:rPr lang="en-US" sz="1800" dirty="0" err="1"/>
              <a:t>toastService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is-IS" sz="1800" dirty="0"/>
              <a:t>     var service = {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getNetworks</a:t>
            </a:r>
            <a:r>
              <a:rPr lang="en-US" sz="1800" dirty="0"/>
              <a:t>: </a:t>
            </a:r>
            <a:r>
              <a:rPr lang="en-US" sz="1800" dirty="0" err="1"/>
              <a:t>getNetworks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err="1"/>
              <a:t>stopNetwork</a:t>
            </a:r>
            <a:r>
              <a:rPr lang="en-US" sz="1800" dirty="0"/>
              <a:t>: </a:t>
            </a:r>
            <a:r>
              <a:rPr lang="en-US" sz="1800" dirty="0" err="1"/>
              <a:t>stopNetwork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/>
              <a:t>startNetwork</a:t>
            </a:r>
            <a:r>
              <a:rPr lang="en-US" sz="1800" dirty="0"/>
              <a:t>: </a:t>
            </a:r>
            <a:r>
              <a:rPr lang="en-US" sz="1800" dirty="0" err="1"/>
              <a:t>startNetwork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}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/>
              <a:t>function </a:t>
            </a:r>
            <a:r>
              <a:rPr lang="en-US" sz="1800" dirty="0" err="1"/>
              <a:t>startNetwork</a:t>
            </a:r>
            <a:r>
              <a:rPr lang="en-US" sz="1800" dirty="0"/>
              <a:t>(network)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/>
              <a:t>network.admin_state_up</a:t>
            </a:r>
            <a:r>
              <a:rPr lang="en-US" sz="1800" dirty="0"/>
              <a:t> = true;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/>
              <a:t>return </a:t>
            </a:r>
            <a:r>
              <a:rPr lang="en-US" sz="1800" dirty="0" err="1"/>
              <a:t>apiService.put</a:t>
            </a:r>
            <a:r>
              <a:rPr lang="en-US" sz="1800" dirty="0"/>
              <a:t>('/</a:t>
            </a:r>
            <a:r>
              <a:rPr lang="en-US" sz="1800" dirty="0" err="1"/>
              <a:t>api</a:t>
            </a:r>
            <a:r>
              <a:rPr lang="en-US" sz="1800" dirty="0"/>
              <a:t>/sample-network/networks/', network)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/>
              <a:t>.error(function ()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</a:t>
            </a:r>
            <a:r>
              <a:rPr lang="en-US" sz="1800" dirty="0" err="1"/>
              <a:t>toastService.add</a:t>
            </a:r>
            <a:r>
              <a:rPr lang="en-US" sz="1800" dirty="0"/>
              <a:t>('error', </a:t>
            </a:r>
            <a:r>
              <a:rPr lang="en-US" sz="1800" dirty="0" err="1"/>
              <a:t>gettext</a:t>
            </a:r>
            <a:r>
              <a:rPr lang="en-US" sz="1800" dirty="0"/>
              <a:t>('Unable to start network.'));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/>
              <a:t>});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050"/>
            <a:ext cx="10515600" cy="779464"/>
          </a:xfrm>
        </p:spPr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3: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6019"/>
            <a:ext cx="10515600" cy="59019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300" b="1" dirty="0" err="1">
                <a:solidFill>
                  <a:srgbClr val="000000"/>
                </a:solidFill>
              </a:rPr>
              <a:t>sample_dashboard</a:t>
            </a:r>
            <a:r>
              <a:rPr lang="en-US" sz="2300" b="1" dirty="0">
                <a:solidFill>
                  <a:srgbClr val="000000"/>
                </a:solidFill>
              </a:rPr>
              <a:t>/static/dashboard/project/sample/network/actions/row-</a:t>
            </a:r>
            <a:r>
              <a:rPr lang="en-US" sz="2300" b="1" dirty="0" err="1" smtClean="0">
                <a:solidFill>
                  <a:srgbClr val="000000"/>
                </a:solidFill>
              </a:rPr>
              <a:t>actions.service.js</a:t>
            </a:r>
            <a:endParaRPr lang="en-US" sz="23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err="1"/>
              <a:t>tableRowActions</a:t>
            </a:r>
            <a:r>
              <a:rPr lang="en-US" sz="2600" dirty="0"/>
              <a:t>.$inject = [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smtClean="0"/>
              <a:t>  …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'horizon.dashboard.project.sample.networks.actions.start-network',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smtClean="0"/>
              <a:t>’…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];</a:t>
            </a:r>
            <a:endParaRPr lang="en-US" sz="2600" b="1" dirty="0" smtClean="0"/>
          </a:p>
          <a:p>
            <a:pPr marL="0" indent="0">
              <a:buNone/>
            </a:pPr>
            <a:r>
              <a:rPr lang="en-US" sz="2600" dirty="0" smtClean="0"/>
              <a:t>…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/>
              <a:t>function </a:t>
            </a:r>
            <a:r>
              <a:rPr lang="en-US" sz="2600" dirty="0" err="1"/>
              <a:t>tableRowActions</a:t>
            </a:r>
            <a:r>
              <a:rPr lang="en-US" sz="2600" dirty="0"/>
              <a:t>($location, </a:t>
            </a:r>
            <a:r>
              <a:rPr lang="en-US" sz="2600" dirty="0" err="1"/>
              <a:t>basePath</a:t>
            </a:r>
            <a:r>
              <a:rPr lang="en-US" sz="2600" dirty="0"/>
              <a:t>, </a:t>
            </a:r>
            <a:r>
              <a:rPr lang="en-US" sz="2600" dirty="0" err="1"/>
              <a:t>stopNetworkService</a:t>
            </a:r>
            <a:r>
              <a:rPr lang="en-US" sz="2600" dirty="0"/>
              <a:t>,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</a:t>
            </a:r>
            <a:r>
              <a:rPr lang="en-US" sz="2600" dirty="0" err="1"/>
              <a:t>startNetworkService</a:t>
            </a:r>
            <a:r>
              <a:rPr lang="en-US" sz="2600" dirty="0"/>
              <a:t>, </a:t>
            </a:r>
            <a:r>
              <a:rPr lang="en-US" sz="2600" dirty="0" err="1"/>
              <a:t>gettext</a:t>
            </a:r>
            <a:r>
              <a:rPr lang="en-US" sz="2600" dirty="0"/>
              <a:t>) {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is-IS" sz="2600" dirty="0"/>
              <a:t>     var service = {</a:t>
            </a:r>
          </a:p>
          <a:p>
            <a:pPr marL="0" indent="0">
              <a:buNone/>
            </a:pPr>
            <a:r>
              <a:rPr lang="en-US" sz="2600" dirty="0"/>
              <a:t>       actions: actions</a:t>
            </a:r>
          </a:p>
          <a:p>
            <a:pPr marL="0" indent="0">
              <a:buNone/>
            </a:pPr>
            <a:r>
              <a:rPr lang="en-US" sz="2600" dirty="0" smtClean="0"/>
              <a:t>… </a:t>
            </a:r>
          </a:p>
          <a:p>
            <a:pPr marL="0" indent="0">
              <a:buNone/>
            </a:pPr>
            <a:r>
              <a:rPr lang="en-US" sz="2600" dirty="0" smtClean="0"/>
              <a:t>   , </a:t>
            </a: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</a:t>
            </a:r>
            <a:r>
              <a:rPr lang="en-US" sz="2600" dirty="0"/>
              <a:t>service: </a:t>
            </a:r>
            <a:r>
              <a:rPr lang="en-US" sz="2600" dirty="0" err="1"/>
              <a:t>startNetworkService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</a:t>
            </a:r>
            <a:r>
              <a:rPr lang="en-US" sz="2600" dirty="0"/>
              <a:t>template: {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</a:t>
            </a:r>
            <a:r>
              <a:rPr lang="en-US" sz="2600" dirty="0"/>
              <a:t>text: </a:t>
            </a:r>
            <a:r>
              <a:rPr lang="en-US" sz="2600" dirty="0" err="1"/>
              <a:t>gettext</a:t>
            </a:r>
            <a:r>
              <a:rPr lang="en-US" sz="2600" dirty="0"/>
              <a:t>('Start Network')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</a:t>
            </a: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>       }];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smtClean="0"/>
              <a:t>} </a:t>
            </a:r>
            <a:r>
              <a:rPr lang="en-US" sz="2600" dirty="0" smtClean="0"/>
              <a:t>}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3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3: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93" y="1078188"/>
            <a:ext cx="10515600" cy="5779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</a:rPr>
              <a:t>sample_dashboard</a:t>
            </a:r>
            <a:r>
              <a:rPr lang="en-US" sz="1400" b="1" dirty="0">
                <a:solidFill>
                  <a:srgbClr val="000000"/>
                </a:solidFill>
              </a:rPr>
              <a:t>/static/dashboard/project/sample/network/actions/</a:t>
            </a:r>
            <a:r>
              <a:rPr lang="en-US" sz="1400" b="1" dirty="0" err="1">
                <a:solidFill>
                  <a:srgbClr val="000000"/>
                </a:solidFill>
              </a:rPr>
              <a:t>start_network</a:t>
            </a:r>
            <a:r>
              <a:rPr lang="en-US" sz="1400" b="1" dirty="0" smtClean="0">
                <a:solidFill>
                  <a:srgbClr val="000000"/>
                </a:solidFill>
              </a:rPr>
              <a:t>/</a:t>
            </a:r>
            <a:r>
              <a:rPr lang="en-US" sz="1400" b="1" dirty="0" err="1" smtClean="0">
                <a:solidFill>
                  <a:srgbClr val="000000"/>
                </a:solidFill>
              </a:rPr>
              <a:t>modal.service.js</a:t>
            </a:r>
            <a:r>
              <a:rPr lang="en-US" sz="1400" b="1" dirty="0" smtClean="0">
                <a:solidFill>
                  <a:srgbClr val="000000"/>
                </a:solidFill>
              </a:rPr>
              <a:t> (new file) Part 1</a:t>
            </a:r>
          </a:p>
          <a:p>
            <a:pPr marL="0" indent="0">
              <a:buNone/>
            </a:pPr>
            <a:r>
              <a:rPr lang="en-US" sz="1400" dirty="0"/>
              <a:t>(function() 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/>
              <a:t>'use strict';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/>
              <a:t>angular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.module('</a:t>
            </a:r>
            <a:r>
              <a:rPr lang="en-US" sz="1400" dirty="0" err="1"/>
              <a:t>horizon.dashboard.project.sample.networks</a:t>
            </a:r>
            <a:r>
              <a:rPr lang="en-US" sz="1400" dirty="0"/>
              <a:t>')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.factory('horizon.dashboard.project.sample.networks.actions.start-network', </a:t>
            </a:r>
            <a:r>
              <a:rPr lang="en-US" sz="1400" dirty="0" err="1"/>
              <a:t>startNetworkService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err="1"/>
              <a:t>startNetworkService</a:t>
            </a:r>
            <a:r>
              <a:rPr lang="en-US" sz="1400" dirty="0"/>
              <a:t>.$inject = [</a:t>
            </a:r>
          </a:p>
          <a:p>
            <a:pPr marL="0" indent="0">
              <a:buNone/>
            </a:pPr>
            <a:r>
              <a:rPr lang="fr-FR" sz="1400" dirty="0"/>
              <a:t> </a:t>
            </a:r>
            <a:r>
              <a:rPr lang="fr-FR" sz="1400" dirty="0" smtClean="0"/>
              <a:t>    </a:t>
            </a:r>
            <a:r>
              <a:rPr lang="fr-FR" sz="1400" dirty="0"/>
              <a:t>'$q',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'$route',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'</a:t>
            </a:r>
            <a:r>
              <a:rPr lang="en-US" sz="1400" dirty="0" err="1"/>
              <a:t>horizon.app.core.openstack</a:t>
            </a:r>
            <a:r>
              <a:rPr lang="en-US" sz="1400" dirty="0"/>
              <a:t>-service-</a:t>
            </a:r>
            <a:r>
              <a:rPr lang="en-US" sz="1400" dirty="0" err="1"/>
              <a:t>api.policy</a:t>
            </a:r>
            <a:r>
              <a:rPr lang="en-US" sz="1400" dirty="0"/>
              <a:t>',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'</a:t>
            </a:r>
            <a:r>
              <a:rPr lang="en-US" sz="1400" dirty="0" err="1"/>
              <a:t>horizon.app.core.openstack</a:t>
            </a:r>
            <a:r>
              <a:rPr lang="en-US" sz="1400" dirty="0"/>
              <a:t>-service-</a:t>
            </a:r>
            <a:r>
              <a:rPr lang="en-US" sz="1400" dirty="0" err="1"/>
              <a:t>api.sample</a:t>
            </a:r>
            <a:r>
              <a:rPr lang="en-US" sz="1400" dirty="0"/>
              <a:t>-network',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'</a:t>
            </a:r>
            <a:r>
              <a:rPr lang="en-US" sz="1400" dirty="0" err="1"/>
              <a:t>horizon.framework.widgets.modal.simple-modal.service</a:t>
            </a:r>
            <a:r>
              <a:rPr lang="en-US" sz="1400" dirty="0"/>
              <a:t>',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'horizon.framework.util.i18n.gettext',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'</a:t>
            </a:r>
            <a:r>
              <a:rPr lang="en-US" sz="1400" dirty="0" err="1" smtClean="0"/>
              <a:t>horizon.framework.util.q.extensions</a:t>
            </a:r>
            <a:r>
              <a:rPr lang="en-US" sz="1400" dirty="0" smtClean="0"/>
              <a:t>’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/>
              <a:t>]</a:t>
            </a:r>
            <a:r>
              <a:rPr lang="en-US" sz="1400" dirty="0" smtClean="0"/>
              <a:t>;</a:t>
            </a:r>
            <a:endParaRPr lang="en-US" sz="14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3: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5768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dirty="0" err="1">
                <a:solidFill>
                  <a:srgbClr val="000000"/>
                </a:solidFill>
              </a:rPr>
              <a:t>sample_dashboard</a:t>
            </a:r>
            <a:r>
              <a:rPr lang="en-US" sz="2300" b="1" dirty="0">
                <a:solidFill>
                  <a:srgbClr val="000000"/>
                </a:solidFill>
              </a:rPr>
              <a:t>/static/dashboard/project/sample/network/actions/</a:t>
            </a:r>
            <a:r>
              <a:rPr lang="en-US" sz="2300" b="1" dirty="0" err="1">
                <a:solidFill>
                  <a:srgbClr val="000000"/>
                </a:solidFill>
              </a:rPr>
              <a:t>start_network</a:t>
            </a:r>
            <a:r>
              <a:rPr lang="en-US" sz="2300" b="1" dirty="0" smtClean="0">
                <a:solidFill>
                  <a:srgbClr val="000000"/>
                </a:solidFill>
              </a:rPr>
              <a:t>/</a:t>
            </a:r>
            <a:r>
              <a:rPr lang="en-US" sz="2300" b="1" dirty="0" err="1" smtClean="0">
                <a:solidFill>
                  <a:srgbClr val="000000"/>
                </a:solidFill>
              </a:rPr>
              <a:t>modal.service.js</a:t>
            </a:r>
            <a:r>
              <a:rPr lang="en-US" sz="2300" b="1" dirty="0" smtClean="0">
                <a:solidFill>
                  <a:srgbClr val="000000"/>
                </a:solidFill>
              </a:rPr>
              <a:t> (new file) Part 2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</a:t>
            </a:r>
            <a:r>
              <a:rPr lang="en-US" sz="2300" dirty="0"/>
              <a:t>function </a:t>
            </a:r>
            <a:r>
              <a:rPr lang="en-US" sz="2300" dirty="0" err="1"/>
              <a:t>startNetworkService</a:t>
            </a:r>
            <a:r>
              <a:rPr lang="en-US" sz="2300" dirty="0"/>
              <a:t>($q, $route, policy, </a:t>
            </a:r>
            <a:r>
              <a:rPr lang="en-US" sz="2300" dirty="0" err="1"/>
              <a:t>api</a:t>
            </a:r>
            <a:r>
              <a:rPr lang="en-US" sz="2300" dirty="0"/>
              <a:t>, </a:t>
            </a:r>
            <a:r>
              <a:rPr lang="en-US" sz="2300" dirty="0" err="1"/>
              <a:t>simpleModal</a:t>
            </a:r>
            <a:r>
              <a:rPr lang="en-US" sz="2300" dirty="0"/>
              <a:t>, </a:t>
            </a:r>
            <a:r>
              <a:rPr lang="en-US" sz="2300" dirty="0" err="1"/>
              <a:t>gettext</a:t>
            </a:r>
            <a:r>
              <a:rPr lang="en-US" sz="2300" dirty="0"/>
              <a:t>, </a:t>
            </a:r>
            <a:r>
              <a:rPr lang="en-US" sz="2300" dirty="0" err="1"/>
              <a:t>qExtensions</a:t>
            </a:r>
            <a:r>
              <a:rPr lang="en-US" sz="2300" dirty="0"/>
              <a:t>) {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  <a:p>
            <a:pPr marL="0" indent="0">
              <a:buNone/>
            </a:pPr>
            <a:r>
              <a:rPr lang="is-IS" sz="2300" dirty="0"/>
              <a:t> </a:t>
            </a:r>
            <a:r>
              <a:rPr lang="is-IS" sz="2300" dirty="0" smtClean="0"/>
              <a:t>    </a:t>
            </a:r>
            <a:r>
              <a:rPr lang="is-IS" sz="2300" dirty="0"/>
              <a:t>var labels = {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</a:t>
            </a:r>
            <a:r>
              <a:rPr lang="en-US" sz="2300" dirty="0"/>
              <a:t>title: </a:t>
            </a:r>
            <a:r>
              <a:rPr lang="en-US" sz="2300" dirty="0" err="1"/>
              <a:t>gettext</a:t>
            </a:r>
            <a:r>
              <a:rPr lang="en-US" sz="2300" dirty="0"/>
              <a:t>('Start Network'),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</a:t>
            </a:r>
            <a:r>
              <a:rPr lang="en-US" sz="2300" dirty="0"/>
              <a:t>body: </a:t>
            </a:r>
            <a:r>
              <a:rPr lang="en-US" sz="2300" dirty="0" err="1"/>
              <a:t>gettext</a:t>
            </a:r>
            <a:r>
              <a:rPr lang="en-US" sz="2300" dirty="0"/>
              <a:t>('Are you sure you want to start this network?'),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</a:t>
            </a:r>
            <a:r>
              <a:rPr lang="en-US" sz="2300" dirty="0"/>
              <a:t>submit: </a:t>
            </a:r>
            <a:r>
              <a:rPr lang="en-US" sz="2300" dirty="0" err="1"/>
              <a:t>gettext</a:t>
            </a:r>
            <a:r>
              <a:rPr lang="en-US" sz="2300" dirty="0"/>
              <a:t>('Yes'),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</a:t>
            </a:r>
            <a:r>
              <a:rPr lang="en-US" sz="2300" dirty="0"/>
              <a:t>cancel: </a:t>
            </a:r>
            <a:r>
              <a:rPr lang="en-US" sz="2300" dirty="0" err="1"/>
              <a:t>gettext</a:t>
            </a:r>
            <a:r>
              <a:rPr lang="en-US" sz="2300" dirty="0"/>
              <a:t>('No')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</a:t>
            </a:r>
            <a:r>
              <a:rPr lang="en-US" sz="2300" dirty="0"/>
              <a:t>}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  <a:p>
            <a:pPr marL="0" indent="0">
              <a:buNone/>
            </a:pPr>
            <a:r>
              <a:rPr lang="is-IS" sz="2300" dirty="0"/>
              <a:t> </a:t>
            </a:r>
            <a:r>
              <a:rPr lang="is-IS" sz="2300" dirty="0" smtClean="0"/>
              <a:t>    </a:t>
            </a:r>
            <a:r>
              <a:rPr lang="is-IS" sz="2300" dirty="0"/>
              <a:t>var service = {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</a:t>
            </a:r>
            <a:r>
              <a:rPr lang="en-US" sz="2300" dirty="0"/>
              <a:t>perform: open,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</a:t>
            </a:r>
            <a:r>
              <a:rPr lang="en-US" sz="2300" dirty="0"/>
              <a:t>allowed: allowed,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</a:t>
            </a:r>
            <a:r>
              <a:rPr lang="en-US" sz="2300" dirty="0"/>
              <a:t>};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</a:t>
            </a:r>
            <a:r>
              <a:rPr lang="en-US" sz="2300" dirty="0"/>
              <a:t>return service</a:t>
            </a:r>
            <a:r>
              <a:rPr lang="en-US" sz="2300" dirty="0" smtClean="0"/>
              <a:t>;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3: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476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</a:rPr>
              <a:t>sample_dashboard</a:t>
            </a:r>
            <a:r>
              <a:rPr lang="en-US" sz="1600" b="1" dirty="0">
                <a:solidFill>
                  <a:srgbClr val="000000"/>
                </a:solidFill>
              </a:rPr>
              <a:t>/static/dashboard/project/sample/network/actions/</a:t>
            </a:r>
            <a:r>
              <a:rPr lang="en-US" sz="1600" b="1" dirty="0" err="1">
                <a:solidFill>
                  <a:srgbClr val="000000"/>
                </a:solidFill>
              </a:rPr>
              <a:t>start_network</a:t>
            </a:r>
            <a:r>
              <a:rPr lang="en-US" sz="1600" b="1" dirty="0" smtClean="0">
                <a:solidFill>
                  <a:srgbClr val="000000"/>
                </a:solidFill>
              </a:rPr>
              <a:t>/</a:t>
            </a:r>
            <a:r>
              <a:rPr lang="en-US" sz="1600" b="1" dirty="0" err="1" smtClean="0">
                <a:solidFill>
                  <a:srgbClr val="000000"/>
                </a:solidFill>
              </a:rPr>
              <a:t>modal.service.js</a:t>
            </a:r>
            <a:r>
              <a:rPr lang="en-US" sz="1600" b="1" dirty="0" smtClean="0">
                <a:solidFill>
                  <a:srgbClr val="000000"/>
                </a:solidFill>
              </a:rPr>
              <a:t> (new file) Part 3</a:t>
            </a:r>
            <a:endParaRPr lang="en-US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function open(network)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/>
              <a:t>return </a:t>
            </a:r>
            <a:r>
              <a:rPr lang="en-US" sz="1600" dirty="0" err="1"/>
              <a:t>simpleModal.modal</a:t>
            </a:r>
            <a:r>
              <a:rPr lang="en-US" sz="1600" dirty="0"/>
              <a:t>(labels).</a:t>
            </a:r>
            <a:r>
              <a:rPr lang="en-US" sz="1600" dirty="0" err="1"/>
              <a:t>result.then</a:t>
            </a:r>
            <a:r>
              <a:rPr lang="en-US" sz="1600" dirty="0"/>
              <a:t>(function </a:t>
            </a:r>
            <a:r>
              <a:rPr lang="en-US" sz="1600" dirty="0" err="1"/>
              <a:t>do_start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/>
              <a:t>api.startNetwork</a:t>
            </a:r>
            <a:r>
              <a:rPr lang="en-US" sz="1600" dirty="0"/>
              <a:t>(network);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/>
              <a:t>$</a:t>
            </a:r>
            <a:r>
              <a:rPr lang="en-US" sz="1600" dirty="0" err="1"/>
              <a:t>route.reload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function allowed(network) {</a:t>
            </a:r>
          </a:p>
          <a:p>
            <a:pPr marL="0" indent="0">
              <a:buNone/>
            </a:pPr>
            <a:r>
              <a:rPr lang="is-IS" sz="1600" dirty="0"/>
              <a:t> </a:t>
            </a:r>
            <a:r>
              <a:rPr lang="is-IS" sz="1600" dirty="0" smtClean="0"/>
              <a:t>      </a:t>
            </a:r>
            <a:r>
              <a:rPr lang="is-IS" sz="1600" dirty="0"/>
              <a:t>return $q.all([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/>
              <a:t>qExtensions.booleanAsPromise</a:t>
            </a:r>
            <a:r>
              <a:rPr lang="en-US" sz="1600" dirty="0"/>
              <a:t>(</a:t>
            </a:r>
            <a:r>
              <a:rPr lang="en-US" sz="1600" dirty="0" err="1"/>
              <a:t>network.admin_state_up</a:t>
            </a:r>
            <a:r>
              <a:rPr lang="en-US" sz="1600" dirty="0"/>
              <a:t> === false),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/>
              <a:t>policy.ifAllowed</a:t>
            </a:r>
            <a:r>
              <a:rPr lang="en-US" sz="1600" dirty="0"/>
              <a:t>({ rules: [['neutron', '</a:t>
            </a:r>
            <a:r>
              <a:rPr lang="en-US" sz="1600" dirty="0" err="1"/>
              <a:t>update_network</a:t>
            </a:r>
            <a:r>
              <a:rPr lang="en-US" sz="1600" dirty="0"/>
              <a:t>']] })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/>
              <a:t>]);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Devstack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Resides in project repository for your plugin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Devstack</a:t>
            </a:r>
            <a:r>
              <a:rPr lang="en-US" dirty="0" smtClean="0"/>
              <a:t> plugin for </a:t>
            </a:r>
            <a:r>
              <a:rPr lang="en-US" dirty="0"/>
              <a:t>o</a:t>
            </a:r>
            <a:r>
              <a:rPr lang="en-US" dirty="0" smtClean="0"/>
              <a:t>ur lab </a:t>
            </a:r>
            <a:r>
              <a:rPr lang="en-US" dirty="0"/>
              <a:t>sample plugin </a:t>
            </a:r>
            <a:r>
              <a:rPr lang="en-US" dirty="0" smtClean="0"/>
              <a:t>– </a:t>
            </a:r>
          </a:p>
          <a:p>
            <a:pPr lvl="1"/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doug</a:t>
            </a:r>
            <a:r>
              <a:rPr lang="en-US" sz="2000" dirty="0"/>
              <a:t>-fish/sample-horizon-angular-plugin/tree/master/</a:t>
            </a:r>
            <a:r>
              <a:rPr lang="en-US" sz="2000" dirty="0" err="1"/>
              <a:t>devstack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Copies the plugin enabled file into the horizon enabled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0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 plugin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File containing list of horizon plugins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Should update with any new plugins</a:t>
            </a:r>
          </a:p>
          <a:p>
            <a:pPr marL="914400" lvl="2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openstack</a:t>
            </a:r>
            <a:r>
              <a:rPr lang="en-US" dirty="0"/>
              <a:t>/horizon/blob/b0f3ec3ace531c110f328d208cded302d2617f88/doc/source/</a:t>
            </a:r>
            <a:r>
              <a:rPr lang="en-US" dirty="0" err="1"/>
              <a:t>plugin_registry.rst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6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Plugin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appropriate repository</a:t>
            </a:r>
          </a:p>
          <a:p>
            <a:pPr lvl="1"/>
            <a:r>
              <a:rPr lang="en-US" dirty="0" smtClean="0"/>
              <a:t>Meaningful name examples 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xx-dashboard, xxx-</a:t>
            </a:r>
            <a:r>
              <a:rPr lang="en-US" dirty="0" err="1" smtClean="0"/>
              <a:t>ui</a:t>
            </a:r>
            <a:r>
              <a:rPr lang="en-US" dirty="0" smtClean="0"/>
              <a:t>, xxx-horizon.</a:t>
            </a:r>
          </a:p>
          <a:p>
            <a:pPr lvl="1"/>
            <a:r>
              <a:rPr lang="en-US" dirty="0" smtClean="0"/>
              <a:t>The infra team considers repos with these suffixes as </a:t>
            </a:r>
            <a:r>
              <a:rPr lang="en-US" dirty="0" err="1" smtClean="0"/>
              <a:t>Django</a:t>
            </a:r>
            <a:r>
              <a:rPr lang="en-US" dirty="0" smtClean="0"/>
              <a:t> projects. </a:t>
            </a:r>
          </a:p>
          <a:p>
            <a:endParaRPr lang="en-US" dirty="0" smtClean="0"/>
          </a:p>
          <a:p>
            <a:r>
              <a:rPr lang="en-US" dirty="0" smtClean="0"/>
              <a:t>A collection </a:t>
            </a:r>
            <a:r>
              <a:rPr lang="en-US" dirty="0"/>
              <a:t>of JavaScript files or static resources.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/>
              <a:t>to place all of our static resources inside the </a:t>
            </a:r>
            <a:r>
              <a:rPr lang="en-US" dirty="0" smtClean="0"/>
              <a:t>“static” </a:t>
            </a:r>
            <a:r>
              <a:rPr lang="en-US" dirty="0"/>
              <a:t>folder.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ensures that the </a:t>
            </a:r>
            <a:r>
              <a:rPr lang="en-US" dirty="0" err="1"/>
              <a:t>Django</a:t>
            </a:r>
            <a:r>
              <a:rPr lang="en-US" dirty="0"/>
              <a:t> static collector picks it up and distributes it to the browser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0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LBaaS v2 </a:t>
            </a:r>
            <a:r>
              <a:rPr lang="en-US" dirty="0" err="1" smtClean="0"/>
              <a:t>AngularJS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released </a:t>
            </a:r>
            <a:r>
              <a:rPr lang="en-US" dirty="0" err="1" smtClean="0"/>
              <a:t>AngularJS</a:t>
            </a:r>
            <a:r>
              <a:rPr lang="en-US" dirty="0" smtClean="0"/>
              <a:t> Horizon plugin for Load Balancer As A Service (LBaaS) V2 available in </a:t>
            </a:r>
            <a:r>
              <a:rPr lang="en-US" dirty="0" err="1" smtClean="0"/>
              <a:t>Mitaka</a:t>
            </a:r>
            <a:endParaRPr lang="en-US" dirty="0" smtClean="0"/>
          </a:p>
          <a:p>
            <a:pPr lvl="1"/>
            <a:r>
              <a:rPr lang="en-US" u="sng" dirty="0"/>
              <a:t>https://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openstack</a:t>
            </a:r>
            <a:r>
              <a:rPr lang="en-US" u="sng" dirty="0"/>
              <a:t>/neutron-</a:t>
            </a:r>
            <a:r>
              <a:rPr lang="en-US" u="sng" dirty="0" err="1"/>
              <a:t>lbaas</a:t>
            </a:r>
            <a:r>
              <a:rPr lang="en-US" u="sng" dirty="0"/>
              <a:t>-dashboard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 a separate repository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Devstack</a:t>
            </a:r>
            <a:r>
              <a:rPr lang="en-US" dirty="0" smtClean="0"/>
              <a:t> plugin available</a:t>
            </a:r>
          </a:p>
          <a:p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 smtClean="0"/>
              <a:t>AWESOME!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7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sz="2000" b="1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2000" b="1" dirty="0" smtClean="0"/>
          </a:p>
          <a:p>
            <a:pPr marL="228600" lvl="1">
              <a:spcBef>
                <a:spcPts val="1000"/>
              </a:spcBef>
            </a:pPr>
            <a:r>
              <a:rPr lang="en-US" sz="2000" b="1" dirty="0" smtClean="0"/>
              <a:t>Lab </a:t>
            </a:r>
            <a:r>
              <a:rPr lang="en-US" sz="2000" b="1" dirty="0"/>
              <a:t>repository </a:t>
            </a:r>
            <a:r>
              <a:rPr lang="en-US" sz="2000" dirty="0"/>
              <a:t>-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doug</a:t>
            </a:r>
            <a:r>
              <a:rPr lang="en-US" sz="2000" dirty="0"/>
              <a:t>-fish/sample-horizon-angular-plugin</a:t>
            </a:r>
          </a:p>
          <a:p>
            <a:pPr marL="228600" lvl="1">
              <a:spcBef>
                <a:spcPts val="1000"/>
              </a:spcBef>
            </a:pPr>
            <a:r>
              <a:rPr lang="en-US" sz="2000" b="1" dirty="0" smtClean="0"/>
              <a:t>Horizon </a:t>
            </a:r>
            <a:r>
              <a:rPr lang="en-US" sz="2000" b="1" dirty="0"/>
              <a:t>plugin tutorial </a:t>
            </a:r>
            <a:r>
              <a:rPr lang="en-US" sz="2000" dirty="0"/>
              <a:t>- http://</a:t>
            </a:r>
            <a:r>
              <a:rPr lang="en-US" sz="2000" dirty="0" err="1"/>
              <a:t>docs.openstack.org</a:t>
            </a:r>
            <a:r>
              <a:rPr lang="en-US" sz="2000" dirty="0"/>
              <a:t>/developer/horizon/tutorials/</a:t>
            </a:r>
            <a:r>
              <a:rPr lang="en-US" sz="2000" dirty="0" err="1"/>
              <a:t>plugin.html</a:t>
            </a:r>
            <a:endParaRPr lang="en-US" sz="2000" dirty="0"/>
          </a:p>
          <a:p>
            <a:pPr marL="228600" lvl="1">
              <a:spcBef>
                <a:spcPts val="1000"/>
              </a:spcBef>
            </a:pPr>
            <a:r>
              <a:rPr lang="en-US" sz="2000" b="1" dirty="0" smtClean="0"/>
              <a:t>LBaaS v2 Angular </a:t>
            </a:r>
            <a:r>
              <a:rPr lang="en-US" sz="2000" b="1" dirty="0"/>
              <a:t>plugin - </a:t>
            </a:r>
            <a:r>
              <a:rPr lang="en-US" sz="2000" dirty="0"/>
              <a:t>https://github.com/openstack/neutron-lbaas-dashboard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846" y="365126"/>
            <a:ext cx="1852347" cy="12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7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9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Credit: Implement a create network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Implement a </a:t>
            </a:r>
            <a:r>
              <a:rPr lang="en-US" dirty="0"/>
              <a:t>create network action.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Hint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the example at https://github.com/openstack/neutron-lbaas-dashboard/tree/master/neutron_lbaas_dashboard/static/dashboard/project/lbaasv2/loadbalancers/actions/associate-ip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0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211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Assumes </a:t>
            </a:r>
            <a:r>
              <a:rPr lang="en-US" dirty="0"/>
              <a:t>you did pre-lab setup per-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doug</a:t>
            </a:r>
            <a:r>
              <a:rPr lang="en-US" dirty="0"/>
              <a:t>-fish/sample-horizon-angular-plugin/blob/master/</a:t>
            </a:r>
            <a:r>
              <a:rPr lang="en-US" dirty="0" err="1"/>
              <a:t>README.rst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Setup will take a few </a:t>
            </a:r>
            <a:r>
              <a:rPr lang="en-US" dirty="0" err="1" smtClean="0"/>
              <a:t>mins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Code Perspective</a:t>
            </a:r>
          </a:p>
          <a:p>
            <a:endParaRPr lang="en-US" dirty="0"/>
          </a:p>
          <a:p>
            <a:r>
              <a:rPr lang="en-US" dirty="0"/>
              <a:t>Unique to Angular plugin in Horizon</a:t>
            </a:r>
          </a:p>
          <a:p>
            <a:endParaRPr lang="en-US" dirty="0"/>
          </a:p>
          <a:p>
            <a:r>
              <a:rPr lang="en-US" dirty="0"/>
              <a:t>Not included in workshop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How to integrate plugin into the infra project</a:t>
            </a:r>
          </a:p>
          <a:p>
            <a:pPr lvl="1"/>
            <a:r>
              <a:rPr lang="en-US" dirty="0"/>
              <a:t>Translation Process</a:t>
            </a:r>
          </a:p>
          <a:p>
            <a:pPr lvl="1"/>
            <a:r>
              <a:rPr lang="en-US" dirty="0"/>
              <a:t>Packaging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Basic Plugin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0365" y="1394059"/>
            <a:ext cx="8440318" cy="520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baseline="30000" dirty="0"/>
              <a:t>├──sample_dashboard</a:t>
            </a:r>
          </a:p>
          <a:p>
            <a:r>
              <a:rPr lang="en-US" sz="2000" b="1" baseline="30000" dirty="0"/>
              <a:t>│  ├──dashboards</a:t>
            </a:r>
          </a:p>
          <a:p>
            <a:r>
              <a:rPr lang="en-US" sz="2000" b="1" baseline="30000" dirty="0"/>
              <a:t>│  │  ├──__</a:t>
            </a:r>
            <a:r>
              <a:rPr lang="en-US" sz="2000" b="1" baseline="30000" dirty="0" err="1"/>
              <a:t>init</a:t>
            </a:r>
            <a:r>
              <a:rPr lang="en-US" sz="2000" b="1" baseline="30000" dirty="0"/>
              <a:t>__.py</a:t>
            </a:r>
          </a:p>
          <a:p>
            <a:r>
              <a:rPr lang="cs-CZ" sz="2000" b="1" baseline="30000" dirty="0"/>
              <a:t>│  │  └──project</a:t>
            </a:r>
          </a:p>
          <a:p>
            <a:r>
              <a:rPr lang="cs-CZ" sz="2000" b="1" baseline="30000" dirty="0"/>
              <a:t>│  │      ├──__</a:t>
            </a:r>
            <a:r>
              <a:rPr lang="cs-CZ" sz="2000" b="1" baseline="30000" dirty="0" err="1"/>
              <a:t>init</a:t>
            </a:r>
            <a:r>
              <a:rPr lang="cs-CZ" sz="2000" b="1" baseline="30000" dirty="0"/>
              <a:t>__.py</a:t>
            </a:r>
          </a:p>
          <a:p>
            <a:r>
              <a:rPr lang="en-US" sz="2000" b="1" baseline="30000" dirty="0"/>
              <a:t>│  │      └──sample</a:t>
            </a:r>
          </a:p>
          <a:p>
            <a:r>
              <a:rPr lang="en-US" sz="2000" b="1" baseline="30000" dirty="0"/>
              <a:t>│  │          ├──__</a:t>
            </a:r>
            <a:r>
              <a:rPr lang="en-US" sz="2000" b="1" baseline="30000" dirty="0" err="1"/>
              <a:t>init</a:t>
            </a:r>
            <a:r>
              <a:rPr lang="en-US" sz="2000" b="1" baseline="30000" dirty="0"/>
              <a:t>__.py</a:t>
            </a:r>
          </a:p>
          <a:p>
            <a:r>
              <a:rPr lang="en-US" sz="2000" b="1" baseline="30000" dirty="0"/>
              <a:t>│  │          ├──panel.py</a:t>
            </a:r>
          </a:p>
          <a:p>
            <a:r>
              <a:rPr lang="en-US" sz="2000" b="1" baseline="30000" dirty="0"/>
              <a:t>│  │          ├──templates</a:t>
            </a:r>
          </a:p>
          <a:p>
            <a:r>
              <a:rPr lang="en-US" sz="2000" b="1" baseline="30000" dirty="0"/>
              <a:t>│  │          │  └──sample</a:t>
            </a:r>
          </a:p>
          <a:p>
            <a:r>
              <a:rPr lang="en-US" sz="2000" b="1" baseline="30000" dirty="0"/>
              <a:t>│  │          │      └──index.html</a:t>
            </a:r>
          </a:p>
          <a:p>
            <a:r>
              <a:rPr lang="en-US" sz="2000" b="1" baseline="30000" dirty="0"/>
              <a:t>│  │          ├──urls.py</a:t>
            </a:r>
          </a:p>
          <a:p>
            <a:r>
              <a:rPr lang="pl-PL" sz="2000" b="1" baseline="30000" dirty="0"/>
              <a:t>│  │          ├──views.py</a:t>
            </a:r>
          </a:p>
          <a:p>
            <a:r>
              <a:rPr lang="pl-PL" sz="2000" b="1" baseline="30000" dirty="0"/>
              <a:t>│  ├──enabled</a:t>
            </a:r>
          </a:p>
          <a:p>
            <a:r>
              <a:rPr lang="pl-PL" sz="2000" b="1" baseline="30000" dirty="0"/>
              <a:t>│  │  ├──_1485_project_network_sample_enabled.py</a:t>
            </a:r>
          </a:p>
          <a:p>
            <a:r>
              <a:rPr lang="pl-PL" sz="2000" b="1" baseline="30000" dirty="0"/>
              <a:t>│  │  └──__</a:t>
            </a:r>
            <a:r>
              <a:rPr lang="pl-PL" sz="2000" b="1" baseline="30000" dirty="0" err="1"/>
              <a:t>init</a:t>
            </a:r>
            <a:r>
              <a:rPr lang="pl-PL" sz="2000" b="1" baseline="30000" dirty="0"/>
              <a:t>__.py</a:t>
            </a:r>
          </a:p>
          <a:p>
            <a:r>
              <a:rPr lang="pl-PL" sz="2000" b="1" baseline="30000" dirty="0"/>
              <a:t>│  ├──__</a:t>
            </a:r>
            <a:r>
              <a:rPr lang="pl-PL" sz="2000" b="1" baseline="30000" dirty="0" err="1"/>
              <a:t>init</a:t>
            </a:r>
            <a:r>
              <a:rPr lang="pl-PL" sz="2000" b="1" baseline="30000" dirty="0"/>
              <a:t>__.py</a:t>
            </a:r>
          </a:p>
          <a:p>
            <a:r>
              <a:rPr lang="pl-PL" sz="2000" b="1" baseline="30000" dirty="0"/>
              <a:t>│  └──static</a:t>
            </a:r>
          </a:p>
          <a:p>
            <a:r>
              <a:rPr lang="ro-RO" sz="2000" b="1" baseline="30000" dirty="0"/>
              <a:t>│      └──dashboard</a:t>
            </a:r>
          </a:p>
          <a:p>
            <a:r>
              <a:rPr lang="cs-CZ" sz="2000" b="1" baseline="30000" dirty="0"/>
              <a:t>│          └──project</a:t>
            </a:r>
          </a:p>
          <a:p>
            <a:r>
              <a:rPr lang="en-US" sz="2000" b="1" baseline="30000" dirty="0"/>
              <a:t>│              └──sample</a:t>
            </a:r>
          </a:p>
          <a:p>
            <a:r>
              <a:rPr lang="en-US" sz="2000" b="1" baseline="30000" dirty="0"/>
              <a:t>│                  ├──network</a:t>
            </a:r>
          </a:p>
          <a:p>
            <a:r>
              <a:rPr lang="en-US" sz="2000" b="1" baseline="30000" dirty="0"/>
              <a:t>│                  │  └──</a:t>
            </a:r>
            <a:r>
              <a:rPr lang="en-US" sz="2000" b="1" baseline="30000" dirty="0" err="1"/>
              <a:t>table.html</a:t>
            </a:r>
            <a:endParaRPr lang="en-US" sz="2000" b="1" baseline="30000" dirty="0"/>
          </a:p>
          <a:p>
            <a:r>
              <a:rPr lang="en-US" sz="2000" b="1" baseline="30000" dirty="0"/>
              <a:t>│                  ├──</a:t>
            </a:r>
            <a:r>
              <a:rPr lang="en-US" sz="2000" b="1" baseline="30000" dirty="0" err="1"/>
              <a:t>sample.module.js</a:t>
            </a:r>
            <a:endParaRPr lang="en-US" sz="2000" b="1" baseline="30000" dirty="0"/>
          </a:p>
          <a:p>
            <a:r>
              <a:rPr lang="en-US" sz="2000" b="1" baseline="30000" dirty="0"/>
              <a:t>│                  └──</a:t>
            </a:r>
            <a:r>
              <a:rPr lang="en-US" sz="2000" b="1" baseline="30000" dirty="0" err="1"/>
              <a:t>sample.module.spec.js</a:t>
            </a:r>
            <a:endParaRPr lang="en-US" sz="2000" b="1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5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Basic Plugin </a:t>
            </a:r>
            <a:r>
              <a:rPr lang="en-US" dirty="0" smtClean="0"/>
              <a:t>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90"/>
            <a:ext cx="10515600" cy="5593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i="1" baseline="30000" dirty="0" smtClean="0"/>
          </a:p>
          <a:p>
            <a:pPr marL="0" indent="0">
              <a:buNone/>
            </a:pPr>
            <a:r>
              <a:rPr lang="en-US" b="1" i="1" baseline="30000" dirty="0" smtClean="0">
                <a:solidFill>
                  <a:srgbClr val="000000"/>
                </a:solidFill>
              </a:rPr>
              <a:t>Note</a:t>
            </a:r>
            <a:r>
              <a:rPr lang="en-US" b="1" i="1" baseline="30000" dirty="0">
                <a:solidFill>
                  <a:srgbClr val="000000"/>
                </a:solidFill>
              </a:rPr>
              <a:t>: To follow along locally - </a:t>
            </a:r>
            <a:r>
              <a:rPr lang="en-US" b="1" i="1" baseline="30000" dirty="0" err="1">
                <a:solidFill>
                  <a:srgbClr val="000000"/>
                </a:solidFill>
              </a:rPr>
              <a:t>git</a:t>
            </a:r>
            <a:r>
              <a:rPr lang="en-US" b="1" i="1" baseline="30000" dirty="0">
                <a:solidFill>
                  <a:srgbClr val="000000"/>
                </a:solidFill>
              </a:rPr>
              <a:t> checkout lab</a:t>
            </a:r>
            <a:r>
              <a:rPr lang="en-US" b="1" i="1" baseline="30000" dirty="0" smtClean="0">
                <a:solidFill>
                  <a:srgbClr val="000000"/>
                </a:solidFill>
              </a:rPr>
              <a:t>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Enabled </a:t>
            </a:r>
            <a:r>
              <a:rPr lang="en-US" b="1" dirty="0"/>
              <a:t>file </a:t>
            </a:r>
            <a:r>
              <a:rPr lang="en-US" sz="1700" b="1" i="1" dirty="0">
                <a:solidFill>
                  <a:srgbClr val="000000"/>
                </a:solidFill>
              </a:rPr>
              <a:t>(﻿</a:t>
            </a:r>
            <a:r>
              <a:rPr lang="en-US" sz="1700" b="1" i="1" dirty="0" smtClean="0">
                <a:solidFill>
                  <a:srgbClr val="000000"/>
                </a:solidFill>
              </a:rPr>
              <a:t>_1485_project_network_sample_enabled.py)</a:t>
            </a:r>
          </a:p>
          <a:p>
            <a:pPr lvl="1"/>
            <a:r>
              <a:rPr lang="en-US" dirty="0" smtClean="0"/>
              <a:t>Enabled folder contains the </a:t>
            </a:r>
            <a:r>
              <a:rPr lang="en-US" dirty="0"/>
              <a:t>configuration file(s) that registers your plugin with Horizon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File is </a:t>
            </a:r>
            <a:r>
              <a:rPr lang="en-US" dirty="0"/>
              <a:t>prefixed with an alpha-numeric string that determines the load order of your plugin. </a:t>
            </a:r>
            <a:endParaRPr lang="en-US" dirty="0" smtClean="0"/>
          </a:p>
          <a:p>
            <a:pPr lvl="2"/>
            <a:r>
              <a:rPr lang="en-US" dirty="0" smtClean="0"/>
              <a:t>The higher the alpha-numeric string the later it gets loaded (might override previous plugins).</a:t>
            </a:r>
          </a:p>
          <a:p>
            <a:pPr lvl="2"/>
            <a:r>
              <a:rPr lang="en-US" dirty="0" smtClean="0"/>
              <a:t>The left navigation list is built in the order the plugins are loaded – the higher the number, the lower its position.</a:t>
            </a:r>
          </a:p>
          <a:p>
            <a:pPr lvl="1"/>
            <a:r>
              <a:rPr lang="en-US" dirty="0" smtClean="0"/>
              <a:t>This is python code!</a:t>
            </a:r>
          </a:p>
          <a:p>
            <a:pPr lvl="1"/>
            <a:r>
              <a:rPr lang="en-US" dirty="0" smtClean="0"/>
              <a:t>References </a:t>
            </a:r>
            <a:r>
              <a:rPr lang="en-US" dirty="0" err="1" smtClean="0"/>
              <a:t>panel.py</a:t>
            </a:r>
            <a:r>
              <a:rPr lang="en-US" dirty="0" smtClean="0"/>
              <a:t> and angular module – tells horizon where to find your code.</a:t>
            </a:r>
          </a:p>
          <a:p>
            <a:pPr lvl="1"/>
            <a:r>
              <a:rPr lang="en-US" dirty="0" smtClean="0"/>
              <a:t>Describes the dashboard and panel group that the panel is added in the left navigation.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9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Basic Plugin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panel.py</a:t>
            </a:r>
            <a:endParaRPr lang="en-US" b="1" dirty="0"/>
          </a:p>
          <a:p>
            <a:pPr lvl="1"/>
            <a:r>
              <a:rPr lang="en-US" dirty="0"/>
              <a:t>Panel where the plugin content will reside. </a:t>
            </a:r>
          </a:p>
          <a:p>
            <a:pPr lvl="1"/>
            <a:r>
              <a:rPr lang="en-US" dirty="0"/>
              <a:t>Specifies the Panel name in the navigation.</a:t>
            </a:r>
          </a:p>
          <a:p>
            <a:pPr lvl="1"/>
            <a:r>
              <a:rPr lang="en-US" dirty="0"/>
              <a:t>slug - panel’s unique identifier, often use as part of the URL. Must match what you have in your enabled file.:</a:t>
            </a:r>
          </a:p>
          <a:p>
            <a:pPr marL="1371600" lvl="3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from </a:t>
            </a:r>
            <a:r>
              <a:rPr lang="en-US" sz="2200" dirty="0" err="1">
                <a:solidFill>
                  <a:srgbClr val="000000"/>
                </a:solidFill>
              </a:rPr>
              <a:t>django.utils.translation</a:t>
            </a:r>
            <a:r>
              <a:rPr lang="en-US" sz="2200" dirty="0">
                <a:solidFill>
                  <a:srgbClr val="000000"/>
                </a:solidFill>
              </a:rPr>
              <a:t> import </a:t>
            </a:r>
            <a:r>
              <a:rPr lang="en-US" sz="2200" dirty="0" err="1">
                <a:solidFill>
                  <a:srgbClr val="000000"/>
                </a:solidFill>
              </a:rPr>
              <a:t>ugettext_lazy</a:t>
            </a:r>
            <a:r>
              <a:rPr lang="en-US" sz="2200" dirty="0">
                <a:solidFill>
                  <a:srgbClr val="000000"/>
                </a:solidFill>
              </a:rPr>
              <a:t> as _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import horizon</a:t>
            </a: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from </a:t>
            </a:r>
            <a:r>
              <a:rPr lang="en-US" sz="2200" dirty="0" err="1">
                <a:solidFill>
                  <a:srgbClr val="000000"/>
                </a:solidFill>
              </a:rPr>
              <a:t>openstack_dashboard.api</a:t>
            </a:r>
            <a:r>
              <a:rPr lang="en-US" sz="2200" dirty="0">
                <a:solidFill>
                  <a:srgbClr val="000000"/>
                </a:solidFill>
              </a:rPr>
              <a:t> import neutron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/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class Sample(</a:t>
            </a:r>
            <a:r>
              <a:rPr lang="en-US" sz="2200" dirty="0" err="1">
                <a:solidFill>
                  <a:srgbClr val="000000"/>
                </a:solidFill>
              </a:rPr>
              <a:t>horizon.Panel</a:t>
            </a:r>
            <a:r>
              <a:rPr lang="en-US" sz="2200" dirty="0">
                <a:solidFill>
                  <a:srgbClr val="000000"/>
                </a:solidFill>
              </a:rPr>
              <a:t>):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    name = _(”Sample")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    slug = ”sample”</a:t>
            </a:r>
          </a:p>
          <a:p>
            <a:pPr marL="1371600" lvl="3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    permissions = ('</a:t>
            </a:r>
            <a:r>
              <a:rPr lang="en-US" sz="2200" dirty="0" err="1">
                <a:solidFill>
                  <a:srgbClr val="000000"/>
                </a:solidFill>
              </a:rPr>
              <a:t>openstack.services.network</a:t>
            </a:r>
            <a:r>
              <a:rPr lang="en-US" sz="2200" dirty="0">
                <a:solidFill>
                  <a:srgbClr val="000000"/>
                </a:solidFill>
              </a:rPr>
              <a:t>',)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3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Basic Plugin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urls.py</a:t>
            </a:r>
          </a:p>
          <a:p>
            <a:pPr lvl="1"/>
            <a:r>
              <a:rPr lang="en-US" dirty="0" smtClean="0"/>
              <a:t>URL that </a:t>
            </a:r>
            <a:r>
              <a:rPr lang="en-US" dirty="0"/>
              <a:t>users can </a:t>
            </a:r>
            <a:r>
              <a:rPr lang="en-US" dirty="0" smtClean="0"/>
              <a:t>use to visit </a:t>
            </a:r>
            <a:r>
              <a:rPr lang="en-US" dirty="0"/>
              <a:t>our new panel! </a:t>
            </a:r>
            <a:endParaRPr lang="en-US" dirty="0" smtClean="0"/>
          </a:p>
          <a:p>
            <a:pPr lvl="1"/>
            <a:r>
              <a:rPr lang="en-US" dirty="0" smtClean="0"/>
              <a:t>URLs under the plugin’s base URL are routed using angular</a:t>
            </a:r>
          </a:p>
          <a:p>
            <a:pPr lvl="1"/>
            <a:r>
              <a:rPr lang="en-US" dirty="0" smtClean="0"/>
              <a:t>URL will typically point </a:t>
            </a:r>
            <a:r>
              <a:rPr lang="en-US" dirty="0"/>
              <a:t>to a view.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django.conf.urls</a:t>
            </a:r>
            <a:r>
              <a:rPr lang="en-US" dirty="0">
                <a:solidFill>
                  <a:srgbClr val="000000"/>
                </a:solidFill>
              </a:rPr>
              <a:t> import patterns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django.conf.urls</a:t>
            </a:r>
            <a:r>
              <a:rPr lang="en-US" dirty="0">
                <a:solidFill>
                  <a:srgbClr val="000000"/>
                </a:solidFill>
              </a:rPr>
              <a:t> import </a:t>
            </a:r>
            <a:r>
              <a:rPr lang="en-US" dirty="0" err="1">
                <a:solidFill>
                  <a:srgbClr val="000000"/>
                </a:solidFill>
              </a:rPr>
              <a:t>url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sample_dashboard.dashboards.project.sample</a:t>
            </a:r>
            <a:r>
              <a:rPr lang="en-US" dirty="0">
                <a:solidFill>
                  <a:srgbClr val="000000"/>
                </a:solidFill>
              </a:rPr>
              <a:t> import </a:t>
            </a:r>
            <a:r>
              <a:rPr lang="en-US" dirty="0" smtClean="0">
                <a:solidFill>
                  <a:srgbClr val="000000"/>
                </a:solidFill>
              </a:rPr>
              <a:t>views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urlpatterns</a:t>
            </a:r>
            <a:r>
              <a:rPr lang="en-US" dirty="0">
                <a:solidFill>
                  <a:srgbClr val="000000"/>
                </a:solidFill>
              </a:rPr>
              <a:t> = patterns( '</a:t>
            </a:r>
            <a:r>
              <a:rPr lang="en-US" dirty="0" err="1">
                <a:solidFill>
                  <a:srgbClr val="000000"/>
                </a:solidFill>
              </a:rPr>
              <a:t>sample_dashboard.dashboards.project.sample.views</a:t>
            </a:r>
            <a:r>
              <a:rPr lang="en-US" dirty="0">
                <a:solidFill>
                  <a:srgbClr val="000000"/>
                </a:solidFill>
              </a:rPr>
              <a:t>', </a:t>
            </a:r>
            <a:endParaRPr lang="en-US" dirty="0" smtClean="0">
              <a:solidFill>
                <a:srgbClr val="000000"/>
              </a:solidFill>
            </a:endParaRPr>
          </a:p>
          <a:p>
            <a:pPr marL="1371600" lvl="3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        </a:t>
            </a:r>
            <a:r>
              <a:rPr lang="en-US" dirty="0" err="1" smtClean="0">
                <a:solidFill>
                  <a:srgbClr val="000000"/>
                </a:solidFill>
              </a:rPr>
              <a:t>url</a:t>
            </a:r>
            <a:r>
              <a:rPr lang="en-US" dirty="0">
                <a:solidFill>
                  <a:srgbClr val="000000"/>
                </a:solidFill>
              </a:rPr>
              <a:t>('', </a:t>
            </a:r>
            <a:r>
              <a:rPr lang="en-US" dirty="0" err="1">
                <a:solidFill>
                  <a:srgbClr val="000000"/>
                </a:solidFill>
              </a:rPr>
              <a:t>views.IndexView.as_view</a:t>
            </a:r>
            <a:r>
              <a:rPr lang="en-US" dirty="0">
                <a:solidFill>
                  <a:srgbClr val="000000"/>
                </a:solidFill>
              </a:rPr>
              <a:t>(), name='index'), 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93259C-120A-C04F-BB5B-C69F357666C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20377</TotalTime>
  <Words>2809</Words>
  <Application>Microsoft Macintosh PowerPoint</Application>
  <PresentationFormat>Custom</PresentationFormat>
  <Paragraphs>528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Writing an AngularJS plugin for Horizon</vt:lpstr>
      <vt:lpstr>Agenda</vt:lpstr>
      <vt:lpstr>AngularJS Plugin Overview</vt:lpstr>
      <vt:lpstr>AngularJS Plugin Basics</vt:lpstr>
      <vt:lpstr>Workshop Overview</vt:lpstr>
      <vt:lpstr>AngularJS Basic Plugin Tree</vt:lpstr>
      <vt:lpstr>AngularJS Basic Plugin Structure </vt:lpstr>
      <vt:lpstr>AngularJS Basic Plugin Structure </vt:lpstr>
      <vt:lpstr>AngularJS Basic Plugin Structure</vt:lpstr>
      <vt:lpstr>AngularJS Basic Plugin Structure</vt:lpstr>
      <vt:lpstr>AngularJS Basic Plugin Structure </vt:lpstr>
      <vt:lpstr>AngularJS Basic Plugin Structure </vt:lpstr>
      <vt:lpstr>Lab 1: Hands On - Angular panel (empty) plugin</vt:lpstr>
      <vt:lpstr>Lab 1: End Result</vt:lpstr>
      <vt:lpstr>Lab 1 Solution</vt:lpstr>
      <vt:lpstr>Helpful Development Tools and Tips</vt:lpstr>
      <vt:lpstr>Helpful Development Tools and Tips</vt:lpstr>
      <vt:lpstr>AngularJS and service interactions</vt:lpstr>
      <vt:lpstr>AngularJS and service interactions</vt:lpstr>
      <vt:lpstr>AngularJS and service interactions</vt:lpstr>
      <vt:lpstr>AngularJS and service interactions</vt:lpstr>
      <vt:lpstr>AngularJS and service interactions</vt:lpstr>
      <vt:lpstr>Lab 2: Hands-on – Modify table content on the panel</vt:lpstr>
      <vt:lpstr>Lab 2: End Result</vt:lpstr>
      <vt:lpstr>Lab 2: Solution</vt:lpstr>
      <vt:lpstr>Lab 2: Solution</vt:lpstr>
      <vt:lpstr>Adding table row actions</vt:lpstr>
      <vt:lpstr>Adding table row actions</vt:lpstr>
      <vt:lpstr>Adding table row actions</vt:lpstr>
      <vt:lpstr>Adding table row actions</vt:lpstr>
      <vt:lpstr>Lab 3: Add a row action to a table </vt:lpstr>
      <vt:lpstr>Lab 3: End Result</vt:lpstr>
      <vt:lpstr>Lab 3: Solution</vt:lpstr>
      <vt:lpstr>Lab 3: Solution</vt:lpstr>
      <vt:lpstr>Lab 3: Solution</vt:lpstr>
      <vt:lpstr>Lab 3: Solution</vt:lpstr>
      <vt:lpstr>Lab 3: Solution</vt:lpstr>
      <vt:lpstr>Devstack plugin</vt:lpstr>
      <vt:lpstr>Horizon plugin registry</vt:lpstr>
      <vt:lpstr>LBaaS v2 AngularJS Plugin</vt:lpstr>
      <vt:lpstr>References</vt:lpstr>
      <vt:lpstr>Thank You</vt:lpstr>
      <vt:lpstr>Extra Credit: Implement a create network action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OpenStack Summit Theme</dc:title>
  <dc:subject/>
  <dc:creator>Manuel Silveyra</dc:creator>
  <cp:keywords/>
  <dc:description/>
  <cp:lastModifiedBy>Neela Shah</cp:lastModifiedBy>
  <cp:revision>236</cp:revision>
  <dcterms:created xsi:type="dcterms:W3CDTF">2016-03-30T19:57:01Z</dcterms:created>
  <dcterms:modified xsi:type="dcterms:W3CDTF">2016-04-28T04:32:44Z</dcterms:modified>
  <cp:category/>
</cp:coreProperties>
</file>