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3" r:id="rId2"/>
    <p:sldId id="256" r:id="rId3"/>
    <p:sldId id="257" r:id="rId4"/>
    <p:sldId id="261" r:id="rId5"/>
    <p:sldId id="260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22DA-3462-BB48-9E86-C5181595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A1312-C0CC-1F48-A879-885888CFA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0250-B291-5146-B04B-7D73AC4A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5E90-9959-B346-A751-DCD72E48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FEDB-9869-C44A-A7C9-28A446DF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28CF-B88E-8547-8E70-A8C14FA8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EAD2-B0CD-1142-BA6A-4AF5626C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6593-4266-C442-B455-F9FC3F44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DE64-15BD-1847-8C92-08008D1A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7DF9-FCE1-F446-953C-B86C855B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4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293C7-89F2-A546-BEFC-454D17F5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C6901-5E4E-6D40-8BE0-C1DA764C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21F1-5C96-6B4D-B784-0434CAAC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183C-6519-444F-B99C-E707581E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608A-B570-1F40-BD63-541ADF44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98C-E9E0-964D-9E24-5654F584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3BD4-C7AD-A94F-9CEB-76575EE2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FF09-92BF-A849-A73F-4919D40A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025B-A181-A048-A7BC-BB908F2A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DE48-95B3-F84F-A31F-934D0270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4308-F536-CC4C-9531-621819A1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725A9-4B8C-CF43-9F52-C84F1EE4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EDFB-EE67-4346-B208-858BF8C9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6FDC-E732-5C42-847F-DA97438D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6810-76D9-554F-9AE5-C1C136B6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5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C522-10D4-F647-90B7-A331F18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8900-5779-9A44-B9E1-EA952C354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B55E-2214-3A47-BFE8-2A5F65A0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2EB4-57EA-CA4F-AFBD-0A364C39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4C3C7-79D9-CC4F-B6C8-A524170E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8BDC4-04D8-144E-8B06-9A636414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D47E-3924-3248-B6AF-25488756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B523-C1D8-B84F-8FC0-3CF84A66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CF89-CD8A-ED47-A6B8-CEF9F768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D648C-B88B-1B45-B76D-869B1D900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F5DD9-1EFB-C64E-9BCF-AEE1C43C3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E6959-FB2B-4C4F-8A14-1A45C488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4492-B2EE-DE47-9F46-9B3CAE66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30C1B-4E66-D34B-81F5-2D3FD45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ECFE-2010-154B-A828-8498153E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0C5B0-C054-B347-A2F9-769E2D36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8E9CB-9AC1-1444-9CA6-B6DDDB11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A9A9A-441E-664E-A382-EC102F9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10876-0DF1-F34C-9B24-69A80252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DD66D-493C-4A4B-88D1-2DE6371D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3B256-2A7C-8C4D-8213-23604EF5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6886-0190-8B43-867C-DD9D00D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23F7-F078-CE4B-A6E5-507C01F46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919D-DC0E-AF46-8EF9-CA36F7B5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85F9A-685F-8E4C-A022-DC4E3B73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B8D7-9C8C-3D41-8FB6-74DB1666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585B-0B35-D740-875F-5E48648C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6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78A-62A0-4E40-BD0C-37E56A8C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63794-8A78-AF47-A4FE-371042CD2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3E641-C570-474B-AC1C-03F7AB0B4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04D7B-9778-FA48-AAA7-21F2E2E7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224B-9B35-4544-9908-EC6F7C5D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7CDF-2D4C-B44C-BAC0-E9004C7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3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66F2A-4D03-E947-B1E3-C3957D25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50A9-FB2B-F147-981A-DFE5E4AC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9753-468F-AD41-B7B2-99EAE9D3B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3545-FA01-AE46-893D-3D1613EC3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CCA1-95EB-E947-90F1-197DE2D2C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7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3346-FCD2-2E4F-8384-9EE493727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RISPR </a:t>
            </a:r>
            <a:r>
              <a:rPr lang="en-US" b="1" dirty="0"/>
              <a:t>A</a:t>
            </a:r>
            <a:r>
              <a:rPr lang="en-US" dirty="0"/>
              <a:t>nnotation </a:t>
            </a:r>
            <a:r>
              <a:rPr lang="en-US" b="1" dirty="0"/>
              <a:t>T</a:t>
            </a:r>
            <a:r>
              <a:rPr lang="en-US" dirty="0"/>
              <a:t>ool for </a:t>
            </a:r>
            <a:r>
              <a:rPr lang="en-US" b="1" dirty="0"/>
              <a:t>P</a:t>
            </a:r>
            <a:r>
              <a:rPr lang="en-US" dirty="0"/>
              <a:t>arsing </a:t>
            </a:r>
            <a:r>
              <a:rPr lang="en-US" b="1" i="1" dirty="0"/>
              <a:t>I</a:t>
            </a:r>
            <a:r>
              <a:rPr lang="en-US" i="1" dirty="0"/>
              <a:t>n </a:t>
            </a:r>
            <a:r>
              <a:rPr lang="en-US" b="1" i="1" dirty="0" err="1"/>
              <a:t>S</a:t>
            </a:r>
            <a:r>
              <a:rPr lang="en-US" i="1" dirty="0" err="1"/>
              <a:t>ilco</a:t>
            </a:r>
            <a:r>
              <a:rPr lang="en-US" i="1" dirty="0"/>
              <a:t> </a:t>
            </a:r>
            <a:r>
              <a:rPr lang="en-US" b="1" dirty="0"/>
              <a:t>S</a:t>
            </a:r>
            <a:r>
              <a:rPr lang="en-US" dirty="0"/>
              <a:t>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09013-4C51-FF4B-BA6B-BCB3FBCDB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litterbox Productions</a:t>
            </a:r>
          </a:p>
          <a:p>
            <a:r>
              <a:rPr lang="en-US" dirty="0"/>
              <a:t>Hunter, Mina, John, Doug, Becky, Zach, and Matt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51E3B-4F83-8A4B-9601-9A274E29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500221"/>
            <a:ext cx="1519180" cy="1259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CD72BF-7CEF-0743-858E-339CE55D5A2B}"/>
              </a:ext>
            </a:extLst>
          </p:cNvPr>
          <p:cNvSpPr txBox="1"/>
          <p:nvPr/>
        </p:nvSpPr>
        <p:spPr>
          <a:xfrm>
            <a:off x="1868759" y="1674564"/>
            <a:ext cx="58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2ADDE-7374-E440-9AD5-E9CBFA2656B7}"/>
              </a:ext>
            </a:extLst>
          </p:cNvPr>
          <p:cNvSpPr txBox="1"/>
          <p:nvPr/>
        </p:nvSpPr>
        <p:spPr>
          <a:xfrm>
            <a:off x="4180466" y="1669599"/>
            <a:ext cx="58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41FFC-B0C1-2C4E-A289-198EE4DCD280}"/>
              </a:ext>
            </a:extLst>
          </p:cNvPr>
          <p:cNvSpPr txBox="1"/>
          <p:nvPr/>
        </p:nvSpPr>
        <p:spPr>
          <a:xfrm>
            <a:off x="7771965" y="1669096"/>
            <a:ext cx="58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C9854-1E8F-4347-8E19-5A78E6926A4E}"/>
              </a:ext>
            </a:extLst>
          </p:cNvPr>
          <p:cNvSpPr txBox="1"/>
          <p:nvPr/>
        </p:nvSpPr>
        <p:spPr>
          <a:xfrm>
            <a:off x="2025969" y="2500352"/>
            <a:ext cx="58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5F673-4A11-A841-B809-F8DB45F2D82F}"/>
              </a:ext>
            </a:extLst>
          </p:cNvPr>
          <p:cNvSpPr txBox="1"/>
          <p:nvPr/>
        </p:nvSpPr>
        <p:spPr>
          <a:xfrm>
            <a:off x="4413047" y="2500352"/>
            <a:ext cx="58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atin typeface="+mj-lt"/>
              </a:rPr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32E1E-7E06-AB40-B311-0AB47F25D0D8}"/>
              </a:ext>
            </a:extLst>
          </p:cNvPr>
          <p:cNvSpPr txBox="1"/>
          <p:nvPr/>
        </p:nvSpPr>
        <p:spPr>
          <a:xfrm>
            <a:off x="5153974" y="2500351"/>
            <a:ext cx="58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atin typeface="+mj-lt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C3E67-BE31-C549-B9C1-5BF44C23D211}"/>
              </a:ext>
            </a:extLst>
          </p:cNvPr>
          <p:cNvSpPr txBox="1"/>
          <p:nvPr/>
        </p:nvSpPr>
        <p:spPr>
          <a:xfrm>
            <a:off x="6706040" y="2494300"/>
            <a:ext cx="58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DB1931-3945-144E-9B86-9A4330A54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890" y="2316163"/>
            <a:ext cx="7886087" cy="42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365 -0.00093 L 0.05586 -0.155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77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9 -0.01134 L -0.08763 -0.154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717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1111 L -0.33347 -0.1546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-71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338 L 0.18321 -0.275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7" y="-1210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-0.03449 L 0.02396 -0.275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-1208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4722 L -0.00494 -0.275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1143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3125 L -0.0905 -0.27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-1219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C49034-3A88-964B-8247-E8EFC92C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66" y="2146580"/>
            <a:ext cx="4695245" cy="4106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1FE34-6D71-614F-BE7E-02099EB2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7" y="2381329"/>
            <a:ext cx="5177745" cy="33865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D59CD5-7DEB-8744-B549-9557B919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CRISPR – precise targeting to edit the genome  or alter expression</a:t>
            </a:r>
          </a:p>
        </p:txBody>
      </p:sp>
    </p:spTree>
    <p:extLst>
      <p:ext uri="{BB962C8B-B14F-4D97-AF65-F5344CB8AC3E}">
        <p14:creationId xmlns:p14="http://schemas.microsoft.com/office/powerpoint/2010/main" val="12813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673-5B6C-B643-BEDA-697CA13A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gRNAs for species with annotated guide 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5722C-87FB-5B4E-BD06-E6053B828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B643-C770-0546-8006-3025463A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299023"/>
            <a:ext cx="10726783" cy="1325563"/>
          </a:xfrm>
        </p:spPr>
        <p:txBody>
          <a:bodyPr/>
          <a:lstStyle/>
          <a:p>
            <a:r>
              <a:rPr lang="en-US" dirty="0"/>
              <a:t>CATPISS v1.0 – with annotated gRNAs (human/mouse)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4D982-A14B-8D43-AE68-F7632B1F06EE}"/>
              </a:ext>
            </a:extLst>
          </p:cNvPr>
          <p:cNvSpPr txBox="1"/>
          <p:nvPr/>
        </p:nvSpPr>
        <p:spPr>
          <a:xfrm>
            <a:off x="7102896" y="4241303"/>
            <a:ext cx="264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gRNAs/Scores + Location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B89F5-DADD-A641-81E0-3967C71B1341}"/>
              </a:ext>
            </a:extLst>
          </p:cNvPr>
          <p:cNvSpPr txBox="1"/>
          <p:nvPr/>
        </p:nvSpPr>
        <p:spPr>
          <a:xfrm>
            <a:off x="5034667" y="3745215"/>
            <a:ext cx="181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CRISPRi</a:t>
            </a:r>
            <a:r>
              <a:rPr lang="en-US" dirty="0"/>
              <a:t>/a or</a:t>
            </a:r>
          </a:p>
          <a:p>
            <a:pPr algn="ctr"/>
            <a:r>
              <a:rPr lang="en-US" dirty="0"/>
              <a:t>Custom Range around TSS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62081-0A58-B848-A5C8-5CE72D8D8877}"/>
              </a:ext>
            </a:extLst>
          </p:cNvPr>
          <p:cNvSpPr txBox="1"/>
          <p:nvPr/>
        </p:nvSpPr>
        <p:spPr>
          <a:xfrm>
            <a:off x="3643943" y="4235976"/>
            <a:ext cx="14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TSS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56A78-BC25-7145-8289-786C8FD46063}"/>
              </a:ext>
            </a:extLst>
          </p:cNvPr>
          <p:cNvSpPr txBox="1"/>
          <p:nvPr/>
        </p:nvSpPr>
        <p:spPr>
          <a:xfrm>
            <a:off x="2015627" y="4235976"/>
            <a:ext cx="14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8ED2C2-581E-AA43-B670-2EAB0BE704F9}"/>
              </a:ext>
            </a:extLst>
          </p:cNvPr>
          <p:cNvCxnSpPr/>
          <p:nvPr/>
        </p:nvCxnSpPr>
        <p:spPr>
          <a:xfrm>
            <a:off x="2743200" y="4605308"/>
            <a:ext cx="0" cy="396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A4F617-E366-DC4C-9839-820BA9377D41}"/>
              </a:ext>
            </a:extLst>
          </p:cNvPr>
          <p:cNvCxnSpPr/>
          <p:nvPr/>
        </p:nvCxnSpPr>
        <p:spPr>
          <a:xfrm>
            <a:off x="4294742" y="4605308"/>
            <a:ext cx="0" cy="396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0F7B51-9077-064D-94E3-92117AC57270}"/>
              </a:ext>
            </a:extLst>
          </p:cNvPr>
          <p:cNvCxnSpPr/>
          <p:nvPr/>
        </p:nvCxnSpPr>
        <p:spPr>
          <a:xfrm>
            <a:off x="5892188" y="4605308"/>
            <a:ext cx="0" cy="396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6CF297-C11B-C04B-879E-157C40979711}"/>
              </a:ext>
            </a:extLst>
          </p:cNvPr>
          <p:cNvCxnSpPr/>
          <p:nvPr/>
        </p:nvCxnSpPr>
        <p:spPr>
          <a:xfrm>
            <a:off x="8525219" y="4605308"/>
            <a:ext cx="0" cy="396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FC23C7-21DE-3348-BFDC-592D080D6B86}"/>
              </a:ext>
            </a:extLst>
          </p:cNvPr>
          <p:cNvCxnSpPr/>
          <p:nvPr/>
        </p:nvCxnSpPr>
        <p:spPr>
          <a:xfrm>
            <a:off x="2737334" y="5003860"/>
            <a:ext cx="5786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CE932D-6A95-BB40-9ADE-2C09BF4055F7}"/>
              </a:ext>
            </a:extLst>
          </p:cNvPr>
          <p:cNvCxnSpPr/>
          <p:nvPr/>
        </p:nvCxnSpPr>
        <p:spPr>
          <a:xfrm>
            <a:off x="5272259" y="5012569"/>
            <a:ext cx="0" cy="3855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E49286-0B8E-8A4C-9BA2-49C1042C4D59}"/>
              </a:ext>
            </a:extLst>
          </p:cNvPr>
          <p:cNvSpPr txBox="1"/>
          <p:nvPr/>
        </p:nvSpPr>
        <p:spPr>
          <a:xfrm>
            <a:off x="3925360" y="5497312"/>
            <a:ext cx="269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scored gRNAs for each gene ready for cloning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D88A2-844F-474D-B55F-B4F4304D1615}"/>
              </a:ext>
            </a:extLst>
          </p:cNvPr>
          <p:cNvSpPr txBox="1"/>
          <p:nvPr/>
        </p:nvSpPr>
        <p:spPr>
          <a:xfrm>
            <a:off x="3383461" y="2817807"/>
            <a:ext cx="19469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Annotation file (GFF3)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Ensembl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45FA76-9975-C344-8040-F1FE71E9AF23}"/>
              </a:ext>
            </a:extLst>
          </p:cNvPr>
          <p:cNvSpPr txBox="1"/>
          <p:nvPr/>
        </p:nvSpPr>
        <p:spPr>
          <a:xfrm>
            <a:off x="7471510" y="2817807"/>
            <a:ext cx="21050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gRNAs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(download from UCSC)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88A57-C77E-984C-833D-F480337B71E6}"/>
              </a:ext>
            </a:extLst>
          </p:cNvPr>
          <p:cNvSpPr txBox="1"/>
          <p:nvPr/>
        </p:nvSpPr>
        <p:spPr>
          <a:xfrm>
            <a:off x="627017" y="1964689"/>
            <a:ext cx="817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 organism name, gene list, </a:t>
            </a:r>
            <a:r>
              <a:rPr lang="en-US" dirty="0" err="1"/>
              <a:t>CRISPRi</a:t>
            </a:r>
            <a:r>
              <a:rPr lang="en-US" dirty="0"/>
              <a:t>/a or custom range, cloning strategy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822011-38DA-6144-BAD7-D6E4565E8867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4356941" y="3741137"/>
            <a:ext cx="0" cy="494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4ED0E-6920-BE4F-82B6-C3E7FCFFFFEE}"/>
              </a:ext>
            </a:extLst>
          </p:cNvPr>
          <p:cNvCxnSpPr>
            <a:cxnSpLocks/>
          </p:cNvCxnSpPr>
          <p:nvPr/>
        </p:nvCxnSpPr>
        <p:spPr>
          <a:xfrm flipH="1">
            <a:off x="8524058" y="3741137"/>
            <a:ext cx="1" cy="5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4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673-5B6C-B643-BEDA-697CA13A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gRNAs for species without annotated guide 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5722C-87FB-5B4E-BD06-E6053B828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B643-C770-0546-8006-3025463A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CATPISS v1.0 – gRNAs for any organism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EBD61D-4AA2-C04B-9F74-8D46E42E9EBD}"/>
              </a:ext>
            </a:extLst>
          </p:cNvPr>
          <p:cNvSpPr/>
          <p:nvPr/>
        </p:nvSpPr>
        <p:spPr>
          <a:xfrm>
            <a:off x="3119458" y="2729934"/>
            <a:ext cx="2350568" cy="7528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of genes and TSS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 produced if not publicly available)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5A7707-8EE0-744E-A490-6999472F6555}"/>
              </a:ext>
            </a:extLst>
          </p:cNvPr>
          <p:cNvSpPr/>
          <p:nvPr/>
        </p:nvSpPr>
        <p:spPr>
          <a:xfrm>
            <a:off x="7185002" y="2191161"/>
            <a:ext cx="2653458" cy="1830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all gRNAs and scores them based on off-targets</a:t>
            </a:r>
          </a:p>
          <a:p>
            <a:pPr algn="ctr"/>
            <a:r>
              <a:rPr lang="en-US" dirty="0"/>
              <a:t>(Input: </a:t>
            </a:r>
            <a:r>
              <a:rPr lang="en-US" dirty="0" err="1"/>
              <a:t>Fasta</a:t>
            </a:r>
            <a:r>
              <a:rPr lang="en-US" dirty="0"/>
              <a:t>, Cas protein, additional parameters)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4D982-A14B-8D43-AE68-F7632B1F06EE}"/>
              </a:ext>
            </a:extLst>
          </p:cNvPr>
          <p:cNvSpPr txBox="1"/>
          <p:nvPr/>
        </p:nvSpPr>
        <p:spPr>
          <a:xfrm>
            <a:off x="7102896" y="4384628"/>
            <a:ext cx="264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gRNAs/Scores + Location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B89F5-DADD-A641-81E0-3967C71B1341}"/>
              </a:ext>
            </a:extLst>
          </p:cNvPr>
          <p:cNvSpPr txBox="1"/>
          <p:nvPr/>
        </p:nvSpPr>
        <p:spPr>
          <a:xfrm>
            <a:off x="4941868" y="3886578"/>
            <a:ext cx="198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CRISPRi</a:t>
            </a:r>
            <a:r>
              <a:rPr lang="en-US" dirty="0"/>
              <a:t> or a</a:t>
            </a:r>
          </a:p>
          <a:p>
            <a:pPr algn="ctr"/>
            <a:r>
              <a:rPr lang="en-US" dirty="0"/>
              <a:t>Custom Range around TSS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62081-0A58-B848-A5C8-5CE72D8D8877}"/>
              </a:ext>
            </a:extLst>
          </p:cNvPr>
          <p:cNvSpPr txBox="1"/>
          <p:nvPr/>
        </p:nvSpPr>
        <p:spPr>
          <a:xfrm>
            <a:off x="3608663" y="4379301"/>
            <a:ext cx="14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TSS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56A78-BC25-7145-8289-786C8FD46063}"/>
              </a:ext>
            </a:extLst>
          </p:cNvPr>
          <p:cNvSpPr txBox="1"/>
          <p:nvPr/>
        </p:nvSpPr>
        <p:spPr>
          <a:xfrm>
            <a:off x="2015627" y="4379301"/>
            <a:ext cx="14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8ED2C2-581E-AA43-B670-2EAB0BE704F9}"/>
              </a:ext>
            </a:extLst>
          </p:cNvPr>
          <p:cNvCxnSpPr/>
          <p:nvPr/>
        </p:nvCxnSpPr>
        <p:spPr>
          <a:xfrm>
            <a:off x="2743200" y="4748633"/>
            <a:ext cx="0" cy="396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A4F617-E366-DC4C-9839-820BA9377D41}"/>
              </a:ext>
            </a:extLst>
          </p:cNvPr>
          <p:cNvCxnSpPr/>
          <p:nvPr/>
        </p:nvCxnSpPr>
        <p:spPr>
          <a:xfrm>
            <a:off x="4294742" y="4748633"/>
            <a:ext cx="0" cy="396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0F7B51-9077-064D-94E3-92117AC57270}"/>
              </a:ext>
            </a:extLst>
          </p:cNvPr>
          <p:cNvCxnSpPr/>
          <p:nvPr/>
        </p:nvCxnSpPr>
        <p:spPr>
          <a:xfrm>
            <a:off x="5892188" y="4748633"/>
            <a:ext cx="0" cy="396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6CF297-C11B-C04B-879E-157C40979711}"/>
              </a:ext>
            </a:extLst>
          </p:cNvPr>
          <p:cNvCxnSpPr/>
          <p:nvPr/>
        </p:nvCxnSpPr>
        <p:spPr>
          <a:xfrm>
            <a:off x="8525219" y="4748633"/>
            <a:ext cx="0" cy="396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FC23C7-21DE-3348-BFDC-592D080D6B86}"/>
              </a:ext>
            </a:extLst>
          </p:cNvPr>
          <p:cNvCxnSpPr/>
          <p:nvPr/>
        </p:nvCxnSpPr>
        <p:spPr>
          <a:xfrm>
            <a:off x="2728625" y="5155894"/>
            <a:ext cx="5786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CE932D-6A95-BB40-9ADE-2C09BF4055F7}"/>
              </a:ext>
            </a:extLst>
          </p:cNvPr>
          <p:cNvCxnSpPr/>
          <p:nvPr/>
        </p:nvCxnSpPr>
        <p:spPr>
          <a:xfrm>
            <a:off x="5272259" y="5155894"/>
            <a:ext cx="0" cy="3855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E49286-0B8E-8A4C-9BA2-49C1042C4D59}"/>
              </a:ext>
            </a:extLst>
          </p:cNvPr>
          <p:cNvSpPr txBox="1"/>
          <p:nvPr/>
        </p:nvSpPr>
        <p:spPr>
          <a:xfrm>
            <a:off x="3925360" y="5640637"/>
            <a:ext cx="269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scored gRNAs for each gene ready for cloning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4BBB16-AB09-6F4B-BAF3-5DF5926267B6}"/>
              </a:ext>
            </a:extLst>
          </p:cNvPr>
          <p:cNvCxnSpPr>
            <a:cxnSpLocks/>
          </p:cNvCxnSpPr>
          <p:nvPr/>
        </p:nvCxnSpPr>
        <p:spPr>
          <a:xfrm>
            <a:off x="4298644" y="3581949"/>
            <a:ext cx="1" cy="673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650200-EFB5-CF43-A875-61645939046D}"/>
              </a:ext>
            </a:extLst>
          </p:cNvPr>
          <p:cNvCxnSpPr>
            <a:cxnSpLocks/>
          </p:cNvCxnSpPr>
          <p:nvPr/>
        </p:nvCxnSpPr>
        <p:spPr>
          <a:xfrm>
            <a:off x="8525219" y="3679634"/>
            <a:ext cx="1" cy="55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4644BE-7BEF-E646-96DB-636274A0867E}"/>
              </a:ext>
            </a:extLst>
          </p:cNvPr>
          <p:cNvSpPr txBox="1"/>
          <p:nvPr/>
        </p:nvSpPr>
        <p:spPr>
          <a:xfrm>
            <a:off x="373893" y="1524986"/>
            <a:ext cx="106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 gene list, </a:t>
            </a:r>
            <a:r>
              <a:rPr lang="en-US" dirty="0" err="1"/>
              <a:t>CRISPRi</a:t>
            </a:r>
            <a:r>
              <a:rPr lang="en-US" dirty="0"/>
              <a:t>/a or custom, cloning strategy, </a:t>
            </a:r>
            <a:r>
              <a:rPr lang="en-US" b="1" dirty="0" err="1"/>
              <a:t>fasta</a:t>
            </a:r>
            <a:r>
              <a:rPr lang="en-US" b="1" dirty="0"/>
              <a:t>, Cas info, options for gRNA scoring, TSS table 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0D849716-4652-0545-B989-BA18349C9C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4862" y="3807147"/>
            <a:ext cx="191756" cy="620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C1FBFFA-7DE3-8644-93BF-E600A35E457E}"/>
              </a:ext>
            </a:extLst>
          </p:cNvPr>
          <p:cNvSpPr txBox="1"/>
          <p:nvPr/>
        </p:nvSpPr>
        <p:spPr>
          <a:xfrm>
            <a:off x="9305705" y="3811824"/>
            <a:ext cx="204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 file; Keep for next time</a:t>
            </a:r>
          </a:p>
        </p:txBody>
      </p:sp>
    </p:spTree>
    <p:extLst>
      <p:ext uri="{BB962C8B-B14F-4D97-AF65-F5344CB8AC3E}">
        <p14:creationId xmlns:p14="http://schemas.microsoft.com/office/powerpoint/2010/main" val="9596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EA55-901F-F343-9BA8-EDE08EDB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gRNAs in </a:t>
            </a:r>
            <a:r>
              <a:rPr lang="en-US" dirty="0" err="1"/>
              <a:t>JBrowse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CD83A-D0A4-3648-B87A-0C35932C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538412"/>
            <a:ext cx="9470865" cy="451660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8E18E-FF05-BD49-9B74-D36E5A596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3396" y="2550865"/>
            <a:ext cx="3466105" cy="3680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56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231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CRISPR Annotation Tool for Parsing In Silco Sequences</vt:lpstr>
      <vt:lpstr>CRISPR – precise targeting to edit the genome  or alter expression</vt:lpstr>
      <vt:lpstr>Designing gRNAs for species with annotated guide sites</vt:lpstr>
      <vt:lpstr>CATPISS v1.0 – with annotated gRNAs (human/mouse)</vt:lpstr>
      <vt:lpstr>Designing gRNAs for species without annotated guide sites</vt:lpstr>
      <vt:lpstr>CATPISS v1.0 – gRNAs for any organism</vt:lpstr>
      <vt:lpstr>Visualizing gRNAs in JBrowse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2019-10-29T02:29:25Z</dcterms:created>
  <dcterms:modified xsi:type="dcterms:W3CDTF">2019-10-29T18:59:38Z</dcterms:modified>
</cp:coreProperties>
</file>