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5"/>
  </p:sldMasterIdLst>
  <p:notesMasterIdLst>
    <p:notesMasterId r:id="rId19"/>
  </p:notesMasterIdLst>
  <p:handoutMasterIdLst>
    <p:handoutMasterId r:id="rId20"/>
  </p:handoutMasterIdLst>
  <p:sldIdLst>
    <p:sldId id="256" r:id="rId6"/>
    <p:sldId id="258" r:id="rId7"/>
    <p:sldId id="259" r:id="rId8"/>
    <p:sldId id="261" r:id="rId9"/>
    <p:sldId id="260" r:id="rId10"/>
    <p:sldId id="263" r:id="rId11"/>
    <p:sldId id="262" r:id="rId12"/>
    <p:sldId id="306" r:id="rId13"/>
    <p:sldId id="303" r:id="rId14"/>
    <p:sldId id="307" r:id="rId15"/>
    <p:sldId id="308" r:id="rId16"/>
    <p:sldId id="310" r:id="rId17"/>
    <p:sldId id="30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134011-F1F0-4D4C-B8EA-F80943DA33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238A0-BB7C-43B9-BB6C-F78E9C20DB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C1A3F-B952-4967-B301-EAE752D5FA4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BD432-F263-4856-806C-938D34025B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30C1E-63B3-4FFB-B280-86ABBB06F1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2FBDD-E270-4352-BF9A-628DE81A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80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692BA-7C31-4353-9858-873E7C6061C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B8F9F-561A-4314-BB00-A9CE883A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3804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5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07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BB8F9F-561A-4314-BB00-A9CE883A86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909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92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8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8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9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31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44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40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29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56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6696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6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8431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0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9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6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1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264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8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461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census.gov/" TargetMode="External"/><Relationship Id="rId7" Type="http://schemas.openxmlformats.org/officeDocument/2006/relationships/hyperlink" Target="https://statista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vid19api.com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kosis.kr/eng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open.canada.ca/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981A-A1C9-4881-9EEB-2FD6FC374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1624008"/>
            <a:ext cx="8361229" cy="2098226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E-</a:t>
            </a:r>
            <a:r>
              <a:rPr lang="en-US" dirty="0" err="1">
                <a:latin typeface="Arial Narrow" panose="020B0606020202030204" pitchFamily="34" charset="0"/>
              </a:rPr>
              <a:t>Commmerce</a:t>
            </a:r>
            <a:r>
              <a:rPr lang="en-US" dirty="0">
                <a:latin typeface="Arial Narrow" panose="020B0606020202030204" pitchFamily="34" charset="0"/>
              </a:rPr>
              <a:t> Sales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19F62-3DD4-4389-B51A-E4A82DB24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2821" y="3722234"/>
            <a:ext cx="7345837" cy="133962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By: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Douglas High, Eric Viera, Jeffrey Hoffman, </a:t>
            </a:r>
          </a:p>
          <a:p>
            <a:r>
              <a:rPr lang="en-US" sz="2400" dirty="0" err="1">
                <a:latin typeface="Arial Narrow" panose="020B0606020202030204" pitchFamily="34" charset="0"/>
              </a:rPr>
              <a:t>Joonil</a:t>
            </a:r>
            <a:r>
              <a:rPr lang="en-US" sz="2400" dirty="0">
                <a:latin typeface="Arial Narrow" panose="020B0606020202030204" pitchFamily="34" charset="0"/>
              </a:rPr>
              <a:t> Kim, and Melissa Torres</a:t>
            </a:r>
          </a:p>
        </p:txBody>
      </p:sp>
    </p:spTree>
    <p:extLst>
      <p:ext uri="{BB962C8B-B14F-4D97-AF65-F5344CB8AC3E}">
        <p14:creationId xmlns:p14="http://schemas.microsoft.com/office/powerpoint/2010/main" val="41364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960A74A-BC7B-4F19-ABEF-C0A5522B94B1}"/>
              </a:ext>
            </a:extLst>
          </p:cNvPr>
          <p:cNvSpPr txBox="1">
            <a:spLocks/>
          </p:cNvSpPr>
          <p:nvPr/>
        </p:nvSpPr>
        <p:spPr>
          <a:xfrm>
            <a:off x="166322" y="196768"/>
            <a:ext cx="5026164" cy="1739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Arial Narrow" panose="020B0606020202030204" pitchFamily="34" charset="0"/>
              </a:rPr>
              <a:t>Correlation Between COVID and </a:t>
            </a:r>
          </a:p>
          <a:p>
            <a:r>
              <a:rPr lang="en-US" sz="4400" dirty="0">
                <a:latin typeface="Arial Narrow" panose="020B0606020202030204" pitchFamily="34" charset="0"/>
              </a:rPr>
              <a:t>E-Commerce Sales</a:t>
            </a:r>
          </a:p>
        </p:txBody>
      </p:sp>
      <p:sp>
        <p:nvSpPr>
          <p:cNvPr id="14" name="Google Shape;242;p17">
            <a:extLst>
              <a:ext uri="{FF2B5EF4-FFF2-40B4-BE49-F238E27FC236}">
                <a16:creationId xmlns:a16="http://schemas.microsoft.com/office/drawing/2014/main" id="{15EFBA52-1C31-4523-8CDA-53E7E39E5154}"/>
              </a:ext>
            </a:extLst>
          </p:cNvPr>
          <p:cNvSpPr txBox="1">
            <a:spLocks/>
          </p:cNvSpPr>
          <p:nvPr/>
        </p:nvSpPr>
        <p:spPr>
          <a:xfrm>
            <a:off x="166322" y="2077460"/>
            <a:ext cx="3592907" cy="407296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 Narrow" panose="020B0606020202030204" pitchFamily="34" charset="0"/>
              </a:rPr>
              <a:t>Weak Correlation between COVID cases and E-Commerce Growth Rate</a:t>
            </a:r>
          </a:p>
        </p:txBody>
      </p:sp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0454C4E-D535-4237-B9CF-E2ACF8974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85"/>
          <a:stretch/>
        </p:blipFill>
        <p:spPr>
          <a:xfrm>
            <a:off x="6574972" y="196768"/>
            <a:ext cx="4582884" cy="2643234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5E1D97C8-DB41-4FB1-8ED7-4F01104A0B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84"/>
          <a:stretch/>
        </p:blipFill>
        <p:spPr>
          <a:xfrm>
            <a:off x="6574972" y="3712017"/>
            <a:ext cx="4582884" cy="24875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89DB62-6F29-4A68-B937-DB173E7D7A15}"/>
              </a:ext>
            </a:extLst>
          </p:cNvPr>
          <p:cNvSpPr txBox="1"/>
          <p:nvPr/>
        </p:nvSpPr>
        <p:spPr>
          <a:xfrm>
            <a:off x="6867661" y="2840002"/>
            <a:ext cx="399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ria Sans Light" panose="020B0600000101010101" charset="0"/>
              </a:rPr>
              <a:t>Correlation Coefficient: 0.39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3F3D9C-74BF-4F8D-B020-D0DDDD7272A9}"/>
              </a:ext>
            </a:extLst>
          </p:cNvPr>
          <p:cNvSpPr txBox="1"/>
          <p:nvPr/>
        </p:nvSpPr>
        <p:spPr>
          <a:xfrm>
            <a:off x="6867660" y="6199567"/>
            <a:ext cx="399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ria Sans Light" panose="020B0600000101010101" charset="0"/>
              </a:rPr>
              <a:t>Correlation Coefficient: 0.15</a:t>
            </a:r>
          </a:p>
        </p:txBody>
      </p:sp>
    </p:spTree>
    <p:extLst>
      <p:ext uri="{BB962C8B-B14F-4D97-AF65-F5344CB8AC3E}">
        <p14:creationId xmlns:p14="http://schemas.microsoft.com/office/powerpoint/2010/main" val="5300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26555C-34DD-4EC4-ABA1-455793A4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38143"/>
            <a:ext cx="9601200" cy="742949"/>
          </a:xfrm>
        </p:spPr>
        <p:txBody>
          <a:bodyPr>
            <a:normAutofit fontScale="90000"/>
          </a:bodyPr>
          <a:lstStyle/>
          <a:p>
            <a:r>
              <a:rPr lang="en-US" dirty="0"/>
              <a:t>Consumer Behavior Pre and Post-Covid-19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524CF6-E613-461C-8260-28193D680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5" y="1648345"/>
            <a:ext cx="7715250" cy="3971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732A83-2FCA-48C9-A593-06EF9096A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34308"/>
            <a:ext cx="5943600" cy="31474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1FDD65-2B85-4E74-A23E-1CBF9CD7C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081092"/>
            <a:ext cx="5943600" cy="31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37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4">
            <a:extLst>
              <a:ext uri="{FF2B5EF4-FFF2-40B4-BE49-F238E27FC236}">
                <a16:creationId xmlns:a16="http://schemas.microsoft.com/office/drawing/2014/main" id="{0E880B70-9045-4B1E-A61A-E849BE8C8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6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B2B0AD-3CA1-47A7-B03D-290CDF5C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547" y="4662694"/>
            <a:ext cx="8225857" cy="978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latin typeface="Arial Narrow" panose="020B0606020202030204" pitchFamily="34" charset="0"/>
              </a:rPr>
              <a:t>Annual Global E-Commerce Share of GDP</a:t>
            </a:r>
            <a:endParaRPr lang="en-US" sz="4000" dirty="0"/>
          </a:p>
        </p:txBody>
      </p:sp>
      <p:sp>
        <p:nvSpPr>
          <p:cNvPr id="30" name="Freeform: Shape 28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2" name="Freeform: Shape 30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62DFC7-2F9F-4CFF-A630-B42FD1E39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57" y="142269"/>
            <a:ext cx="9979836" cy="352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6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CA93-365C-4542-9720-FB4829BB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880A-E54F-4D4E-88DC-889CC5FCB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E-commerce sales in the US follow the same basic annual trends as in store sales but with a steeper growth rate, especially during  the holiday season.  Even before the COVID, they accounted for nearly 20% of total sales, up from under 10% in 2010.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0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3">
            <a:extLst>
              <a:ext uri="{FF2B5EF4-FFF2-40B4-BE49-F238E27FC236}">
                <a16:creationId xmlns:a16="http://schemas.microsoft.com/office/drawing/2014/main" id="{1C47D4F4-0CFE-4B87-8C7E-3681081D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25">
            <a:extLst>
              <a:ext uri="{FF2B5EF4-FFF2-40B4-BE49-F238E27FC236}">
                <a16:creationId xmlns:a16="http://schemas.microsoft.com/office/drawing/2014/main" id="{975DA423-1E6A-406A-9B05-E620EFA1F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7C1073-5905-467E-B528-DAD2FF02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892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>
                <a:latin typeface="Arial Narrow" panose="020B0606020202030204" pitchFamily="34" charset="0"/>
              </a:rPr>
              <a:t>Objective: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8F7B3A-0268-4A6E-84A4-D779802C13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9" r="2" b="2"/>
          <a:stretch/>
        </p:blipFill>
        <p:spPr>
          <a:xfrm>
            <a:off x="20" y="-1"/>
            <a:ext cx="4373525" cy="3438081"/>
          </a:xfrm>
          <a:prstGeom prst="rect">
            <a:avLst/>
          </a:prstGeo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1F99BA28-3C9A-421D-9680-2EFC9DEE5E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15162" r="2888" b="-3"/>
          <a:stretch/>
        </p:blipFill>
        <p:spPr>
          <a:xfrm>
            <a:off x="20" y="3438457"/>
            <a:ext cx="4373525" cy="3429000"/>
          </a:xfrm>
          <a:prstGeom prst="rect">
            <a:avLst/>
          </a:prstGeom>
        </p:spPr>
      </p:pic>
      <p:sp>
        <p:nvSpPr>
          <p:cNvPr id="36" name="Rectangle 27">
            <a:extLst>
              <a:ext uri="{FF2B5EF4-FFF2-40B4-BE49-F238E27FC236}">
                <a16:creationId xmlns:a16="http://schemas.microsoft.com/office/drawing/2014/main" id="{B5408C03-B752-49FB-ABD5-7ED758AE4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A87658-B460-44FA-B633-B19306F8B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00824" y="1578429"/>
            <a:ext cx="6176776" cy="428897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lnSpc>
                <a:spcPct val="94000"/>
              </a:lnSpc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 Narrow" panose="020B0606020202030204" pitchFamily="34" charset="0"/>
              </a:rPr>
              <a:t>E-Commerce sales trend over the past 10 years in the following countries:</a:t>
            </a:r>
          </a:p>
          <a:p>
            <a:pPr marL="800100" lvl="3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Narrow" panose="020B0606020202030204" pitchFamily="34" charset="0"/>
              </a:rPr>
              <a:t>United States</a:t>
            </a:r>
          </a:p>
          <a:p>
            <a:pPr marL="800100" lvl="3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Narrow" panose="020B0606020202030204" pitchFamily="34" charset="0"/>
              </a:rPr>
              <a:t>Canada</a:t>
            </a:r>
          </a:p>
          <a:p>
            <a:pPr marL="800100" lvl="3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Narrow" panose="020B0606020202030204" pitchFamily="34" charset="0"/>
              </a:rPr>
              <a:t>South Korea</a:t>
            </a:r>
          </a:p>
          <a:p>
            <a:pPr marL="800100" lvl="3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Narrow" panose="020B0606020202030204" pitchFamily="34" charset="0"/>
              </a:rPr>
              <a:t>China</a:t>
            </a:r>
          </a:p>
          <a:p>
            <a:pPr marL="800100" lvl="3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Narrow" panose="020B0606020202030204" pitchFamily="34" charset="0"/>
              </a:rPr>
              <a:t>Germany</a:t>
            </a:r>
          </a:p>
          <a:p>
            <a:pPr marL="384048" lvl="1" indent="-384048">
              <a:buFont typeface="Wingdings" panose="05000000000000000000" pitchFamily="2" charset="2"/>
              <a:buChar char="§"/>
            </a:pPr>
            <a:endParaRPr lang="en-US" sz="2800" i="0" dirty="0">
              <a:latin typeface="Arial Narrow" panose="020B0606020202030204" pitchFamily="34" charset="0"/>
            </a:endParaRP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800" i="0" dirty="0">
                <a:latin typeface="Arial Narrow" panose="020B0606020202030204" pitchFamily="34" charset="0"/>
              </a:rPr>
              <a:t>Covid-19 Impact on E-Commerce</a:t>
            </a:r>
          </a:p>
          <a:p>
            <a:pPr marL="384048" lvl="2" indent="-384048">
              <a:buFont typeface="Franklin Gothic Book" panose="020B0503020102020204" pitchFamily="34" charset="0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4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E880B70-9045-4B1E-A61A-E849BE8C8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61885-C52B-42A4-A472-6672C2BD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95" y="696686"/>
            <a:ext cx="5793475" cy="8926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>
                <a:latin typeface="Arial Narrow" panose="020B0606020202030204" pitchFamily="34" charset="0"/>
              </a:rPr>
              <a:t>Data Sources:</a:t>
            </a:r>
          </a:p>
        </p:txBody>
      </p:sp>
      <p:sp>
        <p:nvSpPr>
          <p:cNvPr id="16" name="AutoShape 10" descr="https://files.slack.com/files-pri/T014UKANVB2-F017G0HJK0X/image.png">
            <a:extLst>
              <a:ext uri="{FF2B5EF4-FFF2-40B4-BE49-F238E27FC236}">
                <a16:creationId xmlns:a16="http://schemas.microsoft.com/office/drawing/2014/main" id="{C73C005D-3024-46C5-BA06-5CBA2196C5FF}"/>
              </a:ext>
            </a:extLst>
          </p:cNvPr>
          <p:cNvSpPr>
            <a:spLocks noGrp="1" noChangeAspect="1" noChangeArrowheads="1"/>
          </p:cNvSpPr>
          <p:nvPr>
            <p:ph sz="half" idx="2"/>
          </p:nvPr>
        </p:nvSpPr>
        <p:spPr bwMode="auto">
          <a:xfrm>
            <a:off x="592395" y="1589314"/>
            <a:ext cx="5907775" cy="45719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*United States Census Bureau (</a:t>
            </a:r>
            <a:r>
              <a:rPr lang="en-US" sz="2400" dirty="0">
                <a:latin typeface="Arial Narrow" panose="020B0606020202030204" pitchFamily="34" charset="0"/>
                <a:hlinkClick r:id="rId3"/>
              </a:rPr>
              <a:t>https://www.census.gov/</a:t>
            </a:r>
            <a:r>
              <a:rPr lang="en-US" sz="2400" dirty="0">
                <a:latin typeface="Arial Narrow" panose="020B0606020202030204" pitchFamily="34" charset="0"/>
              </a:rPr>
              <a:t>)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Canada Open Government (</a:t>
            </a:r>
            <a:r>
              <a:rPr lang="en-US" sz="2400" dirty="0">
                <a:latin typeface="Arial Narrow" panose="020B0606020202030204" pitchFamily="34" charset="0"/>
                <a:hlinkClick r:id="rId4"/>
              </a:rPr>
              <a:t>https://open.canada.ca/</a:t>
            </a:r>
            <a:r>
              <a:rPr lang="en-US" sz="2400" dirty="0">
                <a:latin typeface="Arial Narrow" panose="020B0606020202030204" pitchFamily="34" charset="0"/>
              </a:rPr>
              <a:t>)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Korean Statistical Information Service (</a:t>
            </a:r>
            <a:r>
              <a:rPr lang="en-US" sz="2400" dirty="0">
                <a:latin typeface="Arial Narrow" panose="020B0606020202030204" pitchFamily="34" charset="0"/>
                <a:hlinkClick r:id="rId5"/>
              </a:rPr>
              <a:t>https://kosis.kr/eng/</a:t>
            </a:r>
            <a:r>
              <a:rPr lang="en-US" sz="2400" dirty="0">
                <a:latin typeface="Arial Narrow" panose="020B0606020202030204" pitchFamily="34" charset="0"/>
              </a:rPr>
              <a:t>)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*Covid19 (</a:t>
            </a:r>
            <a:r>
              <a:rPr lang="en-US" sz="2400" dirty="0">
                <a:latin typeface="Arial Narrow" panose="020B0606020202030204" pitchFamily="34" charset="0"/>
                <a:hlinkClick r:id="rId6"/>
              </a:rPr>
              <a:t>https://covid19api.com</a:t>
            </a:r>
            <a:r>
              <a:rPr lang="en-US" sz="2400" dirty="0">
                <a:latin typeface="Arial Narrow" panose="020B0606020202030204" pitchFamily="34" charset="0"/>
              </a:rPr>
              <a:t>)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Statista (</a:t>
            </a:r>
            <a:r>
              <a:rPr lang="en-US" sz="2400" dirty="0">
                <a:latin typeface="Arial Narrow" panose="020B0606020202030204" pitchFamily="34" charset="0"/>
                <a:hlinkClick r:id="rId7"/>
              </a:rPr>
              <a:t>https://statista.com</a:t>
            </a:r>
            <a:r>
              <a:rPr lang="en-US" sz="2400" dirty="0">
                <a:latin typeface="Arial Narrow" panose="020B0606020202030204" pitchFamily="34" charset="0"/>
              </a:rPr>
              <a:t>)</a:t>
            </a:r>
          </a:p>
          <a:p>
            <a:pPr marL="285750">
              <a:buFont typeface="Franklin Gothic Book" panose="020B0503020102020204" pitchFamily="34" charset="0"/>
              <a:buChar char="§"/>
            </a:pPr>
            <a:endParaRPr lang="en-US" sz="1400" dirty="0"/>
          </a:p>
          <a:p>
            <a:pPr marL="285750">
              <a:buFont typeface="Franklin Gothic Book" panose="020B0503020102020204" pitchFamily="34" charset="0"/>
              <a:buChar char="§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3F023-A121-4B34-9F71-CEE778A7B1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6371" y="2916011"/>
            <a:ext cx="3102156" cy="162087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B0B7A21-A78A-4ED6-A585-A0600EB9B5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950" y="1190541"/>
            <a:ext cx="3267075" cy="1313173"/>
          </a:xfrm>
          <a:prstGeom prst="rect">
            <a:avLst/>
          </a:prstGeo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5AC03740-7EC2-431B-BDD1-42BBDCBF9E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71" y="260122"/>
            <a:ext cx="3149683" cy="1017589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AutoShape 8" descr="https://files.slack.com/files-pri/T014UKANVB2-F017G0GJW31/image.png">
            <a:extLst>
              <a:ext uri="{FF2B5EF4-FFF2-40B4-BE49-F238E27FC236}">
                <a16:creationId xmlns:a16="http://schemas.microsoft.com/office/drawing/2014/main" id="{CFA3FAF3-6A30-4802-B001-E134DF9215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811486" cy="481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DAEB6-FDC8-4569-9097-D224CF0CE1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18951" y="5032953"/>
            <a:ext cx="32670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8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4">
            <a:extLst>
              <a:ext uri="{FF2B5EF4-FFF2-40B4-BE49-F238E27FC236}">
                <a16:creationId xmlns:a16="http://schemas.microsoft.com/office/drawing/2014/main" id="{0E880B70-9045-4B1E-A61A-E849BE8C8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6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B2B0AD-3CA1-47A7-B03D-290CDF5C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018" y="4332961"/>
            <a:ext cx="4913384" cy="17629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US E-Commerce Monthly Sales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517BC1-85BA-4C99-8087-A28CF610A8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093457" y="376920"/>
            <a:ext cx="6718523" cy="4837337"/>
          </a:xfrm>
          <a:prstGeom prst="rect">
            <a:avLst/>
          </a:prstGeom>
        </p:spPr>
      </p:pic>
      <p:sp>
        <p:nvSpPr>
          <p:cNvPr id="30" name="Freeform: Shape 28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DABE3D-A485-46C0-90DA-7623F8B02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76462"/>
            <a:ext cx="4483855" cy="348013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Historically, March is the first month to show an increase in monthly sales each year.</a:t>
            </a:r>
          </a:p>
          <a:p>
            <a:r>
              <a:rPr lang="en-US" dirty="0">
                <a:latin typeface="Arial Narrow" panose="020B0606020202030204" pitchFamily="34" charset="0"/>
              </a:rPr>
              <a:t>April sales generally drop off, though in 2019 there was a slight increase.</a:t>
            </a:r>
          </a:p>
          <a:p>
            <a:r>
              <a:rPr lang="en-US" dirty="0">
                <a:latin typeface="Arial Narrow" panose="020B0606020202030204" pitchFamily="34" charset="0"/>
              </a:rPr>
              <a:t>May there has been a consistent increase.</a:t>
            </a:r>
          </a:p>
          <a:p>
            <a:r>
              <a:rPr lang="en-US" dirty="0">
                <a:latin typeface="Arial Narrow" panose="020B0606020202030204" pitchFamily="34" charset="0"/>
              </a:rPr>
              <a:t>However, for 2020, due to the COVID situation and lockdown starting mid-March, E-commerce has shown a considerably steeper increase in March sales than normal, followed by increased April sales, rather than the norm of a drop.</a:t>
            </a:r>
          </a:p>
          <a:p>
            <a:endParaRPr lang="en-US" sz="16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32" name="Freeform: Shape 30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D0A04-EBFA-480F-B22B-FB203DEE9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904" y="634616"/>
            <a:ext cx="3664014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80903B-9981-4BBF-B0DF-256E6BAF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938" y="185249"/>
            <a:ext cx="8813348" cy="740037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U.S. E-Commerce vs In-Store Sales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898E1-8BE2-47E2-B8BF-225ACA287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4938" y="1045028"/>
            <a:ext cx="3424918" cy="571480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In-Store and E-Comm. retail sales have steadily increased over the past 10 years.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E-Comm. Sales shows a larger rate of change in the December Peaks than the average throughout the year.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Fairly noticeable is a consistent monthly change from year to year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599A6E-88BE-4306-8E16-7BE4A7D2A7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56" y="1045028"/>
            <a:ext cx="7783131" cy="5714809"/>
          </a:xfrm>
        </p:spPr>
      </p:pic>
    </p:spTree>
    <p:extLst>
      <p:ext uri="{BB962C8B-B14F-4D97-AF65-F5344CB8AC3E}">
        <p14:creationId xmlns:p14="http://schemas.microsoft.com/office/powerpoint/2010/main" val="565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5736215-EAC3-48ED-AC95-BC2BF512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1" y="685799"/>
            <a:ext cx="4571999" cy="1807029"/>
          </a:xfrm>
        </p:spPr>
        <p:txBody>
          <a:bodyPr/>
          <a:lstStyle/>
          <a:p>
            <a:r>
              <a:rPr lang="en-US" sz="4400" kern="0" dirty="0">
                <a:solidFill>
                  <a:schemeClr val="tx1"/>
                </a:solidFill>
                <a:latin typeface="Arial Narrow" panose="020B0606020202030204" pitchFamily="34" charset="0"/>
                <a:cs typeface="Saira SemiCondensed Medium"/>
                <a:sym typeface="Saira SemiCondensed Medium"/>
              </a:rPr>
              <a:t>Annual Retail &amp; </a:t>
            </a:r>
            <a:br>
              <a:rPr lang="en-US" sz="4400" kern="0" dirty="0">
                <a:solidFill>
                  <a:schemeClr val="tx1"/>
                </a:solidFill>
                <a:latin typeface="Arial Narrow" panose="020B0606020202030204" pitchFamily="34" charset="0"/>
                <a:cs typeface="Saira SemiCondensed Medium"/>
                <a:sym typeface="Saira SemiCondensed Medium"/>
              </a:rPr>
            </a:br>
            <a:r>
              <a:rPr lang="en-US" sz="4400" kern="0" dirty="0">
                <a:solidFill>
                  <a:schemeClr val="tx1"/>
                </a:solidFill>
                <a:latin typeface="Arial Narrow" panose="020B0606020202030204" pitchFamily="34" charset="0"/>
                <a:cs typeface="Saira SemiCondensed Medium"/>
                <a:sym typeface="Saira SemiCondensed Medium"/>
              </a:rPr>
              <a:t>E-Commerce Sales Growth Rate</a:t>
            </a:r>
            <a:endParaRPr lang="en-US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02FE9DF-5F87-4A68-963D-8E6CDFAEFC70}"/>
              </a:ext>
            </a:extLst>
          </p:cNvPr>
          <p:cNvGrpSpPr/>
          <p:nvPr/>
        </p:nvGrpSpPr>
        <p:grpSpPr>
          <a:xfrm>
            <a:off x="5714222" y="1080860"/>
            <a:ext cx="6325378" cy="4696280"/>
            <a:chOff x="1207849" y="1311856"/>
            <a:chExt cx="4474102" cy="357928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FE9120-F526-44AD-A668-6BF14F81175B}"/>
                </a:ext>
              </a:extLst>
            </p:cNvPr>
            <p:cNvGrpSpPr/>
            <p:nvPr/>
          </p:nvGrpSpPr>
          <p:grpSpPr>
            <a:xfrm>
              <a:off x="1207849" y="1311856"/>
              <a:ext cx="4433456" cy="3579283"/>
              <a:chOff x="1207849" y="1311856"/>
              <a:chExt cx="4433456" cy="357928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EFFF29F-B3F3-4C3F-AF59-625144FAEA89}"/>
                  </a:ext>
                </a:extLst>
              </p:cNvPr>
              <p:cNvGrpSpPr/>
              <p:nvPr/>
            </p:nvGrpSpPr>
            <p:grpSpPr>
              <a:xfrm>
                <a:off x="1207849" y="1311856"/>
                <a:ext cx="4433455" cy="3579283"/>
                <a:chOff x="1207849" y="1478112"/>
                <a:chExt cx="4433455" cy="3579283"/>
              </a:xfrm>
            </p:grpSpPr>
            <p:pic>
              <p:nvPicPr>
                <p:cNvPr id="32" name="Picture 31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429D02AE-E94A-4A22-B83A-2D52169B96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607" t="5445" r="8333" b="6297"/>
                <a:stretch/>
              </p:blipFill>
              <p:spPr>
                <a:xfrm>
                  <a:off x="1207849" y="1478112"/>
                  <a:ext cx="4433455" cy="1818653"/>
                </a:xfrm>
                <a:prstGeom prst="rect">
                  <a:avLst/>
                </a:prstGeom>
              </p:spPr>
            </p:pic>
            <p:pic>
              <p:nvPicPr>
                <p:cNvPr id="33" name="Picture 32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AD6BFC84-7942-44E9-9B83-C2D4224C21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5871" t="5445" r="7292" b="5919"/>
                <a:stretch/>
              </p:blipFill>
              <p:spPr>
                <a:xfrm>
                  <a:off x="1207849" y="3296765"/>
                  <a:ext cx="3449781" cy="1760630"/>
                </a:xfrm>
                <a:prstGeom prst="rect">
                  <a:avLst/>
                </a:prstGeom>
              </p:spPr>
            </p:pic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9E49005-3C25-4617-927D-68EA6D44DD9D}"/>
                  </a:ext>
                </a:extLst>
              </p:cNvPr>
              <p:cNvSpPr/>
              <p:nvPr/>
            </p:nvSpPr>
            <p:spPr>
              <a:xfrm>
                <a:off x="4657631" y="3130509"/>
                <a:ext cx="983674" cy="176063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82A4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372EC7-03AD-4008-ADC4-903306EA22E1}"/>
                </a:ext>
              </a:extLst>
            </p:cNvPr>
            <p:cNvSpPr txBox="1"/>
            <p:nvPr/>
          </p:nvSpPr>
          <p:spPr>
            <a:xfrm>
              <a:off x="4500217" y="4544473"/>
              <a:ext cx="11817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82A44"/>
                  </a:solidFill>
                  <a:effectLst/>
                  <a:uLnTx/>
                  <a:uFillTx/>
                  <a:latin typeface="Inria Sans Light" panose="020B0600000101010101" charset="0"/>
                  <a:cs typeface="Arial"/>
                  <a:sym typeface="Arial"/>
                </a:rPr>
                <a:t>※ </a:t>
              </a: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82A44"/>
                  </a:solidFill>
                  <a:effectLst/>
                  <a:uLnTx/>
                  <a:uFillTx/>
                  <a:latin typeface="Inria Sans Light" panose="020B0600000101010101" charset="0"/>
                  <a:cs typeface="Arial"/>
                  <a:sym typeface="Arial"/>
                </a:rPr>
                <a:t>2020: Jan - May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6CFEC2D-9A47-447E-BE3A-5B6820BA8B9D}"/>
              </a:ext>
            </a:extLst>
          </p:cNvPr>
          <p:cNvSpPr txBox="1"/>
          <p:nvPr/>
        </p:nvSpPr>
        <p:spPr>
          <a:xfrm>
            <a:off x="631371" y="2932204"/>
            <a:ext cx="38557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E-Commerce sales highly increased in 2020 while overall sales decreased in Canada</a:t>
            </a:r>
          </a:p>
          <a:p>
            <a:pPr marL="457200" lvl="0" indent="-342900">
              <a:spcBef>
                <a:spcPts val="600"/>
              </a:spcBef>
              <a:buSzPts val="1800"/>
              <a:buChar char="⬥"/>
            </a:pPr>
            <a:endParaRPr lang="en-US" sz="2400" dirty="0">
              <a:latin typeface="Arial Narrow" panose="020B0606020202030204" pitchFamily="34" charset="0"/>
            </a:endParaRPr>
          </a:p>
          <a:p>
            <a:pPr marL="400050" lvl="0" indent="-285750">
              <a:spcBef>
                <a:spcPts val="60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In Korea, E-Commerce growth rate has slowed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26555C-34DD-4EC4-ABA1-455793A4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742949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Current Situation in Other Countries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274614-B60C-43E8-94EA-940A2E09D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350" r="6024" b="8957"/>
          <a:stretch/>
        </p:blipFill>
        <p:spPr>
          <a:xfrm>
            <a:off x="1295400" y="1284636"/>
            <a:ext cx="4804046" cy="519236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B9E65E-8F4C-478A-9D3A-553B0D2FEE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50" b="8822"/>
          <a:stretch/>
        </p:blipFill>
        <p:spPr>
          <a:xfrm>
            <a:off x="6096000" y="1284636"/>
            <a:ext cx="4804046" cy="519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49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4">
            <a:extLst>
              <a:ext uri="{FF2B5EF4-FFF2-40B4-BE49-F238E27FC236}">
                <a16:creationId xmlns:a16="http://schemas.microsoft.com/office/drawing/2014/main" id="{0E880B70-9045-4B1E-A61A-E849BE8C8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6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B2B0AD-3CA1-47A7-B03D-290CDF5C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54" y="5310854"/>
            <a:ext cx="10647489" cy="8314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COVID 19 Impact on E-commerce Sales in Canada</a:t>
            </a:r>
            <a:endParaRPr lang="en-US" dirty="0"/>
          </a:p>
        </p:txBody>
      </p:sp>
      <p:sp>
        <p:nvSpPr>
          <p:cNvPr id="30" name="Freeform: Shape 28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2" name="Freeform: Shape 30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934D9A-8E9E-4F17-AD93-21774B115C8F}"/>
              </a:ext>
            </a:extLst>
          </p:cNvPr>
          <p:cNvGrpSpPr/>
          <p:nvPr/>
        </p:nvGrpSpPr>
        <p:grpSpPr>
          <a:xfrm>
            <a:off x="2827043" y="184558"/>
            <a:ext cx="9012059" cy="4942114"/>
            <a:chOff x="630382" y="1428750"/>
            <a:chExt cx="7839168" cy="4572000"/>
          </a:xfrm>
        </p:grpSpPr>
        <p:pic>
          <p:nvPicPr>
            <p:cNvPr id="15" name="Picture 14" descr="A picture containing text, map&#10;&#10;Description automatically generated">
              <a:extLst>
                <a:ext uri="{FF2B5EF4-FFF2-40B4-BE49-F238E27FC236}">
                  <a16:creationId xmlns:a16="http://schemas.microsoft.com/office/drawing/2014/main" id="{39DE3146-1B83-4C8B-BB90-834CC0DDF6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94" r="7376"/>
            <a:stretch/>
          </p:blipFill>
          <p:spPr>
            <a:xfrm>
              <a:off x="630382" y="1428750"/>
              <a:ext cx="7839168" cy="2286000"/>
            </a:xfrm>
            <a:prstGeom prst="rect">
              <a:avLst/>
            </a:prstGeom>
          </p:spPr>
        </p:pic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244ADE9A-6856-4A2F-A13E-90F4A9298A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94" r="7376"/>
            <a:stretch/>
          </p:blipFill>
          <p:spPr>
            <a:xfrm>
              <a:off x="630382" y="3714750"/>
              <a:ext cx="7839168" cy="22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4326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05FC-81E4-46DA-AA3E-19167B5F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612" y="327985"/>
            <a:ext cx="10493829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COVID 19 Impact on E-commerce Sales in Korea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13159B-C934-46A6-A762-60CD8642ABD0}"/>
              </a:ext>
            </a:extLst>
          </p:cNvPr>
          <p:cNvGrpSpPr/>
          <p:nvPr/>
        </p:nvGrpSpPr>
        <p:grpSpPr>
          <a:xfrm>
            <a:off x="1322612" y="1242385"/>
            <a:ext cx="10047516" cy="5071330"/>
            <a:chOff x="671944" y="1428750"/>
            <a:chExt cx="7718236" cy="4552719"/>
          </a:xfrm>
        </p:grpSpPr>
        <p:pic>
          <p:nvPicPr>
            <p:cNvPr id="8" name="Picture 7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4BCC4EBB-DC1C-4542-9BB5-7B691A5CA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349" r="7878"/>
            <a:stretch/>
          </p:blipFill>
          <p:spPr>
            <a:xfrm>
              <a:off x="671945" y="1428750"/>
              <a:ext cx="7718235" cy="2276155"/>
            </a:xfrm>
            <a:prstGeom prst="rect">
              <a:avLst/>
            </a:prstGeom>
          </p:spPr>
        </p:pic>
        <p:pic>
          <p:nvPicPr>
            <p:cNvPr id="9" name="Picture 8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A3FC51D9-AC4F-40C5-855C-EE51F02397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49" r="7878"/>
            <a:stretch/>
          </p:blipFill>
          <p:spPr>
            <a:xfrm>
              <a:off x="671944" y="3705314"/>
              <a:ext cx="7718235" cy="2276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6739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9920fcc9-9f43-4d43-9e3e-b98a219cfd55" value=""/>
</sis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DED8A672A82243A6D49C82132DBCA2" ma:contentTypeVersion="12" ma:contentTypeDescription="Create a new document." ma:contentTypeScope="" ma:versionID="9f95180ce85e3c59ebddd99a7f8000b3">
  <xsd:schema xmlns:xsd="http://www.w3.org/2001/XMLSchema" xmlns:xs="http://www.w3.org/2001/XMLSchema" xmlns:p="http://schemas.microsoft.com/office/2006/metadata/properties" xmlns:ns3="a41b5018-4c27-4f71-a609-fd3f9f1a1156" xmlns:ns4="025f3fe7-6ac1-4a37-8605-cb5cbca61bae" targetNamespace="http://schemas.microsoft.com/office/2006/metadata/properties" ma:root="true" ma:fieldsID="fa4ed3d701fb8f8990115bfbf29fa0d2" ns3:_="" ns4:_="">
    <xsd:import namespace="a41b5018-4c27-4f71-a609-fd3f9f1a1156"/>
    <xsd:import namespace="025f3fe7-6ac1-4a37-8605-cb5cbca61b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1b5018-4c27-4f71-a609-fd3f9f1a11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f3fe7-6ac1-4a37-8605-cb5cbca61ba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6CD762-D720-4095-8537-F22A7E7BB7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0E907E-1C62-4800-A138-94D6F7CBCAF2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147FC470-1725-4179-A8DE-CE169CDDB1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1b5018-4c27-4f71-a609-fd3f9f1a1156"/>
    <ds:schemaRef ds:uri="025f3fe7-6ac1-4a37-8605-cb5cbca61b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542AC9A-4E0E-4234-BC20-2ED15B07531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150</TotalTime>
  <Words>400</Words>
  <Application>Microsoft Office PowerPoint</Application>
  <PresentationFormat>Widescreen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Franklin Gothic Book</vt:lpstr>
      <vt:lpstr>Inria Sans Light</vt:lpstr>
      <vt:lpstr>Wingdings</vt:lpstr>
      <vt:lpstr>Crop</vt:lpstr>
      <vt:lpstr>E-Commmerce Sales Trends</vt:lpstr>
      <vt:lpstr>Objective:</vt:lpstr>
      <vt:lpstr>Data Sources:</vt:lpstr>
      <vt:lpstr>US E-Commerce Monthly Sales</vt:lpstr>
      <vt:lpstr>U.S. E-Commerce vs In-Store Sales</vt:lpstr>
      <vt:lpstr>Annual Retail &amp;  E-Commerce Sales Growth Rate</vt:lpstr>
      <vt:lpstr>Current Situation in Other Countries</vt:lpstr>
      <vt:lpstr>COVID 19 Impact on E-commerce Sales in Canada</vt:lpstr>
      <vt:lpstr>COVID 19 Impact on E-commerce Sales in Korea</vt:lpstr>
      <vt:lpstr>PowerPoint Presentation</vt:lpstr>
      <vt:lpstr>Consumer Behavior Pre and Post-Covid-19</vt:lpstr>
      <vt:lpstr>Annual Global E-Commerce Share of GDP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E-Commmerce Sales Trends</dc:title>
  <dc:creator>Torres, Melissa</dc:creator>
  <cp:lastModifiedBy>douglasbhigh@gmail.com</cp:lastModifiedBy>
  <cp:revision>10</cp:revision>
  <dcterms:created xsi:type="dcterms:W3CDTF">2020-07-29T13:12:45Z</dcterms:created>
  <dcterms:modified xsi:type="dcterms:W3CDTF">2020-07-29T21:07:01Z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0b5cf505-2645-4b45-a434-bb014281856c</vt:lpwstr>
  </property>
  <property fmtid="{D5CDD505-2E9C-101B-9397-08002B2CF9AE}" pid="3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4" name="bjDocumentLabelXML-0">
    <vt:lpwstr>ames.com/2008/01/sie/internal/label"&gt;&lt;element uid="9920fcc9-9f43-4d43-9e3e-b98a219cfd55" value="" /&gt;&lt;/sisl&gt;</vt:lpwstr>
  </property>
  <property fmtid="{D5CDD505-2E9C-101B-9397-08002B2CF9AE}" pid="5" name="bjDocumentSecurityLabel">
    <vt:lpwstr>Not Classified</vt:lpwstr>
  </property>
</Properties>
</file>