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8" r:id="rId1"/>
  </p:sldMasterIdLst>
  <p:notesMasterIdLst>
    <p:notesMasterId r:id="rId3"/>
  </p:notesMasterIdLst>
  <p:sldIdLst>
    <p:sldId id="258" r:id="rId2"/>
  </p:sldIdLst>
  <p:sldSz cx="39319200" cy="32918400"/>
  <p:notesSz cx="6858000" cy="9144000"/>
  <p:defaultTextStyle>
    <a:defPPr>
      <a:defRPr lang="en-US"/>
    </a:defPPr>
    <a:lvl1pPr marL="0" algn="l" defTabSz="3774643" rtl="0" eaLnBrk="1" latinLnBrk="0" hangingPunct="1">
      <a:defRPr sz="7430" kern="1200">
        <a:solidFill>
          <a:schemeClr val="tx1"/>
        </a:solidFill>
        <a:latin typeface="+mn-lt"/>
        <a:ea typeface="+mn-ea"/>
        <a:cs typeface="+mn-cs"/>
      </a:defRPr>
    </a:lvl1pPr>
    <a:lvl2pPr marL="1887322" algn="l" defTabSz="3774643" rtl="0" eaLnBrk="1" latinLnBrk="0" hangingPunct="1">
      <a:defRPr sz="7430" kern="1200">
        <a:solidFill>
          <a:schemeClr val="tx1"/>
        </a:solidFill>
        <a:latin typeface="+mn-lt"/>
        <a:ea typeface="+mn-ea"/>
        <a:cs typeface="+mn-cs"/>
      </a:defRPr>
    </a:lvl2pPr>
    <a:lvl3pPr marL="3774643" algn="l" defTabSz="3774643" rtl="0" eaLnBrk="1" latinLnBrk="0" hangingPunct="1">
      <a:defRPr sz="7430" kern="1200">
        <a:solidFill>
          <a:schemeClr val="tx1"/>
        </a:solidFill>
        <a:latin typeface="+mn-lt"/>
        <a:ea typeface="+mn-ea"/>
        <a:cs typeface="+mn-cs"/>
      </a:defRPr>
    </a:lvl3pPr>
    <a:lvl4pPr marL="5661965" algn="l" defTabSz="3774643" rtl="0" eaLnBrk="1" latinLnBrk="0" hangingPunct="1">
      <a:defRPr sz="7430" kern="1200">
        <a:solidFill>
          <a:schemeClr val="tx1"/>
        </a:solidFill>
        <a:latin typeface="+mn-lt"/>
        <a:ea typeface="+mn-ea"/>
        <a:cs typeface="+mn-cs"/>
      </a:defRPr>
    </a:lvl4pPr>
    <a:lvl5pPr marL="7549286" algn="l" defTabSz="3774643" rtl="0" eaLnBrk="1" latinLnBrk="0" hangingPunct="1">
      <a:defRPr sz="7430" kern="1200">
        <a:solidFill>
          <a:schemeClr val="tx1"/>
        </a:solidFill>
        <a:latin typeface="+mn-lt"/>
        <a:ea typeface="+mn-ea"/>
        <a:cs typeface="+mn-cs"/>
      </a:defRPr>
    </a:lvl5pPr>
    <a:lvl6pPr marL="9436608" algn="l" defTabSz="3774643" rtl="0" eaLnBrk="1" latinLnBrk="0" hangingPunct="1">
      <a:defRPr sz="7430" kern="1200">
        <a:solidFill>
          <a:schemeClr val="tx1"/>
        </a:solidFill>
        <a:latin typeface="+mn-lt"/>
        <a:ea typeface="+mn-ea"/>
        <a:cs typeface="+mn-cs"/>
      </a:defRPr>
    </a:lvl6pPr>
    <a:lvl7pPr marL="11323930" algn="l" defTabSz="3774643" rtl="0" eaLnBrk="1" latinLnBrk="0" hangingPunct="1">
      <a:defRPr sz="7430" kern="1200">
        <a:solidFill>
          <a:schemeClr val="tx1"/>
        </a:solidFill>
        <a:latin typeface="+mn-lt"/>
        <a:ea typeface="+mn-ea"/>
        <a:cs typeface="+mn-cs"/>
      </a:defRPr>
    </a:lvl7pPr>
    <a:lvl8pPr marL="13211251" algn="l" defTabSz="3774643" rtl="0" eaLnBrk="1" latinLnBrk="0" hangingPunct="1">
      <a:defRPr sz="7430" kern="1200">
        <a:solidFill>
          <a:schemeClr val="tx1"/>
        </a:solidFill>
        <a:latin typeface="+mn-lt"/>
        <a:ea typeface="+mn-ea"/>
        <a:cs typeface="+mn-cs"/>
      </a:defRPr>
    </a:lvl8pPr>
    <a:lvl9pPr marL="15098573" algn="l" defTabSz="3774643" rtl="0" eaLnBrk="1" latinLnBrk="0" hangingPunct="1">
      <a:defRPr sz="743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73FEFF"/>
    <a:srgbClr val="73FDD6"/>
    <a:srgbClr val="212121"/>
    <a:srgbClr val="4E8F00"/>
    <a:srgbClr val="F8996F"/>
    <a:srgbClr val="A2F0DF"/>
    <a:srgbClr val="0CAAAE"/>
    <a:srgbClr val="49005F"/>
    <a:srgbClr val="2E5D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15"/>
    <p:restoredTop sz="94632"/>
  </p:normalViewPr>
  <p:slideViewPr>
    <p:cSldViewPr snapToGrid="0" snapToObjects="1">
      <p:cViewPr>
        <p:scale>
          <a:sx n="40" d="100"/>
          <a:sy n="40" d="100"/>
        </p:scale>
        <p:origin x="15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DADFF-9AB2-DB48-BD1A-FBD1CF4AFAFE}" type="datetimeFigureOut">
              <a:rPr lang="en-US" smtClean="0"/>
              <a:t>5/18/18</a:t>
            </a:fld>
            <a:endParaRPr lang="en-US" dirty="0"/>
          </a:p>
        </p:txBody>
      </p:sp>
      <p:sp>
        <p:nvSpPr>
          <p:cNvPr id="4" name="Slide Image Placeholder 3"/>
          <p:cNvSpPr>
            <a:spLocks noGrp="1" noRot="1" noChangeAspect="1"/>
          </p:cNvSpPr>
          <p:nvPr>
            <p:ph type="sldImg" idx="2"/>
          </p:nvPr>
        </p:nvSpPr>
        <p:spPr>
          <a:xfrm>
            <a:off x="1585913" y="1143000"/>
            <a:ext cx="36861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24222-3B81-AC44-AD23-EAC713007503}" type="slidenum">
              <a:rPr lang="en-US" smtClean="0"/>
              <a:t>‹#›</a:t>
            </a:fld>
            <a:endParaRPr lang="en-US" dirty="0"/>
          </a:p>
        </p:txBody>
      </p:sp>
    </p:spTree>
    <p:extLst>
      <p:ext uri="{BB962C8B-B14F-4D97-AF65-F5344CB8AC3E}">
        <p14:creationId xmlns:p14="http://schemas.microsoft.com/office/powerpoint/2010/main" val="232236732"/>
      </p:ext>
    </p:extLst>
  </p:cSld>
  <p:clrMap bg1="lt1" tx1="dk1" bg2="lt2" tx2="dk2" accent1="accent1" accent2="accent2" accent3="accent3" accent4="accent4" accent5="accent5" accent6="accent6" hlink="hlink" folHlink="folHlink"/>
  <p:notesStyle>
    <a:lvl1pPr marL="0" algn="l" defTabSz="3774643" rtl="0" eaLnBrk="1" latinLnBrk="0" hangingPunct="1">
      <a:defRPr sz="4954" kern="1200">
        <a:solidFill>
          <a:schemeClr val="tx1"/>
        </a:solidFill>
        <a:latin typeface="+mn-lt"/>
        <a:ea typeface="+mn-ea"/>
        <a:cs typeface="+mn-cs"/>
      </a:defRPr>
    </a:lvl1pPr>
    <a:lvl2pPr marL="1887322" algn="l" defTabSz="3774643" rtl="0" eaLnBrk="1" latinLnBrk="0" hangingPunct="1">
      <a:defRPr sz="4954" kern="1200">
        <a:solidFill>
          <a:schemeClr val="tx1"/>
        </a:solidFill>
        <a:latin typeface="+mn-lt"/>
        <a:ea typeface="+mn-ea"/>
        <a:cs typeface="+mn-cs"/>
      </a:defRPr>
    </a:lvl2pPr>
    <a:lvl3pPr marL="3774643" algn="l" defTabSz="3774643" rtl="0" eaLnBrk="1" latinLnBrk="0" hangingPunct="1">
      <a:defRPr sz="4954" kern="1200">
        <a:solidFill>
          <a:schemeClr val="tx1"/>
        </a:solidFill>
        <a:latin typeface="+mn-lt"/>
        <a:ea typeface="+mn-ea"/>
        <a:cs typeface="+mn-cs"/>
      </a:defRPr>
    </a:lvl3pPr>
    <a:lvl4pPr marL="5661965" algn="l" defTabSz="3774643" rtl="0" eaLnBrk="1" latinLnBrk="0" hangingPunct="1">
      <a:defRPr sz="4954" kern="1200">
        <a:solidFill>
          <a:schemeClr val="tx1"/>
        </a:solidFill>
        <a:latin typeface="+mn-lt"/>
        <a:ea typeface="+mn-ea"/>
        <a:cs typeface="+mn-cs"/>
      </a:defRPr>
    </a:lvl4pPr>
    <a:lvl5pPr marL="7549286" algn="l" defTabSz="3774643" rtl="0" eaLnBrk="1" latinLnBrk="0" hangingPunct="1">
      <a:defRPr sz="4954" kern="1200">
        <a:solidFill>
          <a:schemeClr val="tx1"/>
        </a:solidFill>
        <a:latin typeface="+mn-lt"/>
        <a:ea typeface="+mn-ea"/>
        <a:cs typeface="+mn-cs"/>
      </a:defRPr>
    </a:lvl5pPr>
    <a:lvl6pPr marL="9436608" algn="l" defTabSz="3774643" rtl="0" eaLnBrk="1" latinLnBrk="0" hangingPunct="1">
      <a:defRPr sz="4954" kern="1200">
        <a:solidFill>
          <a:schemeClr val="tx1"/>
        </a:solidFill>
        <a:latin typeface="+mn-lt"/>
        <a:ea typeface="+mn-ea"/>
        <a:cs typeface="+mn-cs"/>
      </a:defRPr>
    </a:lvl6pPr>
    <a:lvl7pPr marL="11323930" algn="l" defTabSz="3774643" rtl="0" eaLnBrk="1" latinLnBrk="0" hangingPunct="1">
      <a:defRPr sz="4954" kern="1200">
        <a:solidFill>
          <a:schemeClr val="tx1"/>
        </a:solidFill>
        <a:latin typeface="+mn-lt"/>
        <a:ea typeface="+mn-ea"/>
        <a:cs typeface="+mn-cs"/>
      </a:defRPr>
    </a:lvl7pPr>
    <a:lvl8pPr marL="13211251" algn="l" defTabSz="3774643" rtl="0" eaLnBrk="1" latinLnBrk="0" hangingPunct="1">
      <a:defRPr sz="4954" kern="1200">
        <a:solidFill>
          <a:schemeClr val="tx1"/>
        </a:solidFill>
        <a:latin typeface="+mn-lt"/>
        <a:ea typeface="+mn-ea"/>
        <a:cs typeface="+mn-cs"/>
      </a:defRPr>
    </a:lvl8pPr>
    <a:lvl9pPr marL="15098573" algn="l" defTabSz="3774643" rtl="0" eaLnBrk="1" latinLnBrk="0" hangingPunct="1">
      <a:defRPr sz="49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24222-3B81-AC44-AD23-EAC713007503}" type="slidenum">
              <a:rPr lang="en-US" smtClean="0"/>
              <a:t>1</a:t>
            </a:fld>
            <a:endParaRPr lang="en-US" dirty="0"/>
          </a:p>
        </p:txBody>
      </p:sp>
    </p:spTree>
    <p:extLst>
      <p:ext uri="{BB962C8B-B14F-4D97-AF65-F5344CB8AC3E}">
        <p14:creationId xmlns:p14="http://schemas.microsoft.com/office/powerpoint/2010/main" val="51103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4739632" y="11456371"/>
            <a:ext cx="29839936" cy="7900416"/>
          </a:xfrm>
          <a:solidFill>
            <a:srgbClr val="FFFFFF"/>
          </a:solidFill>
          <a:ln w="38100">
            <a:solidFill>
              <a:srgbClr val="404040"/>
            </a:solidFill>
          </a:ln>
        </p:spPr>
        <p:txBody>
          <a:bodyPr lIns="274320" rIns="274320" anchor="ctr" anchorCtr="1">
            <a:normAutofit/>
          </a:bodyPr>
          <a:lstStyle>
            <a:lvl1pPr algn="ctr">
              <a:defRPr sz="1505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692005" y="20892211"/>
            <a:ext cx="21935199" cy="5951491"/>
          </a:xfrm>
          <a:noFill/>
        </p:spPr>
        <p:txBody>
          <a:bodyPr>
            <a:normAutofit/>
          </a:bodyPr>
          <a:lstStyle>
            <a:lvl1pPr marL="0" indent="0" algn="ctr">
              <a:buNone/>
              <a:defRPr sz="8170">
                <a:solidFill>
                  <a:schemeClr val="tx1">
                    <a:lumMod val="75000"/>
                    <a:lumOff val="25000"/>
                  </a:schemeClr>
                </a:solidFill>
              </a:defRPr>
            </a:lvl1pPr>
            <a:lvl2pPr marL="1965960" indent="0" algn="ctr">
              <a:buNone/>
              <a:defRPr sz="8170"/>
            </a:lvl2pPr>
            <a:lvl3pPr marL="3931920" indent="0" algn="ctr">
              <a:buNone/>
              <a:defRPr sz="7740"/>
            </a:lvl3pPr>
            <a:lvl4pPr marL="5897880" indent="0" algn="ctr">
              <a:buNone/>
              <a:defRPr sz="6880"/>
            </a:lvl4pPr>
            <a:lvl5pPr marL="7863840" indent="0" algn="ctr">
              <a:buNone/>
              <a:defRPr sz="6880"/>
            </a:lvl5pPr>
            <a:lvl6pPr marL="9829800" indent="0" algn="ctr">
              <a:buNone/>
              <a:defRPr sz="6880"/>
            </a:lvl6pPr>
            <a:lvl7pPr marL="11795760" indent="0" algn="ctr">
              <a:buNone/>
              <a:defRPr sz="6880"/>
            </a:lvl7pPr>
            <a:lvl8pPr marL="13761720" indent="0" algn="ctr">
              <a:buNone/>
              <a:defRPr sz="6880"/>
            </a:lvl8pPr>
            <a:lvl9pPr marL="15727680" indent="0" algn="ctr">
              <a:buNone/>
              <a:defRPr sz="688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906286" y="4498848"/>
            <a:ext cx="4532054" cy="239207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05998" y="4498848"/>
            <a:ext cx="20279548" cy="239207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2CC413-8379-874E-976B-1979310684A5}" type="datetimeFigureOut">
              <a:rPr lang="en-US" smtClean="0"/>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2CC413-8379-874E-976B-1979310684A5}" type="datetimeFigureOut">
              <a:rPr lang="en-US" smtClean="0"/>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4757623" y="11456371"/>
            <a:ext cx="29843273" cy="7900416"/>
          </a:xfrm>
          <a:solidFill>
            <a:srgbClr val="FFFFFF"/>
          </a:solidFill>
          <a:ln w="38100">
            <a:solidFill>
              <a:srgbClr val="404040"/>
            </a:solidFill>
          </a:ln>
        </p:spPr>
        <p:txBody>
          <a:bodyPr lIns="274320" rIns="274320" anchor="ctr" anchorCtr="1">
            <a:normAutofit/>
          </a:bodyPr>
          <a:lstStyle>
            <a:lvl1pPr>
              <a:defRPr sz="1505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2005" y="20891832"/>
            <a:ext cx="21935199" cy="6072394"/>
          </a:xfrm>
        </p:spPr>
        <p:txBody>
          <a:bodyPr anchor="t" anchorCtr="1">
            <a:normAutofit/>
          </a:bodyPr>
          <a:lstStyle>
            <a:lvl1pPr marL="0" indent="0">
              <a:buNone/>
              <a:defRPr sz="8170">
                <a:solidFill>
                  <a:schemeClr val="tx1"/>
                </a:solidFill>
              </a:defRPr>
            </a:lvl1pPr>
            <a:lvl2pPr marL="1965960" indent="0">
              <a:buNone/>
              <a:defRPr sz="8170">
                <a:solidFill>
                  <a:schemeClr val="tx1">
                    <a:tint val="75000"/>
                  </a:schemeClr>
                </a:solidFill>
              </a:defRPr>
            </a:lvl2pPr>
            <a:lvl3pPr marL="3931920" indent="0">
              <a:buNone/>
              <a:defRPr sz="7740">
                <a:solidFill>
                  <a:schemeClr val="tx1">
                    <a:tint val="75000"/>
                  </a:schemeClr>
                </a:solidFill>
              </a:defRPr>
            </a:lvl3pPr>
            <a:lvl4pPr marL="5897880" indent="0">
              <a:buNone/>
              <a:defRPr sz="6880">
                <a:solidFill>
                  <a:schemeClr val="tx1">
                    <a:tint val="75000"/>
                  </a:schemeClr>
                </a:solidFill>
              </a:defRPr>
            </a:lvl4pPr>
            <a:lvl5pPr marL="7863840" indent="0">
              <a:buNone/>
              <a:defRPr sz="6880">
                <a:solidFill>
                  <a:schemeClr val="tx1">
                    <a:tint val="75000"/>
                  </a:schemeClr>
                </a:solidFill>
              </a:defRPr>
            </a:lvl5pPr>
            <a:lvl6pPr marL="9829800" indent="0">
              <a:buNone/>
              <a:defRPr sz="6880">
                <a:solidFill>
                  <a:schemeClr val="tx1">
                    <a:tint val="75000"/>
                  </a:schemeClr>
                </a:solidFill>
              </a:defRPr>
            </a:lvl6pPr>
            <a:lvl7pPr marL="11795760" indent="0">
              <a:buNone/>
              <a:defRPr sz="6880">
                <a:solidFill>
                  <a:schemeClr val="tx1">
                    <a:tint val="75000"/>
                  </a:schemeClr>
                </a:solidFill>
              </a:defRPr>
            </a:lvl7pPr>
            <a:lvl8pPr marL="13761720" indent="0">
              <a:buNone/>
              <a:defRPr sz="6880">
                <a:solidFill>
                  <a:schemeClr val="tx1">
                    <a:tint val="75000"/>
                  </a:schemeClr>
                </a:solidFill>
              </a:defRPr>
            </a:lvl8pPr>
            <a:lvl9pPr marL="15727680" indent="0">
              <a:buNone/>
              <a:defRPr sz="688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39630" y="12662611"/>
            <a:ext cx="1413849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441069" y="12662611"/>
            <a:ext cx="14149219" cy="148895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32CC413-8379-874E-976B-1979310684A5}" type="datetimeFigureOut">
              <a:rPr lang="en-US" smtClean="0"/>
              <a:t>5/18/18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9628" y="11104485"/>
            <a:ext cx="14138503"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4" name="Content Placeholder 3"/>
          <p:cNvSpPr>
            <a:spLocks noGrp="1"/>
          </p:cNvSpPr>
          <p:nvPr>
            <p:ph sz="half" idx="2"/>
          </p:nvPr>
        </p:nvSpPr>
        <p:spPr>
          <a:xfrm>
            <a:off x="4739628" y="15087600"/>
            <a:ext cx="14138503" cy="1246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20441069" y="15087600"/>
            <a:ext cx="14149219" cy="12464525"/>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20441069" y="11104485"/>
            <a:ext cx="14149219" cy="3379618"/>
          </a:xfrm>
        </p:spPr>
        <p:txBody>
          <a:bodyPr anchor="b" anchorCtr="1">
            <a:normAutofit/>
          </a:bodyPr>
          <a:lstStyle>
            <a:lvl1pPr marL="0" indent="0" algn="ctr">
              <a:buNone/>
              <a:defRPr sz="8170" b="0" cap="all" spc="430" baseline="0">
                <a:solidFill>
                  <a:schemeClr val="accent2">
                    <a:lumMod val="75000"/>
                  </a:schemeClr>
                </a:solidFill>
              </a:defRPr>
            </a:lvl1pPr>
            <a:lvl2pPr marL="1965960" indent="0">
              <a:buNone/>
              <a:defRPr sz="8170" b="1"/>
            </a:lvl2pPr>
            <a:lvl3pPr marL="3931920" indent="0">
              <a:buNone/>
              <a:defRPr sz="7740" b="1"/>
            </a:lvl3pPr>
            <a:lvl4pPr marL="5897880" indent="0">
              <a:buNone/>
              <a:defRPr sz="6880" b="1"/>
            </a:lvl4pPr>
            <a:lvl5pPr marL="7863840" indent="0">
              <a:buNone/>
              <a:defRPr sz="6880" b="1"/>
            </a:lvl5pPr>
            <a:lvl6pPr marL="9829800" indent="0">
              <a:buNone/>
              <a:defRPr sz="6880" b="1"/>
            </a:lvl6pPr>
            <a:lvl7pPr marL="11795760" indent="0">
              <a:buNone/>
              <a:defRPr sz="6880" b="1"/>
            </a:lvl7pPr>
            <a:lvl8pPr marL="13761720" indent="0">
              <a:buNone/>
              <a:defRPr sz="6880" b="1"/>
            </a:lvl8pPr>
            <a:lvl9pPr marL="15727680" indent="0">
              <a:buNone/>
              <a:defRPr sz="688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2CC413-8379-874E-976B-1979310684A5}" type="datetimeFigureOut">
              <a:rPr lang="en-US" smtClean="0"/>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6B77FA-3C29-E040-A620-88998F5EFA4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2CC413-8379-874E-976B-1979310684A5}" type="datetimeFigureOut">
              <a:rPr lang="en-US" smtClean="0"/>
              <a:t>5/18/18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CC413-8379-874E-976B-1979310684A5}" type="datetimeFigureOut">
              <a:rPr lang="en-US" smtClean="0"/>
              <a:t>5/18/18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9659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5023" y="10770381"/>
            <a:ext cx="14149554" cy="5479186"/>
          </a:xfrm>
          <a:solidFill>
            <a:srgbClr val="FFFFFF"/>
          </a:solidFill>
          <a:ln>
            <a:solidFill>
              <a:srgbClr val="404040"/>
            </a:solidFill>
          </a:ln>
        </p:spPr>
        <p:txBody>
          <a:bodyPr anchor="ctr" anchorCtr="1">
            <a:normAutofit/>
          </a:bodyPr>
          <a:lstStyle>
            <a:lvl1pPr>
              <a:defRPr sz="903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723858" y="3862426"/>
            <a:ext cx="15531084" cy="25193549"/>
          </a:xfrm>
        </p:spPr>
        <p:txBody>
          <a:bodyPr>
            <a:normAutofit/>
          </a:bodyPr>
          <a:lstStyle>
            <a:lvl1pPr>
              <a:defRPr sz="8170">
                <a:solidFill>
                  <a:schemeClr val="tx1"/>
                </a:solidFill>
              </a:defRPr>
            </a:lvl1pPr>
            <a:lvl2pPr>
              <a:defRPr sz="6880">
                <a:solidFill>
                  <a:schemeClr val="tx1"/>
                </a:solidFill>
              </a:defRPr>
            </a:lvl2pPr>
            <a:lvl3pPr>
              <a:defRPr sz="6880">
                <a:solidFill>
                  <a:schemeClr val="tx1"/>
                </a:solidFill>
              </a:defRPr>
            </a:lvl3pPr>
            <a:lvl4pPr>
              <a:defRPr sz="6880">
                <a:solidFill>
                  <a:schemeClr val="tx1"/>
                </a:solidFill>
              </a:defRPr>
            </a:lvl4pPr>
            <a:lvl5pPr>
              <a:defRPr sz="6880">
                <a:solidFill>
                  <a:schemeClr val="tx1"/>
                </a:solidFill>
              </a:defRPr>
            </a:lvl5pPr>
            <a:lvl6pPr>
              <a:defRPr sz="6880"/>
            </a:lvl6pPr>
            <a:lvl7pPr>
              <a:defRPr sz="6880"/>
            </a:lvl7pPr>
            <a:lvl8pPr>
              <a:defRPr sz="6880"/>
            </a:lvl8pPr>
            <a:lvl9pPr>
              <a:defRPr sz="6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710750" y="17039606"/>
            <a:ext cx="12238101" cy="10531373"/>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32CC413-8379-874E-976B-1979310684A5}" type="datetimeFigureOut">
              <a:rPr lang="en-US" smtClean="0"/>
              <a:t>5/18/18</a:t>
            </a:fld>
            <a:endParaRPr lang="en-US" dirty="0"/>
          </a:p>
        </p:txBody>
      </p:sp>
      <p:sp>
        <p:nvSpPr>
          <p:cNvPr id="10" name="Footer Placeholder 9"/>
          <p:cNvSpPr>
            <a:spLocks noGrp="1"/>
          </p:cNvSpPr>
          <p:nvPr>
            <p:ph type="ftr" sz="quarter" idx="11"/>
          </p:nvPr>
        </p:nvSpPr>
        <p:spPr>
          <a:xfrm>
            <a:off x="2755023" y="29933798"/>
            <a:ext cx="16367511" cy="1536192"/>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6" y="0"/>
            <a:ext cx="1965959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752344" y="10770374"/>
            <a:ext cx="14154912" cy="5486400"/>
          </a:xfrm>
          <a:solidFill>
            <a:srgbClr val="FFFFFF"/>
          </a:solidFill>
          <a:ln>
            <a:solidFill>
              <a:srgbClr val="262626"/>
            </a:solidFill>
          </a:ln>
        </p:spPr>
        <p:txBody>
          <a:bodyPr anchor="ctr" anchorCtr="1">
            <a:noAutofit/>
          </a:bodyPr>
          <a:lstStyle>
            <a:lvl1pPr>
              <a:defRPr sz="903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659602" y="-202426"/>
            <a:ext cx="19679264" cy="32918400"/>
          </a:xfrm>
          <a:solidFill>
            <a:schemeClr val="bg1">
              <a:lumMod val="75000"/>
            </a:schemeClr>
          </a:solidFill>
        </p:spPr>
        <p:txBody>
          <a:bodyPr anchor="t"/>
          <a:lstStyle>
            <a:lvl1pPr marL="0" indent="0">
              <a:buNone/>
              <a:defRPr sz="13760">
                <a:solidFill>
                  <a:schemeClr val="bg1">
                    <a:lumMod val="85000"/>
                    <a:lumOff val="15000"/>
                  </a:schemeClr>
                </a:solidFill>
              </a:defRPr>
            </a:lvl1pPr>
            <a:lvl2pPr marL="1965960" indent="0">
              <a:buNone/>
              <a:defRPr sz="12040"/>
            </a:lvl2pPr>
            <a:lvl3pPr marL="3931920" indent="0">
              <a:buNone/>
              <a:defRPr sz="10320"/>
            </a:lvl3pPr>
            <a:lvl4pPr marL="5897880" indent="0">
              <a:buNone/>
              <a:defRPr sz="8600"/>
            </a:lvl4pPr>
            <a:lvl5pPr marL="7863840" indent="0">
              <a:buNone/>
              <a:defRPr sz="8600"/>
            </a:lvl5pPr>
            <a:lvl6pPr marL="9829800" indent="0">
              <a:buNone/>
              <a:defRPr sz="8600"/>
            </a:lvl6pPr>
            <a:lvl7pPr marL="11795760" indent="0">
              <a:buNone/>
              <a:defRPr sz="8600"/>
            </a:lvl7pPr>
            <a:lvl8pPr marL="13761720" indent="0">
              <a:buNone/>
              <a:defRPr sz="8600"/>
            </a:lvl8pPr>
            <a:lvl9pPr marL="15727680" indent="0">
              <a:buNone/>
              <a:defRPr sz="8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710750" y="17039613"/>
            <a:ext cx="12238101" cy="10531378"/>
          </a:xfrm>
        </p:spPr>
        <p:txBody>
          <a:bodyPr anchor="t" anchorCtr="1">
            <a:normAutofit/>
          </a:bodyPr>
          <a:lstStyle>
            <a:lvl1pPr marL="0" indent="0" algn="ctr">
              <a:buNone/>
              <a:defRPr sz="6450">
                <a:solidFill>
                  <a:srgbClr val="FFFFFF"/>
                </a:solidFill>
              </a:defRPr>
            </a:lvl1pPr>
            <a:lvl2pPr marL="1965960" indent="0">
              <a:buNone/>
              <a:defRPr sz="6020"/>
            </a:lvl2pPr>
            <a:lvl3pPr marL="3931920" indent="0">
              <a:buNone/>
              <a:defRPr sz="5160"/>
            </a:lvl3pPr>
            <a:lvl4pPr marL="5897880" indent="0">
              <a:buNone/>
              <a:defRPr sz="4300"/>
            </a:lvl4pPr>
            <a:lvl5pPr marL="7863840" indent="0">
              <a:buNone/>
              <a:defRPr sz="4300"/>
            </a:lvl5pPr>
            <a:lvl6pPr marL="9829800" indent="0">
              <a:buNone/>
              <a:defRPr sz="4300"/>
            </a:lvl6pPr>
            <a:lvl7pPr marL="11795760" indent="0">
              <a:buNone/>
              <a:defRPr sz="4300"/>
            </a:lvl7pPr>
            <a:lvl8pPr marL="13761720" indent="0">
              <a:buNone/>
              <a:defRPr sz="4300"/>
            </a:lvl8pPr>
            <a:lvl9pPr marL="15727680" indent="0">
              <a:buNone/>
              <a:defRPr sz="43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2CC413-8379-874E-976B-1979310684A5}" type="datetimeFigureOut">
              <a:rPr lang="en-US" smtClean="0"/>
              <a:t>5/18/18</a:t>
            </a:fld>
            <a:endParaRPr lang="en-US" dirty="0"/>
          </a:p>
        </p:txBody>
      </p:sp>
      <p:sp>
        <p:nvSpPr>
          <p:cNvPr id="9" name="Footer Placeholder 8"/>
          <p:cNvSpPr>
            <a:spLocks noGrp="1"/>
          </p:cNvSpPr>
          <p:nvPr>
            <p:ph type="ftr" sz="quarter" idx="11"/>
          </p:nvPr>
        </p:nvSpPr>
        <p:spPr>
          <a:xfrm>
            <a:off x="2752344" y="29933798"/>
            <a:ext cx="16356787" cy="1536192"/>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26B77FA-3C29-E040-A620-88998F5EFA4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05995" y="4630522"/>
            <a:ext cx="25532347"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05995" y="12662619"/>
            <a:ext cx="25532347"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709455" y="29946317"/>
            <a:ext cx="8880833" cy="1555046"/>
          </a:xfrm>
          <a:prstGeom prst="rect">
            <a:avLst/>
          </a:prstGeom>
        </p:spPr>
        <p:txBody>
          <a:bodyPr vert="horz" lIns="91440" tIns="45720" rIns="91440" bIns="45720" rtlCol="0" anchor="ctr"/>
          <a:lstStyle>
            <a:lvl1pPr algn="r">
              <a:defRPr sz="4300">
                <a:solidFill>
                  <a:schemeClr val="tx1">
                    <a:alpha val="70000"/>
                  </a:schemeClr>
                </a:solidFill>
              </a:defRPr>
            </a:lvl1pPr>
          </a:lstStyle>
          <a:p>
            <a:fld id="{332CC413-8379-874E-976B-1979310684A5}" type="datetimeFigureOut">
              <a:rPr lang="en-US" smtClean="0"/>
              <a:t>5/18/18</a:t>
            </a:fld>
            <a:endParaRPr lang="en-US" dirty="0"/>
          </a:p>
        </p:txBody>
      </p:sp>
      <p:sp>
        <p:nvSpPr>
          <p:cNvPr id="5" name="Footer Placeholder 4"/>
          <p:cNvSpPr>
            <a:spLocks noGrp="1"/>
          </p:cNvSpPr>
          <p:nvPr>
            <p:ph type="ftr" sz="quarter" idx="3"/>
          </p:nvPr>
        </p:nvSpPr>
        <p:spPr>
          <a:xfrm>
            <a:off x="4739628" y="29933798"/>
            <a:ext cx="19593655" cy="1536192"/>
          </a:xfrm>
          <a:prstGeom prst="rect">
            <a:avLst/>
          </a:prstGeom>
        </p:spPr>
        <p:txBody>
          <a:bodyPr vert="horz" lIns="91440" tIns="45720" rIns="91440" bIns="45720" rtlCol="0" anchor="ctr"/>
          <a:lstStyle>
            <a:lvl1pPr algn="l">
              <a:defRPr sz="43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35432482" y="29846016"/>
            <a:ext cx="1572768" cy="1755648"/>
          </a:xfrm>
          <a:prstGeom prst="ellipse">
            <a:avLst/>
          </a:prstGeom>
          <a:solidFill>
            <a:srgbClr val="1D1D1D">
              <a:alpha val="69804"/>
            </a:srgbClr>
          </a:solidFill>
        </p:spPr>
        <p:txBody>
          <a:bodyPr vert="horz" lIns="18288" tIns="45720" rIns="18288" bIns="45720" rtlCol="0" anchor="ctr">
            <a:noAutofit/>
          </a:bodyPr>
          <a:lstStyle>
            <a:lvl1pPr algn="ctr">
              <a:defRPr sz="4730" spc="0" baseline="0">
                <a:solidFill>
                  <a:srgbClr val="FFFFFF"/>
                </a:solidFill>
              </a:defRPr>
            </a:lvl1pPr>
          </a:lstStyle>
          <a:p>
            <a:fld id="{426B77FA-3C29-E040-A620-88998F5EFA4A}" type="slidenum">
              <a:rPr lang="en-US" smtClean="0"/>
              <a:t>‹#›</a:t>
            </a:fld>
            <a:endParaRPr lang="en-US" dirty="0"/>
          </a:p>
        </p:txBody>
      </p:sp>
    </p:spTree>
    <p:extLst>
      <p:ext uri="{BB962C8B-B14F-4D97-AF65-F5344CB8AC3E}">
        <p14:creationId xmlns:p14="http://schemas.microsoft.com/office/powerpoint/2010/main" val="839975201"/>
      </p:ext>
    </p:extLst>
  </p:cSld>
  <p:clrMap bg1="dk1" tx1="lt1" bg2="dk2" tx2="lt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Lst>
  <p:txStyles>
    <p:titleStyle>
      <a:lvl1pPr algn="ctr" defTabSz="3931920" rtl="0" eaLnBrk="1" latinLnBrk="0" hangingPunct="1">
        <a:lnSpc>
          <a:spcPct val="90000"/>
        </a:lnSpc>
        <a:spcBef>
          <a:spcPct val="0"/>
        </a:spcBef>
        <a:buNone/>
        <a:defRPr sz="11180" kern="1200" cap="all" spc="860" baseline="0">
          <a:solidFill>
            <a:srgbClr val="262626"/>
          </a:solidFill>
          <a:latin typeface="+mj-lt"/>
          <a:ea typeface="+mj-ea"/>
          <a:cs typeface="+mj-cs"/>
        </a:defRPr>
      </a:lvl1pPr>
    </p:titleStyle>
    <p:bodyStyle>
      <a:lvl1pPr marL="982980" indent="-982980" algn="l" defTabSz="3931920" rtl="0" eaLnBrk="1" latinLnBrk="0" hangingPunct="1">
        <a:lnSpc>
          <a:spcPct val="100000"/>
        </a:lnSpc>
        <a:spcBef>
          <a:spcPts val="4300"/>
        </a:spcBef>
        <a:buClr>
          <a:schemeClr val="accent2"/>
        </a:buClr>
        <a:buFont typeface="Arial" panose="020B0604020202020204" pitchFamily="34" charset="0"/>
        <a:buChar char="•"/>
        <a:defRPr sz="7740" kern="1200">
          <a:solidFill>
            <a:schemeClr val="tx1">
              <a:lumMod val="85000"/>
              <a:lumOff val="15000"/>
            </a:schemeClr>
          </a:solidFill>
          <a:latin typeface="+mn-lt"/>
          <a:ea typeface="+mn-ea"/>
          <a:cs typeface="+mn-cs"/>
        </a:defRPr>
      </a:lvl1pPr>
      <a:lvl2pPr marL="196596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2pPr>
      <a:lvl3pPr marL="29489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3pPr>
      <a:lvl4pPr marL="393192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4pPr>
      <a:lvl5pPr marL="491490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lumMod val="85000"/>
              <a:lumOff val="15000"/>
            </a:schemeClr>
          </a:solidFill>
          <a:latin typeface="+mn-lt"/>
          <a:ea typeface="+mn-ea"/>
          <a:cs typeface="+mn-cs"/>
        </a:defRPr>
      </a:lvl5pPr>
      <a:lvl6pPr marL="565213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6pPr>
      <a:lvl7pPr marL="638937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a:solidFill>
            <a:schemeClr val="tx1"/>
          </a:solidFill>
          <a:latin typeface="+mn-lt"/>
          <a:ea typeface="+mn-ea"/>
          <a:cs typeface="+mn-cs"/>
        </a:defRPr>
      </a:lvl7pPr>
      <a:lvl8pPr marL="7126605"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8pPr>
      <a:lvl9pPr marL="7863840" indent="-982980" algn="l" defTabSz="3931920" rtl="0" eaLnBrk="1" latinLnBrk="0" hangingPunct="1">
        <a:lnSpc>
          <a:spcPct val="100000"/>
        </a:lnSpc>
        <a:spcBef>
          <a:spcPts val="4300"/>
        </a:spcBef>
        <a:buClr>
          <a:schemeClr val="accent2"/>
        </a:buClr>
        <a:buFont typeface="Arial" panose="020B0604020202020204" pitchFamily="34" charset="0"/>
        <a:buChar char="•"/>
        <a:defRPr sz="6880" kern="1200" baseline="0">
          <a:solidFill>
            <a:schemeClr val="tx1"/>
          </a:solidFill>
          <a:latin typeface="+mn-lt"/>
          <a:ea typeface="+mn-ea"/>
          <a:cs typeface="+mn-cs"/>
        </a:defRPr>
      </a:lvl9pPr>
    </p:bodyStyle>
    <p:otherStyle>
      <a:defPPr>
        <a:defRPr lang="en-US"/>
      </a:defPPr>
      <a:lvl1pPr marL="0" algn="l" defTabSz="3931920" rtl="0" eaLnBrk="1" latinLnBrk="0" hangingPunct="1">
        <a:defRPr sz="7740" kern="1200">
          <a:solidFill>
            <a:schemeClr val="tx1"/>
          </a:solidFill>
          <a:latin typeface="+mn-lt"/>
          <a:ea typeface="+mn-ea"/>
          <a:cs typeface="+mn-cs"/>
        </a:defRPr>
      </a:lvl1pPr>
      <a:lvl2pPr marL="1965960" algn="l" defTabSz="3931920" rtl="0" eaLnBrk="1" latinLnBrk="0" hangingPunct="1">
        <a:defRPr sz="7740" kern="1200">
          <a:solidFill>
            <a:schemeClr val="tx1"/>
          </a:solidFill>
          <a:latin typeface="+mn-lt"/>
          <a:ea typeface="+mn-ea"/>
          <a:cs typeface="+mn-cs"/>
        </a:defRPr>
      </a:lvl2pPr>
      <a:lvl3pPr marL="3931920" algn="l" defTabSz="3931920" rtl="0" eaLnBrk="1" latinLnBrk="0" hangingPunct="1">
        <a:defRPr sz="7740" kern="1200">
          <a:solidFill>
            <a:schemeClr val="tx1"/>
          </a:solidFill>
          <a:latin typeface="+mn-lt"/>
          <a:ea typeface="+mn-ea"/>
          <a:cs typeface="+mn-cs"/>
        </a:defRPr>
      </a:lvl3pPr>
      <a:lvl4pPr marL="5897880" algn="l" defTabSz="3931920" rtl="0" eaLnBrk="1" latinLnBrk="0" hangingPunct="1">
        <a:defRPr sz="7740" kern="1200">
          <a:solidFill>
            <a:schemeClr val="tx1"/>
          </a:solidFill>
          <a:latin typeface="+mn-lt"/>
          <a:ea typeface="+mn-ea"/>
          <a:cs typeface="+mn-cs"/>
        </a:defRPr>
      </a:lvl4pPr>
      <a:lvl5pPr marL="7863840" algn="l" defTabSz="3931920" rtl="0" eaLnBrk="1" latinLnBrk="0" hangingPunct="1">
        <a:defRPr sz="7740" kern="1200">
          <a:solidFill>
            <a:schemeClr val="tx1"/>
          </a:solidFill>
          <a:latin typeface="+mn-lt"/>
          <a:ea typeface="+mn-ea"/>
          <a:cs typeface="+mn-cs"/>
        </a:defRPr>
      </a:lvl5pPr>
      <a:lvl6pPr marL="9829800" algn="l" defTabSz="3931920" rtl="0" eaLnBrk="1" latinLnBrk="0" hangingPunct="1">
        <a:defRPr sz="7740" kern="1200">
          <a:solidFill>
            <a:schemeClr val="tx1"/>
          </a:solidFill>
          <a:latin typeface="+mn-lt"/>
          <a:ea typeface="+mn-ea"/>
          <a:cs typeface="+mn-cs"/>
        </a:defRPr>
      </a:lvl6pPr>
      <a:lvl7pPr marL="11795760" algn="l" defTabSz="3931920" rtl="0" eaLnBrk="1" latinLnBrk="0" hangingPunct="1">
        <a:defRPr sz="7740" kern="1200">
          <a:solidFill>
            <a:schemeClr val="tx1"/>
          </a:solidFill>
          <a:latin typeface="+mn-lt"/>
          <a:ea typeface="+mn-ea"/>
          <a:cs typeface="+mn-cs"/>
        </a:defRPr>
      </a:lvl7pPr>
      <a:lvl8pPr marL="13761720" algn="l" defTabSz="3931920" rtl="0" eaLnBrk="1" latinLnBrk="0" hangingPunct="1">
        <a:defRPr sz="7740" kern="1200">
          <a:solidFill>
            <a:schemeClr val="tx1"/>
          </a:solidFill>
          <a:latin typeface="+mn-lt"/>
          <a:ea typeface="+mn-ea"/>
          <a:cs typeface="+mn-cs"/>
        </a:defRPr>
      </a:lvl8pPr>
      <a:lvl9pPr marL="15727680" algn="l" defTabSz="3931920" rtl="0" eaLnBrk="1" latinLnBrk="0" hangingPunct="1">
        <a:defRPr sz="77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hyperlink" Target="https://github.com/dougbrn/STIS-TV" TargetMode="External"/><Relationship Id="rId15" Type="http://schemas.openxmlformats.org/officeDocument/2006/relationships/hyperlink" Target="mailto:dbranton@stsci.edu" TargetMode="External"/><Relationship Id="rId16" Type="http://schemas.openxmlformats.org/officeDocument/2006/relationships/hyperlink" Target="mailto:help@stsci.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4" name="Rectangle 33"/>
          <p:cNvSpPr/>
          <p:nvPr/>
        </p:nvSpPr>
        <p:spPr>
          <a:xfrm>
            <a:off x="26191029" y="28818545"/>
            <a:ext cx="12638311" cy="3637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278208" y="19265680"/>
            <a:ext cx="15632446"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40789" y="6678326"/>
            <a:ext cx="38372143" cy="29946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6191028" y="19335765"/>
            <a:ext cx="12638312" cy="8651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40790" y="19265680"/>
            <a:ext cx="9595624" cy="13190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96553" y="10656535"/>
            <a:ext cx="38332789" cy="7847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charset="0"/>
              <a:ea typeface="Times New Roman" charset="0"/>
              <a:cs typeface="Times New Roman" charset="0"/>
            </a:endParaRPr>
          </a:p>
        </p:txBody>
      </p:sp>
      <p:sp>
        <p:nvSpPr>
          <p:cNvPr id="27" name="Rectangle 26"/>
          <p:cNvSpPr/>
          <p:nvPr/>
        </p:nvSpPr>
        <p:spPr>
          <a:xfrm>
            <a:off x="440789" y="382439"/>
            <a:ext cx="38372143" cy="52750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489" t="7351" r="8414" b="1343"/>
          <a:stretch/>
        </p:blipFill>
        <p:spPr>
          <a:xfrm>
            <a:off x="15974045" y="19973566"/>
            <a:ext cx="9498525" cy="6114929"/>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571" t="30052" r="1346" b="25641"/>
          <a:stretch/>
        </p:blipFill>
        <p:spPr>
          <a:xfrm>
            <a:off x="496553" y="29670637"/>
            <a:ext cx="9490048" cy="25986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1229" y="10940535"/>
            <a:ext cx="10732943" cy="7155295"/>
          </a:xfrm>
          <a:prstGeom prst="rect">
            <a:avLst/>
          </a:prstGeom>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361" y="19917732"/>
            <a:ext cx="9125679" cy="547540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87688" y="12701322"/>
            <a:ext cx="9282462" cy="5569477"/>
          </a:xfrm>
          <a:prstGeom prst="rect">
            <a:avLst/>
          </a:prstGeom>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2308" t="4061" r="3078" b="4914"/>
          <a:stretch/>
        </p:blipFill>
        <p:spPr>
          <a:xfrm>
            <a:off x="630363" y="13679781"/>
            <a:ext cx="8046860" cy="4644936"/>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4231" t="4487" r="7308" b="1282"/>
          <a:stretch/>
        </p:blipFill>
        <p:spPr>
          <a:xfrm>
            <a:off x="28733148" y="19595220"/>
            <a:ext cx="7530607" cy="4813040"/>
          </a:xfrm>
          <a:prstGeom prst="rect">
            <a:avLst/>
          </a:prstGeom>
        </p:spPr>
      </p:pic>
      <p:sp>
        <p:nvSpPr>
          <p:cNvPr id="14" name="TextBox 13"/>
          <p:cNvSpPr txBox="1"/>
          <p:nvPr/>
        </p:nvSpPr>
        <p:spPr>
          <a:xfrm>
            <a:off x="6267257" y="841988"/>
            <a:ext cx="26791380" cy="3908762"/>
          </a:xfrm>
          <a:prstGeom prst="rect">
            <a:avLst/>
          </a:prstGeom>
          <a:noFill/>
        </p:spPr>
        <p:txBody>
          <a:bodyPr wrap="square" rtlCol="0">
            <a:spAutoFit/>
          </a:bodyPr>
          <a:lstStyle/>
          <a:p>
            <a:pPr algn="ctr"/>
            <a:r>
              <a:rPr lang="en-US" sz="88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Performance of the STIS CCD Dark Rate Temperature Correction</a:t>
            </a:r>
          </a:p>
          <a:p>
            <a:pPr algn="ctr"/>
            <a:endParaRPr lang="en-US" sz="7200" dirty="0" smtClean="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endParaRPr>
          </a:p>
        </p:txBody>
      </p:sp>
      <p:pic>
        <p:nvPicPr>
          <p:cNvPr id="17" name="Picture 16" descr="stis-ball-logo.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28189" y="690815"/>
            <a:ext cx="5209268" cy="4658287"/>
          </a:xfrm>
          <a:prstGeom prst="rect">
            <a:avLst/>
          </a:prstGeom>
        </p:spPr>
      </p:pic>
      <p:pic>
        <p:nvPicPr>
          <p:cNvPr id="1026" name="Picture 2" descr="ttp://www.stsci.edu/~jotaylor/new_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5430" y="728775"/>
            <a:ext cx="6805530" cy="47019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52695" y="3963411"/>
            <a:ext cx="25962427" cy="923330"/>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Doug </a:t>
            </a:r>
            <a:r>
              <a:rPr lang="en-US" sz="5400" dirty="0" smtClean="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rPr>
              <a:t>Branton</a:t>
            </a:r>
            <a:endParaRPr lang="en-US" sz="5400" i="1" dirty="0">
              <a:ln w="0"/>
              <a:solidFill>
                <a:schemeClr val="bg1"/>
              </a:solidFill>
              <a:effectLst>
                <a:outerShdw blurRad="38100" dist="19050" dir="2700000" algn="tl" rotWithShape="0">
                  <a:schemeClr val="dk1">
                    <a:alpha val="0"/>
                  </a:schemeClr>
                </a:outerShdw>
              </a:effectLst>
              <a:latin typeface="Helvetica" charset="0"/>
              <a:ea typeface="Helvetica" charset="0"/>
              <a:cs typeface="Helvetica" charset="0"/>
            </a:endParaRPr>
          </a:p>
        </p:txBody>
      </p:sp>
      <p:sp>
        <p:nvSpPr>
          <p:cNvPr id="28" name="TextBox 27"/>
          <p:cNvSpPr txBox="1"/>
          <p:nvPr/>
        </p:nvSpPr>
        <p:spPr>
          <a:xfrm>
            <a:off x="630361" y="6367542"/>
            <a:ext cx="37807096" cy="3108543"/>
          </a:xfrm>
          <a:prstGeom prst="rect">
            <a:avLst/>
          </a:prstGeom>
          <a:noFill/>
        </p:spPr>
        <p:txBody>
          <a:bodyPr wrap="square" rtlCol="0">
            <a:spAutoFit/>
          </a:bodyPr>
          <a:lstStyle/>
          <a:p>
            <a:endParaRPr lang="en-US" sz="2800" dirty="0">
              <a:solidFill>
                <a:schemeClr val="bg1"/>
              </a:solidFill>
              <a:latin typeface="Helvetica" charset="0"/>
              <a:ea typeface="Helvetica" charset="0"/>
              <a:cs typeface="Helvetica" charset="0"/>
            </a:endParaRPr>
          </a:p>
          <a:p>
            <a:r>
              <a:rPr lang="en-US" sz="2800" dirty="0" smtClean="0">
                <a:solidFill>
                  <a:schemeClr val="bg1"/>
                </a:solidFill>
                <a:latin typeface="Helvetica" charset="0"/>
                <a:ea typeface="Helvetica" charset="0"/>
                <a:cs typeface="Helvetica" charset="0"/>
              </a:rPr>
              <a:t>Since </a:t>
            </a:r>
            <a:r>
              <a:rPr lang="en-US" sz="2800" dirty="0" smtClean="0">
                <a:solidFill>
                  <a:schemeClr val="bg1"/>
                </a:solidFill>
                <a:latin typeface="Helvetica" charset="0"/>
                <a:ea typeface="Helvetica" charset="0"/>
                <a:cs typeface="Helvetica" charset="0"/>
              </a:rPr>
              <a:t>July 2001, the Space Telescope Imaging Spectrograph (STIS) onboard </a:t>
            </a:r>
            <a:r>
              <a:rPr lang="en-US" sz="2800" dirty="0" smtClean="0">
                <a:solidFill>
                  <a:schemeClr val="bg1"/>
                </a:solidFill>
                <a:latin typeface="Helvetica" charset="0"/>
                <a:ea typeface="Helvetica" charset="0"/>
                <a:cs typeface="Helvetica" charset="0"/>
              </a:rPr>
              <a:t>the Hubble Space Telescope </a:t>
            </a:r>
            <a:r>
              <a:rPr lang="en-US" sz="2800" dirty="0" smtClean="0">
                <a:solidFill>
                  <a:schemeClr val="bg1"/>
                </a:solidFill>
                <a:latin typeface="Helvetica" charset="0"/>
                <a:ea typeface="Helvetica" charset="0"/>
                <a:cs typeface="Helvetica" charset="0"/>
              </a:rPr>
              <a:t>has operated on its Side-2 electronics due to a failure in the primary Side-1 electronics. While nearly identical, Side-2 lacks a functioning temperature sensor for the CCD, introducing a variability in the CCD operating temperature. Previous analysis utilized the CCD housing temperature telemetry to characterize the relationship between the housing temperature and the dark rate. It was found that a first-order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uniform dark correction demonstrated a considerable improvement in the quality of dark subtraction on Side-2 era CCD data, and that value has been used on all Side-2 CCD darks since. In this report, we show how this temperature correction has performed historically. We compare the current 7%/</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value against the ideal first-order correction at a given time (which can vary between ~6%/</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and ~10%/</a:t>
            </a:r>
            <a:r>
              <a:rPr lang="it-IT" sz="2800" dirty="0" smtClean="0">
                <a:solidFill>
                  <a:schemeClr val="bg1"/>
                </a:solidFill>
                <a:latin typeface="Helvetica" charset="0"/>
                <a:ea typeface="Helvetica" charset="0"/>
                <a:cs typeface="Helvetica" charset="0"/>
              </a:rPr>
              <a:t>°</a:t>
            </a:r>
            <a:r>
              <a:rPr lang="en-US" sz="2800" dirty="0" smtClean="0">
                <a:solidFill>
                  <a:schemeClr val="bg1"/>
                </a:solidFill>
                <a:latin typeface="Helvetica" charset="0"/>
                <a:ea typeface="Helvetica" charset="0"/>
                <a:cs typeface="Helvetica" charset="0"/>
              </a:rPr>
              <a:t>C) as well as against a more complex second-order correction that applies a unique slope to each pixel as a function of dark rate and time. Additionally, we present initial evidence suggesting that the variability in pixel temperature-sensitivity is significant enough to warrant a temperature correction that considers pixels individually rather than correcting them uniformly.</a:t>
            </a:r>
            <a:endParaRPr lang="en-US" sz="2800" dirty="0">
              <a:solidFill>
                <a:schemeClr val="bg1"/>
              </a:solidFill>
              <a:latin typeface="Helvetica" charset="0"/>
              <a:ea typeface="Helvetica" charset="0"/>
              <a:cs typeface="Helvetica" charset="0"/>
            </a:endParaRPr>
          </a:p>
        </p:txBody>
      </p:sp>
      <p:sp>
        <p:nvSpPr>
          <p:cNvPr id="32" name="TextBox 31"/>
          <p:cNvSpPr txBox="1"/>
          <p:nvPr/>
        </p:nvSpPr>
        <p:spPr>
          <a:xfrm>
            <a:off x="440789" y="5960514"/>
            <a:ext cx="38372143"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Abstract</a:t>
            </a:r>
            <a:endParaRPr lang="en-US" sz="4000" b="1" dirty="0">
              <a:latin typeface="Helvetica" charset="0"/>
              <a:ea typeface="Helvetica" charset="0"/>
              <a:cs typeface="Helvetica" charset="0"/>
            </a:endParaRPr>
          </a:p>
        </p:txBody>
      </p:sp>
      <p:sp>
        <p:nvSpPr>
          <p:cNvPr id="36" name="TextBox 35"/>
          <p:cNvSpPr txBox="1"/>
          <p:nvPr/>
        </p:nvSpPr>
        <p:spPr>
          <a:xfrm>
            <a:off x="453853" y="9924052"/>
            <a:ext cx="38375489"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1. </a:t>
            </a:r>
            <a:r>
              <a:rPr lang="en-US" sz="4000" b="1" dirty="0" smtClean="0">
                <a:latin typeface="Helvetica" charset="0"/>
                <a:ea typeface="Helvetica" charset="0"/>
                <a:cs typeface="Helvetica" charset="0"/>
              </a:rPr>
              <a:t>History of the CCD Dark Rate Temperature Sensitivity</a:t>
            </a:r>
            <a:endParaRPr lang="en-US" sz="4000" b="1" dirty="0">
              <a:latin typeface="Helvetica" charset="0"/>
              <a:ea typeface="Helvetica" charset="0"/>
              <a:cs typeface="Helvetica" charset="0"/>
            </a:endParaRPr>
          </a:p>
        </p:txBody>
      </p:sp>
      <p:sp>
        <p:nvSpPr>
          <p:cNvPr id="37" name="TextBox 36"/>
          <p:cNvSpPr txBox="1"/>
          <p:nvPr/>
        </p:nvSpPr>
        <p:spPr>
          <a:xfrm>
            <a:off x="440790" y="18857119"/>
            <a:ext cx="9595624"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2. The Second-Order Method</a:t>
            </a:r>
            <a:endParaRPr lang="en-US" sz="4000" b="1" dirty="0">
              <a:latin typeface="Helvetica" charset="0"/>
              <a:ea typeface="Helvetica" charset="0"/>
              <a:cs typeface="Helvetica" charset="0"/>
            </a:endParaRPr>
          </a:p>
        </p:txBody>
      </p:sp>
      <p:sp>
        <p:nvSpPr>
          <p:cNvPr id="38" name="TextBox 37"/>
          <p:cNvSpPr txBox="1"/>
          <p:nvPr/>
        </p:nvSpPr>
        <p:spPr>
          <a:xfrm>
            <a:off x="26183974" y="18857118"/>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4. Pixel Uniqueness</a:t>
            </a:r>
            <a:endParaRPr lang="en-US" sz="4000" b="1" dirty="0">
              <a:latin typeface="Helvetica" charset="0"/>
              <a:ea typeface="Helvetica" charset="0"/>
              <a:cs typeface="Helvetica" charset="0"/>
            </a:endParaRPr>
          </a:p>
        </p:txBody>
      </p:sp>
      <p:sp>
        <p:nvSpPr>
          <p:cNvPr id="35" name="TextBox 34"/>
          <p:cNvSpPr txBox="1"/>
          <p:nvPr/>
        </p:nvSpPr>
        <p:spPr>
          <a:xfrm>
            <a:off x="26183974" y="28257119"/>
            <a:ext cx="12645366" cy="707886"/>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Interested in the Project?</a:t>
            </a:r>
            <a:endParaRPr lang="en-US" sz="4000" b="1" dirty="0">
              <a:latin typeface="Helvetica" charset="0"/>
              <a:ea typeface="Helvetica" charset="0"/>
              <a:cs typeface="Helvetica" charset="0"/>
            </a:endParaRPr>
          </a:p>
        </p:txBody>
      </p:sp>
      <p:sp>
        <p:nvSpPr>
          <p:cNvPr id="20" name="TextBox 19"/>
          <p:cNvSpPr txBox="1"/>
          <p:nvPr/>
        </p:nvSpPr>
        <p:spPr>
          <a:xfrm>
            <a:off x="630362" y="10867108"/>
            <a:ext cx="8415667"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At the Beginning of Side-2:</a:t>
            </a:r>
            <a:endParaRPr lang="en-US" sz="28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The sensitivity of the CCD dark rate to changes in temperature was, itself, dependent on the dark rate. The current temperature correction is a 7%/°C “first-order” correction from the reference temperature (18°C), applied uniformly to all pixels on the detector. It was chosen as it represents the middle point of the “scale value curve”.</a:t>
            </a:r>
            <a:endParaRPr lang="en-US" sz="2400" dirty="0" smtClean="0">
              <a:solidFill>
                <a:schemeClr val="bg1"/>
              </a:solidFill>
              <a:latin typeface="Helvetica" charset="0"/>
              <a:ea typeface="Helvetica" charset="0"/>
              <a:cs typeface="Helvetica" charset="0"/>
            </a:endParaRPr>
          </a:p>
        </p:txBody>
      </p:sp>
      <p:sp>
        <p:nvSpPr>
          <p:cNvPr id="21" name="TextBox 20"/>
          <p:cNvSpPr txBox="1"/>
          <p:nvPr/>
        </p:nvSpPr>
        <p:spPr>
          <a:xfrm>
            <a:off x="28187688" y="10933625"/>
            <a:ext cx="9922480" cy="1631216"/>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The Optimal First-Order Correction in Time:</a:t>
            </a:r>
          </a:p>
          <a:p>
            <a:r>
              <a:rPr lang="en-US" sz="2400" dirty="0" smtClean="0">
                <a:solidFill>
                  <a:schemeClr val="bg1"/>
                </a:solidFill>
                <a:latin typeface="Helvetica" charset="0"/>
                <a:ea typeface="Helvetica" charset="0"/>
                <a:cs typeface="Helvetica" charset="0"/>
              </a:rPr>
              <a:t>The time evolution of the scale value curve combined with the linear growth of the median dark rate over time indicates that the optimal first-order correction has changed in time.</a:t>
            </a:r>
            <a:endParaRPr lang="en-US" sz="2400" dirty="0">
              <a:solidFill>
                <a:schemeClr val="bg1"/>
              </a:solidFill>
              <a:latin typeface="Helvetica" charset="0"/>
              <a:ea typeface="Helvetica" charset="0"/>
              <a:cs typeface="Helvetica" charset="0"/>
            </a:endParaRPr>
          </a:p>
        </p:txBody>
      </p:sp>
      <p:sp>
        <p:nvSpPr>
          <p:cNvPr id="22" name="TextBox 21"/>
          <p:cNvSpPr txBox="1"/>
          <p:nvPr/>
        </p:nvSpPr>
        <p:spPr>
          <a:xfrm>
            <a:off x="10036414" y="10921850"/>
            <a:ext cx="5690826" cy="6863417"/>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Surveying the Scale Value across Dark Rate and Time:</a:t>
            </a:r>
          </a:p>
          <a:p>
            <a:r>
              <a:rPr lang="en-US" sz="2400" dirty="0" smtClean="0">
                <a:solidFill>
                  <a:schemeClr val="bg1"/>
                </a:solidFill>
                <a:latin typeface="Helvetica" charset="0"/>
                <a:ea typeface="Helvetica" charset="0"/>
                <a:cs typeface="Helvetica" charset="0"/>
              </a:rPr>
              <a:t>A </a:t>
            </a:r>
            <a:r>
              <a:rPr lang="en-US" sz="2400" dirty="0" smtClean="0">
                <a:solidFill>
                  <a:schemeClr val="bg1"/>
                </a:solidFill>
                <a:latin typeface="Helvetica" charset="0"/>
                <a:ea typeface="Helvetica" charset="0"/>
                <a:cs typeface="Helvetica" charset="0"/>
              </a:rPr>
              <a:t>historical survey of the temperature sensitivity reveals several time-dependent characteristics of the detector.</a:t>
            </a:r>
          </a:p>
          <a:p>
            <a:endParaRPr lang="en-US" sz="2400"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Different dark rates evolve differently in time. </a:t>
            </a:r>
            <a:r>
              <a:rPr lang="en-US" sz="2400" dirty="0" smtClean="0">
                <a:solidFill>
                  <a:schemeClr val="bg1"/>
                </a:solidFill>
                <a:latin typeface="Helvetica" charset="0"/>
                <a:ea typeface="Helvetica" charset="0"/>
                <a:cs typeface="Helvetica" charset="0"/>
              </a:rPr>
              <a:t>Colder dark rates exhibit much more time-dependent variability than their warmer counterparts</a:t>
            </a:r>
            <a:r>
              <a:rPr lang="en-US" sz="2400" dirty="0" smtClean="0">
                <a:solidFill>
                  <a:schemeClr val="bg1"/>
                </a:solidFill>
                <a:latin typeface="Helvetica" charset="0"/>
                <a:ea typeface="Helvetica" charset="0"/>
                <a:cs typeface="Helvetica" charset="0"/>
              </a:rPr>
              <a:t>.</a:t>
            </a:r>
          </a:p>
          <a:p>
            <a:pPr marL="342900" indent="-342900">
              <a:buFont typeface="Arial" charset="0"/>
              <a:buChar char="•"/>
            </a:pPr>
            <a:endParaRPr lang="en-US" sz="2400" b="1" dirty="0">
              <a:solidFill>
                <a:schemeClr val="bg1"/>
              </a:solidFill>
              <a:latin typeface="Helvetica" charset="0"/>
              <a:ea typeface="Helvetica" charset="0"/>
              <a:cs typeface="Helvetica" charset="0"/>
            </a:endParaRPr>
          </a:p>
          <a:p>
            <a:pPr marL="342900" indent="-342900">
              <a:buFont typeface="Arial" charset="0"/>
              <a:buChar char="•"/>
            </a:pPr>
            <a:r>
              <a:rPr lang="en-US" sz="2400" b="1" dirty="0" smtClean="0">
                <a:solidFill>
                  <a:schemeClr val="bg1"/>
                </a:solidFill>
                <a:latin typeface="Helvetica" charset="0"/>
                <a:ea typeface="Helvetica" charset="0"/>
                <a:cs typeface="Helvetica" charset="0"/>
              </a:rPr>
              <a:t>Temperature sensitivity spiked sometime in 2010. </a:t>
            </a:r>
            <a:r>
              <a:rPr lang="en-US" sz="2400" dirty="0" smtClean="0">
                <a:solidFill>
                  <a:schemeClr val="bg1"/>
                </a:solidFill>
                <a:latin typeface="Helvetica" charset="0"/>
                <a:ea typeface="Helvetica" charset="0"/>
                <a:cs typeface="Helvetica" charset="0"/>
              </a:rPr>
              <a:t>Colder dark </a:t>
            </a:r>
            <a:r>
              <a:rPr lang="en-US" sz="2400" dirty="0" smtClean="0">
                <a:solidFill>
                  <a:schemeClr val="bg1"/>
                </a:solidFill>
                <a:latin typeface="Helvetica" charset="0"/>
                <a:ea typeface="Helvetica" charset="0"/>
                <a:cs typeface="Helvetica" charset="0"/>
              </a:rPr>
              <a:t>rates experienced a ~2</a:t>
            </a:r>
            <a:r>
              <a:rPr lang="it-IT" sz="2400" dirty="0" smtClean="0">
                <a:solidFill>
                  <a:schemeClr val="bg1"/>
                </a:solidFill>
                <a:latin typeface="Helvetica" charset="0"/>
                <a:ea typeface="Helvetica" charset="0"/>
                <a:cs typeface="Helvetica" charset="0"/>
              </a:rPr>
              <a:t> %/°C spike in 2010 and have been linearly decaying ever since.</a:t>
            </a:r>
            <a:endParaRPr lang="en-US" sz="2400" b="1" dirty="0" smtClean="0">
              <a:solidFill>
                <a:schemeClr val="bg1"/>
              </a:solidFill>
              <a:latin typeface="Helvetica" charset="0"/>
              <a:ea typeface="Helvetica" charset="0"/>
              <a:cs typeface="Helvetica" charset="0"/>
            </a:endParaRPr>
          </a:p>
        </p:txBody>
      </p:sp>
      <p:sp>
        <p:nvSpPr>
          <p:cNvPr id="41" name="TextBox 40"/>
          <p:cNvSpPr txBox="1"/>
          <p:nvPr/>
        </p:nvSpPr>
        <p:spPr>
          <a:xfrm>
            <a:off x="26717852" y="24506344"/>
            <a:ext cx="11719605" cy="3108543"/>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 Case Against Generalizing Pixels:</a:t>
            </a:r>
          </a:p>
          <a:p>
            <a:r>
              <a:rPr lang="en-US" sz="2400" dirty="0" smtClean="0">
                <a:solidFill>
                  <a:schemeClr val="bg1"/>
                </a:solidFill>
                <a:latin typeface="Helvetica" charset="0"/>
                <a:ea typeface="Helvetica" charset="0"/>
                <a:cs typeface="Helvetica" charset="0"/>
              </a:rPr>
              <a:t>For a given anneal period, the spread in individual pixel scale values is quite large. In the first-order case, every pixel is scaled uniformly using the 7%/°C scale value. Even in the second-order case, the applied scale value only ranges between 5%/°C and 10%/°C. For a large subset of the pixels (at all dark rates), these methods are suboptimal. </a:t>
            </a:r>
            <a:r>
              <a:rPr lang="en-US" sz="2400" b="1" dirty="0" smtClean="0">
                <a:solidFill>
                  <a:schemeClr val="bg1"/>
                </a:solidFill>
                <a:latin typeface="Helvetica" charset="0"/>
                <a:ea typeface="Helvetica" charset="0"/>
                <a:cs typeface="Helvetica" charset="0"/>
              </a:rPr>
              <a:t>In order to address this, a “pixel-by-pixel” method would apply a specific scale value to each pixel individually based on that pixels observed temperature sensitivity.</a:t>
            </a:r>
            <a:endParaRPr lang="en-US" sz="2400" b="1" dirty="0">
              <a:solidFill>
                <a:schemeClr val="bg1"/>
              </a:solidFill>
              <a:latin typeface="Helvetica" charset="0"/>
              <a:ea typeface="Helvetica" charset="0"/>
              <a:cs typeface="Helvetica" charset="0"/>
            </a:endParaRPr>
          </a:p>
        </p:txBody>
      </p:sp>
      <p:pic>
        <p:nvPicPr>
          <p:cNvPr id="42" name="Picture 41"/>
          <p:cNvPicPr>
            <a:picLocks noChangeAspect="1"/>
          </p:cNvPicPr>
          <p:nvPr/>
        </p:nvPicPr>
        <p:blipFill rotWithShape="1">
          <a:blip r:embed="rId12">
            <a:extLst>
              <a:ext uri="{28A0092B-C50C-407E-A947-70E740481C1C}">
                <a14:useLocalDpi xmlns:a14="http://schemas.microsoft.com/office/drawing/2010/main" val="0"/>
              </a:ext>
            </a:extLst>
          </a:blip>
          <a:srcRect t="6802" r="7738" b="3140"/>
          <a:stretch/>
        </p:blipFill>
        <p:spPr>
          <a:xfrm>
            <a:off x="15161592" y="26908998"/>
            <a:ext cx="5395887" cy="5266987"/>
          </a:xfrm>
          <a:prstGeom prst="rect">
            <a:avLst/>
          </a:prstGeom>
        </p:spPr>
      </p:pic>
      <p:pic>
        <p:nvPicPr>
          <p:cNvPr id="44" name="Picture 43"/>
          <p:cNvPicPr>
            <a:picLocks noChangeAspect="1"/>
          </p:cNvPicPr>
          <p:nvPr/>
        </p:nvPicPr>
        <p:blipFill rotWithShape="1">
          <a:blip r:embed="rId13">
            <a:extLst>
              <a:ext uri="{28A0092B-C50C-407E-A947-70E740481C1C}">
                <a14:useLocalDpi xmlns:a14="http://schemas.microsoft.com/office/drawing/2010/main" val="0"/>
              </a:ext>
            </a:extLst>
          </a:blip>
          <a:srcRect t="6184" r="6345" b="2855"/>
          <a:stretch/>
        </p:blipFill>
        <p:spPr>
          <a:xfrm>
            <a:off x="20405230" y="26908998"/>
            <a:ext cx="5393914" cy="5238812"/>
          </a:xfrm>
          <a:prstGeom prst="rect">
            <a:avLst/>
          </a:prstGeom>
        </p:spPr>
      </p:pic>
      <p:sp>
        <p:nvSpPr>
          <p:cNvPr id="48" name="TextBox 47"/>
          <p:cNvSpPr txBox="1"/>
          <p:nvPr/>
        </p:nvSpPr>
        <p:spPr>
          <a:xfrm>
            <a:off x="10278207" y="18834659"/>
            <a:ext cx="15632447" cy="703750"/>
          </a:xfrm>
          <a:prstGeom prst="rect">
            <a:avLst/>
          </a:prstGeom>
          <a:solidFill>
            <a:srgbClr val="941100"/>
          </a:solidFill>
        </p:spPr>
        <p:txBody>
          <a:bodyPr wrap="square" rtlCol="0">
            <a:spAutoFit/>
          </a:bodyPr>
          <a:lstStyle/>
          <a:p>
            <a:pPr algn="ctr"/>
            <a:r>
              <a:rPr lang="en-US" sz="4000" b="1" dirty="0" smtClean="0">
                <a:latin typeface="Helvetica" charset="0"/>
                <a:ea typeface="Helvetica" charset="0"/>
                <a:cs typeface="Helvetica" charset="0"/>
              </a:rPr>
              <a:t>3. Correction Method </a:t>
            </a:r>
            <a:r>
              <a:rPr lang="en-US" sz="4000" b="1" dirty="0" smtClean="0">
                <a:latin typeface="Helvetica" charset="0"/>
                <a:ea typeface="Helvetica" charset="0"/>
                <a:cs typeface="Helvetica" charset="0"/>
              </a:rPr>
              <a:t>Comparison</a:t>
            </a:r>
            <a:endParaRPr lang="en-US" sz="4000" b="1" dirty="0">
              <a:latin typeface="Helvetica" charset="0"/>
              <a:ea typeface="Helvetica" charset="0"/>
              <a:cs typeface="Helvetica" charset="0"/>
            </a:endParaRPr>
          </a:p>
        </p:txBody>
      </p:sp>
      <p:sp>
        <p:nvSpPr>
          <p:cNvPr id="45" name="TextBox 44"/>
          <p:cNvSpPr txBox="1"/>
          <p:nvPr/>
        </p:nvSpPr>
        <p:spPr>
          <a:xfrm>
            <a:off x="803584" y="25871851"/>
            <a:ext cx="8699646" cy="2739211"/>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Accounting for Dark Rate and Time Dependence</a:t>
            </a:r>
            <a:r>
              <a:rPr lang="en-US" sz="2800" b="1" dirty="0" smtClean="0">
                <a:solidFill>
                  <a:schemeClr val="bg1"/>
                </a:solidFill>
                <a:latin typeface="Helvetica" charset="0"/>
                <a:ea typeface="Helvetica" charset="0"/>
                <a:cs typeface="Helvetica" charset="0"/>
              </a:rPr>
              <a:t>:</a:t>
            </a:r>
            <a:endParaRPr lang="en-US" sz="2400"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Instead of applying a flat scale value to all pixels uniformly, the second-order method applies a unique scale value to each pixel based on that pixels dark rate at the reference temperature and the time of the observation. This is done by linearly interpolating to the given dark rate and time from the historical survey data.</a:t>
            </a:r>
            <a:endParaRPr lang="en-US" sz="2800" dirty="0" smtClean="0">
              <a:solidFill>
                <a:schemeClr val="bg1"/>
              </a:solidFill>
              <a:latin typeface="Helvetica" charset="0"/>
              <a:ea typeface="Helvetica" charset="0"/>
              <a:cs typeface="Helvetica" charset="0"/>
            </a:endParaRPr>
          </a:p>
        </p:txBody>
      </p:sp>
      <p:sp>
        <p:nvSpPr>
          <p:cNvPr id="49" name="TextBox 48"/>
          <p:cNvSpPr txBox="1"/>
          <p:nvPr/>
        </p:nvSpPr>
        <p:spPr>
          <a:xfrm>
            <a:off x="10556446" y="19872507"/>
            <a:ext cx="4591403" cy="5016758"/>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Dark Corrected Residuals:</a:t>
            </a:r>
          </a:p>
          <a:p>
            <a:r>
              <a:rPr lang="en-US" sz="2400" dirty="0" smtClean="0">
                <a:solidFill>
                  <a:schemeClr val="bg1"/>
                </a:solidFill>
                <a:latin typeface="Helvetica" charset="0"/>
                <a:ea typeface="Helvetica" charset="0"/>
                <a:cs typeface="Helvetica" charset="0"/>
              </a:rPr>
              <a:t>Temperature correction methods can be compared by using the method to scale a </a:t>
            </a:r>
            <a:r>
              <a:rPr lang="en-US" sz="2400" dirty="0" err="1" smtClean="0">
                <a:solidFill>
                  <a:schemeClr val="bg1"/>
                </a:solidFill>
                <a:latin typeface="Helvetica" charset="0"/>
                <a:ea typeface="Helvetica" charset="0"/>
                <a:cs typeface="Helvetica" charset="0"/>
              </a:rPr>
              <a:t>superdark</a:t>
            </a:r>
            <a:r>
              <a:rPr lang="en-US" sz="2400" dirty="0" smtClean="0">
                <a:solidFill>
                  <a:schemeClr val="bg1"/>
                </a:solidFill>
                <a:latin typeface="Helvetica" charset="0"/>
                <a:ea typeface="Helvetica" charset="0"/>
                <a:cs typeface="Helvetica" charset="0"/>
              </a:rPr>
              <a:t> to the temperature of a “science” dark. The magnitude of the residual is a measurement of the error in the temperature scaling method. Overall, the second-order method removes 1%/°C more dark current than the first-order method.</a:t>
            </a:r>
            <a:r>
              <a:rPr lang="en-US" sz="2400" noProof="1" smtClean="0">
                <a:solidFill>
                  <a:schemeClr val="bg1"/>
                </a:solidFill>
                <a:latin typeface="Helvetica" charset="0"/>
                <a:ea typeface="Helvetica" charset="0"/>
                <a:cs typeface="Helvetica" charset="0"/>
              </a:rPr>
              <a:t> </a:t>
            </a:r>
            <a:endParaRPr lang="en-US" sz="2400" dirty="0">
              <a:solidFill>
                <a:schemeClr val="bg1"/>
              </a:solidFill>
              <a:latin typeface="Helvetica" charset="0"/>
              <a:ea typeface="Helvetica" charset="0"/>
              <a:cs typeface="Helvetica" charset="0"/>
            </a:endParaRPr>
          </a:p>
        </p:txBody>
      </p:sp>
      <p:sp>
        <p:nvSpPr>
          <p:cNvPr id="51" name="TextBox 50"/>
          <p:cNvSpPr txBox="1"/>
          <p:nvPr/>
        </p:nvSpPr>
        <p:spPr>
          <a:xfrm>
            <a:off x="10590940" y="25393139"/>
            <a:ext cx="4555253" cy="6432530"/>
          </a:xfrm>
          <a:prstGeom prst="rect">
            <a:avLst/>
          </a:prstGeom>
          <a:noFill/>
          <a:ln>
            <a:solidFill>
              <a:srgbClr val="002060"/>
            </a:solidFill>
          </a:ln>
        </p:spPr>
        <p:txBody>
          <a:bodyPr wrap="square" rtlCol="0">
            <a:spAutoFit/>
          </a:bodyPr>
          <a:lstStyle/>
          <a:p>
            <a:r>
              <a:rPr lang="en-US" sz="2800" b="1" dirty="0" smtClean="0">
                <a:solidFill>
                  <a:schemeClr val="bg1"/>
                </a:solidFill>
                <a:latin typeface="Helvetica" charset="0"/>
                <a:ea typeface="Helvetica" charset="0"/>
                <a:cs typeface="Helvetica" charset="0"/>
              </a:rPr>
              <a:t>Science </a:t>
            </a:r>
            <a:r>
              <a:rPr lang="en-US" sz="2800" b="1" dirty="0" smtClean="0">
                <a:solidFill>
                  <a:schemeClr val="bg1"/>
                </a:solidFill>
                <a:latin typeface="Helvetica" charset="0"/>
                <a:ea typeface="Helvetica" charset="0"/>
                <a:cs typeface="Helvetica" charset="0"/>
              </a:rPr>
              <a:t>Impact:</a:t>
            </a:r>
            <a:endParaRPr lang="en-US" sz="2800" b="1" dirty="0" smtClean="0">
              <a:solidFill>
                <a:schemeClr val="bg1"/>
              </a:solidFill>
              <a:latin typeface="Helvetica" charset="0"/>
              <a:ea typeface="Helvetica" charset="0"/>
              <a:cs typeface="Helvetica" charset="0"/>
            </a:endParaRPr>
          </a:p>
          <a:p>
            <a:r>
              <a:rPr lang="en-US" sz="2400" dirty="0" smtClean="0">
                <a:solidFill>
                  <a:schemeClr val="bg1"/>
                </a:solidFill>
                <a:latin typeface="Helvetica" charset="0"/>
                <a:ea typeface="Helvetica" charset="0"/>
                <a:cs typeface="Helvetica" charset="0"/>
              </a:rPr>
              <a:t>At long exposure times and high temperatures, the performance impact of the second-order method is maximized. Here at </a:t>
            </a:r>
            <a:r>
              <a:rPr lang="en-US" sz="2400" dirty="0" smtClean="0">
                <a:solidFill>
                  <a:schemeClr val="bg1"/>
                </a:solidFill>
                <a:latin typeface="Helvetica" charset="0"/>
                <a:ea typeface="Helvetica" charset="0"/>
                <a:cs typeface="Helvetica" charset="0"/>
              </a:rPr>
              <a:t>t=1100s</a:t>
            </a:r>
            <a:r>
              <a:rPr lang="en-US" sz="2400" dirty="0" smtClean="0">
                <a:solidFill>
                  <a:schemeClr val="bg1"/>
                </a:solidFill>
                <a:latin typeface="Helvetica" charset="0"/>
                <a:ea typeface="Helvetica" charset="0"/>
                <a:cs typeface="Helvetica" charset="0"/>
              </a:rPr>
              <a:t>, it removes </a:t>
            </a:r>
            <a:r>
              <a:rPr lang="en-US" sz="2400" dirty="0" smtClean="0">
                <a:solidFill>
                  <a:schemeClr val="bg1"/>
                </a:solidFill>
                <a:latin typeface="Helvetica" charset="0"/>
                <a:ea typeface="Helvetica" charset="0"/>
                <a:cs typeface="Helvetica" charset="0"/>
              </a:rPr>
              <a:t>~1.5</a:t>
            </a:r>
            <a:r>
              <a:rPr lang="en-US" sz="2400" dirty="0" smtClean="0">
                <a:solidFill>
                  <a:schemeClr val="bg1"/>
                </a:solidFill>
                <a:latin typeface="Helvetica" charset="0"/>
                <a:ea typeface="Helvetica" charset="0"/>
                <a:cs typeface="Helvetica" charset="0"/>
              </a:rPr>
              <a:t> </a:t>
            </a:r>
            <a:r>
              <a:rPr lang="en-US" sz="2400" dirty="0" smtClean="0">
                <a:solidFill>
                  <a:schemeClr val="bg1"/>
                </a:solidFill>
                <a:latin typeface="Helvetica" charset="0"/>
                <a:ea typeface="Helvetica" charset="0"/>
                <a:cs typeface="Helvetica" charset="0"/>
              </a:rPr>
              <a:t>additional dark </a:t>
            </a:r>
            <a:r>
              <a:rPr lang="en-US" sz="2400" dirty="0" smtClean="0">
                <a:solidFill>
                  <a:schemeClr val="bg1"/>
                </a:solidFill>
                <a:latin typeface="Helvetica" charset="0"/>
                <a:ea typeface="Helvetica" charset="0"/>
                <a:cs typeface="Helvetica" charset="0"/>
              </a:rPr>
              <a:t>counts </a:t>
            </a:r>
            <a:r>
              <a:rPr lang="en-US" sz="2400" dirty="0" smtClean="0">
                <a:solidFill>
                  <a:schemeClr val="bg1"/>
                </a:solidFill>
                <a:latin typeface="Helvetica" charset="0"/>
                <a:ea typeface="Helvetica" charset="0"/>
                <a:cs typeface="Helvetica" charset="0"/>
              </a:rPr>
              <a:t>per pixel. The benefit for a typical STIS </a:t>
            </a:r>
            <a:r>
              <a:rPr lang="en-US" sz="2400" dirty="0" smtClean="0">
                <a:solidFill>
                  <a:schemeClr val="bg1"/>
                </a:solidFill>
                <a:latin typeface="Helvetica" charset="0"/>
                <a:ea typeface="Helvetica" charset="0"/>
                <a:cs typeface="Helvetica" charset="0"/>
              </a:rPr>
              <a:t>observation </a:t>
            </a:r>
            <a:r>
              <a:rPr lang="en-US" sz="2400" dirty="0" smtClean="0">
                <a:solidFill>
                  <a:schemeClr val="bg1"/>
                </a:solidFill>
                <a:latin typeface="Helvetica" charset="0"/>
                <a:ea typeface="Helvetica" charset="0"/>
                <a:cs typeface="Helvetica" charset="0"/>
              </a:rPr>
              <a:t>(~20.5°C and t &lt; 500s) </a:t>
            </a:r>
            <a:r>
              <a:rPr lang="en-US" sz="2400" dirty="0" smtClean="0">
                <a:solidFill>
                  <a:schemeClr val="bg1"/>
                </a:solidFill>
                <a:latin typeface="Helvetica" charset="0"/>
                <a:ea typeface="Helvetica" charset="0"/>
                <a:cs typeface="Helvetica" charset="0"/>
              </a:rPr>
              <a:t>is </a:t>
            </a:r>
            <a:r>
              <a:rPr lang="en-US" sz="2400" dirty="0" smtClean="0">
                <a:solidFill>
                  <a:schemeClr val="bg1"/>
                </a:solidFill>
                <a:latin typeface="Helvetica" charset="0"/>
                <a:ea typeface="Helvetica" charset="0"/>
                <a:cs typeface="Helvetica" charset="0"/>
              </a:rPr>
              <a:t>much </a:t>
            </a:r>
            <a:r>
              <a:rPr lang="en-US" sz="2400" dirty="0" smtClean="0">
                <a:solidFill>
                  <a:schemeClr val="bg1"/>
                </a:solidFill>
                <a:latin typeface="Helvetica" charset="0"/>
                <a:ea typeface="Helvetica" charset="0"/>
                <a:cs typeface="Helvetica" charset="0"/>
              </a:rPr>
              <a:t>smaller, with only a 2% difference between the two methods. </a:t>
            </a:r>
            <a:r>
              <a:rPr lang="en-US" sz="2400" b="1" dirty="0" smtClean="0">
                <a:solidFill>
                  <a:schemeClr val="bg1"/>
                </a:solidFill>
                <a:latin typeface="Helvetica" charset="0"/>
                <a:ea typeface="Helvetica" charset="0"/>
                <a:cs typeface="Helvetica" charset="0"/>
              </a:rPr>
              <a:t>This indicates that, ove</a:t>
            </a:r>
            <a:r>
              <a:rPr lang="en-US" sz="2400" b="1" dirty="0" smtClean="0">
                <a:solidFill>
                  <a:schemeClr val="bg1"/>
                </a:solidFill>
                <a:latin typeface="Helvetica" charset="0"/>
                <a:ea typeface="Helvetica" charset="0"/>
                <a:cs typeface="Helvetica" charset="0"/>
              </a:rPr>
              <a:t>r the history of STIS Side-2, the first-order correction has performed at a satisfactory level for the vast majority of STIS observations </a:t>
            </a:r>
            <a:endParaRPr lang="en-US" sz="2400" dirty="0">
              <a:solidFill>
                <a:schemeClr val="bg1"/>
              </a:solidFill>
              <a:latin typeface="Helvetica" charset="0"/>
              <a:ea typeface="Helvetica" charset="0"/>
              <a:cs typeface="Helvetica" charset="0"/>
            </a:endParaRPr>
          </a:p>
        </p:txBody>
      </p:sp>
      <p:sp>
        <p:nvSpPr>
          <p:cNvPr id="3" name="TextBox 2"/>
          <p:cNvSpPr txBox="1"/>
          <p:nvPr/>
        </p:nvSpPr>
        <p:spPr>
          <a:xfrm>
            <a:off x="26375236" y="28965005"/>
            <a:ext cx="12246429" cy="3847207"/>
          </a:xfrm>
          <a:prstGeom prst="rect">
            <a:avLst/>
          </a:prstGeom>
          <a:noFill/>
        </p:spPr>
        <p:txBody>
          <a:bodyPr wrap="square" rtlCol="0">
            <a:spAutoFit/>
          </a:bodyPr>
          <a:lstStyle/>
          <a:p>
            <a:r>
              <a:rPr lang="en-US" sz="2400" dirty="0" smtClean="0">
                <a:solidFill>
                  <a:schemeClr val="bg1"/>
                </a:solidFill>
                <a:latin typeface="Helvetica" charset="0"/>
                <a:ea typeface="Helvetica" charset="0"/>
                <a:cs typeface="Helvetica" charset="0"/>
              </a:rPr>
              <a:t>This Analysis will be detailed in an upcoming STIS Instrument Science Report.</a:t>
            </a:r>
          </a:p>
          <a:p>
            <a:r>
              <a:rPr lang="en-US" sz="2400" b="1" dirty="0" smtClean="0">
                <a:solidFill>
                  <a:schemeClr val="bg1"/>
                </a:solidFill>
                <a:latin typeface="Helvetica" charset="0"/>
                <a:ea typeface="Helvetica" charset="0"/>
                <a:cs typeface="Helvetica" charset="0"/>
              </a:rPr>
              <a:t>References:</a:t>
            </a:r>
          </a:p>
          <a:p>
            <a:pPr marL="342900" indent="-342900">
              <a:buFont typeface="Arial" charset="0"/>
              <a:buChar char="•"/>
            </a:pPr>
            <a:r>
              <a:rPr lang="en-US" sz="2400" dirty="0" smtClean="0">
                <a:solidFill>
                  <a:schemeClr val="bg1"/>
                </a:solidFill>
                <a:latin typeface="Helvetica" charset="0"/>
                <a:ea typeface="Helvetica" charset="0"/>
                <a:cs typeface="Helvetica" charset="0"/>
              </a:rPr>
              <a:t>STIS ISR: “Temperature Dependence of the STIS CCD Dark Rate During Side-2 Operations”, Brown, 2001</a:t>
            </a:r>
          </a:p>
          <a:p>
            <a:pPr marL="457200" indent="-457200">
              <a:buFont typeface="Arial" charset="0"/>
              <a:buChar char="•"/>
            </a:pPr>
            <a:r>
              <a:rPr lang="en-US" sz="2400" dirty="0" smtClean="0">
                <a:solidFill>
                  <a:schemeClr val="bg1"/>
                </a:solidFill>
                <a:latin typeface="Helvetica" charset="0"/>
                <a:ea typeface="Helvetica" charset="0"/>
                <a:cs typeface="Helvetica" charset="0"/>
              </a:rPr>
              <a:t>STIS ISR: “Performance of the STIS CCD Dark Rate Temperature Correction”, Branton, 2018 (in review)</a:t>
            </a:r>
          </a:p>
          <a:p>
            <a:endParaRPr lang="en-US" sz="2400" b="1" dirty="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Source Code &amp; Poster: </a:t>
            </a:r>
            <a:r>
              <a:rPr lang="en-US" sz="2400" dirty="0">
                <a:solidFill>
                  <a:schemeClr val="bg1"/>
                </a:solidFill>
                <a:latin typeface="Helvetica" charset="0"/>
                <a:ea typeface="Helvetica" charset="0"/>
                <a:cs typeface="Helvetica" charset="0"/>
                <a:hlinkClick r:id="rId14"/>
              </a:rPr>
              <a:t>https://</a:t>
            </a:r>
            <a:r>
              <a:rPr lang="en-US" sz="2400" dirty="0" smtClean="0">
                <a:solidFill>
                  <a:schemeClr val="bg1"/>
                </a:solidFill>
                <a:latin typeface="Helvetica" charset="0"/>
                <a:ea typeface="Helvetica" charset="0"/>
                <a:cs typeface="Helvetica" charset="0"/>
                <a:hlinkClick r:id="rId14"/>
              </a:rPr>
              <a:t>github.com/dougbrn/STIS-TV</a:t>
            </a:r>
            <a:r>
              <a:rPr lang="en-US" sz="2400" dirty="0" smtClean="0">
                <a:solidFill>
                  <a:schemeClr val="bg1"/>
                </a:solidFill>
                <a:latin typeface="Helvetica" charset="0"/>
                <a:ea typeface="Helvetica" charset="0"/>
                <a:cs typeface="Helvetica" charset="0"/>
              </a:rPr>
              <a:t> </a:t>
            </a:r>
            <a:endParaRPr lang="en-US" sz="2400" b="1" dirty="0" smtClean="0">
              <a:solidFill>
                <a:schemeClr val="bg1"/>
              </a:solidFill>
              <a:latin typeface="Helvetica" charset="0"/>
              <a:ea typeface="Helvetica" charset="0"/>
              <a:cs typeface="Helvetica" charset="0"/>
            </a:endParaRPr>
          </a:p>
          <a:p>
            <a:r>
              <a:rPr lang="en-US" sz="2400" b="1" dirty="0" smtClean="0">
                <a:solidFill>
                  <a:schemeClr val="bg1"/>
                </a:solidFill>
                <a:latin typeface="Helvetica" charset="0"/>
                <a:ea typeface="Helvetica" charset="0"/>
                <a:cs typeface="Helvetica" charset="0"/>
              </a:rPr>
              <a:t>Questions?: </a:t>
            </a:r>
            <a:r>
              <a:rPr lang="en-US" sz="2400" dirty="0" smtClean="0">
                <a:solidFill>
                  <a:schemeClr val="bg1"/>
                </a:solidFill>
                <a:latin typeface="Helvetica" charset="0"/>
                <a:ea typeface="Helvetica" charset="0"/>
                <a:cs typeface="Helvetica" charset="0"/>
              </a:rPr>
              <a:t>Email </a:t>
            </a:r>
            <a:r>
              <a:rPr lang="en-US" sz="2400" dirty="0" smtClean="0">
                <a:solidFill>
                  <a:schemeClr val="bg1"/>
                </a:solidFill>
                <a:latin typeface="Helvetica" charset="0"/>
                <a:ea typeface="Helvetica" charset="0"/>
                <a:cs typeface="Helvetica" charset="0"/>
                <a:hlinkClick r:id="rId15"/>
              </a:rPr>
              <a:t>dbranton@stsci.edu</a:t>
            </a:r>
            <a:r>
              <a:rPr lang="en-US" sz="2400" dirty="0" smtClean="0">
                <a:solidFill>
                  <a:schemeClr val="bg1"/>
                </a:solidFill>
                <a:latin typeface="Helvetica" charset="0"/>
                <a:ea typeface="Helvetica" charset="0"/>
                <a:cs typeface="Helvetica" charset="0"/>
              </a:rPr>
              <a:t> or </a:t>
            </a:r>
            <a:r>
              <a:rPr lang="en-US" sz="2400" dirty="0" smtClean="0">
                <a:solidFill>
                  <a:schemeClr val="bg1"/>
                </a:solidFill>
                <a:latin typeface="Helvetica" charset="0"/>
                <a:ea typeface="Helvetica" charset="0"/>
                <a:cs typeface="Helvetica" charset="0"/>
                <a:hlinkClick r:id="rId16"/>
              </a:rPr>
              <a:t>help@stsci.edu</a:t>
            </a:r>
            <a:endParaRPr lang="en-US" sz="2400" dirty="0" smtClean="0">
              <a:solidFill>
                <a:schemeClr val="bg1"/>
              </a:solidFill>
              <a:latin typeface="Helvetica" charset="0"/>
              <a:ea typeface="Helvetica" charset="0"/>
              <a:cs typeface="Helvetica" charset="0"/>
            </a:endParaRPr>
          </a:p>
          <a:p>
            <a:endParaRPr lang="en-US" sz="2800" b="1" dirty="0">
              <a:solidFill>
                <a:schemeClr val="bg1"/>
              </a:solidFill>
              <a:latin typeface="Helvetica" charset="0"/>
              <a:ea typeface="Helvetica" charset="0"/>
              <a:cs typeface="Helvetica" charset="0"/>
            </a:endParaRPr>
          </a:p>
        </p:txBody>
      </p:sp>
    </p:spTree>
    <p:extLst>
      <p:ext uri="{BB962C8B-B14F-4D97-AF65-F5344CB8AC3E}">
        <p14:creationId xmlns:p14="http://schemas.microsoft.com/office/powerpoint/2010/main" val="944912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3240</TotalTime>
  <Words>848</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Gill Sans MT</vt:lpstr>
      <vt:lpstr>Helvetica</vt:lpstr>
      <vt:lpstr>Times New Roman</vt:lpstr>
      <vt:lpstr>Arial</vt:lpstr>
      <vt:lpstr>Parcel</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63</cp:revision>
  <dcterms:created xsi:type="dcterms:W3CDTF">2018-05-07T14:37:29Z</dcterms:created>
  <dcterms:modified xsi:type="dcterms:W3CDTF">2018-05-18T18:03:42Z</dcterms:modified>
</cp:coreProperties>
</file>