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63" r:id="rId5"/>
    <p:sldId id="264" r:id="rId6"/>
    <p:sldId id="262" r:id="rId7"/>
    <p:sldId id="267" r:id="rId8"/>
    <p:sldId id="265" r:id="rId9"/>
    <p:sldId id="258" r:id="rId10"/>
    <p:sldId id="259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102" d="100"/>
          <a:sy n="102" d="100"/>
        </p:scale>
        <p:origin x="12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2C775-8159-3145-B5D5-3B4FBE4B5090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82D5F-7FF9-DA44-99C1-C971E4E8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everything in</a:t>
            </a:r>
            <a:r>
              <a:rPr lang="en-US" baseline="0" dirty="0" smtClean="0"/>
              <a:t> between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E9D88-F2D5-D84E-B553-AD2AE94F9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-105" charset="0"/>
                <a:ea typeface="ＭＳ Ｐゴシック" pitchFamily="-105" charset="-128"/>
                <a:cs typeface="ＭＳ Ｐゴシック" pitchFamily="-105" charset="-128"/>
              </a:rPr>
              <a:t>And this hasn’t changed appreciably over the past 15 years.</a:t>
            </a:r>
          </a:p>
          <a:p>
            <a:r>
              <a:rPr lang="en-US">
                <a:latin typeface="Times New Roman" pitchFamily="-105" charset="0"/>
                <a:ea typeface="ＭＳ Ｐゴシック" pitchFamily="-105" charset="-128"/>
                <a:cs typeface="ＭＳ Ｐゴシック" pitchFamily="-105" charset="-128"/>
              </a:rPr>
              <a:t>With adv in bio, more eff is put into mbpm.  In order to know which mbpm to use, it requires invasive biopsy.  </a:t>
            </a:r>
          </a:p>
          <a:p>
            <a:r>
              <a:rPr lang="en-US">
                <a:latin typeface="Times New Roman" pitchFamily="-105" charset="0"/>
                <a:ea typeface="ＭＳ Ｐゴシック" pitchFamily="-105" charset="-128"/>
                <a:cs typeface="ＭＳ Ｐゴシック" pitchFamily="-105" charset="-128"/>
              </a:rPr>
              <a:t>Biopsy not only risky, but also samples only small portions.  </a:t>
            </a:r>
          </a:p>
          <a:p>
            <a:r>
              <a:rPr lang="en-US">
                <a:latin typeface="Times New Roman" pitchFamily="-105" charset="0"/>
                <a:ea typeface="ＭＳ Ｐゴシック" pitchFamily="-105" charset="-128"/>
                <a:cs typeface="ＭＳ Ｐゴシック" pitchFamily="-105" charset="-128"/>
              </a:rPr>
              <a:t>doesn’t completely charac molecular profiles of tumors or their functional and physiological properties, such as size, location, vascularity, metabolic state, etc. 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32DA4-B1CD-C547-AF9E-D2B850B82FF3}" type="slidenum">
              <a:rPr lang="en-US">
                <a:solidFill>
                  <a:prstClr val="black"/>
                </a:solidFill>
                <a:latin typeface="Times New Roman" pitchFamily="-105" charset="0"/>
                <a:ea typeface="ＭＳ Ｐゴシック" pitchFamily="-105" charset="-128"/>
                <a:cs typeface="ＭＳ Ｐゴシック" pitchFamily="-105" charset="-128"/>
              </a:rPr>
              <a:pPr/>
              <a:t>10</a:t>
            </a:fld>
            <a:endParaRPr lang="en-US">
              <a:solidFill>
                <a:prstClr val="black"/>
              </a:solidFill>
              <a:latin typeface="Times New Roman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48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4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F47C-1617-D54A-A1BD-05870961D4AA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CDBE-2C25-FA47-9E4D-1B284F5F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tif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BMI 217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Prognostics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Multi-modal?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 omics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448680" cy="42430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Many omics representing different levels of molecular biology</a:t>
            </a:r>
          </a:p>
          <a:p>
            <a:pPr lvl="1">
              <a:defRPr/>
            </a:pPr>
            <a:r>
              <a:rPr lang="en-US" dirty="0"/>
              <a:t>Genome: copy number, mutation, translocation</a:t>
            </a:r>
          </a:p>
          <a:p>
            <a:pPr lvl="1">
              <a:defRPr/>
            </a:pPr>
            <a:r>
              <a:rPr lang="en-US" dirty="0"/>
              <a:t>Transcriptome: gene expression, microRNA expression</a:t>
            </a:r>
          </a:p>
          <a:p>
            <a:pPr lvl="1">
              <a:defRPr/>
            </a:pPr>
            <a:r>
              <a:rPr lang="en-US" dirty="0"/>
              <a:t>Methylome: DNA methylation, histone methylation</a:t>
            </a:r>
          </a:p>
          <a:p>
            <a:pPr lvl="1">
              <a:defRPr/>
            </a:pPr>
            <a:r>
              <a:rPr lang="en-US" dirty="0"/>
              <a:t>Proteome: protein expression</a:t>
            </a:r>
          </a:p>
          <a:p>
            <a:pPr>
              <a:defRPr/>
            </a:pPr>
            <a:r>
              <a:rPr lang="en-US" dirty="0" smtClean="0"/>
              <a:t>Rapidly profiled using </a:t>
            </a:r>
            <a:r>
              <a:rPr lang="en-US" dirty="0" smtClean="0">
                <a:solidFill>
                  <a:srgbClr val="F79646"/>
                </a:solidFill>
              </a:rPr>
              <a:t>genome wide </a:t>
            </a:r>
            <a:r>
              <a:rPr lang="en-US" dirty="0" smtClean="0"/>
              <a:t>technologies</a:t>
            </a:r>
          </a:p>
          <a:p>
            <a:pPr lvl="1">
              <a:defRPr/>
            </a:pPr>
            <a:r>
              <a:rPr lang="en-US" dirty="0" smtClean="0"/>
              <a:t>microarray, sequencing, mass spectrometry</a:t>
            </a:r>
          </a:p>
        </p:txBody>
      </p:sp>
    </p:spTree>
    <p:extLst>
      <p:ext uri="{BB962C8B-B14F-4D97-AF65-F5344CB8AC3E}">
        <p14:creationId xmlns:p14="http://schemas.microsoft.com/office/powerpoint/2010/main" val="1963097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4448" y="1578429"/>
            <a:ext cx="4864100" cy="4525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Gene expression</a:t>
            </a:r>
          </a:p>
          <a:p>
            <a:pPr lvl="1"/>
            <a:r>
              <a:rPr lang="en-US" dirty="0" smtClean="0"/>
              <a:t>microRNA expression</a:t>
            </a:r>
          </a:p>
          <a:p>
            <a:pPr lvl="1"/>
            <a:r>
              <a:rPr lang="en-US" dirty="0" smtClean="0"/>
              <a:t>Copy number</a:t>
            </a:r>
          </a:p>
          <a:p>
            <a:pPr lvl="1"/>
            <a:r>
              <a:rPr lang="en-US" dirty="0" smtClean="0"/>
              <a:t>DNA </a:t>
            </a:r>
            <a:r>
              <a:rPr lang="en-US" dirty="0"/>
              <a:t>m</a:t>
            </a:r>
            <a:r>
              <a:rPr lang="en-US" dirty="0" smtClean="0"/>
              <a:t>ethylation</a:t>
            </a:r>
          </a:p>
          <a:p>
            <a:pPr lvl="1"/>
            <a:r>
              <a:rPr lang="en-US" dirty="0" smtClean="0"/>
              <a:t>DNA mutation</a:t>
            </a:r>
          </a:p>
          <a:p>
            <a:pPr lvl="1"/>
            <a:r>
              <a:rPr lang="en-US" dirty="0" smtClean="0"/>
              <a:t>Pathology images</a:t>
            </a:r>
          </a:p>
          <a:p>
            <a:pPr lvl="1"/>
            <a:r>
              <a:rPr lang="en-US" dirty="0" smtClean="0"/>
              <a:t>Medical Images</a:t>
            </a:r>
          </a:p>
          <a:p>
            <a:pPr lvl="1"/>
            <a:endParaRPr lang="en-US" dirty="0"/>
          </a:p>
        </p:txBody>
      </p:sp>
      <p:pic>
        <p:nvPicPr>
          <p:cNvPr id="7" name="Picture 6" descr="microarra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036" y="1600200"/>
            <a:ext cx="2235200" cy="1866900"/>
          </a:xfrm>
          <a:prstGeom prst="rect">
            <a:avLst/>
          </a:prstGeom>
        </p:spPr>
      </p:pic>
      <p:pic>
        <p:nvPicPr>
          <p:cNvPr id="8" name="Picture 7" descr="epigenomi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012" y="1567221"/>
            <a:ext cx="1715429" cy="2493491"/>
          </a:xfrm>
          <a:prstGeom prst="rect">
            <a:avLst/>
          </a:prstGeom>
        </p:spPr>
      </p:pic>
      <p:pic>
        <p:nvPicPr>
          <p:cNvPr id="11" name="Picture 10" descr="IlluminaHiseq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08" y="2671224"/>
            <a:ext cx="1720850" cy="1883194"/>
          </a:xfrm>
          <a:prstGeom prst="rect">
            <a:avLst/>
          </a:prstGeom>
        </p:spPr>
      </p:pic>
      <p:pic>
        <p:nvPicPr>
          <p:cNvPr id="9" name="Picture 8" descr="Glioblastoma2 300dpi RG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011" y="3865443"/>
            <a:ext cx="1828800" cy="1377950"/>
          </a:xfrm>
          <a:prstGeom prst="rect">
            <a:avLst/>
          </a:prstGeom>
        </p:spPr>
      </p:pic>
      <p:pic>
        <p:nvPicPr>
          <p:cNvPr id="5" name="Picture 4" descr="MRexampleROI2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709" y="4060712"/>
            <a:ext cx="1982787" cy="198278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The Cancer genome atlas (</a:t>
            </a:r>
            <a:r>
              <a:rPr lang="en-US" dirty="0" smtClean="0">
                <a:solidFill>
                  <a:srgbClr val="F79646"/>
                </a:solidFill>
              </a:rPr>
              <a:t>TCGA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prognostics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Overview of data types used to predict prognosis</a:t>
            </a:r>
          </a:p>
          <a:p>
            <a:r>
              <a:rPr lang="en-US" dirty="0" smtClean="0"/>
              <a:t>Gene signatures: uniqueness, databases and other uses</a:t>
            </a:r>
          </a:p>
          <a:p>
            <a:r>
              <a:rPr lang="en-US" dirty="0" smtClean="0"/>
              <a:t>Focus on supervised modeling and use of classifiers</a:t>
            </a:r>
          </a:p>
          <a:p>
            <a:r>
              <a:rPr lang="en-US" dirty="0" smtClean="0"/>
              <a:t>Eliminating biases of data: batch correction</a:t>
            </a:r>
          </a:p>
          <a:p>
            <a:r>
              <a:rPr lang="en-US" dirty="0" smtClean="0"/>
              <a:t>Statistical modeling of survival outcomes: cox proportional hazard modeling</a:t>
            </a:r>
          </a:p>
          <a:p>
            <a:r>
              <a:rPr lang="en-US" dirty="0" smtClean="0"/>
              <a:t>Data fusion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4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prognostics?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Prognosis is the long term effect of disease on a patient</a:t>
            </a:r>
          </a:p>
          <a:p>
            <a:pPr lvl="1"/>
            <a:r>
              <a:rPr lang="en-US" dirty="0" smtClean="0"/>
              <a:t>How the patient responded to therapy ..</a:t>
            </a:r>
          </a:p>
          <a:p>
            <a:pPr lvl="1"/>
            <a:r>
              <a:rPr lang="en-US" dirty="0" smtClean="0"/>
              <a:t>Can be the time the patient recurred or relapsed</a:t>
            </a:r>
          </a:p>
          <a:p>
            <a:pPr lvl="1"/>
            <a:r>
              <a:rPr lang="en-US" dirty="0" smtClean="0"/>
              <a:t>Can be time the patient died after diagnosis</a:t>
            </a:r>
          </a:p>
          <a:p>
            <a:r>
              <a:rPr lang="en-US" dirty="0" smtClean="0"/>
              <a:t>Encoded in different ways</a:t>
            </a:r>
          </a:p>
          <a:p>
            <a:pPr lvl="1"/>
            <a:r>
              <a:rPr lang="en-US" dirty="0" smtClean="0"/>
              <a:t>Survival: death vs. alive at a specific time </a:t>
            </a:r>
            <a:r>
              <a:rPr lang="en-US" dirty="0" err="1" smtClean="0"/>
              <a:t>inteval</a:t>
            </a:r>
            <a:r>
              <a:rPr lang="en-US" dirty="0" smtClean="0"/>
              <a:t> after diagnosis (e.g. after 5 years). </a:t>
            </a:r>
          </a:p>
          <a:p>
            <a:pPr lvl="2"/>
            <a:r>
              <a:rPr lang="en-US" dirty="0" smtClean="0"/>
              <a:t>Binary outcome</a:t>
            </a:r>
          </a:p>
          <a:p>
            <a:pPr lvl="1"/>
            <a:r>
              <a:rPr lang="en-US" dirty="0" smtClean="0"/>
              <a:t>Therapy response: </a:t>
            </a:r>
          </a:p>
          <a:p>
            <a:pPr lvl="2"/>
            <a:r>
              <a:rPr lang="en-US" dirty="0" smtClean="0"/>
              <a:t>E.g. Pathologic complete response (</a:t>
            </a:r>
            <a:r>
              <a:rPr lang="en-US" dirty="0" err="1" smtClean="0"/>
              <a:t>pCR</a:t>
            </a:r>
            <a:r>
              <a:rPr lang="en-US" dirty="0" smtClean="0"/>
              <a:t>), partial response, stable disease etc.</a:t>
            </a:r>
          </a:p>
          <a:p>
            <a:pPr lvl="2"/>
            <a:r>
              <a:rPr lang="en-US" dirty="0" smtClean="0"/>
              <a:t>Binary outcome or </a:t>
            </a:r>
            <a:r>
              <a:rPr lang="en-US" dirty="0" err="1" smtClean="0"/>
              <a:t>multicategorical</a:t>
            </a:r>
            <a:endParaRPr lang="en-US" dirty="0" smtClean="0"/>
          </a:p>
          <a:p>
            <a:pPr lvl="1"/>
            <a:r>
              <a:rPr lang="en-US" dirty="0" smtClean="0"/>
              <a:t>Time to event survival</a:t>
            </a:r>
          </a:p>
          <a:p>
            <a:pPr lvl="2"/>
            <a:r>
              <a:rPr lang="en-US" dirty="0" smtClean="0"/>
              <a:t>Event can be anything: relapse, death, recurrence etc. </a:t>
            </a:r>
          </a:p>
          <a:p>
            <a:pPr lvl="2"/>
            <a:r>
              <a:rPr lang="en-US" dirty="0" smtClean="0"/>
              <a:t>Event can be censored: event not recorded patient was alive at last possible time</a:t>
            </a:r>
          </a:p>
          <a:p>
            <a:pPr lvl="2"/>
            <a:r>
              <a:rPr lang="en-US" dirty="0" smtClean="0"/>
              <a:t>Requires specific statistical models to deal with censoring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prognostics?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  <a:ln>
            <a:noFill/>
          </a:ln>
        </p:spPr>
        <p:txBody>
          <a:bodyPr/>
          <a:lstStyle/>
          <a:p>
            <a:r>
              <a:rPr lang="en-US" dirty="0" smtClean="0"/>
              <a:t>Give information to the patient about disease outcome</a:t>
            </a:r>
          </a:p>
          <a:p>
            <a:r>
              <a:rPr lang="en-US" dirty="0" smtClean="0"/>
              <a:t>Availability of high throughput high dimensional data</a:t>
            </a:r>
          </a:p>
          <a:p>
            <a:r>
              <a:rPr lang="en-US" dirty="0" smtClean="0"/>
              <a:t>Change treatment</a:t>
            </a:r>
          </a:p>
          <a:p>
            <a:pPr lvl="1"/>
            <a:r>
              <a:rPr lang="en-US" dirty="0" smtClean="0"/>
              <a:t>Intensify treatment for poor prognosis patients</a:t>
            </a:r>
          </a:p>
          <a:p>
            <a:pPr lvl="1"/>
            <a:r>
              <a:rPr lang="en-US" dirty="0" smtClean="0"/>
              <a:t>Wait-and-see approach for good prognosis patients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40108" y="4696707"/>
            <a:ext cx="71083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Most applications in the prognostics theme will be drawn from </a:t>
            </a:r>
            <a:r>
              <a:rPr lang="en-US" sz="3200" dirty="0" smtClean="0">
                <a:solidFill>
                  <a:schemeClr val="accent6"/>
                </a:solidFill>
              </a:rPr>
              <a:t>oncology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8675712" y="2132695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smtClean="0">
                <a:solidFill>
                  <a:schemeClr val="accent2"/>
                </a:solidFill>
              </a:rPr>
              <a:t>*</a:t>
            </a:r>
            <a:endParaRPr lang="en-US" sz="4800"/>
          </a:p>
        </p:txBody>
      </p:sp>
      <p:sp>
        <p:nvSpPr>
          <p:cNvPr id="6" name="Rectangle 5"/>
          <p:cNvSpPr/>
          <p:nvPr/>
        </p:nvSpPr>
        <p:spPr>
          <a:xfrm>
            <a:off x="10311449" y="6211618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*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618566" y="6442451"/>
            <a:ext cx="147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See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Prognostics used to be based on physician’s interpretation of medical record</a:t>
            </a:r>
          </a:p>
          <a:p>
            <a:pPr lvl="1"/>
            <a:r>
              <a:rPr lang="en-US" dirty="0" smtClean="0"/>
              <a:t>Very limited</a:t>
            </a:r>
          </a:p>
          <a:p>
            <a:pPr lvl="1"/>
            <a:r>
              <a:rPr lang="en-US" dirty="0" smtClean="0"/>
              <a:t>Based on physician’s experience and similar patients</a:t>
            </a:r>
          </a:p>
          <a:p>
            <a:pPr lvl="1"/>
            <a:r>
              <a:rPr lang="en-US" dirty="0" smtClean="0"/>
              <a:t>Data poor</a:t>
            </a:r>
          </a:p>
          <a:p>
            <a:r>
              <a:rPr lang="en-US" dirty="0" smtClean="0"/>
              <a:t>Electronic medical record: </a:t>
            </a:r>
          </a:p>
          <a:p>
            <a:pPr lvl="1"/>
            <a:r>
              <a:rPr lang="en-US" dirty="0" smtClean="0"/>
              <a:t>Digitized data</a:t>
            </a:r>
          </a:p>
          <a:p>
            <a:pPr lvl="1"/>
            <a:r>
              <a:rPr lang="en-US" dirty="0" smtClean="0"/>
              <a:t>Text mining</a:t>
            </a:r>
          </a:p>
          <a:p>
            <a:r>
              <a:rPr lang="en-US" dirty="0" smtClean="0"/>
              <a:t>Technological evolution has unleashed a data tsunami</a:t>
            </a:r>
          </a:p>
          <a:p>
            <a:pPr lvl="1"/>
            <a:r>
              <a:rPr lang="en-US" dirty="0" smtClean="0"/>
              <a:t>Biological sample assays: microarray technology (1999), sequencing (2010), proteomics </a:t>
            </a:r>
          </a:p>
          <a:p>
            <a:pPr lvl="1"/>
            <a:r>
              <a:rPr lang="en-US" dirty="0" smtClean="0"/>
              <a:t>Blood based assays: protein measurements, circulating DNA, etc. </a:t>
            </a:r>
          </a:p>
          <a:p>
            <a:pPr lvl="1"/>
            <a:r>
              <a:rPr lang="en-US" dirty="0" smtClean="0"/>
              <a:t>Quantitative medical imaging</a:t>
            </a:r>
          </a:p>
        </p:txBody>
      </p:sp>
    </p:spTree>
    <p:extLst>
      <p:ext uri="{BB962C8B-B14F-4D97-AF65-F5344CB8AC3E}">
        <p14:creationId xmlns:p14="http://schemas.microsoft.com/office/powerpoint/2010/main" val="12159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availability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Common theme of this evolution</a:t>
            </a:r>
          </a:p>
          <a:p>
            <a:pPr lvl="1"/>
            <a:r>
              <a:rPr lang="en-US" dirty="0" smtClean="0"/>
              <a:t>High throughput data</a:t>
            </a:r>
          </a:p>
          <a:p>
            <a:pPr lvl="1"/>
            <a:r>
              <a:rPr lang="en-US" dirty="0" smtClean="0"/>
              <a:t>High dimensional data (1000s of variables/parameters measured per patient)</a:t>
            </a:r>
          </a:p>
          <a:p>
            <a:pPr lvl="1"/>
            <a:r>
              <a:rPr lang="en-US" dirty="0" smtClean="0"/>
              <a:t>Impossible to interpret directly by physician</a:t>
            </a:r>
          </a:p>
          <a:p>
            <a:r>
              <a:rPr lang="en-US" dirty="0" smtClean="0"/>
              <a:t>Need for data mining/machine learning approach to </a:t>
            </a:r>
            <a:r>
              <a:rPr lang="en-US" dirty="0" smtClean="0">
                <a:solidFill>
                  <a:schemeClr val="accent2"/>
                </a:solidFill>
              </a:rPr>
              <a:t>extract patterns from data</a:t>
            </a:r>
          </a:p>
          <a:p>
            <a:r>
              <a:rPr lang="en-US" dirty="0" smtClean="0"/>
              <a:t>Unsupervised and supervised analysis</a:t>
            </a:r>
          </a:p>
          <a:p>
            <a:r>
              <a:rPr lang="en-US" dirty="0" smtClean="0"/>
              <a:t>Popular classifiers</a:t>
            </a:r>
            <a:r>
              <a:rPr lang="en-US" dirty="0"/>
              <a:t>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Bayesian methods</a:t>
            </a:r>
          </a:p>
          <a:p>
            <a:pPr lvl="1"/>
            <a:r>
              <a:rPr lang="en-US" dirty="0" smtClean="0"/>
              <a:t>Linear regression with regularization</a:t>
            </a:r>
          </a:p>
          <a:p>
            <a:pPr lvl="1"/>
            <a:r>
              <a:rPr lang="en-US" dirty="0" smtClean="0"/>
              <a:t>Decision trees/random forests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884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Breast cancer (van ‘t veer et al. Nature 2002)</a:t>
            </a:r>
          </a:p>
          <a:p>
            <a:pPr lvl="1"/>
            <a:r>
              <a:rPr lang="en-US" dirty="0" smtClean="0"/>
              <a:t>Predicting outcome of breast cancer patients using gene expression produced by microarray technology</a:t>
            </a:r>
          </a:p>
          <a:p>
            <a:pPr lvl="1"/>
            <a:r>
              <a:rPr lang="en-US" dirty="0" smtClean="0"/>
              <a:t>70 gene signature</a:t>
            </a:r>
          </a:p>
          <a:p>
            <a:r>
              <a:rPr lang="en-US" dirty="0" smtClean="0"/>
              <a:t>Validated in Follow-up paper</a:t>
            </a:r>
          </a:p>
          <a:p>
            <a:pPr lvl="1"/>
            <a:r>
              <a:rPr lang="en-US" dirty="0" smtClean="0"/>
              <a:t>Signature of 70 genes to predict breast cancer prognosis</a:t>
            </a:r>
          </a:p>
          <a:p>
            <a:pPr lvl="1"/>
            <a:r>
              <a:rPr lang="en-US" dirty="0" smtClean="0"/>
              <a:t>Some issues with validation due to overlap of training &amp; testing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2" y="0"/>
            <a:ext cx="4851400" cy="662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64" y="255494"/>
            <a:ext cx="7443736" cy="61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Prognostic gene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1542" cy="4351338"/>
          </a:xfrm>
        </p:spPr>
        <p:txBody>
          <a:bodyPr/>
          <a:lstStyle/>
          <a:p>
            <a:r>
              <a:rPr lang="en-US" dirty="0" smtClean="0"/>
              <a:t>Many signatures were discovered for many diseases</a:t>
            </a:r>
          </a:p>
          <a:p>
            <a:r>
              <a:rPr lang="en-US" dirty="0" smtClean="0"/>
              <a:t>Unique signature most likely does not exist</a:t>
            </a:r>
          </a:p>
          <a:p>
            <a:r>
              <a:rPr lang="en-US" dirty="0" smtClean="0"/>
              <a:t>Databases of signatures</a:t>
            </a:r>
          </a:p>
          <a:p>
            <a:pPr lvl="1"/>
            <a:r>
              <a:rPr lang="en-US" dirty="0" err="1" smtClean="0"/>
              <a:t>MSigDB</a:t>
            </a:r>
            <a:endParaRPr lang="en-US" dirty="0" smtClean="0"/>
          </a:p>
          <a:p>
            <a:pPr lvl="1"/>
            <a:r>
              <a:rPr lang="en-US" dirty="0" err="1" smtClean="0"/>
              <a:t>GeneSigDB</a:t>
            </a:r>
            <a:endParaRPr lang="en-US" dirty="0" smtClean="0"/>
          </a:p>
          <a:p>
            <a:r>
              <a:rPr lang="en-US" dirty="0" smtClean="0"/>
              <a:t>Signatures have additional use case</a:t>
            </a:r>
          </a:p>
          <a:p>
            <a:pPr lvl="1"/>
            <a:r>
              <a:rPr lang="en-US" dirty="0" smtClean="0"/>
              <a:t>Used for gene set enrichment analysis for other studies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/>
          <a:stretch/>
        </p:blipFill>
        <p:spPr>
          <a:xfrm>
            <a:off x="6720005" y="2153409"/>
            <a:ext cx="5412771" cy="3695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12025" r="5702"/>
          <a:stretch/>
        </p:blipFill>
        <p:spPr>
          <a:xfrm>
            <a:off x="6669742" y="2061158"/>
            <a:ext cx="5405718" cy="38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prognostics 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Challenge of high dimensional data</a:t>
            </a:r>
          </a:p>
          <a:p>
            <a:pPr lvl="1"/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Systematic noise in data</a:t>
            </a:r>
          </a:p>
          <a:p>
            <a:r>
              <a:rPr lang="en-US" dirty="0" smtClean="0"/>
              <a:t>Need rigorous preprocessing strategy</a:t>
            </a:r>
          </a:p>
          <a:p>
            <a:pPr lvl="1"/>
            <a:r>
              <a:rPr lang="en-US" dirty="0" smtClean="0"/>
              <a:t>Signal to noise of high throughput biological data is low</a:t>
            </a:r>
          </a:p>
          <a:p>
            <a:pPr lvl="1"/>
            <a:r>
              <a:rPr lang="en-US" dirty="0" smtClean="0"/>
              <a:t>Batch correction to eliminate technical effects on parameters</a:t>
            </a:r>
          </a:p>
          <a:p>
            <a:r>
              <a:rPr lang="en-US" dirty="0" smtClean="0"/>
              <a:t>Need rigorous validation strategy</a:t>
            </a:r>
          </a:p>
          <a:p>
            <a:pPr lvl="1"/>
            <a:r>
              <a:rPr lang="en-US" dirty="0" smtClean="0"/>
              <a:t>Cross validation (leave on out, 10-fold)</a:t>
            </a:r>
          </a:p>
          <a:p>
            <a:pPr lvl="1"/>
            <a:r>
              <a:rPr lang="en-US" dirty="0" smtClean="0"/>
              <a:t>Randomization strategy</a:t>
            </a:r>
          </a:p>
          <a:p>
            <a:r>
              <a:rPr lang="en-US" dirty="0" smtClean="0"/>
              <a:t>Need for independent test set to assess local biases in</a:t>
            </a:r>
          </a:p>
          <a:p>
            <a:pPr lvl="1"/>
            <a:r>
              <a:rPr lang="en-US" dirty="0" smtClean="0"/>
              <a:t>Ethnicity</a:t>
            </a:r>
          </a:p>
          <a:p>
            <a:pPr lvl="1"/>
            <a:r>
              <a:rPr lang="en-US" dirty="0" smtClean="0"/>
              <a:t>Population bias</a:t>
            </a:r>
          </a:p>
          <a:p>
            <a:pPr lvl="1"/>
            <a:r>
              <a:rPr lang="en-US" dirty="0" smtClean="0"/>
              <a:t>Handling of samples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fusion for prognostics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3200" dirty="0"/>
              <a:t>Combining multiple data sets to improve a learning task</a:t>
            </a:r>
          </a:p>
          <a:p>
            <a:pPr marL="342900" lvl="1" indent="-342900"/>
            <a:r>
              <a:rPr lang="en-US" sz="3200" dirty="0"/>
              <a:t>Exploiting potential </a:t>
            </a:r>
            <a:r>
              <a:rPr lang="en-US" sz="3200" dirty="0">
                <a:solidFill>
                  <a:srgbClr val="F79646"/>
                </a:solidFill>
              </a:rPr>
              <a:t>synergy</a:t>
            </a:r>
            <a:r>
              <a:rPr lang="en-US" sz="3200" dirty="0"/>
              <a:t> of multiple data </a:t>
            </a:r>
            <a:r>
              <a:rPr lang="en-US" sz="3200" dirty="0" smtClean="0"/>
              <a:t>modalities</a:t>
            </a:r>
          </a:p>
          <a:p>
            <a:pPr marL="342900" lvl="1" indent="-342900"/>
            <a:r>
              <a:rPr lang="en-US" sz="3200" dirty="0" smtClean="0"/>
              <a:t>Increasing </a:t>
            </a:r>
            <a:r>
              <a:rPr lang="en-US" sz="3200" dirty="0"/>
              <a:t>availability of multi-modal/multi-scale data sets in the public domain</a:t>
            </a:r>
          </a:p>
          <a:p>
            <a:pPr marL="342900" lvl="1" indent="-342900"/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8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698</Words>
  <Application>Microsoft Office PowerPoint</Application>
  <PresentationFormat>Widescreen</PresentationFormat>
  <Paragraphs>118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Times New Roman</vt:lpstr>
      <vt:lpstr>Office Theme</vt:lpstr>
      <vt:lpstr>BMI 217</vt:lpstr>
      <vt:lpstr>What is prognostics?</vt:lpstr>
      <vt:lpstr>Why prognostics?</vt:lpstr>
      <vt:lpstr>Data availability</vt:lpstr>
      <vt:lpstr>Data availability continued</vt:lpstr>
      <vt:lpstr>Early examples</vt:lpstr>
      <vt:lpstr>Prognostic gene signatures</vt:lpstr>
      <vt:lpstr>Evaluation of prognostics models </vt:lpstr>
      <vt:lpstr>Data fusion for prognostics</vt:lpstr>
      <vt:lpstr>Why Multi-modal?     omics revolution</vt:lpstr>
      <vt:lpstr>Example: The Cancer genome atlas (TCGA)</vt:lpstr>
      <vt:lpstr>Summary prognostics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217</dc:title>
  <dc:creator>Olivier Michel Simonne Gevaert</dc:creator>
  <cp:lastModifiedBy>Michel Dumontier</cp:lastModifiedBy>
  <cp:revision>6</cp:revision>
  <dcterms:created xsi:type="dcterms:W3CDTF">2016-01-11T09:35:11Z</dcterms:created>
  <dcterms:modified xsi:type="dcterms:W3CDTF">2016-01-11T17:38:19Z</dcterms:modified>
</cp:coreProperties>
</file>