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73" r:id="rId7"/>
    <p:sldId id="272" r:id="rId8"/>
    <p:sldId id="274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726D-2185-413D-8A3F-063E539EF1E3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243F5-D211-4C4D-9C24-3CD3A11CD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</a:t>
            </a:r>
            <a:r>
              <a:rPr lang="en-US" baseline="0" dirty="0" smtClean="0"/>
              <a:t> to cover all the material in these 2 books in the CSS section of this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43F5-D211-4C4D-9C24-3CD3A11CD8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aren’t going to cover tables as in cs193c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aren’t going to do DBs or PHP in INFO344. </a:t>
            </a:r>
          </a:p>
          <a:p>
            <a:r>
              <a:rPr lang="en-US" baseline="0" dirty="0" smtClean="0"/>
              <a:t>We will do Java </a:t>
            </a:r>
            <a:r>
              <a:rPr lang="en-US" baseline="0" dirty="0" err="1" smtClean="0"/>
              <a:t>Servlets</a:t>
            </a:r>
            <a:r>
              <a:rPr lang="en-US" baseline="0" dirty="0" smtClean="0"/>
              <a:t> as an addendum to AJAX because Java scales in the enterprise and is more </a:t>
            </a:r>
            <a:r>
              <a:rPr lang="en-US" baseline="0" dirty="0" err="1" smtClean="0"/>
              <a:t>prevalant</a:t>
            </a:r>
            <a:r>
              <a:rPr lang="en-US" baseline="0" dirty="0" smtClean="0"/>
              <a:t> for those seeking jobs.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43F5-D211-4C4D-9C24-3CD3A11CD8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page, says quirks mode. </a:t>
            </a:r>
          </a:p>
          <a:p>
            <a:r>
              <a:rPr lang="en-US" baseline="0" dirty="0" err="1" smtClean="0"/>
              <a:t>Goto</a:t>
            </a:r>
            <a:r>
              <a:rPr lang="en-US" baseline="0" dirty="0" smtClean="0"/>
              <a:t> URL: http://www.stanford.edu/class/cs193c/handouts/h03-layout.pdf</a:t>
            </a:r>
          </a:p>
          <a:p>
            <a:r>
              <a:rPr lang="en-US" baseline="0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43F5-D211-4C4D-9C24-3CD3A11CD8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</a:t>
            </a:r>
            <a:r>
              <a:rPr lang="en-US" baseline="0" dirty="0" smtClean="0"/>
              <a:t> the 3 different standards. Class </a:t>
            </a:r>
            <a:r>
              <a:rPr lang="en-US" baseline="0" dirty="0" err="1" smtClean="0"/>
              <a:t>Question:Why</a:t>
            </a:r>
            <a:r>
              <a:rPr lang="en-US" baseline="0" dirty="0" smtClean="0"/>
              <a:t> are there 3 different standards?  What is the functional difference? XHTML requires closing tags, no optional. Closer to xml grammar standards</a:t>
            </a:r>
          </a:p>
          <a:p>
            <a:r>
              <a:rPr lang="en-US" baseline="0" dirty="0" smtClean="0"/>
              <a:t>Covered in Ch2 HTML&amp;CSS The good parts. </a:t>
            </a:r>
          </a:p>
          <a:p>
            <a:r>
              <a:rPr lang="en-US" baseline="0" dirty="0" smtClean="0"/>
              <a:t>HTML first, different user-agents or browsers implemented the specification differently. HTML has optional &lt;/p&gt; and &lt;/</a:t>
            </a:r>
            <a:r>
              <a:rPr lang="en-US" baseline="0" dirty="0" err="1" smtClean="0"/>
              <a:t>li</a:t>
            </a:r>
            <a:r>
              <a:rPr lang="en-US" baseline="0" dirty="0" smtClean="0"/>
              <a:t>&gt; tags. Problem was parsing the optional combinations. There was no limit to the potential nesting. Impossible to build a </a:t>
            </a:r>
            <a:r>
              <a:rPr lang="en-US" baseline="0" dirty="0" err="1" smtClean="0"/>
              <a:t>nonambiguous</a:t>
            </a:r>
            <a:r>
              <a:rPr lang="en-US" baseline="0" dirty="0" smtClean="0"/>
              <a:t> parser to support this. </a:t>
            </a:r>
          </a:p>
          <a:p>
            <a:r>
              <a:rPr lang="en-US" baseline="0" dirty="0" smtClean="0"/>
              <a:t>XHTML removed the optional tag part either a closing tag was required or forbidden. This made the grammar well behaved and implementable. </a:t>
            </a:r>
          </a:p>
          <a:p>
            <a:r>
              <a:rPr lang="en-US" baseline="0" dirty="0" smtClean="0"/>
              <a:t>A minimum webpage needs HTML, body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43F5-D211-4C4D-9C24-3CD3A11CD8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tag is “a” the attribute is the attribute name=“value”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 names are left side of =, Attribute values are RHS of =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43F5-D211-4C4D-9C24-3CD3A11CD8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6B97-9D4F-4687-A9DB-90AE5F6011E9}" type="datetimeFigureOut">
              <a:rPr lang="en-US" smtClean="0"/>
              <a:pPr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21EB-D959-4D66-B564-E42E19D4B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sitepoint.com/css/doctypesniffing" TargetMode="External"/><Relationship Id="rId2" Type="http://schemas.openxmlformats.org/officeDocument/2006/relationships/hyperlink" Target="http://hsivonen.iki.fi/docty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alidator.w3.org/#validate_by_upload+with_options" TargetMode="External"/><Relationship Id="rId4" Type="http://schemas.openxmlformats.org/officeDocument/2006/relationships/hyperlink" Target="http://jigsaw.w3.org/css-validator/#validate_by_uplo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byfunc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ags/ref_eventattributes.asp" TargetMode="External"/><Relationship Id="rId4" Type="http://schemas.openxmlformats.org/officeDocument/2006/relationships/hyperlink" Target="http://www.w3schools.com/tags/ref_standardattribute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stapart.com/articles/howtosizetextincss/" TargetMode="External"/><Relationship Id="rId2" Type="http://schemas.openxmlformats.org/officeDocument/2006/relationships/hyperlink" Target="http://html-color-code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wmac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reilly.com/catalog/97805961576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reilly.com/catalog/978059652687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93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urses.washington.edu/info344/sp11/schedule.shtml" TargetMode="External"/><Relationship Id="rId4" Type="http://schemas.openxmlformats.org/officeDocument/2006/relationships/hyperlink" Target="http://courses.washington.edu/info34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pederick.com/work/web-developer/" TargetMode="External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0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w3.org/html5/spec/Overview.html" TargetMode="External"/><Relationship Id="rId4" Type="http://schemas.openxmlformats.org/officeDocument/2006/relationships/hyperlink" Target="http://www.w3.org/TR/xhtml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Class CSS L1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HTML/CSS Intro</a:t>
            </a:r>
          </a:p>
          <a:p>
            <a:r>
              <a:rPr lang="en-US" dirty="0" smtClean="0"/>
              <a:t>No background needed!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0273" y="1600200"/>
            <a:ext cx="5923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94220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Structure/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Doctypes</a:t>
            </a:r>
            <a:r>
              <a:rPr lang="en-US" dirty="0" smtClean="0"/>
              <a:t> =&gt; Browser Rendering Modes. </a:t>
            </a:r>
          </a:p>
          <a:p>
            <a:pPr lvl="1"/>
            <a:r>
              <a:rPr lang="en-US" dirty="0" smtClean="0"/>
              <a:t>Quirks Mode, Standards Mode, Almost Standards mode. </a:t>
            </a:r>
            <a:r>
              <a:rPr lang="en-US" dirty="0" smtClean="0">
                <a:hlinkClick r:id="rId2"/>
              </a:rPr>
              <a:t>http://hsivonen.iki.fi/doctype/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Doctypes</a:t>
            </a:r>
            <a:r>
              <a:rPr lang="en-US" dirty="0" smtClean="0"/>
              <a:t>, Strict, Loose, Transitional</a:t>
            </a:r>
          </a:p>
          <a:p>
            <a:r>
              <a:rPr lang="en-US" dirty="0" err="1" smtClean="0"/>
              <a:t>Doctype</a:t>
            </a:r>
            <a:r>
              <a:rPr lang="en-US" dirty="0" smtClean="0"/>
              <a:t> sniffing: </a:t>
            </a:r>
            <a:r>
              <a:rPr lang="en-US" dirty="0" smtClean="0">
                <a:hlinkClick r:id="rId3"/>
              </a:rPr>
              <a:t>http://reference.sitepoint.com/css/doctypesniffing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Use XHTML 1.0</a:t>
            </a:r>
          </a:p>
          <a:p>
            <a:r>
              <a:rPr lang="en-US" dirty="0" smtClean="0"/>
              <a:t>Submit your webpage to a </a:t>
            </a:r>
            <a:r>
              <a:rPr lang="en-US" dirty="0" err="1" smtClean="0"/>
              <a:t>validator</a:t>
            </a:r>
            <a:r>
              <a:rPr lang="en-US" dirty="0"/>
              <a:t> </a:t>
            </a:r>
            <a:r>
              <a:rPr lang="en-US" dirty="0" smtClean="0"/>
              <a:t>-- DEMO 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CSS </a:t>
            </a:r>
            <a:r>
              <a:rPr lang="en-US" dirty="0" err="1" smtClean="0">
                <a:hlinkClick r:id="rId4"/>
              </a:rPr>
              <a:t>Validator</a:t>
            </a: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(X)HTML </a:t>
            </a:r>
            <a:r>
              <a:rPr lang="en-US" dirty="0" err="1" smtClean="0">
                <a:hlinkClick r:id="rId5"/>
              </a:rPr>
              <a:t>Validator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Refer to Ch14 HTML &amp; CSS: The good parts for discussion on evolution of standards, browser support, IE 6 issues, etc..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CSS Missing Manual Ch 1-5</a:t>
            </a:r>
          </a:p>
          <a:p>
            <a:pPr>
              <a:buNone/>
            </a:pPr>
            <a:r>
              <a:rPr lang="en-US" dirty="0" smtClean="0"/>
              <a:t>HTML Elements, </a:t>
            </a:r>
            <a:r>
              <a:rPr lang="en-US" dirty="0" smtClean="0">
                <a:hlinkClick r:id="rId3"/>
              </a:rPr>
              <a:t>tags</a:t>
            </a:r>
            <a:r>
              <a:rPr lang="en-US" dirty="0" smtClean="0"/>
              <a:t> and attributes</a:t>
            </a:r>
          </a:p>
          <a:p>
            <a:pPr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="http://www.w3schools.com"&gt;This is a link&lt;/a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HTML Standard Attributes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HTML Event Attributes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Nothing to do with CSS for now</a:t>
            </a:r>
          </a:p>
          <a:p>
            <a:pPr>
              <a:buNone/>
            </a:pPr>
            <a:r>
              <a:rPr lang="en-US" dirty="0" smtClean="0"/>
              <a:t>DEMO (HTML Attributes)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 demo we saw how HTML attribute values causes changes in the browser rendering engine. </a:t>
            </a:r>
          </a:p>
          <a:p>
            <a:r>
              <a:rPr lang="en-US" dirty="0" smtClean="0"/>
              <a:t>2 Parts to a browser HTML=&gt;DOM Tree, CSS Rules=&gt;Layout Engine</a:t>
            </a:r>
          </a:p>
          <a:p>
            <a:r>
              <a:rPr lang="en-US" dirty="0" smtClean="0"/>
              <a:t>Design goal: separate presentation of the HTML from the HTML code. 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ZenGarden</a:t>
            </a:r>
            <a:r>
              <a:rPr lang="en-US" dirty="0" smtClean="0"/>
              <a:t>. Same HTML, different </a:t>
            </a:r>
            <a:r>
              <a:rPr lang="en-US" dirty="0" err="1" smtClean="0"/>
              <a:t>webpages</a:t>
            </a:r>
            <a:r>
              <a:rPr lang="en-US" dirty="0" smtClean="0"/>
              <a:t>. DEMO (CSS </a:t>
            </a:r>
            <a:r>
              <a:rPr lang="en-US" dirty="0" err="1" smtClean="0"/>
              <a:t>ZenGarden</a:t>
            </a:r>
            <a:r>
              <a:rPr lang="en-US" dirty="0" smtClean="0"/>
              <a:t> Demos)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Parts of a CSS Rule</a:t>
            </a:r>
          </a:p>
          <a:p>
            <a:pPr>
              <a:buNone/>
            </a:pPr>
            <a:r>
              <a:rPr lang="en-US" dirty="0" smtClean="0"/>
              <a:t>&lt;h1&gt; This is red&lt;/h1&gt;</a:t>
            </a:r>
          </a:p>
          <a:p>
            <a:pPr>
              <a:buNone/>
            </a:pPr>
            <a:r>
              <a:rPr lang="en-US" dirty="0" smtClean="0"/>
              <a:t>How do we make the text red? </a:t>
            </a:r>
          </a:p>
          <a:p>
            <a:r>
              <a:rPr lang="en-US" dirty="0" smtClean="0"/>
              <a:t>Put HTML styles in a HTML &lt;style&gt; tag. CSS selector, </a:t>
            </a:r>
            <a:r>
              <a:rPr lang="en-US" dirty="0" err="1" smtClean="0"/>
              <a:t>css</a:t>
            </a:r>
            <a:r>
              <a:rPr lang="en-US" dirty="0" smtClean="0"/>
              <a:t> property, </a:t>
            </a:r>
            <a:r>
              <a:rPr lang="en-US" dirty="0" err="1" smtClean="0"/>
              <a:t>css</a:t>
            </a:r>
            <a:r>
              <a:rPr lang="en-US" dirty="0" smtClean="0"/>
              <a:t> value. </a:t>
            </a:r>
          </a:p>
          <a:p>
            <a:r>
              <a:rPr lang="en-US" dirty="0" smtClean="0"/>
              <a:t>Style tags don’t support event attributes, only std attributes. Event attributes are modified using JS. </a:t>
            </a:r>
          </a:p>
          <a:p>
            <a:pPr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h1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 Sizes,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Colors </a:t>
            </a:r>
            <a:r>
              <a:rPr lang="en-US" dirty="0" err="1" smtClean="0">
                <a:hlinkClick r:id="rId2"/>
              </a:rPr>
              <a:t>ColorWheel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c</a:t>
            </a:r>
            <a:r>
              <a:rPr lang="en-US" dirty="0" smtClean="0"/>
              <a:t>olor=#345533 hexadecimal format for RGB</a:t>
            </a:r>
          </a:p>
          <a:p>
            <a:pPr lvl="1">
              <a:buNone/>
            </a:pPr>
            <a:r>
              <a:rPr lang="en-US" dirty="0" smtClean="0"/>
              <a:t>color=</a:t>
            </a:r>
            <a:r>
              <a:rPr lang="en-US" dirty="0" err="1" smtClean="0"/>
              <a:t>rgb</a:t>
            </a:r>
            <a:r>
              <a:rPr lang="en-US" dirty="0" smtClean="0"/>
              <a:t>(3,44,33); decimal format(0-255) for RGB </a:t>
            </a:r>
          </a:p>
          <a:p>
            <a:pPr lvl="1">
              <a:buNone/>
            </a:pPr>
            <a:r>
              <a:rPr lang="en-US" dirty="0" smtClean="0"/>
              <a:t>color=red; limited range</a:t>
            </a:r>
          </a:p>
          <a:p>
            <a:pPr lvl="1">
              <a:buNone/>
            </a:pPr>
            <a:r>
              <a:rPr lang="en-US" dirty="0" smtClean="0"/>
              <a:t>color=</a:t>
            </a:r>
            <a:r>
              <a:rPr lang="en-US" dirty="0" err="1" smtClean="0"/>
              <a:t>rgb</a:t>
            </a:r>
            <a:r>
              <a:rPr lang="en-US" dirty="0" smtClean="0"/>
              <a:t>(50%,20%,40%);</a:t>
            </a:r>
          </a:p>
          <a:p>
            <a:r>
              <a:rPr lang="en-US" dirty="0" smtClean="0"/>
              <a:t>font-size (default values), </a:t>
            </a:r>
          </a:p>
          <a:p>
            <a:pPr lvl="1">
              <a:buNone/>
            </a:pPr>
            <a:r>
              <a:rPr lang="en-US" dirty="0" smtClean="0"/>
              <a:t> 1 </a:t>
            </a:r>
            <a:r>
              <a:rPr lang="en-US" dirty="0" err="1" smtClean="0"/>
              <a:t>em</a:t>
            </a:r>
            <a:r>
              <a:rPr lang="en-US" dirty="0" smtClean="0"/>
              <a:t>; 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smtClean="0"/>
              <a:t>size system from typography an </a:t>
            </a:r>
            <a:r>
              <a:rPr lang="en-US" dirty="0" err="1" smtClean="0"/>
              <a:t>em</a:t>
            </a:r>
            <a:r>
              <a:rPr lang="en-US" dirty="0" smtClean="0"/>
              <a:t> is the default font size in browsers, mostly the browser default setting is 16px. </a:t>
            </a:r>
            <a:r>
              <a:rPr lang="en-US" dirty="0" err="1" smtClean="0"/>
              <a:t>em</a:t>
            </a:r>
            <a:r>
              <a:rPr lang="en-US" dirty="0" smtClean="0"/>
              <a:t> refers to parent size of font. Not an absolute size. Good for designing in proportions. </a:t>
            </a:r>
            <a:r>
              <a:rPr lang="en-US" dirty="0" err="1" smtClean="0"/>
              <a:t>Em</a:t>
            </a:r>
            <a:r>
              <a:rPr lang="en-US" dirty="0" smtClean="0"/>
              <a:t> is an Inherited property</a:t>
            </a:r>
          </a:p>
          <a:p>
            <a:pPr lvl="1">
              <a:buNone/>
            </a:pPr>
            <a:r>
              <a:rPr lang="en-US" dirty="0" smtClean="0"/>
              <a:t>100%, current font size. </a:t>
            </a:r>
          </a:p>
          <a:p>
            <a:pPr lvl="1">
              <a:buNone/>
            </a:pPr>
            <a:r>
              <a:rPr lang="en-US" dirty="0" smtClean="0"/>
              <a:t>14pt, fixed size, one pt=1/72 inch</a:t>
            </a:r>
          </a:p>
          <a:p>
            <a:pPr lvl="1">
              <a:buNone/>
            </a:pPr>
            <a:r>
              <a:rPr lang="en-US" dirty="0" smtClean="0"/>
              <a:t>10px, pixel is fixed size, one pixel on display unit</a:t>
            </a:r>
          </a:p>
          <a:p>
            <a:pPr lvl="1">
              <a:buNone/>
            </a:pPr>
            <a:r>
              <a:rPr lang="en-US" dirty="0"/>
              <a:t>x</a:t>
            </a:r>
            <a:r>
              <a:rPr lang="en-US" dirty="0" smtClean="0"/>
              <a:t>x-small, x-small, small, medium, large, x-large, xx-large</a:t>
            </a:r>
          </a:p>
          <a:p>
            <a:pPr lvl="1">
              <a:buNone/>
            </a:pPr>
            <a:r>
              <a:rPr lang="en-US" dirty="0" smtClean="0"/>
              <a:t>Design using Body as percentage, Text size in </a:t>
            </a:r>
            <a:r>
              <a:rPr lang="en-US" dirty="0" err="1" smtClean="0"/>
              <a:t>ems</a:t>
            </a:r>
            <a:r>
              <a:rPr lang="en-US" dirty="0" smtClean="0"/>
              <a:t>, line height in pixels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http://www.alistapart.com/articles/howtosizetextincss/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Tutorial 2.5 Creating 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basic.html downloaded from </a:t>
            </a:r>
            <a:r>
              <a:rPr lang="en-US" dirty="0" smtClean="0">
                <a:hlinkClick r:id="rId2"/>
              </a:rPr>
              <a:t>http://sawmac.com/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Before After</a:t>
            </a:r>
          </a:p>
          <a:p>
            <a:r>
              <a:rPr lang="en-US" dirty="0" smtClean="0"/>
              <a:t>Add &lt;h1 style = “color:#c7AA8D”&gt;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Tutorial 2.5 Creating internal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Tutorial 2.5 External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3"/>
              </a:rPr>
              <a:t>HTML and CSS: the Good Parts</a:t>
            </a:r>
            <a:endParaRPr lang="en-US" dirty="0"/>
          </a:p>
          <a:p>
            <a:pPr lvl="1">
              <a:buNone/>
            </a:pPr>
            <a:r>
              <a:rPr lang="en-US" b="1" dirty="0"/>
              <a:t>Author: Ben </a:t>
            </a:r>
            <a:r>
              <a:rPr lang="en-US" b="1" dirty="0" err="1"/>
              <a:t>Henick</a:t>
            </a:r>
            <a:endParaRPr lang="en-US" dirty="0"/>
          </a:p>
          <a:p>
            <a:pPr lvl="1">
              <a:buNone/>
            </a:pPr>
            <a:r>
              <a:rPr lang="en-US" b="1" dirty="0"/>
              <a:t>Publisher: O’Reilly Media, Inc. </a:t>
            </a:r>
            <a:endParaRPr lang="en-US" dirty="0"/>
          </a:p>
          <a:p>
            <a:pPr lvl="1">
              <a:buNone/>
            </a:pPr>
            <a:r>
              <a:rPr lang="en-US" b="1" dirty="0"/>
              <a:t>Pub Date: </a:t>
            </a:r>
            <a:r>
              <a:rPr lang="en-US" b="1" dirty="0" smtClean="0"/>
              <a:t>2/18/2010</a:t>
            </a:r>
          </a:p>
          <a:p>
            <a:r>
              <a:rPr lang="en-US" b="1" dirty="0" smtClean="0">
                <a:hlinkClick r:id="rId4"/>
              </a:rPr>
              <a:t>CSS</a:t>
            </a:r>
            <a:r>
              <a:rPr lang="en-US" b="1" dirty="0">
                <a:hlinkClick r:id="rId4"/>
              </a:rPr>
              <a:t>: The Missing Manual</a:t>
            </a:r>
            <a:endParaRPr lang="en-US" dirty="0"/>
          </a:p>
          <a:p>
            <a:pPr lvl="1">
              <a:buNone/>
            </a:pPr>
            <a:r>
              <a:rPr lang="en-US" b="1" dirty="0"/>
              <a:t>Author: David Sawyer </a:t>
            </a:r>
            <a:r>
              <a:rPr lang="en-US" b="1" dirty="0" err="1"/>
              <a:t>McFarnald</a:t>
            </a:r>
            <a:endParaRPr lang="en-US" dirty="0"/>
          </a:p>
          <a:p>
            <a:pPr lvl="1">
              <a:buNone/>
            </a:pPr>
            <a:r>
              <a:rPr lang="en-US" b="1" dirty="0"/>
              <a:t>Publisher: O’Reilly Media, Inc.</a:t>
            </a:r>
            <a:endParaRPr lang="en-US" dirty="0"/>
          </a:p>
          <a:p>
            <a:pPr lvl="1">
              <a:buNone/>
            </a:pPr>
            <a:r>
              <a:rPr lang="en-US" b="1" dirty="0"/>
              <a:t>Pub Date </a:t>
            </a:r>
            <a:r>
              <a:rPr lang="en-US" b="1" dirty="0" smtClean="0"/>
              <a:t>8.24.2009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Selectors</a:t>
            </a:r>
          </a:p>
          <a:p>
            <a:r>
              <a:rPr lang="en-US" dirty="0" smtClean="0"/>
              <a:t>Class Selectors</a:t>
            </a:r>
          </a:p>
          <a:p>
            <a:r>
              <a:rPr lang="en-US" dirty="0" smtClean="0"/>
              <a:t>ID Selectors</a:t>
            </a:r>
          </a:p>
          <a:p>
            <a:r>
              <a:rPr lang="en-US" dirty="0" err="1" smtClean="0"/>
              <a:t>PseudoClasses</a:t>
            </a:r>
            <a:r>
              <a:rPr lang="en-US" dirty="0" smtClean="0"/>
              <a:t>/Elements</a:t>
            </a:r>
          </a:p>
          <a:p>
            <a:r>
              <a:rPr lang="en-US" dirty="0" smtClean="0"/>
              <a:t>Tutorial: Selector Sampler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</a:t>
            </a:r>
            <a:r>
              <a:rPr lang="en-US" dirty="0" smtClean="0">
                <a:hlinkClick r:id="rId3"/>
              </a:rPr>
              <a:t>cs193c </a:t>
            </a:r>
            <a:endParaRPr lang="en-US" dirty="0" smtClean="0"/>
          </a:p>
          <a:p>
            <a:r>
              <a:rPr lang="en-US" dirty="0" smtClean="0"/>
              <a:t>University of Washington </a:t>
            </a:r>
            <a:r>
              <a:rPr lang="en-US" dirty="0" smtClean="0">
                <a:hlinkClick r:id="rId4"/>
              </a:rPr>
              <a:t>INFO 343</a:t>
            </a:r>
            <a:endParaRPr lang="en-US" dirty="0" smtClean="0"/>
          </a:p>
          <a:p>
            <a:pPr marL="342900" lvl="1" indent="-342900">
              <a:buNone/>
            </a:pPr>
            <a:r>
              <a:rPr lang="en-US" dirty="0"/>
              <a:t>	</a:t>
            </a:r>
            <a:r>
              <a:rPr lang="en-US" dirty="0" smtClean="0"/>
              <a:t>FE focus, no server programming, building portfolio as a demonstration of ability</a:t>
            </a:r>
            <a:endParaRPr lang="en-US" dirty="0"/>
          </a:p>
          <a:p>
            <a:r>
              <a:rPr lang="en-US" dirty="0" smtClean="0"/>
              <a:t>University of Washington </a:t>
            </a:r>
            <a:r>
              <a:rPr lang="en-US" dirty="0" smtClean="0">
                <a:hlinkClick r:id="rId5"/>
              </a:rPr>
              <a:t>INFO 344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Apache </a:t>
            </a:r>
            <a:r>
              <a:rPr lang="en-US" dirty="0"/>
              <a:t>S</a:t>
            </a:r>
            <a:r>
              <a:rPr lang="en-US" dirty="0" smtClean="0"/>
              <a:t>erver,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 db, </a:t>
            </a:r>
            <a:r>
              <a:rPr lang="en-US" dirty="0" err="1" smtClean="0"/>
              <a:t>jQuery</a:t>
            </a:r>
            <a:r>
              <a:rPr lang="en-US" dirty="0" smtClean="0"/>
              <a:t> AJAX, cookies &amp; sessions, DOM, XML, JSON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Hands on Programming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 existing web sites, practice WYSWIG CSS coding skills using </a:t>
            </a:r>
            <a:r>
              <a:rPr lang="en-US" dirty="0" err="1" smtClean="0">
                <a:hlinkClick r:id="rId2"/>
              </a:rPr>
              <a:t>csszengarden</a:t>
            </a:r>
            <a:r>
              <a:rPr lang="en-US" dirty="0" smtClean="0"/>
              <a:t> variations as a template with tutorials from CSS: The missing manual to develop the theory.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 Goal(6 lectures): Reverse Engineer webpage designs, start with CSS </a:t>
            </a:r>
            <a:r>
              <a:rPr lang="en-US" dirty="0" err="1" smtClean="0"/>
              <a:t>ZenGarden</a:t>
            </a:r>
            <a:endParaRPr lang="en-US" dirty="0" smtClean="0"/>
          </a:p>
          <a:p>
            <a:r>
              <a:rPr lang="en-US" dirty="0" smtClean="0"/>
              <a:t>JavaScript(4 </a:t>
            </a:r>
            <a:r>
              <a:rPr lang="en-US" dirty="0" smtClean="0"/>
              <a:t>lectures): Events, </a:t>
            </a:r>
            <a:r>
              <a:rPr lang="en-US" dirty="0" smtClean="0"/>
              <a:t>DOM</a:t>
            </a:r>
            <a:endParaRPr lang="en-US" dirty="0" smtClean="0"/>
          </a:p>
          <a:p>
            <a:r>
              <a:rPr lang="en-US" dirty="0" smtClean="0"/>
              <a:t>AJAX(2 </a:t>
            </a:r>
            <a:r>
              <a:rPr lang="en-US" dirty="0" smtClean="0"/>
              <a:t>lectures): Basic </a:t>
            </a:r>
            <a:r>
              <a:rPr lang="en-US" dirty="0" err="1" smtClean="0"/>
              <a:t>Servlet</a:t>
            </a:r>
            <a:r>
              <a:rPr lang="en-US" dirty="0" smtClean="0"/>
              <a:t> Programming, </a:t>
            </a:r>
            <a:r>
              <a:rPr lang="en-US" dirty="0" smtClean="0"/>
              <a:t>AJAX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(4 lectures): OO JS, Implementing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smtClean="0"/>
              <a:t>YUI, Prototype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Mixing Frameworks, </a:t>
            </a:r>
            <a:r>
              <a:rPr lang="en-US" dirty="0" err="1" smtClean="0"/>
              <a:t>extJS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YUI, performance of table driven </a:t>
            </a:r>
            <a:r>
              <a:rPr lang="en-US" dirty="0" err="1" smtClean="0"/>
              <a:t>i</a:t>
            </a:r>
            <a:r>
              <a:rPr lang="en-US" dirty="0" smtClean="0"/>
              <a:t>/f, performance of </a:t>
            </a:r>
            <a:r>
              <a:rPr lang="en-US" dirty="0" err="1" smtClean="0"/>
              <a:t>nosql</a:t>
            </a:r>
            <a:r>
              <a:rPr lang="en-US" dirty="0" smtClean="0"/>
              <a:t>, etc…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 Browser Tools 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Firebug</a:t>
            </a:r>
            <a:r>
              <a:rPr lang="en-US" dirty="0" smtClean="0"/>
              <a:t>,  DEMO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smtClean="0">
                <a:hlinkClick r:id="rId3"/>
              </a:rPr>
              <a:t>Web Developer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IE/Chrome Demo</a:t>
            </a:r>
          </a:p>
          <a:p>
            <a:r>
              <a:rPr lang="en-US" dirty="0" smtClean="0"/>
              <a:t>Eclipse/VS/</a:t>
            </a:r>
            <a:r>
              <a:rPr lang="en-US" dirty="0" err="1" smtClean="0"/>
              <a:t>TextEditor</a:t>
            </a:r>
            <a:r>
              <a:rPr lang="en-US" dirty="0" smtClean="0"/>
              <a:t> HTML Editor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Demo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Demo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141508" cy="460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blank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Browser&gt;&gt;View Source</a:t>
            </a:r>
          </a:p>
          <a:p>
            <a:r>
              <a:rPr lang="en-US" dirty="0" smtClean="0"/>
              <a:t>HTML Templates from Visual Studio and Eclipse</a:t>
            </a:r>
          </a:p>
          <a:p>
            <a:r>
              <a:rPr lang="en-US" dirty="0"/>
              <a:t>HTML 4.01: </a:t>
            </a:r>
            <a:r>
              <a:rPr lang="en-US" u="sng" dirty="0">
                <a:hlinkClick r:id="rId3"/>
              </a:rPr>
              <a:t>http://www.w3.org/TR/html401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dirty="0"/>
              <a:t>XHTML 1.0 </a:t>
            </a:r>
            <a:r>
              <a:rPr lang="en-US" u="sng" dirty="0">
                <a:hlinkClick r:id="rId4"/>
              </a:rPr>
              <a:t>http://www.w3.org/TR/xhtml1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dirty="0"/>
              <a:t>HTML 5: </a:t>
            </a:r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dev.w3.org/html5/spec/Overview.html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Files: L1.html (HTML4.01), HTMLPage1.html (XHTML1.0), BlankHTML5Page.html (HTML5)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923</Words>
  <Application>Microsoft Office PowerPoint</Application>
  <PresentationFormat>On-screen Show (4:3)</PresentationFormat>
  <Paragraphs>122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JavaScript Class CSS L1</vt:lpstr>
      <vt:lpstr>References</vt:lpstr>
      <vt:lpstr>Class Sites</vt:lpstr>
      <vt:lpstr>CSS Hands on Programming Goal</vt:lpstr>
      <vt:lpstr>Course Outline </vt:lpstr>
      <vt:lpstr>Tools</vt:lpstr>
      <vt:lpstr>Firebug Demo</vt:lpstr>
      <vt:lpstr>Web Developer Demo</vt:lpstr>
      <vt:lpstr>Structure of a blank webpage</vt:lpstr>
      <vt:lpstr>Slide 10</vt:lpstr>
      <vt:lpstr>Slide 11</vt:lpstr>
      <vt:lpstr>HTML Structure/Validators</vt:lpstr>
      <vt:lpstr>HTML Elements and Attributes</vt:lpstr>
      <vt:lpstr>CSS Rules</vt:lpstr>
      <vt:lpstr>CSS Rules</vt:lpstr>
      <vt:lpstr>CSS Font Sizes, Colors</vt:lpstr>
      <vt:lpstr>CSS Tutorial 2.5 Creating inline styles</vt:lpstr>
      <vt:lpstr>CSS Tutorial 2.5 Creating internal style sheets</vt:lpstr>
      <vt:lpstr>CSS Tutorial 2.5 External StyleSheet</vt:lpstr>
      <vt:lpstr>Selectors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 Lecture 1</dc:title>
  <dc:creator>dc</dc:creator>
  <cp:lastModifiedBy>dc</cp:lastModifiedBy>
  <cp:revision>50</cp:revision>
  <dcterms:created xsi:type="dcterms:W3CDTF">2011-08-24T07:37:17Z</dcterms:created>
  <dcterms:modified xsi:type="dcterms:W3CDTF">2011-08-26T20:06:00Z</dcterms:modified>
</cp:coreProperties>
</file>