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3"/>
  </p:notesMasterIdLst>
  <p:handoutMasterIdLst>
    <p:handoutMasterId r:id="rId24"/>
  </p:handoutMasterIdLst>
  <p:sldIdLst>
    <p:sldId id="256" r:id="rId2"/>
    <p:sldId id="281" r:id="rId3"/>
    <p:sldId id="257" r:id="rId4"/>
    <p:sldId id="273" r:id="rId5"/>
    <p:sldId id="275" r:id="rId6"/>
    <p:sldId id="272" r:id="rId7"/>
    <p:sldId id="278" r:id="rId8"/>
    <p:sldId id="279" r:id="rId9"/>
    <p:sldId id="268" r:id="rId10"/>
    <p:sldId id="269" r:id="rId11"/>
    <p:sldId id="280" r:id="rId12"/>
    <p:sldId id="259" r:id="rId13"/>
    <p:sldId id="264" r:id="rId14"/>
    <p:sldId id="260" r:id="rId15"/>
    <p:sldId id="263" r:id="rId16"/>
    <p:sldId id="265" r:id="rId17"/>
    <p:sldId id="270" r:id="rId18"/>
    <p:sldId id="276" r:id="rId19"/>
    <p:sldId id="277" r:id="rId20"/>
    <p:sldId id="274" r:id="rId21"/>
    <p:sldId id="26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1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c:Desktop:SALESFOR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Num</c:v>
                </c:pt>
              </c:strCache>
            </c:strRef>
          </c:tx>
          <c:marker>
            <c:symbol val="none"/>
          </c:marker>
          <c:cat>
            <c:numRef>
              <c:f>Sheet1!$A$2:$A$11</c:f>
              <c:numCache>
                <c:formatCode>m/d/yy</c:formatCode>
                <c:ptCount val="10"/>
                <c:pt idx="0">
                  <c:v>40978.0</c:v>
                </c:pt>
                <c:pt idx="1">
                  <c:v>40964.0</c:v>
                </c:pt>
                <c:pt idx="2">
                  <c:v>40950.0</c:v>
                </c:pt>
                <c:pt idx="3">
                  <c:v>40578.0</c:v>
                </c:pt>
                <c:pt idx="4">
                  <c:v>40936.0</c:v>
                </c:pt>
                <c:pt idx="5">
                  <c:v>40922.0</c:v>
                </c:pt>
                <c:pt idx="6">
                  <c:v>40915.0</c:v>
                </c:pt>
                <c:pt idx="7">
                  <c:v>40887.0</c:v>
                </c:pt>
                <c:pt idx="8">
                  <c:v>40880.0</c:v>
                </c:pt>
                <c:pt idx="9">
                  <c:v>40873.0</c:v>
                </c:pt>
              </c:numCache>
            </c:numRef>
          </c:cat>
          <c:val>
            <c:numRef>
              <c:f>Sheet1!$B$2:$B$11</c:f>
              <c:numCache>
                <c:formatCode>General</c:formatCode>
                <c:ptCount val="10"/>
                <c:pt idx="0">
                  <c:v>18.0</c:v>
                </c:pt>
                <c:pt idx="1">
                  <c:v>20.0</c:v>
                </c:pt>
                <c:pt idx="2">
                  <c:v>15.0</c:v>
                </c:pt>
                <c:pt idx="3">
                  <c:v>19.0</c:v>
                </c:pt>
                <c:pt idx="4">
                  <c:v>18.0</c:v>
                </c:pt>
                <c:pt idx="5">
                  <c:v>11.0</c:v>
                </c:pt>
                <c:pt idx="6">
                  <c:v>22.0</c:v>
                </c:pt>
                <c:pt idx="7">
                  <c:v>10.0</c:v>
                </c:pt>
                <c:pt idx="8">
                  <c:v>12.0</c:v>
                </c:pt>
                <c:pt idx="9">
                  <c:v>20.0</c:v>
                </c:pt>
              </c:numCache>
            </c:numRef>
          </c:val>
          <c:smooth val="0"/>
        </c:ser>
        <c:ser>
          <c:idx val="1"/>
          <c:order val="1"/>
          <c:tx>
            <c:strRef>
              <c:f>Sheet1!$C$1</c:f>
              <c:strCache>
                <c:ptCount val="1"/>
                <c:pt idx="0">
                  <c:v>Signed Up</c:v>
                </c:pt>
              </c:strCache>
            </c:strRef>
          </c:tx>
          <c:marker>
            <c:symbol val="none"/>
          </c:marker>
          <c:cat>
            <c:numRef>
              <c:f>Sheet1!$A$2:$A$11</c:f>
              <c:numCache>
                <c:formatCode>m/d/yy</c:formatCode>
                <c:ptCount val="10"/>
                <c:pt idx="0">
                  <c:v>40978.0</c:v>
                </c:pt>
                <c:pt idx="1">
                  <c:v>40964.0</c:v>
                </c:pt>
                <c:pt idx="2">
                  <c:v>40950.0</c:v>
                </c:pt>
                <c:pt idx="3">
                  <c:v>40578.0</c:v>
                </c:pt>
                <c:pt idx="4">
                  <c:v>40936.0</c:v>
                </c:pt>
                <c:pt idx="5">
                  <c:v>40922.0</c:v>
                </c:pt>
                <c:pt idx="6">
                  <c:v>40915.0</c:v>
                </c:pt>
                <c:pt idx="7">
                  <c:v>40887.0</c:v>
                </c:pt>
                <c:pt idx="8">
                  <c:v>40880.0</c:v>
                </c:pt>
                <c:pt idx="9">
                  <c:v>40873.0</c:v>
                </c:pt>
              </c:numCache>
            </c:numRef>
          </c:cat>
          <c:val>
            <c:numRef>
              <c:f>Sheet1!$C$2:$C$11</c:f>
              <c:numCache>
                <c:formatCode>General</c:formatCode>
                <c:ptCount val="10"/>
                <c:pt idx="0">
                  <c:v>8.0</c:v>
                </c:pt>
                <c:pt idx="1">
                  <c:v>8.0</c:v>
                </c:pt>
                <c:pt idx="2">
                  <c:v>8.0</c:v>
                </c:pt>
                <c:pt idx="3">
                  <c:v>8.0</c:v>
                </c:pt>
                <c:pt idx="4">
                  <c:v>8.0</c:v>
                </c:pt>
                <c:pt idx="5">
                  <c:v>6.0</c:v>
                </c:pt>
                <c:pt idx="6">
                  <c:v>6.0</c:v>
                </c:pt>
                <c:pt idx="7">
                  <c:v>5.0</c:v>
                </c:pt>
                <c:pt idx="8">
                  <c:v>4.0</c:v>
                </c:pt>
                <c:pt idx="9">
                  <c:v>1.0</c:v>
                </c:pt>
              </c:numCache>
            </c:numRef>
          </c:val>
          <c:smooth val="0"/>
        </c:ser>
        <c:ser>
          <c:idx val="2"/>
          <c:order val="2"/>
          <c:tx>
            <c:strRef>
              <c:f>Sheet1!$D$1</c:f>
              <c:strCache>
                <c:ptCount val="1"/>
                <c:pt idx="0">
                  <c:v>Num Posting Code</c:v>
                </c:pt>
              </c:strCache>
            </c:strRef>
          </c:tx>
          <c:marker>
            <c:symbol val="none"/>
          </c:marker>
          <c:cat>
            <c:numRef>
              <c:f>Sheet1!$A$2:$A$11</c:f>
              <c:numCache>
                <c:formatCode>m/d/yy</c:formatCode>
                <c:ptCount val="10"/>
                <c:pt idx="0">
                  <c:v>40978.0</c:v>
                </c:pt>
                <c:pt idx="1">
                  <c:v>40964.0</c:v>
                </c:pt>
                <c:pt idx="2">
                  <c:v>40950.0</c:v>
                </c:pt>
                <c:pt idx="3">
                  <c:v>40578.0</c:v>
                </c:pt>
                <c:pt idx="4">
                  <c:v>40936.0</c:v>
                </c:pt>
                <c:pt idx="5">
                  <c:v>40922.0</c:v>
                </c:pt>
                <c:pt idx="6">
                  <c:v>40915.0</c:v>
                </c:pt>
                <c:pt idx="7">
                  <c:v>40887.0</c:v>
                </c:pt>
                <c:pt idx="8">
                  <c:v>40880.0</c:v>
                </c:pt>
                <c:pt idx="9">
                  <c:v>40873.0</c:v>
                </c:pt>
              </c:numCache>
            </c:numRef>
          </c:cat>
          <c:val>
            <c:numRef>
              <c:f>Sheet1!$D$2:$D$11</c:f>
              <c:numCache>
                <c:formatCode>General</c:formatCode>
                <c:ptCount val="10"/>
                <c:pt idx="0">
                  <c:v>3.0</c:v>
                </c:pt>
                <c:pt idx="1">
                  <c:v>3.0</c:v>
                </c:pt>
                <c:pt idx="2">
                  <c:v>3.0</c:v>
                </c:pt>
                <c:pt idx="3">
                  <c:v>2.0</c:v>
                </c:pt>
                <c:pt idx="4">
                  <c:v>2.0</c:v>
                </c:pt>
                <c:pt idx="5">
                  <c:v>2.0</c:v>
                </c:pt>
                <c:pt idx="6">
                  <c:v>2.0</c:v>
                </c:pt>
                <c:pt idx="7">
                  <c:v>1.0</c:v>
                </c:pt>
                <c:pt idx="8">
                  <c:v>1.0</c:v>
                </c:pt>
                <c:pt idx="9">
                  <c:v>1.0</c:v>
                </c:pt>
              </c:numCache>
            </c:numRef>
          </c:val>
          <c:smooth val="0"/>
        </c:ser>
        <c:dLbls>
          <c:showLegendKey val="0"/>
          <c:showVal val="0"/>
          <c:showCatName val="0"/>
          <c:showSerName val="0"/>
          <c:showPercent val="0"/>
          <c:showBubbleSize val="0"/>
        </c:dLbls>
        <c:marker val="1"/>
        <c:smooth val="0"/>
        <c:axId val="2076589448"/>
        <c:axId val="2098981080"/>
      </c:lineChart>
      <c:dateAx>
        <c:axId val="2076589448"/>
        <c:scaling>
          <c:orientation val="minMax"/>
          <c:min val="40873.0"/>
        </c:scaling>
        <c:delete val="0"/>
        <c:axPos val="b"/>
        <c:numFmt formatCode="m/d/yy" sourceLinked="1"/>
        <c:majorTickMark val="out"/>
        <c:minorTickMark val="none"/>
        <c:tickLblPos val="nextTo"/>
        <c:crossAx val="2098981080"/>
        <c:crosses val="autoZero"/>
        <c:auto val="1"/>
        <c:lblOffset val="100"/>
        <c:baseTimeUnit val="days"/>
      </c:dateAx>
      <c:valAx>
        <c:axId val="2098981080"/>
        <c:scaling>
          <c:orientation val="minMax"/>
        </c:scaling>
        <c:delete val="0"/>
        <c:axPos val="l"/>
        <c:majorGridlines/>
        <c:numFmt formatCode="General" sourceLinked="1"/>
        <c:majorTickMark val="out"/>
        <c:minorTickMark val="none"/>
        <c:tickLblPos val="nextTo"/>
        <c:crossAx val="2076589448"/>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4B06F2-4F61-5747-BA26-270CFE088553}" type="datetimeFigureOut">
              <a:rPr lang="en-US" smtClean="0"/>
              <a:t>3/15/12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33F4F3-2389-3E4A-BD44-F00C5AC83F48}" type="slidenum">
              <a:rPr lang="en-US" smtClean="0"/>
              <a:t>‹#›</a:t>
            </a:fld>
            <a:endParaRPr lang="en-US"/>
          </a:p>
        </p:txBody>
      </p:sp>
    </p:spTree>
    <p:extLst>
      <p:ext uri="{BB962C8B-B14F-4D97-AF65-F5344CB8AC3E}">
        <p14:creationId xmlns:p14="http://schemas.microsoft.com/office/powerpoint/2010/main" val="2956606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854B1-A914-0646-97FE-CACA63EC2DDD}" type="datetimeFigureOut">
              <a:rPr lang="en-US" smtClean="0"/>
              <a:t>3/15/12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662FB3-FF7D-EA44-B82E-C611351A577D}" type="slidenum">
              <a:rPr lang="en-US" smtClean="0"/>
              <a:t>‹#›</a:t>
            </a:fld>
            <a:endParaRPr lang="en-US"/>
          </a:p>
        </p:txBody>
      </p:sp>
    </p:spTree>
    <p:extLst>
      <p:ext uri="{BB962C8B-B14F-4D97-AF65-F5344CB8AC3E}">
        <p14:creationId xmlns:p14="http://schemas.microsoft.com/office/powerpoint/2010/main" val="2473547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82CD1F0-E6E4-2E4B-847B-3E67D1FA5D46}" type="datetime1">
              <a:rPr lang="en-US" smtClean="0"/>
              <a:t>3/15/12</a:t>
            </a:fld>
            <a:endParaRPr lang="en-US"/>
          </a:p>
        </p:txBody>
      </p:sp>
      <p:sp>
        <p:nvSpPr>
          <p:cNvPr id="5" name="Footer Placeholder 4"/>
          <p:cNvSpPr>
            <a:spLocks noGrp="1"/>
          </p:cNvSpPr>
          <p:nvPr>
            <p:ph type="ftr" sz="quarter" idx="11"/>
          </p:nvPr>
        </p:nvSpPr>
        <p:spPr/>
        <p:txBody>
          <a:bodyPr/>
          <a:lstStyle/>
          <a:p>
            <a:r>
              <a:rPr lang="en-US" smtClean="0"/>
              <a:t>dougchang25@gmail.com, roman@shaposhnik.org</a:t>
            </a:r>
            <a:endParaRPr lang="en-US"/>
          </a:p>
        </p:txBody>
      </p:sp>
      <p:sp>
        <p:nvSpPr>
          <p:cNvPr id="6" name="Slide Number Placeholder 5"/>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B6EB3B4E-8CAE-C64C-9369-E8CCCEB3D02C}" type="datetime1">
              <a:rPr lang="en-US" smtClean="0"/>
              <a:t>3/15/12</a:t>
            </a:fld>
            <a:endParaRPr lang="en-US"/>
          </a:p>
        </p:txBody>
      </p:sp>
      <p:sp>
        <p:nvSpPr>
          <p:cNvPr id="6" name="Footer Placeholder 5"/>
          <p:cNvSpPr>
            <a:spLocks noGrp="1"/>
          </p:cNvSpPr>
          <p:nvPr>
            <p:ph type="ftr" sz="quarter" idx="11"/>
          </p:nvPr>
        </p:nvSpPr>
        <p:spPr/>
        <p:txBody>
          <a:bodyPr/>
          <a:lstStyle/>
          <a:p>
            <a:r>
              <a:rPr lang="en-US" smtClean="0"/>
              <a:t>dougchang25@gmail.com, roman@shaposhnik.org</a:t>
            </a:r>
            <a:endParaRPr lang="en-US"/>
          </a:p>
        </p:txBody>
      </p:sp>
      <p:sp>
        <p:nvSpPr>
          <p:cNvPr id="7" name="Slide Number Placeholder 6"/>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F59EE13-B777-6542-92BA-E85149E60C0D}" type="datetime1">
              <a:rPr lang="en-US" smtClean="0"/>
              <a:t>3/15/12</a:t>
            </a:fld>
            <a:endParaRPr lang="en-US"/>
          </a:p>
        </p:txBody>
      </p:sp>
      <p:sp>
        <p:nvSpPr>
          <p:cNvPr id="5" name="Footer Placeholder 4"/>
          <p:cNvSpPr>
            <a:spLocks noGrp="1"/>
          </p:cNvSpPr>
          <p:nvPr>
            <p:ph type="ftr" sz="quarter" idx="11"/>
          </p:nvPr>
        </p:nvSpPr>
        <p:spPr/>
        <p:txBody>
          <a:bodyPr/>
          <a:lstStyle/>
          <a:p>
            <a:r>
              <a:rPr lang="en-US" smtClean="0"/>
              <a:t>dougchang25@gmail.com, roman@shaposhnik.org</a:t>
            </a:r>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5F59EE13-B777-6542-92BA-E85149E60C0D}" type="datetime1">
              <a:rPr lang="en-US" smtClean="0"/>
              <a:t>3/15/12</a:t>
            </a:fld>
            <a:endParaRPr lang="en-US"/>
          </a:p>
        </p:txBody>
      </p:sp>
      <p:sp>
        <p:nvSpPr>
          <p:cNvPr id="5" name="Footer Placeholder 4"/>
          <p:cNvSpPr>
            <a:spLocks noGrp="1"/>
          </p:cNvSpPr>
          <p:nvPr>
            <p:ph type="ftr" sz="quarter" idx="11"/>
          </p:nvPr>
        </p:nvSpPr>
        <p:spPr/>
        <p:txBody>
          <a:bodyPr/>
          <a:lstStyle/>
          <a:p>
            <a:r>
              <a:rPr lang="en-US" smtClean="0"/>
              <a:t>dougchang25@gmail.com, roman@shaposhnik.org</a:t>
            </a:r>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5F59EE13-B777-6542-92BA-E85149E60C0D}" type="datetime1">
              <a:rPr lang="en-US" smtClean="0"/>
              <a:t>3/15/12</a:t>
            </a:fld>
            <a:endParaRPr lang="en-US"/>
          </a:p>
        </p:txBody>
      </p:sp>
      <p:sp>
        <p:nvSpPr>
          <p:cNvPr id="5" name="Footer Placeholder 4"/>
          <p:cNvSpPr>
            <a:spLocks noGrp="1"/>
          </p:cNvSpPr>
          <p:nvPr>
            <p:ph type="ftr" sz="quarter" idx="11"/>
          </p:nvPr>
        </p:nvSpPr>
        <p:spPr/>
        <p:txBody>
          <a:bodyPr/>
          <a:lstStyle/>
          <a:p>
            <a:r>
              <a:rPr lang="en-US" smtClean="0"/>
              <a:t>dougchang25@gmail.com, roman@shaposhnik.org</a:t>
            </a:r>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FDC57A3-1F5F-FD41-B223-6136BD5EBD54}" type="datetime1">
              <a:rPr lang="en-US" smtClean="0"/>
              <a:t>3/15/12</a:t>
            </a:fld>
            <a:endParaRPr lang="en-US"/>
          </a:p>
        </p:txBody>
      </p:sp>
      <p:sp>
        <p:nvSpPr>
          <p:cNvPr id="5" name="Footer Placeholder 4"/>
          <p:cNvSpPr>
            <a:spLocks noGrp="1"/>
          </p:cNvSpPr>
          <p:nvPr>
            <p:ph type="ftr" sz="quarter" idx="11"/>
          </p:nvPr>
        </p:nvSpPr>
        <p:spPr/>
        <p:txBody>
          <a:bodyPr/>
          <a:lstStyle/>
          <a:p>
            <a:r>
              <a:rPr lang="en-US" smtClean="0"/>
              <a:t>dougchang25@gmail.com, roman@shaposhnik.org</a:t>
            </a:r>
            <a:endParaRPr lang="en-US"/>
          </a:p>
        </p:txBody>
      </p:sp>
      <p:sp>
        <p:nvSpPr>
          <p:cNvPr id="6" name="Slide Number Placeholder 5"/>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EE3AA3D-3EC1-7B40-9FB9-C39B32179273}" type="datetime1">
              <a:rPr lang="en-US" smtClean="0"/>
              <a:t>3/15/12</a:t>
            </a:fld>
            <a:endParaRPr lang="en-US"/>
          </a:p>
        </p:txBody>
      </p:sp>
      <p:sp>
        <p:nvSpPr>
          <p:cNvPr id="5" name="Footer Placeholder 4"/>
          <p:cNvSpPr>
            <a:spLocks noGrp="1"/>
          </p:cNvSpPr>
          <p:nvPr>
            <p:ph type="ftr" sz="quarter" idx="11"/>
          </p:nvPr>
        </p:nvSpPr>
        <p:spPr/>
        <p:txBody>
          <a:bodyPr/>
          <a:lstStyle/>
          <a:p>
            <a:r>
              <a:rPr lang="en-US" smtClean="0"/>
              <a:t>dougchang25@gmail.com, roman@shaposhnik.org</a:t>
            </a:r>
            <a:endParaRPr lang="en-US"/>
          </a:p>
        </p:txBody>
      </p:sp>
      <p:sp>
        <p:nvSpPr>
          <p:cNvPr id="6" name="Slide Number Placeholder 5"/>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551CDF1-E3C2-CD40-A288-4961883174E2}" type="datetime1">
              <a:rPr lang="en-US" smtClean="0"/>
              <a:t>3/15/12</a:t>
            </a:fld>
            <a:endParaRPr lang="en-US"/>
          </a:p>
        </p:txBody>
      </p:sp>
      <p:sp>
        <p:nvSpPr>
          <p:cNvPr id="5" name="Footer Placeholder 4"/>
          <p:cNvSpPr>
            <a:spLocks noGrp="1"/>
          </p:cNvSpPr>
          <p:nvPr>
            <p:ph type="ftr" sz="quarter" idx="11"/>
          </p:nvPr>
        </p:nvSpPr>
        <p:spPr/>
        <p:txBody>
          <a:bodyPr/>
          <a:lstStyle/>
          <a:p>
            <a:r>
              <a:rPr lang="en-US" smtClean="0"/>
              <a:t>dougchang25@gmail.com, roman@shaposhnik.org</a:t>
            </a:r>
            <a:endParaRPr lang="en-US"/>
          </a:p>
        </p:txBody>
      </p:sp>
      <p:sp>
        <p:nvSpPr>
          <p:cNvPr id="6" name="Slide Number Placeholder 5"/>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F59EE13-B777-6542-92BA-E85149E60C0D}" type="datetime1">
              <a:rPr lang="en-US" smtClean="0"/>
              <a:t>3/15/12</a:t>
            </a:fld>
            <a:endParaRPr lang="en-US"/>
          </a:p>
        </p:txBody>
      </p:sp>
      <p:sp>
        <p:nvSpPr>
          <p:cNvPr id="5" name="Footer Placeholder 4"/>
          <p:cNvSpPr>
            <a:spLocks noGrp="1"/>
          </p:cNvSpPr>
          <p:nvPr>
            <p:ph type="ftr" sz="quarter" idx="11"/>
          </p:nvPr>
        </p:nvSpPr>
        <p:spPr/>
        <p:txBody>
          <a:bodyPr/>
          <a:lstStyle/>
          <a:p>
            <a:r>
              <a:rPr lang="en-US" smtClean="0"/>
              <a:t>dougchang25@gmail.com, roman@shaposhnik.org</a:t>
            </a:r>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87C391-605F-6A4F-A837-19729FADFAE0}" type="datetime1">
              <a:rPr lang="en-US" smtClean="0"/>
              <a:t>3/15/12</a:t>
            </a:fld>
            <a:endParaRPr lang="en-US"/>
          </a:p>
        </p:txBody>
      </p:sp>
      <p:sp>
        <p:nvSpPr>
          <p:cNvPr id="5" name="Footer Placeholder 4"/>
          <p:cNvSpPr>
            <a:spLocks noGrp="1"/>
          </p:cNvSpPr>
          <p:nvPr>
            <p:ph type="ftr" sz="quarter" idx="11"/>
          </p:nvPr>
        </p:nvSpPr>
        <p:spPr/>
        <p:txBody>
          <a:bodyPr/>
          <a:lstStyle/>
          <a:p>
            <a:r>
              <a:rPr lang="en-US" smtClean="0"/>
              <a:t>dougchang25@gmail.com, roman@shaposhnik.org</a:t>
            </a:r>
            <a:endParaRPr lang="en-US"/>
          </a:p>
        </p:txBody>
      </p:sp>
      <p:sp>
        <p:nvSpPr>
          <p:cNvPr id="6" name="Slide Number Placeholder 5"/>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BD38915C-1789-3244-B0E6-0F142CBA8CD8}" type="datetime1">
              <a:rPr lang="en-US" smtClean="0"/>
              <a:t>3/15/12</a:t>
            </a:fld>
            <a:endParaRPr lang="en-US"/>
          </a:p>
        </p:txBody>
      </p:sp>
      <p:sp>
        <p:nvSpPr>
          <p:cNvPr id="6" name="Footer Placeholder 5"/>
          <p:cNvSpPr>
            <a:spLocks noGrp="1"/>
          </p:cNvSpPr>
          <p:nvPr>
            <p:ph type="ftr" sz="quarter" idx="11"/>
          </p:nvPr>
        </p:nvSpPr>
        <p:spPr/>
        <p:txBody>
          <a:bodyPr/>
          <a:lstStyle/>
          <a:p>
            <a:r>
              <a:rPr lang="en-US" smtClean="0"/>
              <a:t>dougchang25@gmail.com, roman@shaposhnik.org</a:t>
            </a:r>
            <a:endParaRPr lang="en-US"/>
          </a:p>
        </p:txBody>
      </p:sp>
      <p:sp>
        <p:nvSpPr>
          <p:cNvPr id="7" name="Slide Number Placeholder 6"/>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2F3AD80A-2C9B-2142-B139-E81E352940B8}" type="datetime1">
              <a:rPr lang="en-US" smtClean="0"/>
              <a:t>3/15/12</a:t>
            </a:fld>
            <a:endParaRPr lang="en-US"/>
          </a:p>
        </p:txBody>
      </p:sp>
      <p:sp>
        <p:nvSpPr>
          <p:cNvPr id="8" name="Footer Placeholder 7"/>
          <p:cNvSpPr>
            <a:spLocks noGrp="1"/>
          </p:cNvSpPr>
          <p:nvPr>
            <p:ph type="ftr" sz="quarter" idx="11"/>
          </p:nvPr>
        </p:nvSpPr>
        <p:spPr>
          <a:xfrm>
            <a:off x="1120588" y="188259"/>
            <a:ext cx="2895600" cy="365125"/>
          </a:xfrm>
        </p:spPr>
        <p:txBody>
          <a:bodyPr/>
          <a:lstStyle/>
          <a:p>
            <a:r>
              <a:rPr lang="en-US" smtClean="0"/>
              <a:t>dougchang25@gmail.com, roman@shaposhnik.org</a:t>
            </a:r>
            <a:endParaRPr lang="en-US"/>
          </a:p>
        </p:txBody>
      </p:sp>
      <p:sp>
        <p:nvSpPr>
          <p:cNvPr id="9" name="Slide Number Placeholder 8"/>
          <p:cNvSpPr>
            <a:spLocks noGrp="1"/>
          </p:cNvSpPr>
          <p:nvPr>
            <p:ph type="sldNum" sz="quarter" idx="12"/>
          </p:nvPr>
        </p:nvSpPr>
        <p:spPr/>
        <p:txBody>
          <a:bodyPr/>
          <a:lstStyle/>
          <a:p>
            <a:fld id="{D722C72A-299A-1F4E-B373-D416537B73CE}"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099183-9516-9B44-975E-AA0E37E8F949}" type="datetime1">
              <a:rPr lang="en-US" smtClean="0"/>
              <a:t>3/15/12</a:t>
            </a:fld>
            <a:endParaRPr lang="en-US"/>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
        <p:nvSpPr>
          <p:cNvPr id="5" name="Slide Number Placeholder 4"/>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5D66D-81BE-4F4D-9C3E-9557F7C4D49B}" type="datetime1">
              <a:rPr lang="en-US" smtClean="0"/>
              <a:t>3/15/12</a:t>
            </a:fld>
            <a:endParaRPr lang="en-US"/>
          </a:p>
        </p:txBody>
      </p:sp>
      <p:sp>
        <p:nvSpPr>
          <p:cNvPr id="3" name="Footer Placeholder 2"/>
          <p:cNvSpPr>
            <a:spLocks noGrp="1"/>
          </p:cNvSpPr>
          <p:nvPr>
            <p:ph type="ftr" sz="quarter" idx="11"/>
          </p:nvPr>
        </p:nvSpPr>
        <p:spPr/>
        <p:txBody>
          <a:bodyPr/>
          <a:lstStyle/>
          <a:p>
            <a:r>
              <a:rPr lang="en-US" smtClean="0"/>
              <a:t>dougchang25@gmail.com, roman@shaposhnik.org</a:t>
            </a:r>
            <a:endParaRPr lang="en-US"/>
          </a:p>
        </p:txBody>
      </p:sp>
      <p:sp>
        <p:nvSpPr>
          <p:cNvPr id="4" name="Slide Number Placeholder 3"/>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A3E75F9E-95A6-AA45-8C16-C6C862CBCA13}" type="datetime1">
              <a:rPr lang="en-US" smtClean="0"/>
              <a:t>3/15/12</a:t>
            </a:fld>
            <a:endParaRPr lang="en-US"/>
          </a:p>
        </p:txBody>
      </p:sp>
      <p:sp>
        <p:nvSpPr>
          <p:cNvPr id="6" name="Footer Placeholder 5"/>
          <p:cNvSpPr>
            <a:spLocks noGrp="1"/>
          </p:cNvSpPr>
          <p:nvPr>
            <p:ph type="ftr" sz="quarter" idx="11"/>
          </p:nvPr>
        </p:nvSpPr>
        <p:spPr/>
        <p:txBody>
          <a:bodyPr/>
          <a:lstStyle/>
          <a:p>
            <a:r>
              <a:rPr lang="en-US" smtClean="0"/>
              <a:t>dougchang25@gmail.com, roman@shaposhnik.org</a:t>
            </a:r>
            <a:endParaRPr lang="en-US"/>
          </a:p>
        </p:txBody>
      </p:sp>
      <p:sp>
        <p:nvSpPr>
          <p:cNvPr id="7" name="Slide Number Placeholder 6"/>
          <p:cNvSpPr>
            <a:spLocks noGrp="1"/>
          </p:cNvSpPr>
          <p:nvPr>
            <p:ph type="sldNum" sz="quarter" idx="12"/>
          </p:nvPr>
        </p:nvSpPr>
        <p:spPr/>
        <p:txBody>
          <a:bodyPr/>
          <a:lstStyle/>
          <a:p>
            <a:fld id="{D722C72A-299A-1F4E-B373-D416537B73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5F59EE13-B777-6542-92BA-E85149E60C0D}" type="datetime1">
              <a:rPr lang="en-US" smtClean="0"/>
              <a:t>3/15/12</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smtClean="0"/>
              <a:t>dougchang25@gmail.com, roman@shaposhnik.org</a:t>
            </a:r>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722C72A-299A-1F4E-B373-D416537B73CE}"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dt="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ougchang25@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Self Training Apache Contributors</a:t>
            </a:r>
            <a:endParaRPr lang="en-US" dirty="0"/>
          </a:p>
        </p:txBody>
      </p:sp>
      <p:sp>
        <p:nvSpPr>
          <p:cNvPr id="3" name="Subtitle 2"/>
          <p:cNvSpPr>
            <a:spLocks noGrp="1"/>
          </p:cNvSpPr>
          <p:nvPr>
            <p:ph type="subTitle" idx="1"/>
          </p:nvPr>
        </p:nvSpPr>
        <p:spPr/>
        <p:txBody>
          <a:bodyPr>
            <a:normAutofit/>
          </a:bodyPr>
          <a:lstStyle/>
          <a:p>
            <a:r>
              <a:rPr lang="en-US" dirty="0" err="1" smtClean="0"/>
              <a:t>CloudCamp</a:t>
            </a:r>
            <a:r>
              <a:rPr lang="en-US" dirty="0" smtClean="0"/>
              <a:t> 2012</a:t>
            </a:r>
          </a:p>
          <a:p>
            <a:r>
              <a:rPr lang="en-US" dirty="0" smtClean="0"/>
              <a:t>Silicon Valley Hands On Programming Events</a:t>
            </a:r>
          </a:p>
          <a:p>
            <a:r>
              <a:rPr lang="en-US" dirty="0" smtClean="0"/>
              <a:t>Doug Chang </a:t>
            </a:r>
            <a:r>
              <a:rPr lang="en-US" dirty="0" smtClean="0">
                <a:hlinkClick r:id="rId2"/>
              </a:rPr>
              <a:t>dougchang25@gmail.com</a:t>
            </a:r>
            <a:endParaRPr lang="en-US" dirty="0" smtClean="0"/>
          </a:p>
          <a:p>
            <a:r>
              <a:rPr lang="en-US" dirty="0"/>
              <a:t>Roman </a:t>
            </a:r>
            <a:r>
              <a:rPr lang="en-US" dirty="0" err="1"/>
              <a:t>Shaposhnik</a:t>
            </a:r>
            <a:endParaRPr lang="en-US" dirty="0"/>
          </a:p>
          <a:p>
            <a:r>
              <a:rPr lang="en-US" dirty="0"/>
              <a:t> </a:t>
            </a:r>
            <a:r>
              <a:rPr lang="en-US" dirty="0" err="1"/>
              <a:t>roman@</a:t>
            </a:r>
            <a:r>
              <a:rPr lang="en-US" dirty="0" err="1" smtClean="0"/>
              <a:t>shaposhnik.org</a:t>
            </a:r>
            <a:endParaRPr lang="en-US" dirty="0" smtClean="0"/>
          </a:p>
          <a:p>
            <a:r>
              <a:rPr lang="en-US" smtClean="0"/>
              <a:t>@dougc333</a:t>
            </a:r>
            <a:endParaRPr lang="en-US" dirty="0"/>
          </a:p>
          <a:p>
            <a:endParaRPr lang="en-US" dirty="0" smtClean="0"/>
          </a:p>
          <a:p>
            <a:endParaRPr lang="en-US" dirty="0"/>
          </a:p>
        </p:txBody>
      </p:sp>
    </p:spTree>
    <p:extLst>
      <p:ext uri="{BB962C8B-B14F-4D97-AF65-F5344CB8AC3E}">
        <p14:creationId xmlns:p14="http://schemas.microsoft.com/office/powerpoint/2010/main" val="35604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Programming Skills Market Changing</a:t>
            </a:r>
            <a:endParaRPr lang="en-US" dirty="0"/>
          </a:p>
        </p:txBody>
      </p:sp>
      <p:sp>
        <p:nvSpPr>
          <p:cNvPr id="3" name="Content Placeholder 2"/>
          <p:cNvSpPr>
            <a:spLocks noGrp="1"/>
          </p:cNvSpPr>
          <p:nvPr>
            <p:ph idx="1"/>
          </p:nvPr>
        </p:nvSpPr>
        <p:spPr/>
        <p:txBody>
          <a:bodyPr>
            <a:normAutofit/>
          </a:bodyPr>
          <a:lstStyle/>
          <a:p>
            <a:r>
              <a:rPr lang="en-US" dirty="0" smtClean="0"/>
              <a:t>Less J2EE, Cloud Unstructured Data, administration/</a:t>
            </a:r>
            <a:r>
              <a:rPr lang="en-US" dirty="0" err="1" smtClean="0"/>
              <a:t>maintainence</a:t>
            </a:r>
            <a:endParaRPr lang="en-US" dirty="0" smtClean="0"/>
          </a:p>
          <a:p>
            <a:r>
              <a:rPr lang="en-US" dirty="0" smtClean="0"/>
              <a:t>Tom White, </a:t>
            </a:r>
            <a:r>
              <a:rPr lang="en-US" dirty="0" err="1" smtClean="0"/>
              <a:t>Cloudera</a:t>
            </a:r>
            <a:r>
              <a:rPr lang="en-US" dirty="0" smtClean="0"/>
              <a:t> 1H compared to 3+ months for newbies to port Hama to </a:t>
            </a:r>
            <a:r>
              <a:rPr lang="en-US" dirty="0" err="1" smtClean="0"/>
              <a:t>Bigtop</a:t>
            </a:r>
            <a:endParaRPr lang="en-US" dirty="0" smtClean="0"/>
          </a:p>
          <a:p>
            <a:r>
              <a:rPr lang="en-US" dirty="0" smtClean="0"/>
              <a:t>How are we different from the Stanford Classes? </a:t>
            </a:r>
          </a:p>
          <a:p>
            <a:r>
              <a:rPr lang="en-US" dirty="0" smtClean="0"/>
              <a:t>Not Free/Focus on 90% required to ship s/w. </a:t>
            </a:r>
          </a:p>
          <a:p>
            <a:r>
              <a:rPr lang="en-US" dirty="0" smtClean="0"/>
              <a:t>College Grad: IF it works in Eclipse I’m done</a:t>
            </a:r>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71985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Working Group </a:t>
            </a:r>
            <a:endParaRPr lang="en-US" dirty="0"/>
          </a:p>
        </p:txBody>
      </p:sp>
      <p:sp>
        <p:nvSpPr>
          <p:cNvPr id="3" name="Content Placeholder 2"/>
          <p:cNvSpPr>
            <a:spLocks noGrp="1"/>
          </p:cNvSpPr>
          <p:nvPr>
            <p:ph idx="1"/>
          </p:nvPr>
        </p:nvSpPr>
        <p:spPr/>
        <p:txBody>
          <a:bodyPr>
            <a:normAutofit lnSpcReduction="10000"/>
          </a:bodyPr>
          <a:lstStyle/>
          <a:p>
            <a:r>
              <a:rPr lang="en-US" dirty="0" smtClean="0"/>
              <a:t>Everything but Java/Eclipse</a:t>
            </a:r>
          </a:p>
          <a:p>
            <a:r>
              <a:rPr lang="en-US" dirty="0" smtClean="0"/>
              <a:t>Maven, Ant</a:t>
            </a:r>
          </a:p>
          <a:p>
            <a:r>
              <a:rPr lang="en-US" dirty="0" smtClean="0"/>
              <a:t>Bash Shell</a:t>
            </a:r>
          </a:p>
          <a:p>
            <a:r>
              <a:rPr lang="en-US" dirty="0" smtClean="0"/>
              <a:t>Groovy, </a:t>
            </a:r>
            <a:r>
              <a:rPr lang="en-US" dirty="0" err="1" smtClean="0"/>
              <a:t>iTest</a:t>
            </a:r>
            <a:r>
              <a:rPr lang="en-US" dirty="0" smtClean="0"/>
              <a:t>, Testing at Runtime</a:t>
            </a:r>
          </a:p>
          <a:p>
            <a:r>
              <a:rPr lang="en-US" dirty="0" smtClean="0"/>
              <a:t>Puppet, AWS Cluster administration</a:t>
            </a:r>
          </a:p>
          <a:p>
            <a:r>
              <a:rPr lang="en-US" dirty="0" smtClean="0"/>
              <a:t>Linux (both flavors) Administration, </a:t>
            </a:r>
            <a:r>
              <a:rPr lang="en-US" dirty="0" err="1" smtClean="0"/>
              <a:t>ssh</a:t>
            </a:r>
            <a:r>
              <a:rPr lang="en-US" dirty="0" smtClean="0"/>
              <a:t>, </a:t>
            </a:r>
            <a:r>
              <a:rPr lang="en-US" dirty="0" err="1" smtClean="0"/>
              <a:t>kerberos</a:t>
            </a:r>
            <a:r>
              <a:rPr lang="en-US" dirty="0" smtClean="0"/>
              <a:t>, billing</a:t>
            </a:r>
          </a:p>
          <a:p>
            <a:r>
              <a:rPr lang="en-US" dirty="0" smtClean="0"/>
              <a:t>Unit Tests</a:t>
            </a:r>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270009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Failures</a:t>
            </a:r>
            <a:endParaRPr lang="en-US" dirty="0"/>
          </a:p>
        </p:txBody>
      </p:sp>
      <p:sp>
        <p:nvSpPr>
          <p:cNvPr id="3" name="Content Placeholder 2"/>
          <p:cNvSpPr>
            <a:spLocks noGrp="1"/>
          </p:cNvSpPr>
          <p:nvPr>
            <p:ph idx="1"/>
          </p:nvPr>
        </p:nvSpPr>
        <p:spPr/>
        <p:txBody>
          <a:bodyPr>
            <a:normAutofit/>
          </a:bodyPr>
          <a:lstStyle/>
          <a:p>
            <a:r>
              <a:rPr lang="en-US" dirty="0" smtClean="0"/>
              <a:t>2008: </a:t>
            </a:r>
            <a:r>
              <a:rPr lang="en-US" dirty="0" err="1" smtClean="0"/>
              <a:t>Javascript</a:t>
            </a:r>
            <a:r>
              <a:rPr lang="en-US" dirty="0" smtClean="0"/>
              <a:t> Class</a:t>
            </a:r>
          </a:p>
          <a:p>
            <a:pPr lvl="1"/>
            <a:r>
              <a:rPr lang="en-US" dirty="0" smtClean="0"/>
              <a:t>Response to high unemployment, not free, developed materials and created assignments with 1 person</a:t>
            </a:r>
          </a:p>
          <a:p>
            <a:pPr marL="57150" indent="0">
              <a:buNone/>
            </a:pPr>
            <a:r>
              <a:rPr lang="en-US" dirty="0" smtClean="0"/>
              <a:t>Success: 10% found jobs, 2-3/15; most did the h/</a:t>
            </a:r>
            <a:r>
              <a:rPr lang="en-US" dirty="0" err="1" smtClean="0"/>
              <a:t>ws</a:t>
            </a:r>
            <a:r>
              <a:rPr lang="en-US" dirty="0" smtClean="0"/>
              <a:t>. Repeatable</a:t>
            </a:r>
          </a:p>
          <a:p>
            <a:pPr marL="57150" indent="0">
              <a:buNone/>
            </a:pPr>
            <a:r>
              <a:rPr lang="en-US" dirty="0" smtClean="0"/>
              <a:t>Failures: too much work for 1 person, 3 months. Every week for 1-2h lecture style. </a:t>
            </a:r>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8245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Failures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2009 ago started a variant of Professor Andrew Ng’s cs229 class at </a:t>
            </a:r>
            <a:r>
              <a:rPr lang="en-US" dirty="0" err="1"/>
              <a:t>HackerDojo</a:t>
            </a:r>
            <a:r>
              <a:rPr lang="en-US" dirty="0"/>
              <a:t>. </a:t>
            </a:r>
            <a:r>
              <a:rPr lang="en-US" dirty="0" err="1" smtClean="0"/>
              <a:t>Coteaching</a:t>
            </a:r>
            <a:r>
              <a:rPr lang="en-US" dirty="0" smtClean="0"/>
              <a:t> (did </a:t>
            </a:r>
            <a:r>
              <a:rPr lang="en-US" dirty="0" err="1" smtClean="0"/>
              <a:t>hws</a:t>
            </a:r>
            <a:r>
              <a:rPr lang="en-US" dirty="0" smtClean="0"/>
              <a:t>). </a:t>
            </a:r>
            <a:endParaRPr lang="en-US" dirty="0"/>
          </a:p>
          <a:p>
            <a:r>
              <a:rPr lang="en-US" dirty="0"/>
              <a:t>Structure</a:t>
            </a:r>
          </a:p>
          <a:p>
            <a:pPr lvl="1"/>
            <a:r>
              <a:rPr lang="en-US" dirty="0" err="1"/>
              <a:t>Homeworks</a:t>
            </a:r>
            <a:r>
              <a:rPr lang="en-US" dirty="0"/>
              <a:t> from cs229 class</a:t>
            </a:r>
          </a:p>
          <a:p>
            <a:pPr lvl="1"/>
            <a:r>
              <a:rPr lang="en-US" dirty="0"/>
              <a:t>Not free, requirement to join Dojo at $100/</a:t>
            </a:r>
            <a:r>
              <a:rPr lang="en-US" dirty="0" smtClean="0"/>
              <a:t>month</a:t>
            </a:r>
            <a:endParaRPr lang="en-US" dirty="0"/>
          </a:p>
          <a:p>
            <a:r>
              <a:rPr lang="en-US" dirty="0"/>
              <a:t>Success: 15-30 in class. Tried to do </a:t>
            </a:r>
            <a:r>
              <a:rPr lang="en-US" dirty="0" err="1"/>
              <a:t>homeworks</a:t>
            </a:r>
            <a:r>
              <a:rPr lang="en-US" dirty="0"/>
              <a:t>. Never got past 2</a:t>
            </a:r>
            <a:r>
              <a:rPr lang="en-US" baseline="30000" dirty="0"/>
              <a:t>nd</a:t>
            </a:r>
            <a:r>
              <a:rPr lang="en-US" dirty="0"/>
              <a:t> assignment. 2-3 went on to bigger things from that class, Tyler, Peter, xx. </a:t>
            </a:r>
          </a:p>
          <a:p>
            <a:r>
              <a:rPr lang="en-US" dirty="0"/>
              <a:t>Failure: not repeatable, original material from Stanford was too hard and not applicable to people looking for jobs, lets try something more practical but still hard and you cant get from anywhere else. </a:t>
            </a:r>
            <a:endParaRPr lang="en-US" dirty="0" smtClean="0"/>
          </a:p>
          <a:p>
            <a:r>
              <a:rPr lang="en-US" dirty="0" smtClean="0"/>
              <a:t>Failure: 2 lectures were hijacked </a:t>
            </a:r>
          </a:p>
          <a:p>
            <a:r>
              <a:rPr lang="en-US" dirty="0" smtClean="0"/>
              <a:t>Next version Mike Bowles went to Stat202 type class</a:t>
            </a:r>
            <a:endParaRPr lang="en-US" dirty="0"/>
          </a:p>
          <a:p>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64922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Failure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2010: Java Concurrency class using Brian Goetz’s JCIP as a guide. More modern than learning concurrency from Nachos or writing an OS. </a:t>
            </a:r>
          </a:p>
          <a:p>
            <a:r>
              <a:rPr lang="en-US" dirty="0" smtClean="0"/>
              <a:t>Structure</a:t>
            </a:r>
          </a:p>
          <a:p>
            <a:pPr lvl="1"/>
            <a:r>
              <a:rPr lang="en-US" dirty="0" smtClean="0"/>
              <a:t>Defined own labs/</a:t>
            </a:r>
            <a:r>
              <a:rPr lang="en-US" dirty="0" err="1" smtClean="0"/>
              <a:t>homeworks</a:t>
            </a:r>
            <a:endParaRPr lang="en-US" dirty="0" smtClean="0"/>
          </a:p>
          <a:p>
            <a:pPr lvl="1"/>
            <a:r>
              <a:rPr lang="en-US" dirty="0" smtClean="0"/>
              <a:t>Free</a:t>
            </a:r>
          </a:p>
          <a:p>
            <a:r>
              <a:rPr lang="en-US" dirty="0" smtClean="0"/>
              <a:t>Success:</a:t>
            </a:r>
          </a:p>
          <a:p>
            <a:pPr lvl="1"/>
            <a:r>
              <a:rPr lang="en-US" dirty="0" smtClean="0"/>
              <a:t>15-30 attended</a:t>
            </a:r>
            <a:endParaRPr lang="en-US" dirty="0"/>
          </a:p>
          <a:p>
            <a:r>
              <a:rPr lang="en-US" dirty="0" smtClean="0"/>
              <a:t>Failure: </a:t>
            </a:r>
          </a:p>
          <a:p>
            <a:pPr lvl="1"/>
            <a:r>
              <a:rPr lang="en-US" dirty="0" smtClean="0"/>
              <a:t>Nobody did the </a:t>
            </a:r>
            <a:r>
              <a:rPr lang="en-US" dirty="0" err="1" smtClean="0"/>
              <a:t>homeworks</a:t>
            </a:r>
            <a:r>
              <a:rPr lang="en-US" dirty="0" smtClean="0"/>
              <a:t>, maybe 1 person besides me. No demonstration of skill by participants</a:t>
            </a:r>
          </a:p>
          <a:p>
            <a:pPr lvl="1"/>
            <a:r>
              <a:rPr lang="en-US" dirty="0" smtClean="0"/>
              <a:t>All Lectures were hijacked by strong personalities</a:t>
            </a:r>
            <a:r>
              <a:rPr lang="en-US" smtClean="0"/>
              <a:t>. </a:t>
            </a:r>
            <a:endParaRPr lang="en-US" dirty="0"/>
          </a:p>
          <a:p>
            <a:pPr lvl="1"/>
            <a:r>
              <a:rPr lang="en-US" dirty="0" smtClean="0"/>
              <a:t>Not repeatable</a:t>
            </a:r>
          </a:p>
          <a:p>
            <a:pPr lvl="1"/>
            <a:endParaRPr lang="en-US" dirty="0" smtClean="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354552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57020465"/>
              </p:ext>
            </p:extLst>
          </p:nvPr>
        </p:nvGraphicFramePr>
        <p:xfrm>
          <a:off x="1114425" y="2595563"/>
          <a:ext cx="7610475" cy="36703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228600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Structure: </a:t>
            </a:r>
          </a:p>
          <a:p>
            <a:pPr lvl="1"/>
            <a:r>
              <a:rPr lang="en-US" dirty="0" smtClean="0"/>
              <a:t>Not free, join as member of </a:t>
            </a:r>
            <a:r>
              <a:rPr lang="en-US" dirty="0" err="1" smtClean="0"/>
              <a:t>Biocurious</a:t>
            </a:r>
            <a:r>
              <a:rPr lang="en-US" dirty="0" smtClean="0"/>
              <a:t> $100.00/month. Free </a:t>
            </a:r>
            <a:r>
              <a:rPr lang="en-US" dirty="0" err="1" smtClean="0"/>
              <a:t>doesn</a:t>
            </a:r>
            <a:r>
              <a:rPr lang="fr-FR" dirty="0" smtClean="0"/>
              <a:t>’</a:t>
            </a:r>
            <a:r>
              <a:rPr lang="en-US" dirty="0" smtClean="0"/>
              <a:t>t work, hijack class, collect free things</a:t>
            </a:r>
          </a:p>
          <a:p>
            <a:pPr lvl="1"/>
            <a:r>
              <a:rPr lang="en-US" dirty="0" smtClean="0"/>
              <a:t>Create self paced labs (Roman’s idea) which are the same as what you get as a new employee at </a:t>
            </a:r>
            <a:r>
              <a:rPr lang="en-US" dirty="0" err="1" smtClean="0"/>
              <a:t>Cloudera</a:t>
            </a:r>
            <a:endParaRPr lang="en-US" dirty="0" smtClean="0"/>
          </a:p>
          <a:p>
            <a:pPr lvl="1"/>
            <a:r>
              <a:rPr lang="en-US" dirty="0" smtClean="0"/>
              <a:t>Was too fast, slow down, 2 weeks</a:t>
            </a:r>
          </a:p>
          <a:p>
            <a:pPr lvl="1"/>
            <a:r>
              <a:rPr lang="en-US" dirty="0" smtClean="0"/>
              <a:t>Started 11/2011, code coming after 4.5 months</a:t>
            </a:r>
          </a:p>
          <a:p>
            <a:pPr lvl="2"/>
            <a:r>
              <a:rPr lang="en-US" dirty="0" smtClean="0"/>
              <a:t>Integration Testing –</a:t>
            </a:r>
            <a:r>
              <a:rPr lang="en-US" dirty="0"/>
              <a:t> </a:t>
            </a:r>
            <a:r>
              <a:rPr lang="en-US" dirty="0" smtClean="0"/>
              <a:t>where stuck? </a:t>
            </a:r>
          </a:p>
          <a:p>
            <a:pPr lvl="2"/>
            <a:r>
              <a:rPr lang="en-US" dirty="0" smtClean="0"/>
              <a:t>Individuals working on porting Hama – where stuck?</a:t>
            </a:r>
          </a:p>
          <a:p>
            <a:pPr lvl="2"/>
            <a:r>
              <a:rPr lang="en-US" dirty="0" smtClean="0"/>
              <a:t>DEMOS  </a:t>
            </a:r>
          </a:p>
          <a:p>
            <a:pPr lvl="1"/>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3405555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Come Check it out</a:t>
            </a:r>
            <a:endParaRPr lang="en-US" dirty="0"/>
          </a:p>
        </p:txBody>
      </p:sp>
      <p:pic>
        <p:nvPicPr>
          <p:cNvPr id="4" name="Content Placeholder 3" descr="Screen Shot 2012-03-15 at 3.17.30 AM.png"/>
          <p:cNvPicPr>
            <a:picLocks noGrp="1" noChangeAspect="1"/>
          </p:cNvPicPr>
          <p:nvPr>
            <p:ph idx="1"/>
          </p:nvPr>
        </p:nvPicPr>
        <p:blipFill>
          <a:blip r:embed="rId2">
            <a:extLst>
              <a:ext uri="{28A0092B-C50C-407E-A947-70E740481C1C}">
                <a14:useLocalDpi xmlns:a14="http://schemas.microsoft.com/office/drawing/2010/main" val="0"/>
              </a:ext>
            </a:extLst>
          </a:blip>
          <a:srcRect t="7287" b="7287"/>
          <a:stretch>
            <a:fillRect/>
          </a:stretch>
        </p:blipFill>
        <p:spPr/>
      </p:pic>
      <p:sp>
        <p:nvSpPr>
          <p:cNvPr id="5" name="Footer Placeholder 4"/>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1871620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a:t>
            </a:r>
            <a:endParaRPr lang="en-US" dirty="0"/>
          </a:p>
        </p:txBody>
      </p:sp>
      <p:sp>
        <p:nvSpPr>
          <p:cNvPr id="3" name="Content Placeholder 2"/>
          <p:cNvSpPr>
            <a:spLocks noGrp="1"/>
          </p:cNvSpPr>
          <p:nvPr>
            <p:ph idx="1"/>
          </p:nvPr>
        </p:nvSpPr>
        <p:spPr/>
        <p:txBody>
          <a:bodyPr/>
          <a:lstStyle/>
          <a:p>
            <a:r>
              <a:rPr lang="en-US" dirty="0" smtClean="0"/>
              <a:t>NOT A CLASS!! WE DON</a:t>
            </a:r>
            <a:r>
              <a:rPr lang="fr-FR" dirty="0" smtClean="0"/>
              <a:t>’</a:t>
            </a:r>
            <a:r>
              <a:rPr lang="en-US" dirty="0" smtClean="0"/>
              <a:t>T DO A GOOD JOB MAKING THIS PAIN FREE. MAYBE EASIER BUT STILL A LOT OF WORK</a:t>
            </a:r>
          </a:p>
          <a:p>
            <a:r>
              <a:rPr lang="en-US" dirty="0" smtClean="0"/>
              <a:t>4+ Labs, do a demo in front of the group, ASK questions when stuck</a:t>
            </a:r>
          </a:p>
          <a:p>
            <a:pPr lvl="1"/>
            <a:r>
              <a:rPr lang="en-US" dirty="0" smtClean="0"/>
              <a:t>Install </a:t>
            </a:r>
            <a:r>
              <a:rPr lang="en-US" dirty="0" err="1" smtClean="0"/>
              <a:t>Bigtop</a:t>
            </a:r>
            <a:endParaRPr lang="en-US" dirty="0" smtClean="0"/>
          </a:p>
          <a:p>
            <a:pPr lvl="1"/>
            <a:r>
              <a:rPr lang="en-US" dirty="0" smtClean="0"/>
              <a:t>Build </a:t>
            </a:r>
            <a:r>
              <a:rPr lang="en-US" dirty="0" err="1" smtClean="0"/>
              <a:t>Bigtop</a:t>
            </a:r>
            <a:r>
              <a:rPr lang="en-US" dirty="0" smtClean="0"/>
              <a:t> on Ubuntu DEB, </a:t>
            </a:r>
            <a:r>
              <a:rPr lang="en-US" dirty="0" err="1" smtClean="0"/>
              <a:t>OpenSuSE</a:t>
            </a:r>
            <a:r>
              <a:rPr lang="en-US" dirty="0" smtClean="0"/>
              <a:t> RPM</a:t>
            </a:r>
          </a:p>
          <a:p>
            <a:pPr lvl="1"/>
            <a:r>
              <a:rPr lang="en-US" dirty="0" smtClean="0"/>
              <a:t>Write a Map Reduce Program</a:t>
            </a:r>
          </a:p>
          <a:p>
            <a:pPr lvl="1"/>
            <a:r>
              <a:rPr lang="en-US" dirty="0" smtClean="0"/>
              <a:t>Write an Integration Test</a:t>
            </a:r>
          </a:p>
          <a:p>
            <a:pPr lvl="1"/>
            <a:r>
              <a:rPr lang="en-US" dirty="0" smtClean="0"/>
              <a:t>Integrate a module (Hama/</a:t>
            </a:r>
            <a:r>
              <a:rPr lang="en-US" dirty="0" err="1" smtClean="0"/>
              <a:t>Nutch</a:t>
            </a:r>
            <a:r>
              <a:rPr lang="en-US" dirty="0" smtClean="0"/>
              <a:t>)</a:t>
            </a:r>
          </a:p>
          <a:p>
            <a:pPr lvl="1"/>
            <a:r>
              <a:rPr lang="en-US" dirty="0" smtClean="0"/>
              <a:t>Use Puppet to deploy and test in the cluster</a:t>
            </a:r>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349631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r>
              <a:rPr lang="en-US" dirty="0" err="1" smtClean="0"/>
              <a:t>apachebigtop.pbwiki.com</a:t>
            </a:r>
            <a:endParaRPr lang="en-US" dirty="0"/>
          </a:p>
        </p:txBody>
      </p:sp>
      <p:pic>
        <p:nvPicPr>
          <p:cNvPr id="5" name="Content Placeholder 4" descr="Screen Shot 2012-03-15 at 3.54.32 AM.png"/>
          <p:cNvPicPr>
            <a:picLocks noGrp="1" noChangeAspect="1"/>
          </p:cNvPicPr>
          <p:nvPr>
            <p:ph idx="1"/>
          </p:nvPr>
        </p:nvPicPr>
        <p:blipFill>
          <a:blip r:embed="rId2">
            <a:extLst>
              <a:ext uri="{28A0092B-C50C-407E-A947-70E740481C1C}">
                <a14:useLocalDpi xmlns:a14="http://schemas.microsoft.com/office/drawing/2010/main" val="0"/>
              </a:ext>
            </a:extLst>
          </a:blip>
          <a:srcRect t="15905" b="15905"/>
          <a:stretch>
            <a:fillRect/>
          </a:stretch>
        </p:blipFill>
        <p:spPr/>
      </p:pic>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50691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Things</a:t>
            </a:r>
            <a:endParaRPr lang="en-US" dirty="0"/>
          </a:p>
        </p:txBody>
      </p:sp>
      <p:sp>
        <p:nvSpPr>
          <p:cNvPr id="3" name="Content Placeholder 2"/>
          <p:cNvSpPr>
            <a:spLocks noGrp="1"/>
          </p:cNvSpPr>
          <p:nvPr>
            <p:ph idx="1"/>
          </p:nvPr>
        </p:nvSpPr>
        <p:spPr/>
        <p:txBody>
          <a:bodyPr/>
          <a:lstStyle/>
          <a:p>
            <a:r>
              <a:rPr lang="en-US" dirty="0" smtClean="0"/>
              <a:t>AUDIENCE: JAVA PROGRAMMER WANT TO BE A HADOOP ECOSYSTEM APACHE CONTRIBUTOR</a:t>
            </a:r>
          </a:p>
          <a:p>
            <a:r>
              <a:rPr lang="en-US" dirty="0" smtClean="0"/>
              <a:t>AUDIENCE: WANT TO START NEW MATERIAL(JAVASCRIPT) OR WANT TO SPONSOR</a:t>
            </a:r>
          </a:p>
          <a:p>
            <a:r>
              <a:rPr lang="en-US" dirty="0"/>
              <a:t>1</a:t>
            </a:r>
            <a:r>
              <a:rPr lang="en-US" dirty="0" smtClean="0"/>
              <a:t>) WHAT WE HAVE: APACHE BIGTOP/ JAVA CONCURRENCY/DATA MINING MACHINE LEARNING</a:t>
            </a:r>
          </a:p>
          <a:p>
            <a:r>
              <a:rPr lang="en-US" dirty="0"/>
              <a:t>2</a:t>
            </a:r>
            <a:r>
              <a:rPr lang="en-US" dirty="0" smtClean="0"/>
              <a:t>) SPONSORSHIP, RUN THESE MEETINGS THIS AT YOUR COMPANY. BETTER RESULTS? </a:t>
            </a:r>
          </a:p>
          <a:p>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114661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Corporate/Personal Sponsors</a:t>
            </a:r>
            <a:endParaRPr lang="en-US" dirty="0"/>
          </a:p>
        </p:txBody>
      </p:sp>
      <p:sp>
        <p:nvSpPr>
          <p:cNvPr id="3" name="Content Placeholder 2"/>
          <p:cNvSpPr>
            <a:spLocks noGrp="1"/>
          </p:cNvSpPr>
          <p:nvPr>
            <p:ph idx="1"/>
          </p:nvPr>
        </p:nvSpPr>
        <p:spPr/>
        <p:txBody>
          <a:bodyPr>
            <a:normAutofit lnSpcReduction="10000"/>
          </a:bodyPr>
          <a:lstStyle/>
          <a:p>
            <a:r>
              <a:rPr lang="en-US" dirty="0" smtClean="0"/>
              <a:t>Amazon AWS, cluster credits</a:t>
            </a:r>
          </a:p>
          <a:p>
            <a:r>
              <a:rPr lang="en-US" dirty="0" err="1" smtClean="0"/>
              <a:t>JetBrains</a:t>
            </a:r>
            <a:r>
              <a:rPr lang="en-US" dirty="0" smtClean="0"/>
              <a:t> , Full </a:t>
            </a:r>
            <a:r>
              <a:rPr lang="en-US" dirty="0" err="1" smtClean="0"/>
              <a:t>IntelliJ</a:t>
            </a:r>
            <a:r>
              <a:rPr lang="en-US" dirty="0" smtClean="0"/>
              <a:t> license</a:t>
            </a:r>
          </a:p>
          <a:p>
            <a:r>
              <a:rPr lang="en-US" dirty="0" err="1" smtClean="0"/>
              <a:t>Cloudera</a:t>
            </a:r>
            <a:endParaRPr lang="en-US" dirty="0" smtClean="0"/>
          </a:p>
          <a:p>
            <a:r>
              <a:rPr lang="en-US" dirty="0"/>
              <a:t>Roman </a:t>
            </a:r>
            <a:r>
              <a:rPr lang="en-US" dirty="0" err="1"/>
              <a:t>Shaposhnik</a:t>
            </a: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418182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lnSpcReduction="10000"/>
          </a:bodyPr>
          <a:lstStyle/>
          <a:p>
            <a:r>
              <a:rPr lang="en-US" dirty="0" err="1" smtClean="0"/>
              <a:t>Amr</a:t>
            </a:r>
            <a:r>
              <a:rPr lang="en-US" dirty="0" smtClean="0"/>
              <a:t> </a:t>
            </a:r>
            <a:r>
              <a:rPr lang="en-US" dirty="0" err="1" smtClean="0"/>
              <a:t>Awadallah</a:t>
            </a:r>
            <a:r>
              <a:rPr lang="en-US" dirty="0" smtClean="0"/>
              <a:t>, CTO </a:t>
            </a:r>
            <a:r>
              <a:rPr lang="en-US" dirty="0" err="1" smtClean="0"/>
              <a:t>Cloudera</a:t>
            </a:r>
            <a:endParaRPr lang="en-US" dirty="0" smtClean="0"/>
          </a:p>
          <a:p>
            <a:r>
              <a:rPr lang="en-US" dirty="0" smtClean="0"/>
              <a:t>Roman </a:t>
            </a:r>
            <a:r>
              <a:rPr lang="en-US" dirty="0" err="1" smtClean="0"/>
              <a:t>Shaposhni</a:t>
            </a:r>
            <a:r>
              <a:rPr lang="en-US" dirty="0" smtClean="0"/>
              <a:t>, </a:t>
            </a:r>
            <a:r>
              <a:rPr lang="en-US" dirty="0" err="1" smtClean="0"/>
              <a:t>Cloudera</a:t>
            </a:r>
            <a:endParaRPr lang="en-US" dirty="0" smtClean="0"/>
          </a:p>
          <a:p>
            <a:r>
              <a:rPr lang="en-US" dirty="0" err="1" smtClean="0"/>
              <a:t>Rodica</a:t>
            </a:r>
            <a:r>
              <a:rPr lang="en-US" dirty="0" smtClean="0"/>
              <a:t> </a:t>
            </a:r>
            <a:r>
              <a:rPr lang="en-US" dirty="0" err="1" smtClean="0"/>
              <a:t>Buzescu</a:t>
            </a:r>
            <a:r>
              <a:rPr lang="en-US" dirty="0" smtClean="0"/>
              <a:t>, Amazon </a:t>
            </a:r>
          </a:p>
          <a:p>
            <a:r>
              <a:rPr lang="en-US" dirty="0" smtClean="0"/>
              <a:t>Michael </a:t>
            </a:r>
            <a:r>
              <a:rPr lang="en-US" dirty="0" err="1" smtClean="0"/>
              <a:t>Quintieri</a:t>
            </a:r>
            <a:r>
              <a:rPr lang="en-US" dirty="0" smtClean="0"/>
              <a:t>, </a:t>
            </a:r>
            <a:r>
              <a:rPr lang="en-US" dirty="0" err="1" smtClean="0"/>
              <a:t>JetBrains</a:t>
            </a:r>
            <a:endParaRPr lang="en-US" dirty="0" smtClean="0"/>
          </a:p>
          <a:p>
            <a:r>
              <a:rPr lang="en-US" dirty="0" smtClean="0"/>
              <a:t>Nick Tran </a:t>
            </a:r>
            <a:r>
              <a:rPr lang="en-US" dirty="0" err="1" smtClean="0"/>
              <a:t>Salesforce.com</a:t>
            </a:r>
            <a:endParaRPr lang="en-US" dirty="0" smtClean="0"/>
          </a:p>
          <a:p>
            <a:r>
              <a:rPr lang="en-US" dirty="0" err="1" smtClean="0"/>
              <a:t>Kavindra</a:t>
            </a:r>
            <a:r>
              <a:rPr lang="en-US" dirty="0" smtClean="0"/>
              <a:t> Patel </a:t>
            </a:r>
            <a:r>
              <a:rPr lang="en-US" dirty="0" err="1" smtClean="0"/>
              <a:t>Salesforce.com</a:t>
            </a:r>
            <a:endParaRPr lang="en-US" dirty="0" smtClean="0"/>
          </a:p>
          <a:p>
            <a:r>
              <a:rPr lang="en-US" dirty="0" smtClean="0"/>
              <a:t>Katie Penn </a:t>
            </a:r>
            <a:r>
              <a:rPr lang="en-US" dirty="0" err="1" smtClean="0"/>
              <a:t>Salesforce.com</a:t>
            </a:r>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90945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G</a:t>
            </a:r>
            <a:r>
              <a:rPr lang="en-US" dirty="0" smtClean="0"/>
              <a:t>roup?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Silicon Valley Hands on Programming Events, </a:t>
            </a:r>
            <a:r>
              <a:rPr lang="en-US" dirty="0" err="1"/>
              <a:t>M</a:t>
            </a:r>
            <a:r>
              <a:rPr lang="en-US" dirty="0" err="1" smtClean="0"/>
              <a:t>eetup</a:t>
            </a:r>
            <a:r>
              <a:rPr lang="en-US" dirty="0" smtClean="0"/>
              <a:t> to help train unemployed engineers starting in 2008. </a:t>
            </a:r>
          </a:p>
          <a:p>
            <a:r>
              <a:rPr lang="en-US" dirty="0" smtClean="0"/>
              <a:t>Career Accelerator 4+ years to get the template right</a:t>
            </a:r>
          </a:p>
          <a:p>
            <a:r>
              <a:rPr lang="en-US" dirty="0"/>
              <a:t>Best class was cs229 Clone ML/2009, Peter &amp; Tyler</a:t>
            </a:r>
          </a:p>
          <a:p>
            <a:r>
              <a:rPr lang="en-US" dirty="0" smtClean="0"/>
              <a:t>Best success = hard</a:t>
            </a:r>
          </a:p>
          <a:p>
            <a:r>
              <a:rPr lang="en-US" dirty="0" smtClean="0"/>
              <a:t>MARSHALL PIERCE: JAVA CONCURRENCY</a:t>
            </a:r>
          </a:p>
          <a:p>
            <a:r>
              <a:rPr lang="en-US" dirty="0" smtClean="0"/>
              <a:t>CHARLES NAINEN: MACHINE LEARNING</a:t>
            </a:r>
          </a:p>
          <a:p>
            <a:r>
              <a:rPr lang="en-US" dirty="0" smtClean="0"/>
              <a:t>ROMAN SHAPOSHNIK: APACHE BIGTOP</a:t>
            </a:r>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pic>
        <p:nvPicPr>
          <p:cNvPr id="5" name="Picture 4" descr="Screen Shot 2012-03-15 at 11.38.5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212" y="4144462"/>
            <a:ext cx="2276601" cy="2713537"/>
          </a:xfrm>
          <a:prstGeom prst="rect">
            <a:avLst/>
          </a:prstGeom>
        </p:spPr>
      </p:pic>
    </p:spTree>
    <p:extLst>
      <p:ext uri="{BB962C8B-B14F-4D97-AF65-F5344CB8AC3E}">
        <p14:creationId xmlns:p14="http://schemas.microsoft.com/office/powerpoint/2010/main" val="155915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Programmers/Apache</a:t>
            </a:r>
            <a:endParaRPr lang="en-US" dirty="0"/>
          </a:p>
        </p:txBody>
      </p:sp>
      <p:sp>
        <p:nvSpPr>
          <p:cNvPr id="3" name="Content Placeholder 2"/>
          <p:cNvSpPr>
            <a:spLocks noGrp="1"/>
          </p:cNvSpPr>
          <p:nvPr>
            <p:ph idx="1"/>
          </p:nvPr>
        </p:nvSpPr>
        <p:spPr/>
        <p:txBody>
          <a:bodyPr/>
          <a:lstStyle/>
          <a:p>
            <a:pPr marL="0" indent="0">
              <a:buNone/>
            </a:pPr>
            <a:r>
              <a:rPr lang="en-US" dirty="0" smtClean="0"/>
              <a:t>WHAT STRUCTURE?</a:t>
            </a:r>
          </a:p>
          <a:p>
            <a:r>
              <a:rPr lang="en-US" dirty="0" smtClean="0"/>
              <a:t>Java </a:t>
            </a:r>
            <a:r>
              <a:rPr lang="en-US" dirty="0"/>
              <a:t>Programmers wanting to become Apache </a:t>
            </a:r>
            <a:r>
              <a:rPr lang="en-US" dirty="0" err="1"/>
              <a:t>Bigdata</a:t>
            </a:r>
            <a:r>
              <a:rPr lang="en-US" dirty="0"/>
              <a:t> </a:t>
            </a:r>
            <a:r>
              <a:rPr lang="en-US" dirty="0" smtClean="0"/>
              <a:t>contributors</a:t>
            </a:r>
          </a:p>
          <a:p>
            <a:pPr lvl="1"/>
            <a:r>
              <a:rPr lang="en-US" dirty="0" smtClean="0"/>
              <a:t>Won’t happen by going to HUG </a:t>
            </a:r>
            <a:r>
              <a:rPr lang="en-US" dirty="0" err="1" smtClean="0"/>
              <a:t>meetups</a:t>
            </a:r>
            <a:endParaRPr lang="en-US" dirty="0"/>
          </a:p>
          <a:p>
            <a:r>
              <a:rPr lang="en-US" dirty="0" smtClean="0"/>
              <a:t>Apache </a:t>
            </a:r>
            <a:r>
              <a:rPr lang="en-US" dirty="0" err="1"/>
              <a:t>Hadoop</a:t>
            </a:r>
            <a:r>
              <a:rPr lang="en-US" dirty="0"/>
              <a:t>* projects which are asking for contributors at each </a:t>
            </a:r>
            <a:r>
              <a:rPr lang="en-US" dirty="0" err="1"/>
              <a:t>meetup</a:t>
            </a:r>
            <a:r>
              <a:rPr lang="en-US" dirty="0"/>
              <a:t>. Reference: Michael Stack asking for </a:t>
            </a:r>
            <a:r>
              <a:rPr lang="en-US" dirty="0" err="1"/>
              <a:t>Hbase</a:t>
            </a:r>
            <a:r>
              <a:rPr lang="en-US" dirty="0"/>
              <a:t> </a:t>
            </a:r>
            <a:r>
              <a:rPr lang="en-US" dirty="0" smtClean="0"/>
              <a:t>contributors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249918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Project? </a:t>
            </a:r>
            <a:endParaRPr lang="en-US" dirty="0"/>
          </a:p>
        </p:txBody>
      </p:sp>
      <p:sp>
        <p:nvSpPr>
          <p:cNvPr id="3" name="Content Placeholder 2"/>
          <p:cNvSpPr>
            <a:spLocks noGrp="1"/>
          </p:cNvSpPr>
          <p:nvPr>
            <p:ph idx="1"/>
          </p:nvPr>
        </p:nvSpPr>
        <p:spPr/>
        <p:txBody>
          <a:bodyPr/>
          <a:lstStyle/>
          <a:p>
            <a:r>
              <a:rPr lang="en-US" dirty="0" smtClean="0"/>
              <a:t>Jumping into </a:t>
            </a:r>
            <a:r>
              <a:rPr lang="en-US" dirty="0" err="1" smtClean="0"/>
              <a:t>Hadoop</a:t>
            </a:r>
            <a:r>
              <a:rPr lang="en-US" dirty="0" smtClean="0"/>
              <a:t> was too complex</a:t>
            </a:r>
          </a:p>
          <a:p>
            <a:r>
              <a:rPr lang="en-US" dirty="0" smtClean="0"/>
              <a:t>Need corporate sponsor for higher technical difficulty, tried 2x. First person I </a:t>
            </a:r>
            <a:r>
              <a:rPr lang="en-US" dirty="0" err="1" smtClean="0"/>
              <a:t>askeed</a:t>
            </a:r>
            <a:r>
              <a:rPr lang="en-US" dirty="0" smtClean="0"/>
              <a:t> left…</a:t>
            </a:r>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pic>
        <p:nvPicPr>
          <p:cNvPr id="5" name="Picture 4" descr="Screen Shot 2012-03-15 at 3.56.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78521"/>
            <a:ext cx="4572000" cy="1333500"/>
          </a:xfrm>
          <a:prstGeom prst="rect">
            <a:avLst/>
          </a:prstGeom>
        </p:spPr>
      </p:pic>
      <p:pic>
        <p:nvPicPr>
          <p:cNvPr id="6" name="Picture 5" descr="Screen Shot 2012-03-15 at 3.57.3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4478694"/>
            <a:ext cx="2946400" cy="914400"/>
          </a:xfrm>
          <a:prstGeom prst="rect">
            <a:avLst/>
          </a:prstGeom>
        </p:spPr>
      </p:pic>
    </p:spTree>
    <p:extLst>
      <p:ext uri="{BB962C8B-B14F-4D97-AF65-F5344CB8AC3E}">
        <p14:creationId xmlns:p14="http://schemas.microsoft.com/office/powerpoint/2010/main" val="370743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Bigtop</a:t>
            </a:r>
            <a:r>
              <a:rPr lang="en-US" dirty="0" smtClean="0"/>
              <a:t> for building Stable Scalable </a:t>
            </a:r>
            <a:r>
              <a:rPr lang="en-US" dirty="0" err="1" smtClean="0"/>
              <a:t>Hadoop</a:t>
            </a:r>
            <a:r>
              <a:rPr lang="en-US" dirty="0" smtClean="0"/>
              <a:t> Clusters</a:t>
            </a:r>
            <a:endParaRPr lang="en-US" dirty="0"/>
          </a:p>
        </p:txBody>
      </p:sp>
      <p:sp>
        <p:nvSpPr>
          <p:cNvPr id="3" name="Content Placeholder 2"/>
          <p:cNvSpPr>
            <a:spLocks noGrp="1"/>
          </p:cNvSpPr>
          <p:nvPr>
            <p:ph idx="1"/>
          </p:nvPr>
        </p:nvSpPr>
        <p:spPr/>
        <p:txBody>
          <a:bodyPr>
            <a:normAutofit/>
          </a:bodyPr>
          <a:lstStyle/>
          <a:p>
            <a:r>
              <a:rPr lang="en-US" dirty="0" smtClean="0"/>
              <a:t>Roman’s Idea</a:t>
            </a:r>
          </a:p>
          <a:p>
            <a:r>
              <a:rPr lang="en-US" dirty="0" smtClean="0"/>
              <a:t>Working </a:t>
            </a:r>
            <a:r>
              <a:rPr lang="en-US" dirty="0"/>
              <a:t>group meeting for Apache </a:t>
            </a:r>
            <a:r>
              <a:rPr lang="en-US" dirty="0" err="1"/>
              <a:t>Bigtop</a:t>
            </a:r>
            <a:endParaRPr lang="en-US" dirty="0"/>
          </a:p>
          <a:p>
            <a:pPr lvl="1"/>
            <a:r>
              <a:rPr lang="en-US" dirty="0"/>
              <a:t>Members demo, ask questions,  work on mini </a:t>
            </a:r>
            <a:r>
              <a:rPr lang="en-US" dirty="0" smtClean="0"/>
              <a:t>projects. Integration testing, Hama/</a:t>
            </a:r>
            <a:r>
              <a:rPr lang="en-US" dirty="0" err="1" smtClean="0"/>
              <a:t>Nutch</a:t>
            </a:r>
            <a:r>
              <a:rPr lang="en-US" dirty="0" smtClean="0"/>
              <a:t> Port</a:t>
            </a:r>
          </a:p>
          <a:p>
            <a:pPr lvl="1"/>
            <a:r>
              <a:rPr lang="en-US" dirty="0" smtClean="0"/>
              <a:t>Need 2 to run it, </a:t>
            </a:r>
            <a:r>
              <a:rPr lang="en-US" dirty="0" err="1" smtClean="0"/>
              <a:t>architect+techlead</a:t>
            </a:r>
            <a:endParaRPr lang="en-US" dirty="0" smtClean="0"/>
          </a:p>
          <a:p>
            <a:pPr lvl="1"/>
            <a:r>
              <a:rPr lang="en-US" dirty="0" smtClean="0"/>
              <a:t>Get everything a new </a:t>
            </a:r>
            <a:r>
              <a:rPr lang="en-US" dirty="0" err="1" smtClean="0"/>
              <a:t>Cloudera</a:t>
            </a:r>
            <a:r>
              <a:rPr lang="en-US" dirty="0" smtClean="0"/>
              <a:t> employee gets</a:t>
            </a:r>
            <a:endParaRPr lang="en-US" dirty="0"/>
          </a:p>
          <a:p>
            <a:r>
              <a:rPr lang="en-US" dirty="0" err="1"/>
              <a:t>Bigtop</a:t>
            </a:r>
            <a:r>
              <a:rPr lang="en-US" dirty="0"/>
              <a:t>: </a:t>
            </a:r>
            <a:r>
              <a:rPr lang="en-US" dirty="0" err="1"/>
              <a:t>Cloudera</a:t>
            </a:r>
            <a:r>
              <a:rPr lang="en-US" dirty="0"/>
              <a:t> assembled collection of </a:t>
            </a:r>
            <a:r>
              <a:rPr lang="en-US" dirty="0" err="1"/>
              <a:t>Hadoop</a:t>
            </a:r>
            <a:r>
              <a:rPr lang="en-US" dirty="0"/>
              <a:t> </a:t>
            </a:r>
            <a:r>
              <a:rPr lang="en-US" dirty="0" smtClean="0"/>
              <a:t>components. Administration &amp; </a:t>
            </a:r>
            <a:r>
              <a:rPr lang="en-US" dirty="0" err="1" smtClean="0"/>
              <a:t>Maintenence</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14230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a:t>
            </a:r>
            <a:r>
              <a:rPr lang="en-US" dirty="0"/>
              <a:t>://</a:t>
            </a:r>
            <a:r>
              <a:rPr lang="en-US" dirty="0" err="1"/>
              <a:t>incubator.apache.org</a:t>
            </a:r>
            <a:r>
              <a:rPr lang="en-US" dirty="0"/>
              <a:t>/</a:t>
            </a:r>
            <a:r>
              <a:rPr lang="en-US" dirty="0" err="1"/>
              <a:t>bigtop</a:t>
            </a:r>
            <a:r>
              <a:rPr lang="en-US" dirty="0"/>
              <a:t>/</a:t>
            </a:r>
          </a:p>
        </p:txBody>
      </p:sp>
      <p:pic>
        <p:nvPicPr>
          <p:cNvPr id="6" name="Content Placeholder 5" descr="Screen Shot 2012-03-15 at 4.00.04 AM.png"/>
          <p:cNvPicPr>
            <a:picLocks noGrp="1" noChangeAspect="1"/>
          </p:cNvPicPr>
          <p:nvPr>
            <p:ph idx="1"/>
          </p:nvPr>
        </p:nvPicPr>
        <p:blipFill>
          <a:blip r:embed="rId2">
            <a:extLst>
              <a:ext uri="{28A0092B-C50C-407E-A947-70E740481C1C}">
                <a14:useLocalDpi xmlns:a14="http://schemas.microsoft.com/office/drawing/2010/main" val="0"/>
              </a:ext>
            </a:extLst>
          </a:blip>
          <a:srcRect t="4218" b="4218"/>
          <a:stretch>
            <a:fillRect/>
          </a:stretch>
        </p:blipFill>
        <p:spPr/>
      </p:pic>
      <p:sp>
        <p:nvSpPr>
          <p:cNvPr id="4" name="Footer Placeholder 3"/>
          <p:cNvSpPr>
            <a:spLocks noGrp="1"/>
          </p:cNvSpPr>
          <p:nvPr>
            <p:ph type="ftr" sz="quarter" idx="11"/>
          </p:nvPr>
        </p:nvSpPr>
        <p:spPr/>
        <p:txBody>
          <a:bodyPr/>
          <a:lstStyle/>
          <a:p>
            <a:r>
              <a:rPr lang="en-US" smtClean="0"/>
              <a:t>dougchang25@gmail.com, roman@shaposhnik.org</a:t>
            </a:r>
            <a:endParaRPr lang="en-US"/>
          </a:p>
        </p:txBody>
      </p:sp>
      <p:pic>
        <p:nvPicPr>
          <p:cNvPr id="5" name="Picture 4" descr="Screen Shot 2012-03-15 at 3.59.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300" y="1767315"/>
            <a:ext cx="2984500" cy="812800"/>
          </a:xfrm>
          <a:prstGeom prst="rect">
            <a:avLst/>
          </a:prstGeom>
        </p:spPr>
      </p:pic>
    </p:spTree>
    <p:extLst>
      <p:ext uri="{BB962C8B-B14F-4D97-AF65-F5344CB8AC3E}">
        <p14:creationId xmlns:p14="http://schemas.microsoft.com/office/powerpoint/2010/main" val="155514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Bigtop</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Good to start early in incubation stage</a:t>
            </a:r>
          </a:p>
          <a:p>
            <a:r>
              <a:rPr lang="en-US" dirty="0" smtClean="0"/>
              <a:t>No documentation, creating Docs as we go. Ken </a:t>
            </a:r>
            <a:r>
              <a:rPr lang="en-US" dirty="0" err="1" smtClean="0"/>
              <a:t>Krugler</a:t>
            </a:r>
            <a:r>
              <a:rPr lang="en-US" dirty="0" smtClean="0"/>
              <a:t>: “Make Docs”</a:t>
            </a:r>
          </a:p>
          <a:p>
            <a:r>
              <a:rPr lang="en-US" dirty="0" smtClean="0"/>
              <a:t>Bring a computer!!!</a:t>
            </a:r>
          </a:p>
          <a:p>
            <a:r>
              <a:rPr lang="en-US" dirty="0" smtClean="0"/>
              <a:t>Do the labs</a:t>
            </a:r>
          </a:p>
          <a:p>
            <a:r>
              <a:rPr lang="en-US" dirty="0" err="1" smtClean="0"/>
              <a:t>Hadoop</a:t>
            </a:r>
            <a:r>
              <a:rPr lang="en-US" dirty="0" smtClean="0"/>
              <a:t>, </a:t>
            </a:r>
            <a:r>
              <a:rPr lang="en-US" dirty="0" err="1" smtClean="0"/>
              <a:t>Hbase</a:t>
            </a:r>
            <a:r>
              <a:rPr lang="en-US" dirty="0" smtClean="0"/>
              <a:t>, Pig, Hive, Flume, </a:t>
            </a:r>
            <a:r>
              <a:rPr lang="en-US" dirty="0" err="1" smtClean="0"/>
              <a:t>Sqoop</a:t>
            </a:r>
            <a:r>
              <a:rPr lang="en-US" dirty="0" smtClean="0"/>
              <a:t>, Mahout, </a:t>
            </a:r>
            <a:r>
              <a:rPr lang="en-US" dirty="0" err="1" smtClean="0"/>
              <a:t>Oozie</a:t>
            </a:r>
            <a:r>
              <a:rPr lang="en-US" dirty="0" smtClean="0"/>
              <a:t>, Zookeeper</a:t>
            </a:r>
          </a:p>
          <a:p>
            <a:r>
              <a:rPr lang="en-US" dirty="0" smtClean="0"/>
              <a:t>bigtop-0.3.0-incubating</a:t>
            </a:r>
            <a:endParaRPr lang="en-US" dirty="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100883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Better than GSOC? </a:t>
            </a:r>
          </a:p>
        </p:txBody>
      </p:sp>
      <p:sp>
        <p:nvSpPr>
          <p:cNvPr id="3" name="Content Placeholder 2"/>
          <p:cNvSpPr>
            <a:spLocks noGrp="1"/>
          </p:cNvSpPr>
          <p:nvPr>
            <p:ph idx="1"/>
          </p:nvPr>
        </p:nvSpPr>
        <p:spPr/>
        <p:txBody>
          <a:bodyPr>
            <a:normAutofit/>
          </a:bodyPr>
          <a:lstStyle/>
          <a:p>
            <a:r>
              <a:rPr lang="en-US" b="1" dirty="0" smtClean="0"/>
              <a:t>Get others involved</a:t>
            </a:r>
          </a:p>
          <a:p>
            <a:pPr lvl="1"/>
            <a:r>
              <a:rPr lang="en-US" dirty="0" smtClean="0"/>
              <a:t>Tech Leads</a:t>
            </a:r>
          </a:p>
          <a:p>
            <a:pPr lvl="1"/>
            <a:r>
              <a:rPr lang="en-US" dirty="0" smtClean="0"/>
              <a:t>Other Open Source Projects. Integrate Dynamo DB?</a:t>
            </a:r>
          </a:p>
          <a:p>
            <a:pPr lvl="1"/>
            <a:r>
              <a:rPr lang="en-US" dirty="0" smtClean="0"/>
              <a:t>Add </a:t>
            </a:r>
            <a:r>
              <a:rPr lang="en-US" dirty="0" err="1" smtClean="0"/>
              <a:t>Nutch</a:t>
            </a:r>
            <a:endParaRPr lang="en-US" dirty="0" smtClean="0"/>
          </a:p>
          <a:p>
            <a:pPr lvl="1"/>
            <a:r>
              <a:rPr lang="en-US" dirty="0" smtClean="0"/>
              <a:t>Add Cassandra to </a:t>
            </a:r>
            <a:r>
              <a:rPr lang="en-US" dirty="0" err="1" smtClean="0"/>
              <a:t>Bigtop</a:t>
            </a:r>
            <a:endParaRPr lang="en-US" dirty="0" smtClean="0"/>
          </a:p>
          <a:p>
            <a:pPr marL="457200" lvl="1" indent="0">
              <a:buNone/>
            </a:pPr>
            <a:endParaRPr lang="en-US" dirty="0"/>
          </a:p>
          <a:p>
            <a:r>
              <a:rPr lang="en-US" dirty="0" smtClean="0"/>
              <a:t>Come to the Saturday Meetings</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dougchang25@gmail.com, roman@shaposhnik.org</a:t>
            </a:r>
            <a:endParaRPr lang="en-US"/>
          </a:p>
        </p:txBody>
      </p:sp>
    </p:spTree>
    <p:extLst>
      <p:ext uri="{BB962C8B-B14F-4D97-AF65-F5344CB8AC3E}">
        <p14:creationId xmlns:p14="http://schemas.microsoft.com/office/powerpoint/2010/main" val="3182501174"/>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645</TotalTime>
  <Words>1089</Words>
  <Application>Microsoft Macintosh PowerPoint</Application>
  <PresentationFormat>On-screen Show (4:3)</PresentationFormat>
  <Paragraphs>147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Perception</vt:lpstr>
      <vt:lpstr>Self Training Apache Contributors</vt:lpstr>
      <vt:lpstr>2 Things</vt:lpstr>
      <vt:lpstr>What Group?  </vt:lpstr>
      <vt:lpstr>Need, Programmers/Apache</vt:lpstr>
      <vt:lpstr>What Project? </vt:lpstr>
      <vt:lpstr>Bigtop for building Stable Scalable Hadoop Clusters</vt:lpstr>
      <vt:lpstr>http://incubator.apache.org/bigtop/</vt:lpstr>
      <vt:lpstr>Bigtop </vt:lpstr>
      <vt:lpstr>How to get Better than GSOC? </vt:lpstr>
      <vt:lpstr>Programming Skills Market Changing</vt:lpstr>
      <vt:lpstr>Apache Working Group </vt:lpstr>
      <vt:lpstr>Past Failures</vt:lpstr>
      <vt:lpstr>Past Failures</vt:lpstr>
      <vt:lpstr>Past Failure</vt:lpstr>
      <vt:lpstr>Metrics</vt:lpstr>
      <vt:lpstr>Lessons Learned</vt:lpstr>
      <vt:lpstr>Come Check it out</vt:lpstr>
      <vt:lpstr>What to do? </vt:lpstr>
      <vt:lpstr>http://apachebigtop.pbwiki.com</vt:lpstr>
      <vt:lpstr>Corporate/Personal Sponsors</vt:lpstr>
      <vt:lpstr>Thanks</vt:lpstr>
    </vt:vector>
  </TitlesOfParts>
  <Company>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Bigtop Incubation Project</dc:title>
  <dc:creator>d c</dc:creator>
  <cp:lastModifiedBy>d c</cp:lastModifiedBy>
  <cp:revision>207</cp:revision>
  <dcterms:created xsi:type="dcterms:W3CDTF">2012-02-27T19:44:21Z</dcterms:created>
  <dcterms:modified xsi:type="dcterms:W3CDTF">2012-03-15T21:23:28Z</dcterms:modified>
</cp:coreProperties>
</file>