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037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9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0225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581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3538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58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30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9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54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8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6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70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653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106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96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3D2AD-9CE9-39EA-BF7B-7E2BA4AF5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s-GT" sz="8000" dirty="0">
                <a:solidFill>
                  <a:srgbClr val="FFFFFF"/>
                </a:solidFill>
              </a:rPr>
              <a:t>Practica SOG2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1599A0-176A-E701-E4A1-0B47FA2A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pPr algn="r"/>
            <a:r>
              <a:rPr lang="es-GT" sz="2200" dirty="0">
                <a:solidFill>
                  <a:srgbClr val="FFFFFF"/>
                </a:solidFill>
              </a:rPr>
              <a:t>Douglas Darío Rivera Ojeda 201122881 </a:t>
            </a:r>
          </a:p>
          <a:p>
            <a:pPr algn="r"/>
            <a:r>
              <a:rPr lang="es-GT" sz="2200" dirty="0">
                <a:solidFill>
                  <a:srgbClr val="FFFFFF"/>
                </a:solidFill>
              </a:rPr>
              <a:t>Steven </a:t>
            </a:r>
            <a:r>
              <a:rPr lang="es-GT" sz="2200" dirty="0" err="1">
                <a:solidFill>
                  <a:srgbClr val="FFFFFF"/>
                </a:solidFill>
              </a:rPr>
              <a:t>Josue</a:t>
            </a:r>
            <a:r>
              <a:rPr lang="es-GT" sz="2200" dirty="0">
                <a:solidFill>
                  <a:srgbClr val="FFFFFF"/>
                </a:solidFill>
              </a:rPr>
              <a:t> González Monroy 201903974</a:t>
            </a:r>
          </a:p>
        </p:txBody>
      </p:sp>
    </p:spTree>
    <p:extLst>
      <p:ext uri="{BB962C8B-B14F-4D97-AF65-F5344CB8AC3E}">
        <p14:creationId xmlns:p14="http://schemas.microsoft.com/office/powerpoint/2010/main" val="547477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6C023-5981-97E1-6B84-0F20B2906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248CC-FD38-CB48-0F1B-EA94033C6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" y="493776"/>
            <a:ext cx="10378440" cy="4544567"/>
          </a:xfrm>
        </p:spPr>
        <p:txBody>
          <a:bodyPr>
            <a:normAutofit/>
          </a:bodyPr>
          <a:lstStyle/>
          <a:p>
            <a:r>
              <a:rPr lang="es-MX" sz="7200" dirty="0"/>
              <a:t>Análisis de Ventas y Comportamiento del Cliente - </a:t>
            </a:r>
            <a:r>
              <a:rPr lang="es-MX" sz="7200" dirty="0" err="1"/>
              <a:t>Insights</a:t>
            </a:r>
            <a:r>
              <a:rPr lang="es-MX" sz="7200" dirty="0"/>
              <a:t> Estratégicos</a:t>
            </a:r>
            <a:endParaRPr lang="es-GT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9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553A2D-0D94-8B9D-1F83-A93D70C81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3FF0F-AFAC-E470-4B96-7FEEF016D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394466"/>
            <a:ext cx="10261933" cy="1141726"/>
          </a:xfrm>
        </p:spPr>
        <p:txBody>
          <a:bodyPr>
            <a:normAutofit/>
          </a:bodyPr>
          <a:lstStyle/>
          <a:p>
            <a:r>
              <a:rPr lang="es-MX" sz="3200" dirty="0"/>
              <a:t>Análisis de Ventas y Comportamiento del Cliente - </a:t>
            </a:r>
            <a:r>
              <a:rPr lang="es-MX" sz="3200" dirty="0" err="1"/>
              <a:t>Insights</a:t>
            </a:r>
            <a:r>
              <a:rPr lang="es-MX" sz="3200" dirty="0"/>
              <a:t> Estratégicos</a:t>
            </a:r>
            <a:endParaRPr lang="es-GT" sz="3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C0D7D-B182-B7B4-6C85-1F365670E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1655064"/>
            <a:ext cx="11073383" cy="490118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MX" sz="2400" b="1" dirty="0"/>
              <a:t>1. Dominio del Segmento Joven (18-24 años)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/>
              <a:t>Representa el 71.8% de todas las órdenes (7,160 de 9,977)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/>
              <a:t>Mayor frecuencia de compra: 10.6 órdenes por cliente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/>
              <a:t>Base de clientes más amplia: 678 clientes únicos (67.8%)</a:t>
            </a:r>
          </a:p>
          <a:p>
            <a:pPr algn="l"/>
            <a:r>
              <a:rPr lang="es-MX" sz="2400" b="1" dirty="0"/>
              <a:t>2. Equilibrio Perfecto en Categorías de Producto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/>
              <a:t>Distribución muy equilibrada: Ropa (34.0%), Calzado (33.3%), Accesorios (32.7%)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/>
              <a:t>Indica una estrategia de portafolio diversificado exitosa</a:t>
            </a:r>
          </a:p>
          <a:p>
            <a:pPr algn="l"/>
            <a:r>
              <a:rPr lang="es-MX" sz="2400" b="1" dirty="0"/>
              <a:t>3. Comportamiento de Compra Independiente  la Edad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/>
              <a:t>Correlación edad-ticket: -0.005 (prácticamente nula)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/>
              <a:t>Ticket promedio consistente entre grupos: $283-$373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/>
              <a:t>Las decisiones de compra no están influenciadas por la edad</a:t>
            </a:r>
          </a:p>
          <a:p>
            <a:pPr algn="l"/>
            <a:r>
              <a:rPr lang="es-MX" sz="2400" b="1" dirty="0"/>
              <a:t>4. Paridad de Género en el Consumo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/>
              <a:t>Distribución casi perfecta: Femenino (50.2% órdenes), Masculino (49.8% órdenes)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/>
              <a:t>Tickets promedio similares: F: $314.23, M: $315.12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b="1" dirty="0"/>
              <a:t>Gráfico sugerido:</a:t>
            </a:r>
            <a:r>
              <a:rPr lang="es-MX" sz="2400" dirty="0"/>
              <a:t> Incluye el gráfico de barras por grupo de edad que aparece en tu análisis.</a:t>
            </a:r>
          </a:p>
          <a:p>
            <a:pPr algn="r"/>
            <a:endParaRPr lang="es-G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6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FD20B8-95A2-4CB4-B220-7C4E0141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C3654-6F8E-ED86-3B41-7F283D1A0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394466"/>
            <a:ext cx="10261933" cy="1141726"/>
          </a:xfrm>
        </p:spPr>
        <p:txBody>
          <a:bodyPr>
            <a:normAutofit/>
          </a:bodyPr>
          <a:lstStyle/>
          <a:p>
            <a:r>
              <a:rPr lang="es-GT" sz="3200" dirty="0"/>
              <a:t>RECOMENDACIONES ESTRATÉGICAS </a:t>
            </a:r>
            <a:endParaRPr lang="es-GT" sz="3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74F6F-820A-DA5E-BA91-87DDC1337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1655064"/>
            <a:ext cx="11073383" cy="4901183"/>
          </a:xfrm>
        </p:spPr>
        <p:txBody>
          <a:bodyPr>
            <a:normAutofit/>
          </a:bodyPr>
          <a:lstStyle/>
          <a:p>
            <a:pPr algn="l"/>
            <a:r>
              <a:rPr lang="es-MX" sz="1300" b="1" dirty="0"/>
              <a:t>Programa de Fidelización para Jóvenes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300" dirty="0"/>
              <a:t>Implementar un sistema de puntos y beneficios dirigido al segmento 18-24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300" dirty="0"/>
              <a:t>Crear campañas de marketing específicas en redes sociales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300" dirty="0"/>
              <a:t>Desarrollar productos exclusivos para este segmento</a:t>
            </a:r>
          </a:p>
          <a:p>
            <a:pPr algn="l"/>
            <a:r>
              <a:rPr lang="es-MX" sz="1300" b="1" dirty="0"/>
              <a:t>Estrategia de Retención para Segmentos Mayores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300" dirty="0"/>
              <a:t>Diseñar programas especiales para grupos de clientes de 35 o más años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300" dirty="0"/>
              <a:t>Crear experiencias personalizadas para incrementar su frecuencia de 4-7 órdenes por cliente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300" dirty="0"/>
              <a:t>Implementar servicios premium para aprovechar que los clientes de esa edad pueden gastar más dinero.</a:t>
            </a:r>
          </a:p>
          <a:p>
            <a:pPr algn="r"/>
            <a:endParaRPr lang="es-G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02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E5594-AC46-2FCA-461F-221F6F528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1D03B-C7F5-8A0C-35A6-79E053157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394466"/>
            <a:ext cx="10261933" cy="1141726"/>
          </a:xfrm>
        </p:spPr>
        <p:txBody>
          <a:bodyPr>
            <a:normAutofit/>
          </a:bodyPr>
          <a:lstStyle/>
          <a:p>
            <a:r>
              <a:rPr lang="es-GT" sz="3200" dirty="0"/>
              <a:t>DIFERENCIACIÓN COMPETITIVA </a:t>
            </a:r>
            <a:endParaRPr lang="es-GT" sz="3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8A867B-46BA-8681-A5E5-805B61502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1655064"/>
            <a:ext cx="11073383" cy="4901183"/>
          </a:xfrm>
        </p:spPr>
        <p:txBody>
          <a:bodyPr>
            <a:normAutofit/>
          </a:bodyPr>
          <a:lstStyle/>
          <a:p>
            <a:pPr algn="l"/>
            <a:r>
              <a:rPr lang="es-MX" sz="1300" b="1" dirty="0"/>
              <a:t>¿Cómo diferenciarse de la competencia?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300" b="1" dirty="0"/>
              <a:t>Especialización Multigeneracional</a:t>
            </a:r>
            <a:r>
              <a:rPr lang="es-MX" sz="1300" dirty="0"/>
              <a:t> </a:t>
            </a:r>
          </a:p>
          <a:p>
            <a:pPr lvl="1" algn="l"/>
            <a:r>
              <a:rPr lang="es-MX" sz="1300" dirty="0"/>
              <a:t>Aprovechar la capacidad de atender exitosamente todos los grupos etarios</a:t>
            </a:r>
          </a:p>
          <a:p>
            <a:pPr lvl="1" algn="l"/>
            <a:r>
              <a:rPr lang="es-MX" sz="1300" dirty="0"/>
              <a:t>Posicionarse como "la marca para toda la familia"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300" b="1" dirty="0"/>
              <a:t>Equilibrio de Portafolio</a:t>
            </a:r>
            <a:r>
              <a:rPr lang="es-MX" sz="1300" dirty="0"/>
              <a:t> </a:t>
            </a:r>
          </a:p>
          <a:p>
            <a:pPr lvl="1" algn="l"/>
            <a:r>
              <a:rPr lang="es-MX" sz="1300" dirty="0"/>
              <a:t>Destacar el hecho de que tenemos dominio en las tres categorías principales</a:t>
            </a:r>
          </a:p>
          <a:p>
            <a:pPr lvl="1" algn="l"/>
            <a:r>
              <a:rPr lang="es-MX" sz="1300" dirty="0"/>
              <a:t>Ofrecer soluciones completas de vestuario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300" b="1" dirty="0"/>
              <a:t>Data-</a:t>
            </a:r>
            <a:r>
              <a:rPr lang="es-MX" sz="1300" b="1" dirty="0" err="1"/>
              <a:t>Driven</a:t>
            </a:r>
            <a:r>
              <a:rPr lang="es-MX" sz="1300" b="1" dirty="0"/>
              <a:t> </a:t>
            </a:r>
            <a:r>
              <a:rPr lang="es-MX" sz="1300" b="1" dirty="0" err="1"/>
              <a:t>Personalization</a:t>
            </a:r>
            <a:r>
              <a:rPr lang="es-MX" sz="1300" dirty="0"/>
              <a:t> </a:t>
            </a:r>
          </a:p>
          <a:p>
            <a:pPr lvl="1" algn="l"/>
            <a:r>
              <a:rPr lang="es-MX" sz="1300" dirty="0"/>
              <a:t>Usar el conocimiento del comportamiento independiente de edad para personalizar ofertas</a:t>
            </a:r>
          </a:p>
          <a:p>
            <a:pPr lvl="1" algn="l"/>
            <a:r>
              <a:rPr lang="es-MX" sz="1300" dirty="0"/>
              <a:t>Implementar recomendaciones basadas en patrones de compra, no en demografía</a:t>
            </a:r>
          </a:p>
          <a:p>
            <a:pPr algn="r"/>
            <a:endParaRPr lang="es-G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68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178D21-0838-35E5-35C1-70CAC9A80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44063-68CF-2A5E-99CB-AB587093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394466"/>
            <a:ext cx="10261933" cy="1141726"/>
          </a:xfrm>
        </p:spPr>
        <p:txBody>
          <a:bodyPr>
            <a:normAutofit/>
          </a:bodyPr>
          <a:lstStyle/>
          <a:p>
            <a:r>
              <a:rPr lang="es-GT" sz="3200" dirty="0"/>
              <a:t>DECISIONES ESTRATÉGICAS </a:t>
            </a:r>
            <a:endParaRPr lang="es-GT" sz="3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6ECA12-DE57-101C-FFA9-80C23DF29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1655064"/>
            <a:ext cx="11073383" cy="4901183"/>
          </a:xfrm>
        </p:spPr>
        <p:txBody>
          <a:bodyPr>
            <a:normAutofit/>
          </a:bodyPr>
          <a:lstStyle/>
          <a:p>
            <a:pPr algn="l"/>
            <a:r>
              <a:rPr lang="es-MX" sz="1300" b="1" dirty="0"/>
              <a:t>Decisiones para aumentar ventas y satisfacción: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300" b="1" dirty="0"/>
              <a:t>Optimización de Inventario</a:t>
            </a:r>
            <a:r>
              <a:rPr lang="es-MX" sz="1300" dirty="0"/>
              <a:t> </a:t>
            </a:r>
          </a:p>
          <a:p>
            <a:pPr lvl="1" algn="l"/>
            <a:r>
              <a:rPr lang="es-MX" sz="1300" dirty="0"/>
              <a:t>Mantener equilibrio en las tres categorías (33% c/u)</a:t>
            </a:r>
          </a:p>
          <a:p>
            <a:pPr lvl="1" algn="l"/>
            <a:r>
              <a:rPr lang="es-MX" sz="1300" dirty="0"/>
              <a:t>Enfocar recursos en productos top (Sweater, Chaqueta, Gorro)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300" b="1" dirty="0"/>
              <a:t>Segmentación por Comportamiento</a:t>
            </a:r>
            <a:r>
              <a:rPr lang="es-MX" sz="1300" dirty="0"/>
              <a:t> </a:t>
            </a:r>
          </a:p>
          <a:p>
            <a:pPr lvl="1" algn="l"/>
            <a:r>
              <a:rPr lang="es-MX" sz="1300" dirty="0"/>
              <a:t>Crear </a:t>
            </a:r>
            <a:r>
              <a:rPr lang="es-MX" sz="1300" dirty="0" err="1"/>
              <a:t>clusters</a:t>
            </a:r>
            <a:r>
              <a:rPr lang="es-MX" sz="1300" dirty="0"/>
              <a:t> basados en frecuencia de compra, no en edad</a:t>
            </a:r>
          </a:p>
          <a:p>
            <a:pPr lvl="1" algn="l"/>
            <a:r>
              <a:rPr lang="es-MX" sz="1300" dirty="0"/>
              <a:t>Desarrollar estrategias específicas por nivel de </a:t>
            </a:r>
            <a:r>
              <a:rPr lang="es-MX" sz="1300" dirty="0" err="1"/>
              <a:t>engagement</a:t>
            </a:r>
            <a:endParaRPr lang="es-MX" sz="1300" dirty="0"/>
          </a:p>
          <a:p>
            <a:pPr marL="342900" indent="-342900" algn="l">
              <a:buFont typeface="+mj-lt"/>
              <a:buAutoNum type="arabicPeriod"/>
            </a:pPr>
            <a:r>
              <a:rPr lang="es-MX" sz="1300" b="1" dirty="0"/>
              <a:t>Expansión Geográfica Inteligente</a:t>
            </a:r>
            <a:r>
              <a:rPr lang="es-MX" sz="1300" dirty="0"/>
              <a:t> </a:t>
            </a:r>
          </a:p>
          <a:p>
            <a:pPr lvl="1" algn="l"/>
            <a:r>
              <a:rPr lang="es-MX" sz="1300" dirty="0"/>
              <a:t>Replicar el modelo exitoso de la región Este ($636,398 en ventas)</a:t>
            </a:r>
          </a:p>
          <a:p>
            <a:pPr lvl="1" algn="l"/>
            <a:r>
              <a:rPr lang="es-MX" sz="1300" dirty="0"/>
              <a:t>Analizar factores de éxito regionales</a:t>
            </a:r>
          </a:p>
          <a:p>
            <a:pPr algn="r"/>
            <a:endParaRPr lang="es-GT" sz="22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E10220-F33B-E12B-59E6-635CBF98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2453538"/>
            <a:ext cx="4504181" cy="41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2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D46C9-CEF5-C413-FBA5-A5617A68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5E1D9-AAFD-9E57-D0A6-3FB472FBE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394466"/>
            <a:ext cx="10261933" cy="1141726"/>
          </a:xfrm>
        </p:spPr>
        <p:txBody>
          <a:bodyPr>
            <a:normAutofit/>
          </a:bodyPr>
          <a:lstStyle/>
          <a:p>
            <a:r>
              <a:rPr lang="es-MX" sz="3200" dirty="0"/>
              <a:t>EFICIENCIA OPERATIVA Y AHORRO DE COSTOS</a:t>
            </a:r>
            <a:r>
              <a:rPr lang="es-GT" sz="3200" dirty="0"/>
              <a:t> </a:t>
            </a:r>
            <a:endParaRPr lang="es-GT" sz="3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40CCE2-A7FA-AF17-F37D-8F736606E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1655064"/>
            <a:ext cx="11073383" cy="4901183"/>
          </a:xfrm>
        </p:spPr>
        <p:txBody>
          <a:bodyPr>
            <a:normAutofit/>
          </a:bodyPr>
          <a:lstStyle/>
          <a:p>
            <a:pPr algn="l"/>
            <a:r>
              <a:rPr lang="es-MX" sz="1300" b="1" dirty="0"/>
              <a:t>Cómo ahorrar costos y mejorar eficiencia: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300" b="1" dirty="0"/>
              <a:t>Optimización de Stock</a:t>
            </a:r>
            <a:r>
              <a:rPr lang="es-MX" sz="1300" dirty="0"/>
              <a:t> </a:t>
            </a:r>
          </a:p>
          <a:p>
            <a:pPr lvl="1" algn="l"/>
            <a:r>
              <a:rPr lang="es-MX" sz="1300" dirty="0"/>
              <a:t>Reducir variabilidad innecesaria enfocándose en los 10 productos top</a:t>
            </a:r>
          </a:p>
          <a:p>
            <a:pPr lvl="1" algn="l"/>
            <a:r>
              <a:rPr lang="es-MX" sz="1300" dirty="0"/>
              <a:t>Implementar rotación inteligente de inventario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300" b="1" dirty="0"/>
              <a:t>Marketing Eficiente</a:t>
            </a:r>
            <a:r>
              <a:rPr lang="es-MX" sz="1300" dirty="0"/>
              <a:t> </a:t>
            </a:r>
          </a:p>
          <a:p>
            <a:pPr lvl="1" algn="l"/>
            <a:r>
              <a:rPr lang="es-MX" sz="1300" dirty="0"/>
              <a:t>Concentrar presupuesto publicitario en segmento 18-24 (mayor ROI)</a:t>
            </a:r>
          </a:p>
          <a:p>
            <a:pPr lvl="1" algn="l"/>
            <a:r>
              <a:rPr lang="es-MX" sz="1300" dirty="0"/>
              <a:t>Eliminar segmentación por género en campañas (comportamiento similar)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300" b="1" dirty="0"/>
              <a:t>Logística Regional</a:t>
            </a:r>
            <a:r>
              <a:rPr lang="es-MX" sz="1300" dirty="0"/>
              <a:t> </a:t>
            </a:r>
          </a:p>
          <a:p>
            <a:pPr lvl="1" algn="l"/>
            <a:r>
              <a:rPr lang="es-MX" sz="1300" dirty="0"/>
              <a:t>Optimizar centros de distribución basándose en performance regional</a:t>
            </a:r>
          </a:p>
          <a:p>
            <a:pPr lvl="1" algn="l"/>
            <a:r>
              <a:rPr lang="es-MX" sz="1300" dirty="0"/>
              <a:t>Reducir costos de envío en regiones de menor rendimiento</a:t>
            </a:r>
          </a:p>
          <a:p>
            <a:pPr algn="r"/>
            <a:endParaRPr lang="es-G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7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231F7-CA45-B124-F9B1-C39FF3F16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AD94-1749-3BF4-D1CE-42F5D984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394466"/>
            <a:ext cx="10261933" cy="1141726"/>
          </a:xfrm>
        </p:spPr>
        <p:txBody>
          <a:bodyPr>
            <a:normAutofit/>
          </a:bodyPr>
          <a:lstStyle/>
          <a:p>
            <a:r>
              <a:rPr lang="es-GT" sz="3200" dirty="0"/>
              <a:t>PRÓXIMOS PASOS</a:t>
            </a:r>
            <a:endParaRPr lang="es-GT" sz="3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2566C8-1011-AF79-D46D-466A99C38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1655064"/>
            <a:ext cx="11073383" cy="4901183"/>
          </a:xfrm>
        </p:spPr>
        <p:txBody>
          <a:bodyPr>
            <a:normAutofit/>
          </a:bodyPr>
          <a:lstStyle/>
          <a:p>
            <a:pPr algn="l"/>
            <a:r>
              <a:rPr lang="es-MX" sz="1300" b="1" dirty="0"/>
              <a:t>Plan de Implementación: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300" dirty="0"/>
              <a:t>Priorizar acciones basadas en impacto y o esfuerzo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300" dirty="0"/>
              <a:t>Establecer </a:t>
            </a:r>
            <a:r>
              <a:rPr lang="es-MX" sz="1300" dirty="0" err="1"/>
              <a:t>KPIs</a:t>
            </a:r>
            <a:r>
              <a:rPr lang="es-MX" sz="1300" dirty="0"/>
              <a:t> para medir el éxito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300" dirty="0"/>
              <a:t>Timeline de implementación unos  90 días de rango para ver resultados.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300" dirty="0"/>
              <a:t>Recursos necesarios y responsables </a:t>
            </a:r>
          </a:p>
          <a:p>
            <a:pPr algn="r"/>
            <a:endParaRPr lang="es-G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44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538</Words>
  <Application>Microsoft Office PowerPoint</Application>
  <PresentationFormat>Panorámica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Practica SOG2</vt:lpstr>
      <vt:lpstr>Análisis de Ventas y Comportamiento del Cliente - Insights Estratégicos</vt:lpstr>
      <vt:lpstr>Análisis de Ventas y Comportamiento del Cliente - Insights Estratégicos</vt:lpstr>
      <vt:lpstr>RECOMENDACIONES ESTRATÉGICAS </vt:lpstr>
      <vt:lpstr>DIFERENCIACIÓN COMPETITIVA </vt:lpstr>
      <vt:lpstr>DECISIONES ESTRATÉGICAS </vt:lpstr>
      <vt:lpstr>EFICIENCIA OPERATIVA Y AHORRO DE COSTOS </vt:lpstr>
      <vt:lpstr>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Douglas Rivera</dc:creator>
  <cp:lastModifiedBy>Douglas Rivera</cp:lastModifiedBy>
  <cp:revision>1</cp:revision>
  <dcterms:created xsi:type="dcterms:W3CDTF">2025-09-06T01:57:05Z</dcterms:created>
  <dcterms:modified xsi:type="dcterms:W3CDTF">2025-09-06T03:22:09Z</dcterms:modified>
</cp:coreProperties>
</file>