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/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8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2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5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4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5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60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6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85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1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8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99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3445-40E1-45FF-A53D-B365BB3AF967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FFCE-CE9C-402B-ABE5-BA4E6F3D5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69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657600" y="1026543"/>
            <a:ext cx="4373592" cy="46668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684143" y="1431984"/>
            <a:ext cx="2320505" cy="776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Control_Unit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684141" y="4319544"/>
            <a:ext cx="2320505" cy="776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Data Path</a:t>
            </a:r>
            <a:endParaRPr lang="es-ES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5020866" y="2216989"/>
            <a:ext cx="0" cy="2102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6690883" y="2216989"/>
            <a:ext cx="8626" cy="2105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1595887" y="2544793"/>
            <a:ext cx="1302588" cy="2932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Inicio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595885" y="2936199"/>
            <a:ext cx="1302589" cy="2932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Otra_carta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595885" y="3413903"/>
            <a:ext cx="1302588" cy="2932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Plantarse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790317" y="2035834"/>
            <a:ext cx="2391710" cy="345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Maquina_lista</a:t>
            </a:r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8790317" y="2501660"/>
            <a:ext cx="2391710" cy="345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Carta Incorrecta</a:t>
            </a:r>
            <a:endParaRPr lang="es-ES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8790317" y="2967486"/>
            <a:ext cx="2391710" cy="345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Perdido</a:t>
            </a:r>
            <a:endParaRPr lang="es-E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8790317" y="3433312"/>
            <a:ext cx="2391710" cy="345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Carta Actual</a:t>
            </a:r>
            <a:endParaRPr lang="es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8790316" y="3902499"/>
            <a:ext cx="2391711" cy="345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Puntuación Acumulada</a:t>
            </a:r>
            <a:endParaRPr lang="es-ES" dirty="0"/>
          </a:p>
        </p:txBody>
      </p:sp>
      <p:cxnSp>
        <p:nvCxnSpPr>
          <p:cNvPr id="34" name="Conector recto de flecha 33"/>
          <p:cNvCxnSpPr>
            <a:endCxn id="18" idx="1"/>
          </p:cNvCxnSpPr>
          <p:nvPr/>
        </p:nvCxnSpPr>
        <p:spPr>
          <a:xfrm flipV="1">
            <a:off x="8031191" y="2208362"/>
            <a:ext cx="759126" cy="8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8031191" y="2669874"/>
            <a:ext cx="759126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8031191" y="3148639"/>
            <a:ext cx="759126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8031191" y="3627404"/>
            <a:ext cx="759126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8031191" y="4084603"/>
            <a:ext cx="759126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3" idx="3"/>
          </p:cNvCxnSpPr>
          <p:nvPr/>
        </p:nvCxnSpPr>
        <p:spPr>
          <a:xfrm>
            <a:off x="2898475" y="2691442"/>
            <a:ext cx="759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6" idx="3"/>
          </p:cNvCxnSpPr>
          <p:nvPr/>
        </p:nvCxnSpPr>
        <p:spPr>
          <a:xfrm>
            <a:off x="2898474" y="3082848"/>
            <a:ext cx="759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2898471" y="3560552"/>
            <a:ext cx="7591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825124" y="-104043"/>
            <a:ext cx="203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C00000"/>
                </a:solidFill>
              </a:rPr>
              <a:t>Entidad BlackJack</a:t>
            </a:r>
            <a:endParaRPr lang="es-ES" sz="3600" dirty="0">
              <a:solidFill>
                <a:srgbClr val="C0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020866" y="2972600"/>
            <a:ext cx="103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699509" y="2982177"/>
            <a:ext cx="103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status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8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71211" y="258831"/>
            <a:ext cx="1522788" cy="12352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b="1" dirty="0" smtClean="0"/>
              <a:t>INICIAR</a:t>
            </a:r>
          </a:p>
          <a:p>
            <a:pPr algn="ctr"/>
            <a:endParaRPr lang="es-ES" sz="900" dirty="0" smtClean="0"/>
          </a:p>
          <a:p>
            <a:pPr algn="ctr"/>
            <a:r>
              <a:rPr lang="es-ES" sz="900" dirty="0" smtClean="0"/>
              <a:t>Maquina_lista = ‘1’</a:t>
            </a:r>
          </a:p>
          <a:p>
            <a:pPr algn="ctr"/>
            <a:r>
              <a:rPr lang="es-ES" sz="900" dirty="0" smtClean="0"/>
              <a:t>Rst_con </a:t>
            </a:r>
            <a:r>
              <a:rPr lang="es-ES" sz="900" dirty="0" smtClean="0"/>
              <a:t>= ‘1</a:t>
            </a:r>
            <a:r>
              <a:rPr lang="es-ES" sz="900" dirty="0" smtClean="0"/>
              <a:t>’</a:t>
            </a:r>
          </a:p>
          <a:p>
            <a:pPr algn="ctr"/>
            <a:r>
              <a:rPr lang="es-ES" sz="900" dirty="0" smtClean="0"/>
              <a:t>Rst_acc = ‘1’</a:t>
            </a:r>
          </a:p>
          <a:p>
            <a:pPr algn="ctr"/>
            <a:r>
              <a:rPr lang="es-ES" sz="900" dirty="0" smtClean="0"/>
              <a:t>Rst_zer = ‘1’</a:t>
            </a:r>
            <a:endParaRPr lang="es-ES" sz="900" dirty="0" smtClean="0"/>
          </a:p>
          <a:p>
            <a:pPr algn="ctr"/>
            <a:r>
              <a:rPr lang="es-ES" sz="1000" dirty="0" smtClean="0"/>
              <a:t>Ce_contador =‘0’</a:t>
            </a:r>
          </a:p>
        </p:txBody>
      </p:sp>
      <p:sp>
        <p:nvSpPr>
          <p:cNvPr id="5" name="Rombo 4"/>
          <p:cNvSpPr/>
          <p:nvPr/>
        </p:nvSpPr>
        <p:spPr>
          <a:xfrm>
            <a:off x="2482489" y="1807433"/>
            <a:ext cx="1481091" cy="1136352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= ‘1’</a:t>
            </a:r>
            <a:endParaRPr lang="es-ES" sz="1000" dirty="0"/>
          </a:p>
        </p:txBody>
      </p:sp>
      <p:cxnSp>
        <p:nvCxnSpPr>
          <p:cNvPr id="7" name="Conector recto de flecha 6"/>
          <p:cNvCxnSpPr>
            <a:stCxn id="4" idx="2"/>
            <a:endCxn id="5" idx="0"/>
          </p:cNvCxnSpPr>
          <p:nvPr/>
        </p:nvCxnSpPr>
        <p:spPr>
          <a:xfrm flipH="1">
            <a:off x="3223035" y="1494073"/>
            <a:ext cx="9570" cy="313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5" idx="1"/>
            <a:endCxn id="4" idx="1"/>
          </p:cNvCxnSpPr>
          <p:nvPr/>
        </p:nvCxnSpPr>
        <p:spPr>
          <a:xfrm rot="10800000">
            <a:off x="2471211" y="876453"/>
            <a:ext cx="11278" cy="1499157"/>
          </a:xfrm>
          <a:prstGeom prst="bentConnector3">
            <a:avLst>
              <a:gd name="adj1" fmla="val 350376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78815" y="3773498"/>
            <a:ext cx="1507579" cy="9090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b="1" dirty="0" smtClean="0"/>
              <a:t>CONTAR</a:t>
            </a:r>
          </a:p>
          <a:p>
            <a:pPr algn="ctr"/>
            <a:endParaRPr lang="es-ES" sz="900" dirty="0" smtClean="0"/>
          </a:p>
          <a:p>
            <a:pPr algn="ctr"/>
            <a:r>
              <a:rPr lang="es-ES" sz="900" dirty="0"/>
              <a:t>r</a:t>
            </a:r>
            <a:r>
              <a:rPr lang="es-ES" sz="900" dirty="0" smtClean="0"/>
              <a:t>st_per=  ‘1’</a:t>
            </a:r>
          </a:p>
          <a:p>
            <a:pPr algn="ctr"/>
            <a:r>
              <a:rPr lang="es-ES" sz="900" dirty="0" smtClean="0"/>
              <a:t>Ce_contador=  ‘1’</a:t>
            </a:r>
          </a:p>
          <a:p>
            <a:pPr algn="ctr"/>
            <a:r>
              <a:rPr lang="es-ES" sz="900" dirty="0"/>
              <a:t>Maquina_lista = </a:t>
            </a:r>
            <a:r>
              <a:rPr lang="es-ES" sz="900" dirty="0" smtClean="0"/>
              <a:t>‘0’</a:t>
            </a:r>
            <a:endParaRPr lang="es-ES" sz="900" dirty="0"/>
          </a:p>
        </p:txBody>
      </p:sp>
      <p:cxnSp>
        <p:nvCxnSpPr>
          <p:cNvPr id="23" name="Conector recto de flecha 22"/>
          <p:cNvCxnSpPr>
            <a:stCxn id="5" idx="2"/>
            <a:endCxn id="17" idx="0"/>
          </p:cNvCxnSpPr>
          <p:nvPr/>
        </p:nvCxnSpPr>
        <p:spPr>
          <a:xfrm>
            <a:off x="3223035" y="2943785"/>
            <a:ext cx="9570" cy="8297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390815" y="3837127"/>
            <a:ext cx="1492370" cy="7349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b="1" dirty="0" smtClean="0"/>
              <a:t>ESCRIBIR</a:t>
            </a:r>
          </a:p>
          <a:p>
            <a:pPr algn="ctr"/>
            <a:r>
              <a:rPr lang="es-ES" sz="900" dirty="0"/>
              <a:t>ld_per = ‘1’</a:t>
            </a:r>
          </a:p>
          <a:p>
            <a:pPr algn="ctr"/>
            <a:r>
              <a:rPr lang="es-ES" sz="900" dirty="0" smtClean="0"/>
              <a:t>We_ram= ‘1’</a:t>
            </a:r>
          </a:p>
          <a:p>
            <a:pPr algn="ctr"/>
            <a:r>
              <a:rPr lang="es-ES" sz="900" dirty="0" smtClean="0"/>
              <a:t>din_ram = ‘0000’</a:t>
            </a:r>
          </a:p>
          <a:p>
            <a:pPr algn="ctr"/>
            <a:r>
              <a:rPr lang="es-ES" sz="900" dirty="0"/>
              <a:t>Ce_contador = </a:t>
            </a:r>
            <a:r>
              <a:rPr lang="es-ES" sz="900" dirty="0" smtClean="0"/>
              <a:t>‘0’</a:t>
            </a:r>
            <a:endParaRPr lang="es-ES" sz="900" dirty="0"/>
          </a:p>
        </p:txBody>
      </p:sp>
      <p:sp>
        <p:nvSpPr>
          <p:cNvPr id="27" name="Rombo 26"/>
          <p:cNvSpPr/>
          <p:nvPr/>
        </p:nvSpPr>
        <p:spPr>
          <a:xfrm>
            <a:off x="2456000" y="5196413"/>
            <a:ext cx="1553209" cy="11904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Me he pasado = ‘1’</a:t>
            </a:r>
            <a:endParaRPr lang="es-ES" sz="900" dirty="0"/>
          </a:p>
        </p:txBody>
      </p:sp>
      <p:cxnSp>
        <p:nvCxnSpPr>
          <p:cNvPr id="29" name="Conector recto de flecha 28"/>
          <p:cNvCxnSpPr>
            <a:stCxn id="17" idx="2"/>
            <a:endCxn id="27" idx="0"/>
          </p:cNvCxnSpPr>
          <p:nvPr/>
        </p:nvCxnSpPr>
        <p:spPr>
          <a:xfrm>
            <a:off x="3232605" y="4682509"/>
            <a:ext cx="0" cy="5139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27" idx="1"/>
            <a:endCxn id="48" idx="2"/>
          </p:cNvCxnSpPr>
          <p:nvPr/>
        </p:nvCxnSpPr>
        <p:spPr>
          <a:xfrm rot="10800000">
            <a:off x="851266" y="3482136"/>
            <a:ext cx="1604735" cy="230950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7" idx="3"/>
            <a:endCxn id="24" idx="1"/>
          </p:cNvCxnSpPr>
          <p:nvPr/>
        </p:nvCxnSpPr>
        <p:spPr>
          <a:xfrm>
            <a:off x="4009209" y="5791636"/>
            <a:ext cx="566772" cy="10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ombo 41"/>
          <p:cNvSpPr/>
          <p:nvPr/>
        </p:nvSpPr>
        <p:spPr>
          <a:xfrm>
            <a:off x="6685950" y="5186151"/>
            <a:ext cx="1334756" cy="1210970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Otra</a:t>
            </a:r>
          </a:p>
          <a:p>
            <a:pPr algn="ctr"/>
            <a:r>
              <a:rPr lang="es-ES" sz="900" dirty="0" smtClean="0"/>
              <a:t>Carta = ‘1’</a:t>
            </a:r>
            <a:endParaRPr lang="es-ES" sz="900" dirty="0"/>
          </a:p>
        </p:txBody>
      </p:sp>
      <p:sp>
        <p:nvSpPr>
          <p:cNvPr id="48" name="Rectángulo 47"/>
          <p:cNvSpPr/>
          <p:nvPr/>
        </p:nvSpPr>
        <p:spPr>
          <a:xfrm>
            <a:off x="105080" y="2747226"/>
            <a:ext cx="1492370" cy="7349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b="1" dirty="0" smtClean="0"/>
              <a:t>PERDER</a:t>
            </a:r>
          </a:p>
          <a:p>
            <a:pPr algn="ctr"/>
            <a:r>
              <a:rPr lang="es-ES" sz="1000" dirty="0" smtClean="0"/>
              <a:t>Maquina_lista = ‘0’</a:t>
            </a:r>
          </a:p>
        </p:txBody>
      </p:sp>
      <p:cxnSp>
        <p:nvCxnSpPr>
          <p:cNvPr id="66" name="Conector recto de flecha 65"/>
          <p:cNvCxnSpPr>
            <a:stCxn id="42" idx="3"/>
            <a:endCxn id="107" idx="1"/>
          </p:cNvCxnSpPr>
          <p:nvPr/>
        </p:nvCxnSpPr>
        <p:spPr>
          <a:xfrm>
            <a:off x="8020706" y="5791636"/>
            <a:ext cx="2344708" cy="10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stCxn id="42" idx="2"/>
            <a:endCxn id="17" idx="1"/>
          </p:cNvCxnSpPr>
          <p:nvPr/>
        </p:nvCxnSpPr>
        <p:spPr>
          <a:xfrm rot="5400000" flipH="1">
            <a:off x="3831513" y="2875307"/>
            <a:ext cx="2169117" cy="4874513"/>
          </a:xfrm>
          <a:prstGeom prst="bentConnector4">
            <a:avLst>
              <a:gd name="adj1" fmla="val -10539"/>
              <a:gd name="adj2" fmla="val 10469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10365414" y="5434443"/>
            <a:ext cx="1517771" cy="7349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b="1" dirty="0" smtClean="0"/>
              <a:t>ACUMULAR</a:t>
            </a:r>
          </a:p>
          <a:p>
            <a:pPr algn="ctr"/>
            <a:endParaRPr lang="es-ES" sz="900" dirty="0" smtClean="0"/>
          </a:p>
          <a:p>
            <a:pPr algn="ctr"/>
            <a:r>
              <a:rPr lang="es-ES" sz="900" dirty="0" smtClean="0"/>
              <a:t>Ld_acc = ‘1’</a:t>
            </a:r>
          </a:p>
          <a:p>
            <a:pPr algn="ctr"/>
            <a:r>
              <a:rPr lang="es-ES" sz="900" dirty="0" smtClean="0"/>
              <a:t>Ld_zero =‘1’</a:t>
            </a:r>
          </a:p>
          <a:p>
            <a:pPr algn="ctr"/>
            <a:r>
              <a:rPr lang="es-ES" sz="900" dirty="0"/>
              <a:t>Ce_contador = </a:t>
            </a:r>
            <a:r>
              <a:rPr lang="es-ES" sz="900" dirty="0" smtClean="0"/>
              <a:t>‘0’</a:t>
            </a:r>
            <a:endParaRPr lang="es-ES" sz="900" dirty="0"/>
          </a:p>
        </p:txBody>
      </p:sp>
      <p:cxnSp>
        <p:nvCxnSpPr>
          <p:cNvPr id="125" name="Conector recto de flecha 124"/>
          <p:cNvCxnSpPr>
            <a:stCxn id="107" idx="0"/>
            <a:endCxn id="26" idx="2"/>
          </p:cNvCxnSpPr>
          <p:nvPr/>
        </p:nvCxnSpPr>
        <p:spPr>
          <a:xfrm flipV="1">
            <a:off x="11124300" y="4572036"/>
            <a:ext cx="12700" cy="8624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mbo 23"/>
          <p:cNvSpPr/>
          <p:nvPr/>
        </p:nvSpPr>
        <p:spPr>
          <a:xfrm>
            <a:off x="4575981" y="5196413"/>
            <a:ext cx="1477772" cy="1210970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Plantarse  = ‘1’</a:t>
            </a:r>
            <a:endParaRPr lang="es-ES" sz="900" dirty="0"/>
          </a:p>
        </p:txBody>
      </p:sp>
      <p:cxnSp>
        <p:nvCxnSpPr>
          <p:cNvPr id="30" name="Conector angular 29"/>
          <p:cNvCxnSpPr>
            <a:stCxn id="48" idx="0"/>
            <a:endCxn id="4" idx="1"/>
          </p:cNvCxnSpPr>
          <p:nvPr/>
        </p:nvCxnSpPr>
        <p:spPr>
          <a:xfrm rot="5400000" flipH="1" flipV="1">
            <a:off x="725851" y="1001866"/>
            <a:ext cx="1870774" cy="161994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24" idx="0"/>
            <a:endCxn id="4" idx="3"/>
          </p:cNvCxnSpPr>
          <p:nvPr/>
        </p:nvCxnSpPr>
        <p:spPr>
          <a:xfrm rot="16200000" flipV="1">
            <a:off x="2494453" y="2375999"/>
            <a:ext cx="4319961" cy="1320868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24" idx="3"/>
            <a:endCxn id="42" idx="1"/>
          </p:cNvCxnSpPr>
          <p:nvPr/>
        </p:nvCxnSpPr>
        <p:spPr>
          <a:xfrm flipV="1">
            <a:off x="6053753" y="5791636"/>
            <a:ext cx="632197" cy="10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26" idx="1"/>
            <a:endCxn id="17" idx="3"/>
          </p:cNvCxnSpPr>
          <p:nvPr/>
        </p:nvCxnSpPr>
        <p:spPr>
          <a:xfrm flipH="1">
            <a:off x="3986394" y="4204582"/>
            <a:ext cx="6404421" cy="234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ángulo redondeado 128"/>
          <p:cNvSpPr/>
          <p:nvPr/>
        </p:nvSpPr>
        <p:spPr>
          <a:xfrm>
            <a:off x="1923691" y="129397"/>
            <a:ext cx="2846717" cy="2897046"/>
          </a:xfrm>
          <a:prstGeom prst="roundRect">
            <a:avLst/>
          </a:prstGeom>
          <a:noFill/>
          <a:ln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S0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0" name="Rectángulo redondeado 129"/>
          <p:cNvSpPr/>
          <p:nvPr/>
        </p:nvSpPr>
        <p:spPr>
          <a:xfrm>
            <a:off x="1956032" y="3658997"/>
            <a:ext cx="6064673" cy="3178136"/>
          </a:xfrm>
          <a:prstGeom prst="roundRect">
            <a:avLst/>
          </a:prstGeom>
          <a:noFill/>
          <a:ln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S1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1" name="Rectángulo redondeado 130"/>
          <p:cNvSpPr/>
          <p:nvPr/>
        </p:nvSpPr>
        <p:spPr>
          <a:xfrm>
            <a:off x="10213515" y="5196413"/>
            <a:ext cx="1792170" cy="1514388"/>
          </a:xfrm>
          <a:prstGeom prst="roundRect">
            <a:avLst/>
          </a:prstGeom>
          <a:noFill/>
          <a:ln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S2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2" name="Rectángulo redondeado 131"/>
          <p:cNvSpPr/>
          <p:nvPr/>
        </p:nvSpPr>
        <p:spPr>
          <a:xfrm>
            <a:off x="10231944" y="3482135"/>
            <a:ext cx="1792170" cy="1514388"/>
          </a:xfrm>
          <a:prstGeom prst="roundRect">
            <a:avLst/>
          </a:prstGeom>
          <a:noFill/>
          <a:ln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S3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3" name="Rectángulo redondeado 132"/>
          <p:cNvSpPr/>
          <p:nvPr/>
        </p:nvSpPr>
        <p:spPr>
          <a:xfrm>
            <a:off x="14081" y="2378748"/>
            <a:ext cx="1792170" cy="1514388"/>
          </a:xfrm>
          <a:prstGeom prst="roundRect">
            <a:avLst/>
          </a:prstGeom>
          <a:noFill/>
          <a:ln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es-ES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S4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1 Señal de prohibido"/>
          <p:cNvSpPr/>
          <p:nvPr/>
        </p:nvSpPr>
        <p:spPr>
          <a:xfrm>
            <a:off x="0" y="2176651"/>
            <a:ext cx="1898542" cy="1918582"/>
          </a:xfrm>
          <a:prstGeom prst="noSmoking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811864" y="0"/>
            <a:ext cx="6071321" cy="3385542"/>
          </a:xfrm>
          <a:prstGeom prst="rect">
            <a:avLst/>
          </a:prstGeom>
        </p:spPr>
        <p:style>
          <a:lnRef idx="2">
            <a:schemeClr val="accent3"/>
          </a:lnRef>
          <a:fillRef idx="1001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 smtClean="0"/>
              <a:t>EXPLICACIÓN</a:t>
            </a:r>
          </a:p>
          <a:p>
            <a:pPr algn="ctr"/>
            <a:endParaRPr lang="es-ES" sz="1000" b="1" u="sng" dirty="0" smtClean="0"/>
          </a:p>
          <a:p>
            <a:r>
              <a:rPr lang="es-ES" sz="1000" dirty="0" smtClean="0"/>
              <a:t>Se tienen cuatro estados, en el primero </a:t>
            </a:r>
            <a:r>
              <a:rPr lang="es-ES" sz="1000" b="1" i="1" dirty="0" smtClean="0"/>
              <a:t>INICIAR</a:t>
            </a:r>
            <a:r>
              <a:rPr lang="es-ES" sz="1000" dirty="0" smtClean="0"/>
              <a:t> la maquina está lista(led encendido de maquina lista) se hace reset del contador y los registros (ACC,ZERO).</a:t>
            </a:r>
          </a:p>
          <a:p>
            <a:endParaRPr lang="es-ES" sz="1000" dirty="0" smtClean="0"/>
          </a:p>
          <a:p>
            <a:r>
              <a:rPr lang="es-ES" sz="1000" dirty="0"/>
              <a:t>C</a:t>
            </a:r>
            <a:r>
              <a:rPr lang="es-ES" sz="1000" dirty="0" smtClean="0"/>
              <a:t>uando el jugador pulsa la tecla inicio se va a un estado </a:t>
            </a:r>
            <a:r>
              <a:rPr lang="es-ES" sz="1000" b="1" i="1" dirty="0" smtClean="0"/>
              <a:t>CONTAR</a:t>
            </a:r>
            <a:r>
              <a:rPr lang="es-ES" sz="1000" dirty="0" smtClean="0"/>
              <a:t> donde se resetea el registro de perdida de partida(así se diferencia entre estado inicial con y sin perder),se activa el contador enable  (</a:t>
            </a:r>
            <a:r>
              <a:rPr lang="es-ES" sz="1000" dirty="0" smtClean="0">
                <a:solidFill>
                  <a:srgbClr val="FF0000"/>
                </a:solidFill>
              </a:rPr>
              <a:t>IMPORTANTE </a:t>
            </a:r>
            <a:r>
              <a:rPr lang="es-E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display de carta está cambiando) si se planta se va al estado inicial </a:t>
            </a:r>
            <a:r>
              <a:rPr lang="es-ES" sz="1000" dirty="0" smtClean="0"/>
              <a:t>(</a:t>
            </a:r>
            <a:r>
              <a:rPr lang="es-ES" sz="1000" dirty="0" smtClean="0">
                <a:solidFill>
                  <a:srgbClr val="FF0000"/>
                </a:solidFill>
              </a:rPr>
              <a:t>IMPORTANTE</a:t>
            </a:r>
            <a:r>
              <a:rPr lang="es-E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 pierde) si no se planta y no pide otra carta se mantiene el estado.</a:t>
            </a:r>
          </a:p>
          <a:p>
            <a:endParaRPr lang="es-E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s-E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quiere carta vamos a </a:t>
            </a:r>
            <a:r>
              <a:rPr lang="es-E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ACUMULAR </a:t>
            </a:r>
            <a:r>
              <a:rPr lang="es-E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donde activamos el registro del acumulador y el de zero(combinacionalmente comprobamos si la carta es 0)y ponemos el contador enable a 0 para de contar para el estado escribir(</a:t>
            </a:r>
            <a:r>
              <a:rPr lang="es-ES" sz="1000" dirty="0">
                <a:solidFill>
                  <a:srgbClr val="FF0000"/>
                </a:solidFill>
              </a:rPr>
              <a:t>IMPORTANTE</a:t>
            </a:r>
            <a:r>
              <a:rPr lang="es-E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 dejamos el contador activado nos cargamos cualquier posición de la RAM).</a:t>
            </a:r>
          </a:p>
          <a:p>
            <a:endParaRPr lang="es-ES" sz="1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Posteriormente se accede al estado </a:t>
            </a:r>
            <a:r>
              <a:rPr lang="es-E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</a:t>
            </a:r>
            <a:r>
              <a:rPr lang="es-E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donde se carga la comprobación de &gt;=22 ,activamos we de la RAM e introducimos ‘0000’ en la posición de memoria donde acabamos de coger la carta. Se vuelve al estado </a:t>
            </a:r>
            <a:r>
              <a:rPr lang="es-E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CONTAR</a:t>
            </a:r>
            <a:endParaRPr lang="es-ES" sz="1000" b="1" i="1" dirty="0" smtClean="0"/>
          </a:p>
          <a:p>
            <a:endParaRPr lang="es-ES" sz="1000" dirty="0"/>
          </a:p>
          <a:p>
            <a:r>
              <a: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12/12</a:t>
            </a:r>
            <a:endParaRPr lang="es-ES" sz="1000" dirty="0"/>
          </a:p>
          <a:p>
            <a:r>
              <a:rPr lang="es-ES" sz="1000" dirty="0" smtClean="0"/>
              <a:t>Por ahora no hace falta implementar un estado s4, ya que las comprobaciones de perdida y zero se realizan combinacionalmente, podría resultar útil si se pidiese una parte avanzada en relación a “veces perdidas” o algo por el estilo.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599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85336" y="681487"/>
            <a:ext cx="1104181" cy="931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RAM64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54747" y="819509"/>
            <a:ext cx="1716657" cy="370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ACC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971910" y="4017034"/>
            <a:ext cx="1745411" cy="606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CONTADOR</a:t>
            </a:r>
          </a:p>
          <a:p>
            <a:pPr algn="ctr"/>
            <a:r>
              <a:rPr lang="es-ES" dirty="0" smtClean="0"/>
              <a:t>(MOD 52)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12" idx="0"/>
            <a:endCxn id="4" idx="2"/>
          </p:cNvCxnSpPr>
          <p:nvPr/>
        </p:nvCxnSpPr>
        <p:spPr>
          <a:xfrm flipH="1" flipV="1">
            <a:off x="1837427" y="1613140"/>
            <a:ext cx="7189" cy="2403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orma en L 24"/>
          <p:cNvSpPr/>
          <p:nvPr/>
        </p:nvSpPr>
        <p:spPr>
          <a:xfrm rot="19032029">
            <a:off x="3420258" y="2420752"/>
            <a:ext cx="1096827" cy="107497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985848" y="819509"/>
            <a:ext cx="1716657" cy="370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PERDIDO</a:t>
            </a:r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8342286" y="3677728"/>
            <a:ext cx="1889185" cy="1285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DISPLAY</a:t>
            </a:r>
          </a:p>
          <a:p>
            <a:pPr algn="ctr"/>
            <a:r>
              <a:rPr lang="es-ES" dirty="0" smtClean="0"/>
              <a:t>CONV ACC_2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3019592" y="5923471"/>
            <a:ext cx="1716657" cy="370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ZERO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3575995" y="4753154"/>
            <a:ext cx="603849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=0</a:t>
            </a:r>
            <a:endParaRPr lang="es-ES" dirty="0"/>
          </a:p>
        </p:txBody>
      </p:sp>
      <p:sp>
        <p:nvSpPr>
          <p:cNvPr id="39" name="Elipse 38"/>
          <p:cNvSpPr/>
          <p:nvPr/>
        </p:nvSpPr>
        <p:spPr>
          <a:xfrm>
            <a:off x="9456879" y="60529"/>
            <a:ext cx="919236" cy="5174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&gt;=22</a:t>
            </a:r>
            <a:endParaRPr lang="es-ES" dirty="0"/>
          </a:p>
        </p:txBody>
      </p:sp>
      <p:cxnSp>
        <p:nvCxnSpPr>
          <p:cNvPr id="43" name="Conector angular 42"/>
          <p:cNvCxnSpPr>
            <a:stCxn id="4" idx="3"/>
            <a:endCxn id="25" idx="3"/>
          </p:cNvCxnSpPr>
          <p:nvPr/>
        </p:nvCxnSpPr>
        <p:spPr>
          <a:xfrm>
            <a:off x="2389517" y="1147314"/>
            <a:ext cx="1008763" cy="16065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5" idx="2"/>
            <a:endCxn id="25" idx="0"/>
          </p:cNvCxnSpPr>
          <p:nvPr/>
        </p:nvCxnSpPr>
        <p:spPr>
          <a:xfrm rot="5400000">
            <a:off x="4187182" y="1556919"/>
            <a:ext cx="1592368" cy="8594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endCxn id="33" idx="1"/>
          </p:cNvCxnSpPr>
          <p:nvPr/>
        </p:nvCxnSpPr>
        <p:spPr>
          <a:xfrm>
            <a:off x="5413077" y="1613140"/>
            <a:ext cx="2929209" cy="2707256"/>
          </a:xfrm>
          <a:prstGeom prst="bentConnector3">
            <a:avLst>
              <a:gd name="adj1" fmla="val 671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rot="10800000" flipV="1">
            <a:off x="5401393" y="342349"/>
            <a:ext cx="1298638" cy="500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25" idx="3"/>
            <a:endCxn id="38" idx="0"/>
          </p:cNvCxnSpPr>
          <p:nvPr/>
        </p:nvCxnSpPr>
        <p:spPr>
          <a:xfrm rot="16200000" flipH="1">
            <a:off x="2638464" y="3513698"/>
            <a:ext cx="1999271" cy="479640"/>
          </a:xfrm>
          <a:prstGeom prst="bentConnector5">
            <a:avLst>
              <a:gd name="adj1" fmla="val -11434"/>
              <a:gd name="adj2" fmla="val -71590"/>
              <a:gd name="adj3" fmla="val 852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9945075" y="577970"/>
            <a:ext cx="0" cy="241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38" idx="4"/>
            <a:endCxn id="34" idx="0"/>
          </p:cNvCxnSpPr>
          <p:nvPr/>
        </p:nvCxnSpPr>
        <p:spPr>
          <a:xfrm>
            <a:off x="3877920" y="5184475"/>
            <a:ext cx="1" cy="738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34" idx="2"/>
          </p:cNvCxnSpPr>
          <p:nvPr/>
        </p:nvCxnSpPr>
        <p:spPr>
          <a:xfrm flipH="1">
            <a:off x="3877919" y="6294407"/>
            <a:ext cx="2" cy="278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3" idx="3"/>
          </p:cNvCxnSpPr>
          <p:nvPr/>
        </p:nvCxnSpPr>
        <p:spPr>
          <a:xfrm>
            <a:off x="10231471" y="4320396"/>
            <a:ext cx="706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H="1">
            <a:off x="9932330" y="1190445"/>
            <a:ext cx="2" cy="422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ángulo redondeado 32"/>
          <p:cNvSpPr/>
          <p:nvPr/>
        </p:nvSpPr>
        <p:spPr>
          <a:xfrm>
            <a:off x="8342285" y="2324100"/>
            <a:ext cx="1889185" cy="1285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DISPLAY</a:t>
            </a:r>
          </a:p>
          <a:p>
            <a:pPr algn="ctr"/>
            <a:r>
              <a:rPr lang="es-ES" dirty="0" smtClean="0"/>
              <a:t>CONV ACC_1</a:t>
            </a:r>
            <a:endParaRPr lang="es-ES" dirty="0"/>
          </a:p>
        </p:txBody>
      </p:sp>
      <p:cxnSp>
        <p:nvCxnSpPr>
          <p:cNvPr id="45" name="Conector recto de flecha 86"/>
          <p:cNvCxnSpPr/>
          <p:nvPr/>
        </p:nvCxnSpPr>
        <p:spPr>
          <a:xfrm>
            <a:off x="7394076" y="2872791"/>
            <a:ext cx="9482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79"/>
          <p:cNvCxnSpPr/>
          <p:nvPr/>
        </p:nvCxnSpPr>
        <p:spPr>
          <a:xfrm>
            <a:off x="10231472" y="2872791"/>
            <a:ext cx="706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0456197" y="2986759"/>
            <a:ext cx="1516243" cy="10618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050" dirty="0"/>
              <a:t>1111 ---&gt; F = 15</a:t>
            </a:r>
          </a:p>
          <a:p>
            <a:r>
              <a:rPr lang="es-ES" sz="1050" dirty="0"/>
              <a:t>0001 ---&gt; 1</a:t>
            </a:r>
          </a:p>
          <a:p>
            <a:endParaRPr lang="es-ES" sz="1050" dirty="0"/>
          </a:p>
          <a:p>
            <a:endParaRPr lang="es-ES" sz="1050" dirty="0"/>
          </a:p>
          <a:p>
            <a:r>
              <a:rPr lang="es-ES" sz="1050" dirty="0"/>
              <a:t>1f = 31 = </a:t>
            </a:r>
            <a:r>
              <a:rPr lang="es-ES" sz="1050" dirty="0" smtClean="0"/>
              <a:t>máximo </a:t>
            </a:r>
            <a:r>
              <a:rPr lang="es-ES" sz="1050" dirty="0"/>
              <a:t>valor de acumulador posible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519469" y="2495227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msb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683487" y="2740528"/>
            <a:ext cx="57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+</a:t>
            </a:r>
            <a:endParaRPr lang="es-ES" sz="5400" dirty="0"/>
          </a:p>
        </p:txBody>
      </p:sp>
      <p:sp>
        <p:nvSpPr>
          <p:cNvPr id="47" name="Rectángulo redondeado 32"/>
          <p:cNvSpPr/>
          <p:nvPr/>
        </p:nvSpPr>
        <p:spPr>
          <a:xfrm>
            <a:off x="5933088" y="5184475"/>
            <a:ext cx="1889185" cy="1285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DISPLAY</a:t>
            </a:r>
          </a:p>
          <a:p>
            <a:pPr algn="ctr"/>
            <a:r>
              <a:rPr lang="es-ES" dirty="0" smtClean="0"/>
              <a:t>CONV CARTA</a:t>
            </a:r>
            <a:endParaRPr lang="es-ES" dirty="0"/>
          </a:p>
        </p:txBody>
      </p:sp>
      <p:cxnSp>
        <p:nvCxnSpPr>
          <p:cNvPr id="20" name="19 Conector angular"/>
          <p:cNvCxnSpPr>
            <a:endCxn id="47" idx="1"/>
          </p:cNvCxnSpPr>
          <p:nvPr/>
        </p:nvCxnSpPr>
        <p:spPr>
          <a:xfrm>
            <a:off x="3054739" y="4017034"/>
            <a:ext cx="2878349" cy="18101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79"/>
          <p:cNvCxnSpPr/>
          <p:nvPr/>
        </p:nvCxnSpPr>
        <p:spPr>
          <a:xfrm>
            <a:off x="7822273" y="5827143"/>
            <a:ext cx="706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89853" y="1190445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s-ES" sz="1000" dirty="0" smtClean="0">
                <a:solidFill>
                  <a:schemeClr val="accent4">
                    <a:lumMod val="75000"/>
                  </a:schemeClr>
                </a:solidFill>
              </a:rPr>
              <a:t>e_ram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80447" y="744848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smtClean="0">
                <a:solidFill>
                  <a:schemeClr val="accent4">
                    <a:lumMod val="75000"/>
                  </a:schemeClr>
                </a:solidFill>
              </a:rPr>
              <a:t>Din_ram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167021" y="4011526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smtClean="0">
                <a:solidFill>
                  <a:schemeClr val="accent4">
                    <a:lumMod val="75000"/>
                  </a:schemeClr>
                </a:solidFill>
              </a:rPr>
              <a:t>ce_cont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389517" y="862157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rgbClr val="FF0000"/>
                </a:solidFill>
              </a:rPr>
              <a:t>dout_RAM</a:t>
            </a:r>
            <a:endParaRPr lang="es-ES" sz="1000" dirty="0">
              <a:solidFill>
                <a:srgbClr val="FF0000"/>
              </a:solidFill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658678" y="1444361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658678" y="981801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340646" y="4273627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>
            <a:off x="340646" y="4585448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3918683" y="872242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3917591" y="1093261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>
            <a:off x="2389517" y="6021527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>
            <a:off x="2379871" y="6294843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>
            <a:off x="8349784" y="864928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>
            <a:off x="8356031" y="1124501"/>
            <a:ext cx="63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167020" y="4320396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err="1" smtClean="0">
                <a:solidFill>
                  <a:schemeClr val="accent4">
                    <a:lumMod val="75000"/>
                  </a:schemeClr>
                </a:solidFill>
              </a:rPr>
              <a:t>rst_con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1032537" y="3358151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>
                <a:solidFill>
                  <a:srgbClr val="FF0000"/>
                </a:solidFill>
              </a:rPr>
              <a:t>r</a:t>
            </a:r>
            <a:r>
              <a:rPr lang="es-ES" sz="1000" dirty="0" smtClean="0">
                <a:solidFill>
                  <a:srgbClr val="FF0000"/>
                </a:solidFill>
              </a:rPr>
              <a:t>es_cont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3749858" y="613643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smtClean="0">
                <a:solidFill>
                  <a:schemeClr val="accent4">
                    <a:lumMod val="75000"/>
                  </a:schemeClr>
                </a:solidFill>
              </a:rPr>
              <a:t>ld_acc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3746378" y="878019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err="1" smtClean="0">
                <a:solidFill>
                  <a:schemeClr val="accent4">
                    <a:lumMod val="75000"/>
                  </a:schemeClr>
                </a:solidFill>
              </a:rPr>
              <a:t>rst_acc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2211046" y="5767611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s-ES" sz="1000" dirty="0" smtClean="0">
                <a:solidFill>
                  <a:schemeClr val="accent4">
                    <a:lumMod val="75000"/>
                  </a:schemeClr>
                </a:solidFill>
              </a:rPr>
              <a:t>d_zero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2197447" y="6072824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err="1" smtClean="0">
                <a:solidFill>
                  <a:schemeClr val="accent4">
                    <a:lumMod val="75000"/>
                  </a:schemeClr>
                </a:solidFill>
              </a:rPr>
              <a:t>rst_zer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8177584" y="624103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s-ES" sz="1000" dirty="0" smtClean="0">
                <a:solidFill>
                  <a:schemeClr val="accent4">
                    <a:lumMod val="75000"/>
                  </a:schemeClr>
                </a:solidFill>
              </a:rPr>
              <a:t>d_perd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8177583" y="936529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s-ES" sz="1000" dirty="0" smtClean="0">
                <a:solidFill>
                  <a:schemeClr val="accent4">
                    <a:lumMod val="75000"/>
                  </a:schemeClr>
                </a:solidFill>
              </a:rPr>
              <a:t>st_per</a:t>
            </a:r>
            <a:endParaRPr lang="es-E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4608188" y="1768321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smtClean="0">
                <a:solidFill>
                  <a:srgbClr val="FF0000"/>
                </a:solidFill>
              </a:rPr>
              <a:t>ACC_reg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5257506" y="3427445"/>
            <a:ext cx="804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 smtClean="0">
                <a:solidFill>
                  <a:srgbClr val="FF0000"/>
                </a:solidFill>
              </a:rPr>
              <a:t>Sum_res</a:t>
            </a:r>
            <a:endParaRPr lang="es-ES" sz="1000" dirty="0">
              <a:solidFill>
                <a:srgbClr val="FF0000"/>
              </a:solidFill>
            </a:endParaRPr>
          </a:p>
        </p:txBody>
      </p:sp>
      <p:cxnSp>
        <p:nvCxnSpPr>
          <p:cNvPr id="57" name="56 Conector recto"/>
          <p:cNvCxnSpPr/>
          <p:nvPr/>
        </p:nvCxnSpPr>
        <p:spPr>
          <a:xfrm>
            <a:off x="6700031" y="342349"/>
            <a:ext cx="0" cy="3382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3918683" y="3725222"/>
            <a:ext cx="27813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endCxn id="39" idx="2"/>
          </p:cNvCxnSpPr>
          <p:nvPr/>
        </p:nvCxnSpPr>
        <p:spPr>
          <a:xfrm flipV="1">
            <a:off x="7129220" y="319250"/>
            <a:ext cx="2327659" cy="129389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167021" y="5313641"/>
            <a:ext cx="1267961" cy="7078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96 CuadroTexto"/>
          <p:cNvSpPr txBox="1"/>
          <p:nvPr/>
        </p:nvSpPr>
        <p:spPr>
          <a:xfrm>
            <a:off x="167021" y="5298144"/>
            <a:ext cx="1925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=0                        &gt;=22</a:t>
            </a:r>
          </a:p>
          <a:p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 smtClean="0">
                <a:solidFill>
                  <a:schemeClr val="bg1"/>
                </a:solidFill>
              </a:rPr>
              <a:t>Se realizan de manera combinacional.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58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432</Words>
  <Application>Microsoft Office PowerPoint</Application>
  <PresentationFormat>Personalizado</PresentationFormat>
  <Paragraphs>106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Windows User</cp:lastModifiedBy>
  <cp:revision>50</cp:revision>
  <dcterms:created xsi:type="dcterms:W3CDTF">2015-12-09T17:09:30Z</dcterms:created>
  <dcterms:modified xsi:type="dcterms:W3CDTF">2015-12-12T17:52:05Z</dcterms:modified>
</cp:coreProperties>
</file>