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7"/>
  </p:notesMasterIdLst>
  <p:sldIdLst>
    <p:sldId id="256" r:id="rId2"/>
    <p:sldId id="367" r:id="rId3"/>
    <p:sldId id="299" r:id="rId4"/>
    <p:sldId id="428" r:id="rId5"/>
    <p:sldId id="423" r:id="rId6"/>
    <p:sldId id="424" r:id="rId7"/>
    <p:sldId id="425" r:id="rId8"/>
    <p:sldId id="426" r:id="rId9"/>
    <p:sldId id="427" r:id="rId10"/>
    <p:sldId id="435" r:id="rId11"/>
    <p:sldId id="436" r:id="rId12"/>
    <p:sldId id="429" r:id="rId13"/>
    <p:sldId id="266" r:id="rId14"/>
    <p:sldId id="396" r:id="rId15"/>
    <p:sldId id="398" r:id="rId16"/>
    <p:sldId id="399" r:id="rId17"/>
    <p:sldId id="400" r:id="rId18"/>
    <p:sldId id="401" r:id="rId19"/>
    <p:sldId id="431" r:id="rId20"/>
    <p:sldId id="434" r:id="rId21"/>
    <p:sldId id="430" r:id="rId22"/>
    <p:sldId id="411" r:id="rId23"/>
    <p:sldId id="404" r:id="rId24"/>
    <p:sldId id="414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413" r:id="rId43"/>
    <p:sldId id="389" r:id="rId44"/>
    <p:sldId id="390" r:id="rId45"/>
    <p:sldId id="391" r:id="rId46"/>
    <p:sldId id="392" r:id="rId47"/>
    <p:sldId id="393" r:id="rId48"/>
    <p:sldId id="394" r:id="rId49"/>
    <p:sldId id="412" r:id="rId50"/>
    <p:sldId id="405" r:id="rId51"/>
    <p:sldId id="406" r:id="rId52"/>
    <p:sldId id="407" r:id="rId53"/>
    <p:sldId id="408" r:id="rId54"/>
    <p:sldId id="409" r:id="rId55"/>
    <p:sldId id="410" r:id="rId56"/>
    <p:sldId id="422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32" r:id="rId65"/>
    <p:sldId id="43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4" autoAdjust="0"/>
    <p:restoredTop sz="94599" autoAdjust="0"/>
  </p:normalViewPr>
  <p:slideViewPr>
    <p:cSldViewPr>
      <p:cViewPr>
        <p:scale>
          <a:sx n="75" d="100"/>
          <a:sy n="75" d="100"/>
        </p:scale>
        <p:origin x="-9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4B99-29A7-48EE-B739-E5C64C212DD2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1F6F-B3EF-4697-BDA2-A456D9A35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1F6F-B3EF-4697-BDA2-A456D9A35A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12/13/2012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yongyong.yang@ia.ac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vm.org/docs/CodeGenerator.html" TargetMode="External"/><Relationship Id="rId2" Type="http://schemas.openxmlformats.org/officeDocument/2006/relationships/hyperlink" Target="http://www.llvm.org/docs/WritingAnLLVMBacken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lvm.org/devmtg/2012-04-12/Slides/Workshops/Anton_Korobeynikov.pdf" TargetMode="External"/><Relationship Id="rId4" Type="http://schemas.openxmlformats.org/officeDocument/2006/relationships/hyperlink" Target="http://www.opus.ub.uni-erlangen.de/opus/volltexte/2010/1659/pdf/tricore_llvm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cs/GettingStarte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ity_of_Illinois_at_Urbana%E2%80%93Champaig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ld.llvm.org/" TargetMode="External"/><Relationship Id="rId7" Type="http://schemas.openxmlformats.org/officeDocument/2006/relationships/hyperlink" Target="http://lldb.llvm.org/" TargetMode="External"/><Relationship Id="rId2" Type="http://schemas.openxmlformats.org/officeDocument/2006/relationships/hyperlink" Target="http://llvm.org/devmtg/2012-04-12/Slides/Michael_Spenc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lvm.org/devmtg/2010-11/Clayton-LLDB.pdf" TargetMode="External"/><Relationship Id="rId5" Type="http://schemas.openxmlformats.org/officeDocument/2006/relationships/hyperlink" Target="http://lists.cs.uiuc.edu/pipermail/llvmdev/2011-November/044864.html" TargetMode="External"/><Relationship Id="rId4" Type="http://schemas.openxmlformats.org/officeDocument/2006/relationships/hyperlink" Target="http://code.google.com/p/mclinke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cs/TableGenFundamental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vm.org/devmtg/2010-11/Dunbar-MC.pdf" TargetMode="External"/><Relationship Id="rId2" Type="http://schemas.openxmlformats.org/officeDocument/2006/relationships/hyperlink" Target="http://blog.llvm.org/2010/04/intro-to-llvm-mc-pro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lvm.org/devmtg/2011-11/Grosbach_Anderson_LLVMMC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lvm.org/docs/TableGenFundamental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becosm.com/download/ean10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357167"/>
            <a:ext cx="8715436" cy="199171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LLVM - </a:t>
            </a:r>
            <a:br>
              <a:rPr lang="en-US" altLang="zh-CN" dirty="0" smtClean="0"/>
            </a:br>
            <a:r>
              <a:rPr lang="en-US" altLang="zh-CN" dirty="0" smtClean="0"/>
              <a:t>Another </a:t>
            </a:r>
            <a:r>
              <a:rPr lang="en-US" altLang="zh-CN" dirty="0" err="1" smtClean="0"/>
              <a:t>Toolchain</a:t>
            </a:r>
            <a:r>
              <a:rPr lang="en-US" altLang="zh-CN" dirty="0" smtClean="0"/>
              <a:t> Platform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6464" y="2643182"/>
            <a:ext cx="4860032" cy="359413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杨勇勇 </a:t>
            </a:r>
            <a:r>
              <a:rPr lang="en-US" altLang="zh-C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yongyong.yang@ia.ac.cn</a:t>
            </a:r>
            <a:r>
              <a:rPr lang="en-US" altLang="zh-CN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endParaRPr lang="en-US" altLang="zh-CN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自动化所 </a:t>
            </a:r>
            <a:r>
              <a:rPr lang="en-US" altLang="zh-CN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集成电路中心</a:t>
            </a:r>
            <a:r>
              <a:rPr lang="en-US" altLang="zh-CN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（国家专用集成电路设计工程技术研究中心）</a:t>
            </a:r>
            <a:endParaRPr lang="en-US" altLang="zh-CN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786058"/>
            <a:ext cx="3805254" cy="38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</a:t>
            </a:r>
            <a:r>
              <a:rPr lang="zh-CN" altLang="en-US" dirty="0" smtClean="0"/>
              <a:t>层的结构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23528" y="1268760"/>
          <a:ext cx="8516362" cy="5472608"/>
        </p:xfrm>
        <a:graphic>
          <a:graphicData uri="http://schemas.openxmlformats.org/presentationml/2006/ole">
            <p:oleObj spid="_x0000_s277506" name="Visio" r:id="rId3" imgW="6284493" imgH="4036857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MCInst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err="1" smtClean="0"/>
              <a:t>Opcode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MCInst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setOpcode</a:t>
            </a:r>
            <a:r>
              <a:rPr lang="en-US" altLang="zh-CN" dirty="0" smtClean="0"/>
              <a:t>( </a:t>
            </a:r>
            <a:r>
              <a:rPr lang="en-US" altLang="zh-CN" b="1" dirty="0" smtClean="0">
                <a:solidFill>
                  <a:srgbClr val="0070C0"/>
                </a:solidFill>
              </a:rPr>
              <a:t>unsigned 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Operand: Register, Immediate, </a:t>
            </a:r>
            <a:r>
              <a:rPr lang="en-US" altLang="zh-CN" dirty="0" err="1" smtClean="0"/>
              <a:t>FPImmediate</a:t>
            </a:r>
            <a:r>
              <a:rPr lang="en-US" altLang="zh-CN" dirty="0" smtClean="0"/>
              <a:t>, Expression, </a:t>
            </a:r>
            <a:r>
              <a:rPr lang="en-US" altLang="zh-CN" dirty="0" err="1" smtClean="0"/>
              <a:t>MCInst</a:t>
            </a:r>
            <a:r>
              <a:rPr lang="zh-CN" altLang="en-US" dirty="0" smtClean="0"/>
              <a:t>（类型）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MCInst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addOperand</a:t>
            </a:r>
            <a:r>
              <a:rPr lang="en-US" altLang="zh-CN" dirty="0" smtClean="0"/>
              <a:t>(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MCOperand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发射：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MCStreamer</a:t>
            </a:r>
            <a:r>
              <a:rPr lang="en-US" altLang="zh-CN" dirty="0" smtClean="0">
                <a:solidFill>
                  <a:srgbClr val="C00000"/>
                </a:solidFill>
              </a:rPr>
              <a:t>::</a:t>
            </a:r>
            <a:r>
              <a:rPr lang="en-US" altLang="zh-CN" dirty="0" err="1" smtClean="0">
                <a:solidFill>
                  <a:srgbClr val="C00000"/>
                </a:solidFill>
              </a:rPr>
              <a:t>EmitInstruction</a:t>
            </a:r>
            <a:r>
              <a:rPr lang="en-US" altLang="zh-CN" dirty="0" smtClean="0">
                <a:solidFill>
                  <a:srgbClr val="C00000"/>
                </a:solidFill>
              </a:rPr>
              <a:t>( </a:t>
            </a:r>
            <a:r>
              <a:rPr lang="en-US" altLang="zh-CN" dirty="0" err="1" smtClean="0">
                <a:solidFill>
                  <a:srgbClr val="0070C0"/>
                </a:solidFill>
              </a:rPr>
              <a:t>MCInst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altLang="zh-CN" sz="2800" dirty="0" err="1" smtClean="0"/>
              <a:t>MCStreamer</a:t>
            </a:r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MCInst</a:t>
            </a:r>
            <a:r>
              <a:rPr lang="zh-CN" altLang="en-US" sz="2800" dirty="0" smtClean="0"/>
              <a:t>按</a:t>
            </a:r>
            <a:r>
              <a:rPr lang="en-US" altLang="zh-CN" sz="2800" dirty="0" smtClean="0"/>
              <a:t>FIFO</a:t>
            </a:r>
            <a:r>
              <a:rPr lang="zh-CN" altLang="en-US" sz="2800" dirty="0" smtClean="0"/>
              <a:t>顺序存取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9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与后端有关的背景知识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如何实现一个后端？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工具链中的其它工具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附一：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后端框架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附二：后端代码的组织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附四：整合汇编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反汇编功能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964488" cy="558924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步：阅读相关文档</a:t>
            </a:r>
            <a:endParaRPr lang="en-US" altLang="zh-CN" sz="2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官方文档：</a:t>
            </a:r>
            <a:endParaRPr lang="en-US" altLang="zh-CN" sz="1800" b="1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1. Writing An LLVM Backend</a:t>
            </a:r>
            <a:br>
              <a:rPr lang="en-US" altLang="zh-CN" sz="2000" dirty="0" smtClean="0"/>
            </a:br>
            <a:r>
              <a:rPr lang="en-US" altLang="zh-CN" sz="2000" dirty="0" smtClean="0">
                <a:hlinkClick r:id="rId2"/>
              </a:rPr>
              <a:t>http://www.llvm.org/docs/WritingAnLLVMBackend.html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2. The LLVM Target-Independent Code Generator</a:t>
            </a:r>
            <a:br>
              <a:rPr lang="en-US" altLang="zh-CN" sz="2000" dirty="0" smtClean="0"/>
            </a:br>
            <a:r>
              <a:rPr lang="en-US" altLang="zh-CN" sz="2000" dirty="0" smtClean="0">
                <a:hlinkClick r:id="rId3"/>
              </a:rPr>
              <a:t>http://www.llvm.org/docs/CodeGenerator.html#code-generator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非官方的例子：</a:t>
            </a:r>
            <a:endParaRPr lang="en-US" altLang="zh-CN" sz="1800" b="1" dirty="0" smtClean="0"/>
          </a:p>
          <a:p>
            <a:pPr marL="514350" indent="-514350">
              <a:buNone/>
            </a:pPr>
            <a:r>
              <a:rPr lang="en-US" altLang="zh-CN" sz="2000" dirty="0" smtClean="0"/>
              <a:t>1. 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TriCore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Backend for LLVM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ea typeface="微软雅黑" pitchFamily="34" charset="-122"/>
              </a:rPr>
              <a:t>     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hlinkClick r:id="rId4"/>
              </a:rPr>
              <a:t>http://www.opus.ub.uni-erlangen.de/opus/volltexte/2010/1659/pdf/tricore_llvm.pdf</a:t>
            </a:r>
            <a:endParaRPr lang="en-US" altLang="zh-CN" sz="1600" dirty="0" smtClean="0">
              <a:latin typeface="DejaVu Serif" pitchFamily="18" charset="0"/>
              <a:ea typeface="DejaVu Serif" pitchFamily="18" charset="0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</a:rPr>
              <a:t>    </a:t>
            </a:r>
            <a:r>
              <a:rPr lang="zh-CN" altLang="en-US" sz="1600" dirty="0" smtClean="0">
                <a:latin typeface="DejaVu Serif" pitchFamily="18" charset="0"/>
                <a:ea typeface="DejaVu Serif" pitchFamily="18" charset="0"/>
              </a:rPr>
              <a:t>一个真实的后端例子，文档中包含了对</a:t>
            </a:r>
            <a:r>
              <a:rPr lang="en-US" altLang="zh-CN" sz="16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TriCore</a:t>
            </a:r>
            <a:r>
              <a:rPr lang="zh-CN" altLang="en-US" sz="1600" dirty="0" smtClean="0">
                <a:latin typeface="DejaVu Serif" pitchFamily="18" charset="0"/>
                <a:ea typeface="DejaVu Serif" pitchFamily="18" charset="0"/>
              </a:rPr>
              <a:t>的特性描述以及后端实现对这些特性的处理。</a:t>
            </a:r>
            <a:endParaRPr lang="en-US" altLang="zh-CN" sz="1600" dirty="0" smtClean="0">
              <a:latin typeface="DejaVu Serif" pitchFamily="18" charset="0"/>
              <a:ea typeface="DejaVu Serif" pitchFamily="18" charset="0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</a:rPr>
              <a:t>    </a:t>
            </a:r>
            <a:r>
              <a:rPr lang="zh-CN" altLang="en-US" sz="1600" dirty="0" smtClean="0">
                <a:latin typeface="DejaVu Serif" pitchFamily="18" charset="0"/>
                <a:ea typeface="DejaVu Serif" pitchFamily="18" charset="0"/>
              </a:rPr>
              <a:t>特别值得一提的是文中对一些概念的关键细节有所阐述。</a:t>
            </a:r>
            <a:endParaRPr lang="en-US" altLang="zh-CN" sz="1600" dirty="0" smtClean="0">
              <a:latin typeface="DejaVu Serif" pitchFamily="18" charset="0"/>
              <a:ea typeface="DejaVu Serif" pitchFamily="18" charset="0"/>
            </a:endParaRPr>
          </a:p>
          <a:p>
            <a:pPr marL="514350" indent="-514350">
              <a:buNone/>
            </a:pPr>
            <a:r>
              <a:rPr lang="en-US" altLang="zh-CN" sz="2000" dirty="0" smtClean="0"/>
              <a:t>2.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Building a backend in 24 hours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altLang="zh-CN" sz="2000" dirty="0" smtClean="0"/>
              <a:t>    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hlinkClick r:id="rId5"/>
              </a:rPr>
              <a:t>http://llvm.org/devmtg/2012-04-12/Slides/Workshops/Anton_Korobeynikov.pdf</a:t>
            </a:r>
            <a:endParaRPr lang="en-US" altLang="zh-CN" sz="1600" dirty="0" smtClean="0">
              <a:latin typeface="DejaVu Serif" pitchFamily="18" charset="0"/>
              <a:ea typeface="DejaVu Serif" pitchFamily="18" charset="0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</a:rPr>
              <a:t>    </a:t>
            </a:r>
            <a:r>
              <a:rPr lang="zh-CN" altLang="en-US" sz="1600" dirty="0" smtClean="0">
                <a:latin typeface="DejaVu Serif" pitchFamily="18" charset="0"/>
                <a:ea typeface="DejaVu Serif" pitchFamily="18" charset="0"/>
              </a:rPr>
              <a:t>描述后端的实现步骤，没有太多具体的内容，供参考。</a:t>
            </a:r>
            <a:endParaRPr lang="en-US" altLang="zh-CN" sz="1600" dirty="0" smtClean="0">
              <a:latin typeface="DejaVu Serif" pitchFamily="18" charset="0"/>
              <a:ea typeface="DejaVu Serif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步：复制一个已有例子</a:t>
            </a:r>
            <a:endParaRPr lang="en-US" altLang="zh-CN" sz="2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zh-CN" altLang="en-US" sz="20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在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lib/Target</a:t>
            </a:r>
            <a:r>
              <a:rPr lang="zh-CN" altLang="en-US" sz="20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下复制一个已有例子，比如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MBlaze</a:t>
            </a:r>
            <a:r>
              <a:rPr lang="zh-CN" altLang="en-US" sz="20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，将其重命名为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XX</a:t>
            </a:r>
            <a:r>
              <a:rPr lang="zh-CN" altLang="en-US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。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Linux</a:t>
            </a:r>
            <a:r>
              <a:rPr lang="zh-CN" altLang="en-US" sz="20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下使用命令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”cp -r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MBlaze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XX”</a:t>
            </a:r>
            <a:b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altLang="zh-CN" sz="2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zh-CN" altLang="en-US" sz="20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注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官方文档中的内容多以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Sparc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为例子，但是其中的有些实现方式逐渐被废弃，因此不太推荐阅读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Sparc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的实现代码。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个人推荐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MBlaze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它是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Xilinx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推出的一个软核，全称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Micro Blaze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，指令集是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C51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的扩展，比较容易上手，且其代码包含了后端的大部分重要特性。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请随时参考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X86, ARM, 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Mips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PowerPC</a:t>
            </a:r>
            <a:r>
              <a:rPr lang="zh-CN" altLang="en-US" sz="1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等“经典的”后端例子。</a:t>
            </a: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步：修改配置文件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sz="2000" dirty="0" smtClean="0"/>
              <a:t>通过下面的命令查找需要更改的配置 文件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grep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mblaze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rni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\</a:t>
            </a:r>
          </a:p>
          <a:p>
            <a:pPr marL="514350" indent="-514350"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--exclude-dir=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MBlaze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--exclude-dir=test \</a:t>
            </a:r>
          </a:p>
          <a:p>
            <a:pPr marL="514350" indent="-514350"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--exclude-dir=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unittests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--exclude-dir=docs \</a:t>
            </a:r>
          </a:p>
          <a:p>
            <a:pPr marL="514350" indent="-514350"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--exclude-dir=clang     --exclude-dir=projects </a:t>
            </a:r>
            <a:r>
              <a:rPr lang="en-US" altLang="zh-CN" sz="1600" dirty="0" smtClean="0">
                <a:solidFill>
                  <a:srgbClr val="0070C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LLVM_SRC_DIR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更改配置文件意味着在合适的位置添加与后端</a:t>
            </a:r>
            <a:r>
              <a:rPr lang="en-US" altLang="zh-CN" sz="16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XX</a:t>
            </a: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相关的内容。添加的内容参考改动处的上下文。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zh-CN" altLang="en-US" sz="28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需要改动的文件：</a:t>
            </a:r>
            <a:endParaRPr lang="en-US" altLang="zh-CN" sz="2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CMakeLists.txt		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cmake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下的配置文件，如果只用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的话，可以不改动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lib/Target/LLVMBuild.txt	Target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路径下的配置文件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lib/Support/Triple.cpp</a:t>
            </a: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/ADT/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Triple.h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 Triple.[h |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cpp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包含着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体系结构有关的描述信息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CallingConv.h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与调用约定有关的头文件，可能不需要改动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/Support/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ELF.h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ELF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二进制文件格式相关的头文件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configure		 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全局的配置脚本，由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autoconf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/configure.ac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自动生成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autoconf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/configure.ac	 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运行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AutoRegen.sh</a:t>
            </a:r>
            <a:r>
              <a:rPr lang="zh-CN" altLang="en-US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由之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生成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configure</a:t>
            </a:r>
            <a:r>
              <a:rPr lang="zh-CN" altLang="en-US" sz="14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脚本文件</a:t>
            </a:r>
            <a:endParaRPr lang="en-US" altLang="zh-CN" sz="14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步：更改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lib/Target/XX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中的文件内容</a:t>
            </a:r>
            <a:endParaRPr lang="en-US" altLang="zh-CN" sz="2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第一类：配置文件</a:t>
            </a:r>
            <a:endParaRPr lang="en-US" altLang="zh-CN" sz="2000" dirty="0" smtClean="0"/>
          </a:p>
          <a:p>
            <a:pPr marL="514350" indent="-514350"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CMakeLists.txt</a:t>
            </a:r>
          </a:p>
          <a:p>
            <a:pPr marL="514350" indent="-514350"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LLVMBuild.txt</a:t>
            </a:r>
          </a:p>
          <a:p>
            <a:pPr marL="514350" indent="-514350">
              <a:buNone/>
            </a:pP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Makefile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zh-CN" altLang="en-US" sz="1600" dirty="0" smtClean="0"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以及所有子路径下的上述三个文件</a:t>
            </a:r>
            <a:endParaRPr lang="en-US" altLang="zh-CN" sz="1600" dirty="0" smtClean="0">
              <a:latin typeface="DejaVu Sans Mono" pitchFamily="49" charset="0"/>
              <a:ea typeface="微软雅黑" pitchFamily="34" charset="-122"/>
              <a:cs typeface="DejaVu Sans Mono" pitchFamily="49" charset="0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第二类：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文件，后缀为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.td (target description)</a:t>
            </a:r>
          </a:p>
          <a:p>
            <a:pPr marL="514350" indent="-51435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第三类：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lib/Target/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及其子目录下的所有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源码，后缀为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cpp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超必杀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将上述文件中出现的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MBlaze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 (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忽略大小写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全部替换为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步：检验后端配置的正确性</a:t>
            </a:r>
            <a:endParaRPr lang="en-US" altLang="zh-CN" sz="16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尝试编译包含新后端的平台</a:t>
            </a:r>
            <a:r>
              <a:rPr lang="en-US" altLang="zh-CN" sz="1600" dirty="0" smtClean="0">
                <a:ea typeface="微软雅黑" pitchFamily="34" charset="-122"/>
              </a:rPr>
              <a:t/>
            </a:r>
            <a:br>
              <a:rPr lang="en-US" altLang="zh-CN" sz="1600" dirty="0" smtClean="0">
                <a:ea typeface="微软雅黑" pitchFamily="34" charset="-122"/>
              </a:rPr>
            </a:br>
            <a:r>
              <a:rPr lang="zh-CN" altLang="en-US" sz="1600" dirty="0" smtClean="0">
                <a:ea typeface="微软雅黑" pitchFamily="34" charset="-122"/>
              </a:rPr>
              <a:t>参看</a:t>
            </a:r>
            <a:r>
              <a:rPr lang="en-US" altLang="zh-CN" sz="1600" dirty="0" smtClean="0">
                <a:ea typeface="微软雅黑" pitchFamily="34" charset="-122"/>
              </a:rPr>
              <a:t>build</a:t>
            </a:r>
            <a:r>
              <a:rPr lang="zh-CN" altLang="en-US" sz="1600" dirty="0" smtClean="0">
                <a:ea typeface="微软雅黑" pitchFamily="34" charset="-122"/>
              </a:rPr>
              <a:t>文档：</a:t>
            </a:r>
            <a:r>
              <a:rPr lang="en-US" altLang="zh-CN" sz="1600" dirty="0" smtClean="0">
                <a:hlinkClick r:id="rId2"/>
              </a:rPr>
              <a:t>http://llvm.org/docs/GettingStarted.html#getting-started</a:t>
            </a:r>
            <a:r>
              <a:rPr lang="en-US" altLang="zh-CN" sz="1600" dirty="0" smtClean="0">
                <a:ea typeface="微软雅黑" pitchFamily="34" charset="-122"/>
              </a:rPr>
              <a:t/>
            </a:r>
            <a:br>
              <a:rPr lang="en-US" altLang="zh-CN" sz="1600" dirty="0" smtClean="0">
                <a:ea typeface="微软雅黑" pitchFamily="34" charset="-122"/>
              </a:rPr>
            </a:br>
            <a:r>
              <a:rPr lang="en-US" altLang="zh-CN" sz="1600" dirty="0" smtClean="0">
                <a:ea typeface="微软雅黑" pitchFamily="34" charset="-122"/>
              </a:rPr>
              <a:t/>
            </a:r>
            <a:br>
              <a:rPr lang="en-US" altLang="zh-CN" sz="1600" dirty="0" smtClean="0">
                <a:ea typeface="微软雅黑" pitchFamily="34" charset="-122"/>
              </a:rPr>
            </a:b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configure …</a:t>
            </a:r>
            <a:b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</a:t>
            </a:r>
          </a:p>
          <a:p>
            <a:pPr marL="514350" indent="-514350">
              <a:buNone/>
            </a:pP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514350" indent="-5143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修改编译错误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深入熟悉代码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 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可能需要检查由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生成的代码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($BUILD/lib/Target/XX/XXGen*.inc)</a:t>
            </a:r>
          </a:p>
          <a:p>
            <a:pPr marL="514350" indent="-51435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至此一个后端添加完毕！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步：支持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的特性</a:t>
            </a:r>
            <a:endParaRPr lang="en-US" altLang="zh-CN" sz="2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2400" dirty="0" smtClean="0">
                <a:ea typeface="微软雅黑" pitchFamily="34" charset="-122"/>
              </a:rPr>
              <a:t>重写派生类中的代码</a:t>
            </a:r>
            <a:endParaRPr lang="en-US" altLang="zh-CN" sz="2400" dirty="0" smtClean="0"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2256760"/>
          <a:ext cx="828092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752528"/>
              </a:tblGrid>
              <a:tr h="29883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非常重要的类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职能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Target (common to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all targets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target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的类，将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target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注册给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LLVM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TargetMachine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整合下述的类，是编译功能的承载体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TargetLowering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将指令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DAG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转化为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target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支持的形式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DAGToDAGISel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指令选择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FrameLowering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管理函数栈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InstrInfo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指令集信息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RegisterInfo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寄存器堆信息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AsmPrinter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将生成的指令序列转化至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MC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021288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注：上表中的相关概念解释请参考所附内容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16" y="836712"/>
            <a:ext cx="8517632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步：整合汇编器和反汇编器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</a:p>
          <a:p>
            <a:pPr marL="514350" indent="-514350">
              <a:buNone/>
            </a:pP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lib/Target/XX/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MCTargetDesc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中的文件：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XXAsmBackend.cpp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实现汇编器后端（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Assembler Backend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它是汇编功能的承载体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XXObjectWriter.cpp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负责将目标二进制文件以指定的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格式（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elf,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coff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mach-o, 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）输出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XXMCCodeEmitter.cpp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实现汇编指令的编码功能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个功能的组合在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中称为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.o file writer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它与下页所述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汇编分析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模块构成一个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独立完整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的汇编器。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11960" y="2420888"/>
          <a:ext cx="4824536" cy="4384862"/>
        </p:xfrm>
        <a:graphic>
          <a:graphicData uri="http://schemas.openxmlformats.org/presentationml/2006/ole">
            <p:oleObj spid="_x0000_s239619" name="Visio" r:id="rId3" imgW="3862854" imgH="351264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释题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Toolchain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（工具链）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在为特定的应用环境（包括硬件平台和操作系统）编写程序的过程中使用的一系列软件工具，帮助程序员获得一个可用的目标程序。由于其中某些工具的输出作为另一些工具的输入，故称为“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一套工具链包含的基本工具有：编译器、汇编器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反汇编器、链接器、调试器，以及其它二进制工具和辅助工具。在类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环境中最常见的是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GNU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工具链。在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Visual Studio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Xcode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等常见的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中，都会以图形界面封装一套工具链。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Toolchain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Platform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（工具链平台）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用于开发工具链的软件框架。当前在类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环境流传最广的是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GNU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toolchain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它的开源性质使得它既是一套工具链，又是一个良好的工具链平台。在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出现以前，它几乎是开源界唯一的选择。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源于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 tooltip="University of Illinois at Urbana–Champaign"/>
              </a:rPr>
              <a:t>University of Illinois at Urbana-Champaign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的一个开源项目，创始人是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Chris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Lattner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，其于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年加入苹果公司，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后来成为苹果公司官方支持的编译器产品。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步：整合汇编器和反汇编器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514350" indent="-514350">
              <a:buNone/>
            </a:pPr>
            <a:endParaRPr lang="en-US" altLang="zh-CN" sz="16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lib/Target/</a:t>
            </a:r>
            <a:r>
              <a:rPr lang="en-US" altLang="zh-CN" sz="1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XX/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AsmParser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lib/Target/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XX/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Disassembler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两个子目录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的存在会影响配置脚本的执行结果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6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ea typeface="微软雅黑" pitchFamily="34" charset="-122"/>
              </a:rPr>
              <a:t>XX/</a:t>
            </a:r>
            <a:r>
              <a:rPr lang="en-US" altLang="zh-CN" sz="1800" b="1" dirty="0" err="1" smtClean="0">
                <a:solidFill>
                  <a:srgbClr val="00B050"/>
                </a:solidFill>
                <a:ea typeface="微软雅黑" pitchFamily="34" charset="-122"/>
              </a:rPr>
              <a:t>AsmParser</a:t>
            </a:r>
            <a:r>
              <a:rPr lang="zh-CN" altLang="en-US" sz="1800" dirty="0" smtClean="0">
                <a:ea typeface="微软雅黑" pitchFamily="34" charset="-122"/>
              </a:rPr>
              <a:t>目录中包含汇编语法分析功能的实现代码，定义了两个派生类：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ea typeface="微软雅黑" pitchFamily="34" charset="-122"/>
              </a:rPr>
              <a:t>XXAsmLexer</a:t>
            </a:r>
            <a:r>
              <a:rPr lang="en-US" altLang="zh-CN" sz="1800" b="1" dirty="0" smtClean="0">
                <a:solidFill>
                  <a:srgbClr val="0070C0"/>
                </a:solidFill>
                <a:ea typeface="微软雅黑" pitchFamily="34" charset="-122"/>
              </a:rPr>
              <a:t>	</a:t>
            </a:r>
            <a:r>
              <a:rPr lang="zh-CN" altLang="en-US" sz="1800" dirty="0" smtClean="0">
                <a:ea typeface="微软雅黑" pitchFamily="34" charset="-122"/>
              </a:rPr>
              <a:t>词法分析功能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ea typeface="微软雅黑" pitchFamily="34" charset="-122"/>
              </a:rPr>
              <a:t>XXAsmParser</a:t>
            </a:r>
            <a:r>
              <a:rPr lang="en-US" altLang="zh-CN" sz="1800" b="1" dirty="0" smtClean="0">
                <a:solidFill>
                  <a:srgbClr val="0070C0"/>
                </a:solidFill>
                <a:ea typeface="微软雅黑" pitchFamily="34" charset="-122"/>
              </a:rPr>
              <a:t>	</a:t>
            </a:r>
            <a:r>
              <a:rPr lang="zh-CN" altLang="en-US" sz="1800" dirty="0" smtClean="0">
                <a:ea typeface="微软雅黑" pitchFamily="34" charset="-122"/>
              </a:rPr>
              <a:t>语法分析功能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它们与上页所述“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.o file writer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”构成一个</a:t>
            </a:r>
            <a:r>
              <a:rPr lang="zh-CN" altLang="en-US" sz="18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独立完整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的汇编器。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ea typeface="微软雅黑" pitchFamily="34" charset="-122"/>
              </a:rPr>
              <a:t>XX/</a:t>
            </a:r>
            <a:r>
              <a:rPr lang="en-US" altLang="zh-CN" sz="1800" b="1" dirty="0" err="1" smtClean="0">
                <a:solidFill>
                  <a:srgbClr val="0070C0"/>
                </a:solidFill>
                <a:ea typeface="微软雅黑" pitchFamily="34" charset="-122"/>
              </a:rPr>
              <a:t>Disassembler</a:t>
            </a:r>
            <a:r>
              <a:rPr lang="zh-CN" altLang="en-US" sz="1800" dirty="0" smtClean="0">
                <a:ea typeface="微软雅黑" pitchFamily="34" charset="-122"/>
              </a:rPr>
              <a:t>目录中包含反汇编功能的实现代码，定义了派生类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ea typeface="微软雅黑" pitchFamily="34" charset="-122"/>
              </a:rPr>
              <a:t>XXDisassembler</a:t>
            </a:r>
            <a:r>
              <a:rPr lang="en-US" altLang="zh-CN" sz="1800" dirty="0" smtClean="0">
                <a:ea typeface="微软雅黑" pitchFamily="34" charset="-122"/>
              </a:rPr>
              <a:t>	</a:t>
            </a:r>
            <a:r>
              <a:rPr lang="zh-CN" altLang="en-US" sz="1800" dirty="0" smtClean="0">
                <a:ea typeface="微软雅黑" pitchFamily="34" charset="-122"/>
              </a:rPr>
              <a:t>反汇编功能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dirty="0" smtClean="0">
                <a:ea typeface="微软雅黑" pitchFamily="34" charset="-122"/>
              </a:rPr>
              <a:t>以上</a:t>
            </a:r>
            <a:r>
              <a:rPr lang="en-US" altLang="zh-CN" sz="1800" b="1" dirty="0" smtClean="0">
                <a:solidFill>
                  <a:srgbClr val="C00000"/>
                </a:solidFill>
                <a:ea typeface="微软雅黑" pitchFamily="34" charset="-122"/>
              </a:rPr>
              <a:t>6</a:t>
            </a:r>
            <a:r>
              <a:rPr lang="zh-CN" altLang="en-US" sz="1800" b="1" dirty="0" smtClean="0">
                <a:solidFill>
                  <a:srgbClr val="C00000"/>
                </a:solidFill>
                <a:ea typeface="微软雅黑" pitchFamily="34" charset="-122"/>
              </a:rPr>
              <a:t>步</a:t>
            </a:r>
            <a:r>
              <a:rPr lang="zh-CN" altLang="en-US" sz="1800" dirty="0" smtClean="0">
                <a:ea typeface="微软雅黑" pitchFamily="34" charset="-122"/>
              </a:rPr>
              <a:t>是</a:t>
            </a:r>
            <a:r>
              <a:rPr lang="en-US" altLang="zh-CN" sz="1800" dirty="0" smtClean="0">
                <a:ea typeface="微软雅黑" pitchFamily="34" charset="-122"/>
              </a:rPr>
              <a:t>LLVM</a:t>
            </a:r>
            <a:r>
              <a:rPr lang="zh-CN" altLang="en-US" sz="1800" dirty="0" smtClean="0">
                <a:ea typeface="微软雅黑" pitchFamily="34" charset="-122"/>
              </a:rPr>
              <a:t>后端的主要</a:t>
            </a:r>
            <a:r>
              <a:rPr lang="zh-CN" altLang="en-US" sz="1800" b="1" dirty="0" smtClean="0">
                <a:solidFill>
                  <a:srgbClr val="7030A0"/>
                </a:solidFill>
                <a:ea typeface="微软雅黑" pitchFamily="34" charset="-122"/>
              </a:rPr>
              <a:t>基本功能</a:t>
            </a:r>
            <a:r>
              <a:rPr lang="zh-CN" altLang="en-US" sz="1800" dirty="0" smtClean="0">
                <a:ea typeface="微软雅黑" pitchFamily="34" charset="-122"/>
              </a:rPr>
              <a:t>，进一步可选功能有：</a:t>
            </a:r>
            <a:endParaRPr lang="en-US" altLang="zh-CN" sz="1800" dirty="0" smtClean="0">
              <a:ea typeface="微软雅黑" pitchFamily="34" charset="-122"/>
            </a:endParaRPr>
          </a:p>
          <a:p>
            <a:pPr marL="514350" indent="-514350">
              <a:buNone/>
            </a:pPr>
            <a:r>
              <a:rPr lang="zh-CN" altLang="en-US" sz="1800" dirty="0" smtClean="0">
                <a:ea typeface="微软雅黑" pitchFamily="34" charset="-122"/>
              </a:rPr>
              <a:t>内嵌汇编，即时编译，</a:t>
            </a:r>
            <a:r>
              <a:rPr lang="en-US" altLang="zh-CN" sz="1800" dirty="0" smtClean="0"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9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与后端有关的背景知识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如何实现一个后端？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工具链中的其它工具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附一：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后端框架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附二：后端代码的组织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附四：整合汇编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反汇编功能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工具链中的其它工具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5892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链接器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lld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smtClean="0">
                <a:solidFill>
                  <a:prstClr val="black"/>
                </a:solidFill>
              </a:rPr>
              <a:t>1.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hlinkClick r:id="rId2"/>
              </a:rPr>
              <a:t>http://llvm.org/devmtg/2012-04-12/Slides/Michael_Spencer.pdf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 </a:t>
            </a:r>
            <a:r>
              <a:rPr lang="en-US" altLang="zh-CN" sz="1800" dirty="0" smtClean="0">
                <a:hlinkClick r:id="rId3"/>
              </a:rPr>
              <a:t>http://lld.llvm.org/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MCLinker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- an LLVM integrated linker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1800" dirty="0" smtClean="0">
                <a:solidFill>
                  <a:prstClr val="black"/>
                </a:solidFill>
              </a:rPr>
              <a:t>1. </a:t>
            </a:r>
            <a:r>
              <a:rPr lang="en-US" altLang="zh-CN" sz="1800" dirty="0" smtClean="0">
                <a:solidFill>
                  <a:prstClr val="black"/>
                </a:solidFill>
                <a:hlinkClick r:id="rId4"/>
              </a:rPr>
              <a:t>http://code.google.com/p/mclinker/</a:t>
            </a:r>
            <a:r>
              <a:rPr lang="en-US" altLang="zh-CN" sz="1800" dirty="0" smtClean="0">
                <a:solidFill>
                  <a:prstClr val="black"/>
                </a:solidFill>
              </a:rPr>
              <a:t/>
            </a:r>
            <a:br>
              <a:rPr lang="en-US" altLang="zh-CN" sz="1800" dirty="0" smtClean="0">
                <a:solidFill>
                  <a:prstClr val="black"/>
                </a:solidFill>
              </a:rPr>
            </a:br>
            <a:r>
              <a:rPr lang="en-US" altLang="zh-CN" sz="1800" dirty="0" smtClean="0">
                <a:solidFill>
                  <a:prstClr val="black"/>
                </a:solidFill>
              </a:rPr>
              <a:t>2. </a:t>
            </a:r>
            <a:r>
              <a:rPr lang="en-US" altLang="zh-CN" sz="1800" dirty="0" smtClean="0">
                <a:solidFill>
                  <a:prstClr val="black"/>
                </a:solidFill>
                <a:hlinkClick r:id="rId5"/>
              </a:rPr>
              <a:t>http://lists.cs.uiuc.edu/pipermail/llvmdev/2011-November/044864.html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符号调试器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lldb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smtClean="0">
                <a:solidFill>
                  <a:prstClr val="black"/>
                </a:solidFill>
              </a:rPr>
              <a:t>1. </a:t>
            </a:r>
            <a:r>
              <a:rPr lang="en-US" altLang="zh-CN" sz="1800" dirty="0" smtClean="0">
                <a:solidFill>
                  <a:prstClr val="black"/>
                </a:solidFill>
                <a:hlinkClick r:id="rId6"/>
              </a:rPr>
              <a:t>http://www.llvm.org/devmtg/2010-11/Clayton-LLDB.pdf</a:t>
            </a:r>
            <a:r>
              <a:rPr lang="en-US" altLang="zh-CN" sz="1800" dirty="0" smtClean="0">
                <a:solidFill>
                  <a:prstClr val="black"/>
                </a:solidFill>
              </a:rPr>
              <a:t/>
            </a:r>
            <a:br>
              <a:rPr lang="en-US" altLang="zh-CN" sz="1800" dirty="0" smtClean="0">
                <a:solidFill>
                  <a:prstClr val="black"/>
                </a:solidFill>
              </a:rPr>
            </a:br>
            <a:r>
              <a:rPr lang="en-US" altLang="zh-CN" sz="1800" dirty="0" smtClean="0">
                <a:solidFill>
                  <a:prstClr val="black"/>
                </a:solidFill>
              </a:rPr>
              <a:t>2. </a:t>
            </a:r>
            <a:r>
              <a:rPr lang="en-US" altLang="zh-CN" sz="1800" dirty="0" smtClean="0">
                <a:solidFill>
                  <a:prstClr val="black"/>
                </a:solidFill>
                <a:hlinkClick r:id="rId7"/>
              </a:rPr>
              <a:t>http://lldb.llvm.org/</a:t>
            </a:r>
            <a:r>
              <a:rPr lang="en-US" altLang="zh-CN" sz="1800" dirty="0" smtClean="0">
                <a:solidFill>
                  <a:prstClr val="black"/>
                </a:solidFill>
              </a:rPr>
              <a:t/>
            </a:r>
            <a:br>
              <a:rPr lang="en-US" altLang="zh-CN" sz="1800" dirty="0" smtClean="0">
                <a:solidFill>
                  <a:prstClr val="black"/>
                </a:solidFill>
              </a:rPr>
            </a:br>
            <a:endParaRPr lang="en-US" altLang="zh-CN" sz="1800" dirty="0" smtClean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二进制辅助工具：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性能分析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(profile)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End.</a:t>
            </a:r>
          </a:p>
          <a:p>
            <a:pPr algn="ctr">
              <a:buNone/>
            </a:pPr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Thanks!</a:t>
            </a:r>
          </a:p>
          <a:p>
            <a:pPr algn="ctr">
              <a:buNone/>
            </a:pPr>
            <a:endParaRPr lang="en-US" altLang="zh-CN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Questions?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1896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附一：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后端框架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后端代码生成流程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594928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注：上图中的不同色块表示编译对象的不同存在形式。图中略去了某些优化流程，因为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它们不会改变编译对象的存在形式。优化流程一般以“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”的形式加入编译流程中。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683568" y="1124743"/>
          <a:ext cx="7776864" cy="4753309"/>
        </p:xfrm>
        <a:graphic>
          <a:graphicData uri="http://schemas.openxmlformats.org/presentationml/2006/ole">
            <p:oleObj spid="_x0000_s174085" name="Visio" r:id="rId3" imgW="6790093" imgH="41448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划分代码生成流程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根据上页的流程图可以将后端划为</a:t>
            </a:r>
            <a:r>
              <a:rPr lang="zh-CN" altLang="en-US" b="1" dirty="0" smtClean="0">
                <a:solidFill>
                  <a:srgbClr val="00B050"/>
                </a:solidFill>
              </a:rPr>
              <a:t>两大部分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第一部分</a:t>
            </a:r>
            <a:r>
              <a:rPr lang="zh-CN" altLang="en-US" dirty="0" smtClean="0"/>
              <a:t>：</a:t>
            </a:r>
            <a:r>
              <a:rPr lang="zh-CN" altLang="en-US" sz="2800" dirty="0" smtClean="0"/>
              <a:t>以蓝虚线分隔。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IR</a:t>
            </a:r>
            <a:r>
              <a:rPr lang="zh-CN" altLang="en-US" sz="2800" dirty="0" smtClean="0"/>
              <a:t>编译成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MachineInstr</a:t>
            </a:r>
            <a:r>
              <a:rPr lang="zh-CN" altLang="en-US" sz="2800" dirty="0" smtClean="0"/>
              <a:t>，这个步骤完全由</a:t>
            </a:r>
            <a:r>
              <a:rPr lang="en-US" altLang="zh-CN" sz="2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TargetMachine</a:t>
            </a:r>
            <a:r>
              <a:rPr lang="zh-CN" altLang="en-US" sz="2800" dirty="0" smtClean="0"/>
              <a:t>类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见后文</a:t>
            </a:r>
            <a:r>
              <a:rPr lang="en-US" altLang="zh-CN" sz="1800" dirty="0" smtClean="0"/>
              <a:t>)</a:t>
            </a:r>
            <a:r>
              <a:rPr lang="zh-CN" altLang="en-US" sz="2800" dirty="0" smtClean="0"/>
              <a:t>中提供的接口控制</a:t>
            </a:r>
            <a:endParaRPr lang="en-US" altLang="zh-CN" sz="2800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第二部分</a:t>
            </a:r>
            <a:r>
              <a:rPr lang="zh-CN" altLang="en-US" dirty="0" smtClean="0"/>
              <a:t>：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条蓝虚线分隔以后的流程。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以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Machine Code Layer</a:t>
            </a:r>
            <a:r>
              <a:rPr lang="zh-CN" altLang="en-US" sz="2800" dirty="0" smtClean="0"/>
              <a:t>为核心，整合汇编与反汇编等与二进制文件操作相关的功能</a:t>
            </a:r>
            <a:endParaRPr lang="zh-CN" altLang="en-US" sz="280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215843" y="5157192"/>
          <a:ext cx="5660413" cy="1512168"/>
        </p:xfrm>
        <a:graphic>
          <a:graphicData uri="http://schemas.openxmlformats.org/presentationml/2006/ole">
            <p:oleObj spid="_x0000_s175106" name="Visio" r:id="rId3" imgW="5470082" imgH="14646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484784"/>
          <a:ext cx="8424936" cy="467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256584"/>
              </a:tblGrid>
              <a:tr h="307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746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DAG Building  (1)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(</a:t>
                      </a:r>
                      <a:r>
                        <a:rPr lang="zh-CN" altLang="en-US" sz="2400" dirty="0" smtClean="0"/>
                        <a:t>或称为</a:t>
                      </a:r>
                      <a:r>
                        <a:rPr lang="en-US" altLang="zh-CN" sz="2400" baseline="0" dirty="0" smtClean="0"/>
                        <a:t>Initialization)</a:t>
                      </a: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从</a:t>
                      </a:r>
                      <a:r>
                        <a:rPr lang="en-US" altLang="zh-CN" sz="2400" dirty="0" smtClean="0"/>
                        <a:t>LLVM</a:t>
                      </a:r>
                      <a:r>
                        <a:rPr lang="zh-CN" altLang="en-US" sz="2400" dirty="0" smtClean="0"/>
                        <a:t>的</a:t>
                      </a:r>
                      <a:r>
                        <a:rPr lang="en-US" altLang="zh-CN" sz="2400" dirty="0" smtClean="0"/>
                        <a:t>IR</a:t>
                      </a:r>
                      <a:r>
                        <a:rPr lang="zh-CN" altLang="en-US" sz="2400" dirty="0" smtClean="0"/>
                        <a:t>表示构建</a:t>
                      </a:r>
                      <a:r>
                        <a:rPr lang="en-US" altLang="zh-CN" sz="2400" dirty="0" err="1" smtClean="0"/>
                        <a:t>SelectionDAG</a:t>
                      </a:r>
                      <a:r>
                        <a:rPr lang="zh-CN" altLang="en-US" sz="2400" dirty="0" smtClean="0"/>
                        <a:t>，用于后续的代码选择</a:t>
                      </a:r>
                      <a:endParaRPr lang="zh-CN" altLang="en-US" sz="2400" dirty="0"/>
                    </a:p>
                  </a:txBody>
                  <a:tcPr/>
                </a:tc>
              </a:tr>
              <a:tr h="1006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Lowering &amp; Legalization  (2)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在构建的</a:t>
                      </a:r>
                      <a:r>
                        <a:rPr lang="en-US" altLang="zh-CN" sz="2400" dirty="0" err="1" smtClean="0"/>
                        <a:t>SelectionDAG</a:t>
                      </a:r>
                      <a:r>
                        <a:rPr lang="zh-CN" altLang="en-US" sz="2400" dirty="0" smtClean="0"/>
                        <a:t>中，将</a:t>
                      </a:r>
                      <a:r>
                        <a:rPr lang="en-US" altLang="zh-CN" sz="2400" dirty="0" smtClean="0"/>
                        <a:t>target</a:t>
                      </a:r>
                      <a:r>
                        <a:rPr lang="zh-CN" altLang="en-US" sz="2400" dirty="0" smtClean="0"/>
                        <a:t>不支持的操作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数据类型转化为支持的操作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数据类型</a:t>
                      </a:r>
                      <a:endParaRPr lang="zh-CN" altLang="en-US" sz="2400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SelectionDAG</a:t>
                      </a: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-based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 Selection  (3)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Pattern-matching</a:t>
                      </a:r>
                      <a:r>
                        <a:rPr lang="en-US" altLang="zh-CN" sz="2400" baseline="0" dirty="0" smtClean="0"/>
                        <a:t> instruction selection</a:t>
                      </a:r>
                      <a:endParaRPr lang="zh-CN" altLang="en-US" sz="2400" dirty="0"/>
                    </a:p>
                  </a:txBody>
                  <a:tcPr/>
                </a:tc>
              </a:tr>
              <a:tr h="100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Prologue/Epilogue Insertion  (4)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插入建立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撤销函数调用栈的代码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描述后端第一部分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484784"/>
          <a:ext cx="9001000" cy="441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520280"/>
                <a:gridCol w="4392488"/>
              </a:tblGrid>
              <a:tr h="307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所在的文件</a:t>
                      </a:r>
                      <a:endParaRPr lang="zh-CN" altLang="en-US" dirty="0"/>
                    </a:p>
                  </a:txBody>
                  <a:tcPr/>
                </a:tc>
              </a:tr>
              <a:tr h="746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DAG Building  (1)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或称</a:t>
                      </a:r>
                      <a:r>
                        <a:rPr lang="en-US" altLang="zh-CN" sz="16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Initialization)</a:t>
                      </a:r>
                      <a:endParaRPr lang="zh-CN" altLang="en-US" sz="1600" dirty="0" smtClean="0">
                        <a:latin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SelectionDAGBuilder</a:t>
                      </a:r>
                      <a:endParaRPr lang="en-US" altLang="zh-CN" sz="160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en-US" altLang="zh-CN" sz="16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common to all targets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lib/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CodeGen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SelectionDAG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SelectionDAGBuilder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.[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h|cpp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]</a:t>
                      </a:r>
                    </a:p>
                  </a:txBody>
                  <a:tcPr/>
                </a:tc>
              </a:tr>
              <a:tr h="1006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baseline="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Lowering &amp; Legalization  (2)</a:t>
                      </a:r>
                      <a:endParaRPr kumimoji="0" lang="zh-CN" altLang="en-US" sz="1600" kern="1200" baseline="0" dirty="0" smtClean="0">
                        <a:solidFill>
                          <a:schemeClr val="dk1"/>
                        </a:solidFill>
                        <a:latin typeface="Cambria Math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TargetLowering</a:t>
                      </a:r>
                      <a:endParaRPr lang="en-US" altLang="zh-CN" sz="160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TargetLowering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lib/Target/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ISelLowering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.[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h|cpp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]</a:t>
                      </a:r>
                    </a:p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include/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llvm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/Target/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TargetLowering.h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baseline="0" dirty="0" err="1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SelectionDAG</a:t>
                      </a:r>
                      <a:r>
                        <a:rPr kumimoji="0" lang="en-US" altLang="zh-CN" sz="1600" kern="1200" baseline="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-based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baseline="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Instruction Selection  (3)</a:t>
                      </a:r>
                      <a:endParaRPr kumimoji="0" lang="zh-CN" altLang="en-US" sz="1600" kern="1200" baseline="0" dirty="0" smtClean="0">
                        <a:solidFill>
                          <a:schemeClr val="dk1"/>
                        </a:solidFill>
                        <a:latin typeface="Cambria Math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DAGToDAGISel</a:t>
                      </a:r>
                      <a:endParaRPr lang="en-US" altLang="zh-CN" sz="160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SelectionDAGISel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lib/Target/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ISelDAGToDAG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.[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h|cpp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include/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llvm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CodeGen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SelectionDAGISel.h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 smtClean="0">
                        <a:latin typeface="Cambria Math" pitchFamily="18" charset="0"/>
                      </a:endParaRPr>
                    </a:p>
                  </a:txBody>
                  <a:tcPr/>
                </a:tc>
              </a:tr>
              <a:tr h="100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kern="1200" baseline="0" dirty="0" smtClean="0">
                          <a:solidFill>
                            <a:schemeClr val="dk1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Prologue/Epilogue Insertion  (4)</a:t>
                      </a:r>
                      <a:endParaRPr kumimoji="0" lang="zh-CN" altLang="en-US" sz="1600" kern="1200" baseline="0" dirty="0" smtClean="0">
                        <a:solidFill>
                          <a:schemeClr val="dk1"/>
                        </a:solidFill>
                        <a:latin typeface="Cambria Math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FrameLowering</a:t>
                      </a:r>
                      <a:endParaRPr lang="en-US" altLang="zh-CN" sz="160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TargetFrameLowering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>
                        <a:latin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lib/Target/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</a:t>
                      </a:r>
                      <a:r>
                        <a:rPr lang="en-US" altLang="zh-CN" sz="1600" b="1" dirty="0" err="1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XX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FrameLowering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.[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h|cpp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Cambria Math" pitchFamily="18" charset="0"/>
                        </a:rPr>
                        <a:t>基类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include/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llvm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/Target/</a:t>
                      </a:r>
                      <a:r>
                        <a:rPr lang="en-US" altLang="zh-CN" sz="1600" dirty="0" err="1" smtClean="0">
                          <a:latin typeface="Cambria Math" pitchFamily="18" charset="0"/>
                          <a:ea typeface="Cambria Math" pitchFamily="18" charset="0"/>
                        </a:rPr>
                        <a:t>TargetFrameLowering.h</a:t>
                      </a:r>
                      <a:r>
                        <a:rPr lang="en-US" altLang="zh-CN" sz="1600" dirty="0" smtClean="0"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endParaRPr lang="zh-CN" altLang="en-US" sz="1600" dirty="0" smtClean="0">
                        <a:latin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描述后端第一部分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第一部分的基本数据结构（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 IR</a:t>
            </a:r>
          </a:p>
          <a:p>
            <a:r>
              <a:rPr lang="zh-CN" altLang="en-US" sz="2800" dirty="0" smtClean="0"/>
              <a:t>一种</a:t>
            </a:r>
            <a:r>
              <a:rPr lang="en-US" altLang="zh-CN" sz="2800" dirty="0" smtClean="0"/>
              <a:t>high-level</a:t>
            </a:r>
            <a:r>
              <a:rPr lang="zh-CN" altLang="en-US" sz="2800" dirty="0" smtClean="0"/>
              <a:t>的中间语言</a:t>
            </a:r>
            <a:endParaRPr lang="en-US" altLang="zh-CN" sz="2800" dirty="0" smtClean="0"/>
          </a:p>
          <a:p>
            <a:r>
              <a:rPr lang="zh-CN" altLang="en-US" sz="2800" dirty="0" smtClean="0"/>
              <a:t>包含类型信息</a:t>
            </a:r>
            <a:endParaRPr lang="en-US" altLang="zh-CN" sz="2800" dirty="0" smtClean="0"/>
          </a:p>
          <a:p>
            <a:r>
              <a:rPr lang="zh-CN" altLang="en-US" sz="2800" dirty="0" smtClean="0"/>
              <a:t>丰富完善的接口支持</a:t>
            </a:r>
            <a:endParaRPr lang="en-US" altLang="zh-CN" sz="2800" dirty="0" smtClean="0"/>
          </a:p>
          <a:p>
            <a:r>
              <a:rPr lang="zh-CN" altLang="en-US" sz="2800" dirty="0" smtClean="0"/>
              <a:t>多种优化技术实现</a:t>
            </a:r>
            <a:endParaRPr lang="en-US" altLang="zh-CN" sz="2800" dirty="0" smtClean="0"/>
          </a:p>
          <a:p>
            <a:r>
              <a:rPr lang="en-US" altLang="zh-CN" sz="2800" dirty="0" smtClean="0"/>
              <a:t>clang</a:t>
            </a:r>
            <a:r>
              <a:rPr lang="zh-CN" altLang="en-US" sz="2800" dirty="0" smtClean="0"/>
              <a:t>前端对</a:t>
            </a:r>
            <a:r>
              <a:rPr lang="en-US" altLang="zh-CN" sz="2800" dirty="0" smtClean="0"/>
              <a:t>C/C++/</a:t>
            </a:r>
            <a:r>
              <a:rPr lang="en-US" altLang="zh-CN" sz="2800" dirty="0" err="1" smtClean="0"/>
              <a:t>ObjC</a:t>
            </a:r>
            <a:r>
              <a:rPr lang="zh-CN" altLang="en-US" sz="2800" dirty="0" smtClean="0"/>
              <a:t>的良好支持</a:t>
            </a:r>
            <a:endParaRPr lang="en-US" altLang="zh-CN" sz="2800" dirty="0" smtClean="0"/>
          </a:p>
          <a:p>
            <a:r>
              <a:rPr lang="zh-CN" altLang="en-US" sz="2800" dirty="0" smtClean="0"/>
              <a:t>学术研究、编译器构建的良好平台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9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与后端有关的背景知识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如何实现一个后端？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工具链中的其它工具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附一：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后端框架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附二：后端代码的组织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附四：整合汇编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反汇编功能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基本数据结构（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DAG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DAG</a:t>
            </a:r>
            <a:r>
              <a:rPr lang="zh-CN" altLang="en-US" sz="2400" dirty="0" smtClean="0"/>
              <a:t>的承载体：</a:t>
            </a:r>
            <a:r>
              <a:rPr lang="en-US" altLang="zh-CN" b="1" dirty="0" err="1" smtClean="0">
                <a:solidFill>
                  <a:srgbClr val="0070C0"/>
                </a:solidFill>
              </a:rPr>
              <a:t>SelectionDAG</a:t>
            </a:r>
            <a:r>
              <a:rPr lang="zh-CN" altLang="en-US" dirty="0" smtClean="0"/>
              <a:t>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参看文件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CodeGen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SelectionDAG.h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zh-CN" altLang="en-US" sz="2400" dirty="0" smtClean="0"/>
              <a:t>构成</a:t>
            </a:r>
            <a:r>
              <a:rPr lang="en-US" altLang="zh-CN" sz="2400" dirty="0" smtClean="0"/>
              <a:t>DAG</a:t>
            </a:r>
            <a:r>
              <a:rPr lang="zh-CN" altLang="en-US" sz="2400" dirty="0" smtClean="0"/>
              <a:t>的元素：</a:t>
            </a:r>
            <a:r>
              <a:rPr lang="en-US" altLang="zh-CN" b="1" dirty="0" err="1" smtClean="0">
                <a:solidFill>
                  <a:srgbClr val="0070C0"/>
                </a:solidFill>
              </a:rPr>
              <a:t>SDValue</a:t>
            </a:r>
            <a:r>
              <a:rPr lang="zh-CN" altLang="en-US" dirty="0" smtClean="0"/>
              <a:t>和</a:t>
            </a:r>
            <a:r>
              <a:rPr lang="en-US" altLang="zh-CN" b="1" dirty="0" err="1" smtClean="0">
                <a:solidFill>
                  <a:srgbClr val="0070C0"/>
                </a:solidFill>
              </a:rPr>
              <a:t>SDNode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参看文件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include/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CodeGen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SelectionDAGNodes.h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b="1" dirty="0" err="1" smtClean="0">
                <a:solidFill>
                  <a:srgbClr val="0070C0"/>
                </a:solidFill>
              </a:rPr>
              <a:t>SDNode</a:t>
            </a:r>
            <a:r>
              <a:rPr lang="en-US" altLang="zh-CN" sz="2400" dirty="0" smtClean="0"/>
              <a:t>: DAG</a:t>
            </a:r>
            <a:r>
              <a:rPr lang="zh-CN" altLang="en-US" sz="2400" dirty="0" smtClean="0"/>
              <a:t>中的节点，表示</a:t>
            </a:r>
            <a:r>
              <a:rPr lang="en-US" altLang="zh-CN" sz="2400" dirty="0" smtClean="0"/>
              <a:t>target operation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如</a:t>
            </a:r>
            <a:r>
              <a:rPr lang="en-US" altLang="zh-CN" sz="2000" dirty="0" smtClean="0"/>
              <a:t>ISD::ADD, </a:t>
            </a:r>
            <a:r>
              <a:rPr lang="zh-CN" altLang="en-US" sz="2000" dirty="0" smtClean="0"/>
              <a:t>参看文件</a:t>
            </a:r>
            <a:r>
              <a:rPr lang="en-US" altLang="zh-CN" sz="2000" dirty="0" smtClean="0"/>
              <a:t>include/</a:t>
            </a:r>
            <a:r>
              <a:rPr lang="en-US" altLang="zh-CN" sz="2000" dirty="0" err="1" smtClean="0"/>
              <a:t>llvm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CodeGen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ISDOpcodes.h</a:t>
            </a:r>
            <a:r>
              <a:rPr lang="zh-CN" altLang="en-US" sz="2000" dirty="0" smtClean="0"/>
              <a:t>中原生支持的操作。用户可以在此基础上自定义</a:t>
            </a:r>
            <a:r>
              <a:rPr lang="en-US" altLang="zh-CN" sz="2000" dirty="0" smtClean="0"/>
              <a:t>target operation</a:t>
            </a:r>
            <a:r>
              <a:rPr lang="zh-CN" altLang="en-US" sz="20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b="1" dirty="0" err="1" smtClean="0">
                <a:solidFill>
                  <a:srgbClr val="0070C0"/>
                </a:solidFill>
              </a:rPr>
              <a:t>SDValue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SDNode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SDNode</a:t>
            </a:r>
            <a:r>
              <a:rPr lang="zh-CN" altLang="en-US" sz="2400" dirty="0" smtClean="0"/>
              <a:t>的一条单向边，表示数据的流动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DAG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……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extern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*a, 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extern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*b;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*a + *b;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……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>
              <a:buNone/>
            </a:pP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注意右图中箭头的方向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恰好与数据流向相反，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因为在分析数据依赖时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是从函数出口开始、逆序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分析的</a:t>
            </a: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298473"/>
            <a:ext cx="6336704" cy="544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SelectionDAG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SelectionDAG</a:t>
            </a:r>
            <a:r>
              <a:rPr lang="zh-CN" altLang="en-US" sz="2400" dirty="0" smtClean="0"/>
              <a:t>的若干基本方法成员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unsigned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DebugLoc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>
              <a:buNone/>
            </a:pPr>
            <a:endParaRPr lang="en-US" altLang="zh-CN" sz="16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unsigned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DebugLoc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N1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		   	 					 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N2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>
              <a:buNone/>
            </a:pPr>
            <a:endParaRPr lang="en-US" altLang="zh-CN" sz="16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getRegister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unsigned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8B6914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Reg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>
              <a:buNone/>
            </a:pPr>
            <a:endParaRPr lang="en-US" altLang="zh-CN" sz="1600" dirty="0" smtClean="0">
              <a:solidFill>
                <a:srgbClr val="000000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getConstant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ConstantInt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&amp;</a:t>
            </a:r>
            <a:r>
              <a:rPr lang="en-US" altLang="zh-CN" sz="1600" dirty="0" smtClean="0">
                <a:solidFill>
                  <a:srgbClr val="8B6914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Val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bool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8B6914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isTarget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altLang="zh-CN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false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>
              <a:buNone/>
            </a:pPr>
            <a:endParaRPr lang="en-US" altLang="zh-CN" sz="1600" dirty="0" smtClean="0">
              <a:solidFill>
                <a:srgbClr val="000000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……</a:t>
            </a:r>
          </a:p>
          <a:p>
            <a:pPr>
              <a:buNone/>
            </a:pPr>
            <a:endParaRPr lang="en-US" altLang="zh-CN" sz="1600" dirty="0" smtClean="0">
              <a:solidFill>
                <a:srgbClr val="1E90FF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600" b="1" dirty="0" smtClean="0">
                <a:highlight>
                  <a:srgbClr val="E8F2FE"/>
                </a:highlight>
                <a:latin typeface="DejaVu Sans Mono" pitchFamily="49" charset="0"/>
                <a:ea typeface="微软雅黑" pitchFamily="34" charset="-122"/>
                <a:cs typeface="DejaVu Sans Mono" pitchFamily="49" charset="0"/>
              </a:rPr>
              <a:t>一般形式：</a:t>
            </a:r>
            <a:endParaRPr lang="en-US" altLang="zh-CN" sz="1600" b="1" dirty="0" smtClean="0"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getXXXX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(……);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根据指定的条件在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DAG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</a:t>
            </a:r>
            <a:r>
              <a:rPr lang="zh-CN" altLang="en-US" sz="1600" b="1" dirty="0" smtClean="0">
                <a:solidFill>
                  <a:srgbClr val="C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查找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或者</a:t>
            </a:r>
            <a:r>
              <a:rPr lang="zh-CN" altLang="en-US" sz="1600" b="1" dirty="0" smtClean="0">
                <a:solidFill>
                  <a:srgbClr val="C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创建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节点</a:t>
            </a:r>
            <a:endParaRPr lang="en-US" altLang="zh-CN" sz="1600" dirty="0" smtClean="0">
              <a:solidFill>
                <a:srgbClr val="000000"/>
              </a:solidFill>
              <a:highlight>
                <a:srgbClr val="E8F2FE"/>
              </a:highlight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DejaVu Sans Mono" pitchFamily="49" charset="0"/>
                <a:cs typeface="DejaVu Sans Mono" pitchFamily="49" charset="0"/>
              </a:rPr>
              <a:t>解释</a:t>
            </a:r>
            <a:r>
              <a:rPr lang="en-US" altLang="zh-CN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997152"/>
          </a:xfrm>
        </p:spPr>
        <p:txBody>
          <a:bodyPr/>
          <a:lstStyle/>
          <a:p>
            <a:pPr lvl="0">
              <a:buClr>
                <a:srgbClr val="477AB1"/>
              </a:buClr>
              <a:buNone/>
            </a:pP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unsigned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DebugLoc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N1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		   	 					 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N2</a:t>
            </a: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);</a:t>
            </a:r>
          </a:p>
          <a:p>
            <a:pPr lvl="0">
              <a:buClr>
                <a:srgbClr val="477AB1"/>
              </a:buClr>
              <a:buNone/>
            </a:pPr>
            <a:endParaRPr lang="en-US" altLang="zh-CN" sz="1600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600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DAG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中节点的操作码，比如</a:t>
            </a:r>
            <a:r>
              <a:rPr lang="en-US" altLang="zh-CN" sz="1600" b="1" dirty="0" smtClean="0">
                <a:solidFill>
                  <a:srgbClr val="A52A2A"/>
                </a:solidFill>
                <a:latin typeface="微软雅黑" pitchFamily="34" charset="-122"/>
                <a:ea typeface="微软雅黑" pitchFamily="34" charset="-122"/>
              </a:rPr>
              <a:t>ISD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微软雅黑" pitchFamily="34" charset="-122"/>
                <a:ea typeface="微软雅黑" pitchFamily="34" charset="-122"/>
              </a:rPr>
              <a:t>MUL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,</a:t>
            </a:r>
            <a:r>
              <a:rPr lang="en-US" altLang="zh-CN" sz="1600" b="1" dirty="0" smtClean="0">
                <a:solidFill>
                  <a:srgbClr val="64A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A52A2A"/>
                </a:solidFill>
                <a:latin typeface="微软雅黑" pitchFamily="34" charset="-122"/>
                <a:ea typeface="微软雅黑" pitchFamily="34" charset="-122"/>
              </a:rPr>
              <a:t>ISD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或者自定义的操作码，比如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	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Sparc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中的</a:t>
            </a:r>
            <a:r>
              <a:rPr lang="en-US" altLang="zh-CN" sz="1600" b="1" dirty="0" smtClean="0">
                <a:solidFill>
                  <a:srgbClr val="A52A2A"/>
                </a:solidFill>
                <a:latin typeface="微软雅黑" pitchFamily="34" charset="-122"/>
                <a:ea typeface="微软雅黑" pitchFamily="34" charset="-122"/>
              </a:rPr>
              <a:t>SPISD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微软雅黑" pitchFamily="34" charset="-122"/>
                <a:ea typeface="微软雅黑" pitchFamily="34" charset="-122"/>
              </a:rPr>
              <a:t>FTOI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以及</a:t>
            </a:r>
            <a:r>
              <a:rPr lang="en-US" altLang="zh-CN" sz="1600" b="1" dirty="0" smtClean="0">
                <a:solidFill>
                  <a:srgbClr val="A52A2A"/>
                </a:solidFill>
                <a:latin typeface="微软雅黑" pitchFamily="34" charset="-122"/>
                <a:ea typeface="微软雅黑" pitchFamily="34" charset="-122"/>
              </a:rPr>
              <a:t>SPISD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微软雅黑" pitchFamily="34" charset="-122"/>
                <a:ea typeface="微软雅黑" pitchFamily="34" charset="-122"/>
              </a:rPr>
              <a:t>ITOF</a:t>
            </a:r>
          </a:p>
          <a:p>
            <a:pPr lvl="0">
              <a:buClr>
                <a:srgbClr val="477AB1"/>
              </a:buClr>
              <a:buNone/>
            </a:pP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与代码位置有关的调试信息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Value Type,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比如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i8, i32, f64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从平台支持的程度上分为两类：一类是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LLVM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原生支持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的数据类型，可用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MVT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记录；对于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非原生支持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的数据类型，因为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MVT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无法表示，需用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EVT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表示。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EVT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表示的数据类型是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MVT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的超集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，所有的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MVT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都可用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EVT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表示。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VT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的值说明了该节点的输出边上的数据类型。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6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N1, N2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该节点的两条输入边，提供操作数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endParaRPr lang="en-US" altLang="zh-CN" sz="1600" dirty="0" smtClean="0">
              <a:solidFill>
                <a:srgbClr val="8B6914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这个函数在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DAG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中查找或者构建这样一个节点：该节点的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两条输入边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是</a:t>
            </a:r>
            <a:r>
              <a:rPr lang="en-US" altLang="zh-CN" sz="20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和</a:t>
            </a:r>
            <a:r>
              <a:rPr lang="en-US" altLang="zh-CN" sz="20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，经过</a:t>
            </a:r>
            <a:r>
              <a:rPr lang="en-US" altLang="zh-CN" sz="2000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标记的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运算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后，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输出值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的数据类型为</a:t>
            </a:r>
            <a:r>
              <a:rPr lang="en-US" altLang="zh-CN" sz="20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。该函数返回值是该节点的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输出边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，可作为其它节点的输入边使用。该节点所对应的调试信息由</a:t>
            </a:r>
            <a:r>
              <a:rPr lang="en-US" altLang="zh-CN" sz="2000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携带。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改写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：拆分乘累加指令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672" y="1268760"/>
            <a:ext cx="8686800" cy="5589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这是一个虚构的例子。</a:t>
            </a:r>
            <a:endParaRPr lang="en-US" altLang="zh-CN" sz="1400" dirty="0" smtClean="0">
              <a:solidFill>
                <a:srgbClr val="808080"/>
              </a:solidFill>
              <a:highlight>
                <a:srgbClr val="E8F2FE"/>
              </a:highlight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右图的上半部分表示一条</a:t>
            </a: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DSP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中常见的乘累加指令 </a:t>
            </a: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// Val0 * Val1 + Val2.  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对于不支持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target, 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需要将</a:t>
            </a:r>
            <a:endParaRPr lang="en-US" altLang="zh-CN" sz="1400" dirty="0" smtClean="0">
              <a:solidFill>
                <a:srgbClr val="808080"/>
              </a:solidFill>
              <a:highlight>
                <a:srgbClr val="E8F2FE"/>
              </a:highlight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400" dirty="0" smtClean="0">
                <a:solidFill>
                  <a:srgbClr val="808080"/>
                </a:solidFill>
                <a:highlight>
                  <a:srgbClr val="E8F2FE"/>
                </a:highlight>
                <a:latin typeface="微软雅黑" pitchFamily="34" charset="-122"/>
                <a:ea typeface="微软雅黑" pitchFamily="34" charset="-122"/>
              </a:rPr>
              <a:t>该指令拆分为一条乘法指令和一条加法指令</a:t>
            </a:r>
            <a:endParaRPr lang="en-US" altLang="zh-CN" sz="1400" dirty="0" smtClean="0">
              <a:solidFill>
                <a:srgbClr val="808080"/>
              </a:solidFill>
              <a:highlight>
                <a:srgbClr val="E8F2FE"/>
              </a:highlight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1E9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LowerMAC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     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SelectionDAG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&amp;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DAG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DebugLoc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getDebugLoc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mul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DAG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E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b="1" dirty="0" smtClean="0">
                <a:solidFill>
                  <a:srgbClr val="A52A2A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MUL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	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b="1" dirty="0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MVT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	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getOperand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(0),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	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getOperand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(1));</a:t>
            </a:r>
          </a:p>
          <a:p>
            <a:pPr>
              <a:buNone/>
            </a:pPr>
            <a:endParaRPr lang="en-US" altLang="zh-CN" sz="1600" b="1" dirty="0" smtClean="0">
              <a:solidFill>
                <a:srgbClr val="000000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DAG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E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getNode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b="1" dirty="0" smtClean="0">
                <a:solidFill>
                  <a:srgbClr val="A52A2A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	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dl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b="1" dirty="0" smtClean="0">
                <a:solidFill>
                  <a:srgbClr val="1E90FF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MVT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b="1" dirty="0" smtClean="0">
                <a:solidFill>
                  <a:srgbClr val="64A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		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mul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b="1" dirty="0" err="1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getOperand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(2));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</a:t>
            </a:r>
            <a:r>
              <a:rPr lang="en-US" altLang="zh-CN" sz="1600" b="1" dirty="0" smtClean="0">
                <a:solidFill>
                  <a:srgbClr val="7F0055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value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572363" y="1412776"/>
          <a:ext cx="2320117" cy="4968552"/>
        </p:xfrm>
        <a:graphic>
          <a:graphicData uri="http://schemas.openxmlformats.org/presentationml/2006/ole">
            <p:oleObj spid="_x0000_s176130" name="Visio" r:id="rId3" imgW="2014569" imgH="43254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基本数据结构 </a:t>
            </a:r>
            <a:r>
              <a:rPr lang="en-US" altLang="zh-CN" dirty="0" smtClean="0"/>
              <a:t>(3)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MachineInstr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892480" cy="5400600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>
                <a:solidFill>
                  <a:srgbClr val="00B050"/>
                </a:solidFill>
              </a:rPr>
              <a:t>MachiInstr</a:t>
            </a:r>
            <a:r>
              <a:rPr lang="zh-CN" altLang="en-US" sz="2400" dirty="0" smtClean="0"/>
              <a:t>类：</a:t>
            </a:r>
            <a:r>
              <a:rPr lang="en-US" altLang="zh-CN" sz="2400" dirty="0" smtClean="0"/>
              <a:t>Machine Instruction</a:t>
            </a:r>
            <a:r>
              <a:rPr lang="zh-CN" altLang="en-US" sz="2400" dirty="0" smtClean="0"/>
              <a:t>的载体，大体对应于</a:t>
            </a:r>
            <a:r>
              <a:rPr lang="en-US" altLang="zh-CN" sz="2400" dirty="0" err="1" smtClean="0"/>
              <a:t>tablegen</a:t>
            </a:r>
            <a:r>
              <a:rPr lang="zh-CN" altLang="en-US" sz="2400" dirty="0" smtClean="0"/>
              <a:t>中定义的指令，记录</a:t>
            </a:r>
            <a:r>
              <a:rPr lang="en-US" altLang="zh-CN" sz="2400" dirty="0" err="1" smtClean="0"/>
              <a:t>opcode</a:t>
            </a:r>
            <a:r>
              <a:rPr lang="en-US" altLang="zh-CN" sz="2400" dirty="0" smtClean="0"/>
              <a:t> + operand(s) 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上下文信息</a:t>
            </a:r>
            <a:r>
              <a:rPr lang="zh-CN" altLang="en-US" sz="2400" dirty="0" smtClean="0"/>
              <a:t>：相邻的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其它指令</a:t>
            </a:r>
            <a:r>
              <a:rPr lang="zh-CN" altLang="en-US" sz="2400" dirty="0" smtClean="0"/>
              <a:t>、所属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基本块</a:t>
            </a:r>
            <a:r>
              <a:rPr lang="zh-CN" altLang="en-US" sz="2400" dirty="0" smtClean="0"/>
              <a:t>、所属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2400" dirty="0" smtClean="0"/>
              <a:t>、所属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编译单元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0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的后端实现中用来描述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的指令集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调用约定等信息的一种域专用语言。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http://llvm.org/docs/TableGenFundamentals.html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MachiInstr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Instruction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类大致相当，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参看下述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32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位整数加法指令，操作数位于寄存器中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AddI32 : Instruction {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OutOperandList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(outs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:$d);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InOperandList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(ins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:$s1,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:$s2);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AsmString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“add $d, $s1, $s2”;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	let Pattern = [(set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:$d, (add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:$s1,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:$s2))];</a:t>
            </a:r>
            <a:b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MachineInstr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上下文信息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833230" y="1412775"/>
          <a:ext cx="6403066" cy="4473375"/>
        </p:xfrm>
        <a:graphic>
          <a:graphicData uri="http://schemas.openxmlformats.org/presentationml/2006/ole">
            <p:oleObj spid="_x0000_s177154" name="Visio" r:id="rId3" imgW="4174636" imgH="29147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基本数据结构 </a:t>
            </a:r>
            <a:r>
              <a:rPr lang="en-US" altLang="zh-CN" dirty="0" smtClean="0"/>
              <a:t>(4)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MCInst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</a:rPr>
              <a:t>MCInst</a:t>
            </a:r>
            <a:r>
              <a:rPr lang="zh-CN" altLang="en-US" sz="2400" dirty="0" smtClean="0"/>
              <a:t>类：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层的承载体，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MachiInstr</a:t>
            </a:r>
            <a:r>
              <a:rPr lang="zh-CN" altLang="en-US" sz="2400" dirty="0" smtClean="0"/>
              <a:t>类的极简化版，只记录</a:t>
            </a:r>
            <a:r>
              <a:rPr lang="en-US" altLang="zh-CN" sz="2400" dirty="0" err="1" smtClean="0"/>
              <a:t>opcode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operand(s)</a:t>
            </a:r>
            <a:r>
              <a:rPr lang="zh-CN" altLang="en-US" sz="2400" dirty="0" smtClean="0"/>
              <a:t>，其值可从</a:t>
            </a:r>
            <a:r>
              <a:rPr lang="en-US" altLang="zh-CN" sz="2400" dirty="0" err="1" smtClean="0"/>
              <a:t>MachiInstr</a:t>
            </a:r>
            <a:r>
              <a:rPr lang="zh-CN" altLang="en-US" sz="2400" dirty="0" smtClean="0"/>
              <a:t>的实例中抽取；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不包含</a:t>
            </a:r>
            <a:r>
              <a:rPr lang="zh-CN" altLang="en-US" sz="2400" dirty="0" smtClean="0"/>
              <a:t>指令的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上下文信息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machine instruction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转化至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层的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MCInst</a:t>
            </a:r>
            <a:r>
              <a:rPr lang="en-US" altLang="zh-CN" sz="2400" b="1" dirty="0" smtClean="0">
                <a:solidFill>
                  <a:srgbClr val="0000FF"/>
                </a:solidFill>
                <a:highlight>
                  <a:srgbClr val="E8F2FE"/>
                </a:highlight>
                <a:latin typeface="DejaVu LGC Sans Mono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highlight>
                  <a:srgbClr val="E8F2FE"/>
                </a:highlight>
                <a:latin typeface="DejaVu LGC Sans Mono"/>
              </a:rPr>
            </a:br>
            <a:r>
              <a:rPr lang="en-US" altLang="zh-CN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DejaVu LGC Sans Mono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DejaVu LGC Sans Mono"/>
              </a:rPr>
              <a:t>XXLowerMachiInstrToMCInst</a:t>
            </a: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(</a:t>
            </a:r>
            <a:b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		</a:t>
            </a:r>
            <a:r>
              <a:rPr lang="en-US" altLang="zh-CN" sz="2000" b="1" dirty="0" smtClean="0">
                <a:solidFill>
                  <a:srgbClr val="7F0055"/>
                </a:solidFill>
                <a:latin typeface="DejaVu LGC Sans Mono"/>
              </a:rPr>
              <a:t>const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2000" b="1" dirty="0" err="1" smtClean="0">
                <a:solidFill>
                  <a:srgbClr val="1E90FF"/>
                </a:solidFill>
                <a:latin typeface="DejaVu LGC Sans Mono"/>
              </a:rPr>
              <a:t>MachineInstr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&amp; </a:t>
            </a:r>
            <a:r>
              <a:rPr lang="en-US" altLang="zh-CN" sz="2000" b="1" dirty="0" smtClean="0">
                <a:solidFill>
                  <a:srgbClr val="8B6914"/>
                </a:solidFill>
                <a:latin typeface="DejaVu LGC Sans Mono"/>
              </a:rPr>
              <a:t>MI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,</a:t>
            </a:r>
            <a:b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		</a:t>
            </a:r>
            <a:r>
              <a:rPr lang="en-US" altLang="zh-CN" sz="2000" b="1" dirty="0" err="1" smtClean="0">
                <a:solidFill>
                  <a:srgbClr val="1E90FF"/>
                </a:solidFill>
                <a:latin typeface="DejaVu LGC Sans Mono"/>
              </a:rPr>
              <a:t>MCInst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&amp; </a:t>
            </a:r>
            <a:r>
              <a:rPr lang="en-US" altLang="zh-CN" sz="2000" b="1" dirty="0" smtClean="0">
                <a:solidFill>
                  <a:srgbClr val="8B6914"/>
                </a:solidFill>
                <a:latin typeface="DejaVu LGC Sans Mono"/>
              </a:rPr>
              <a:t>MCI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,</a:t>
            </a:r>
            <a:b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		</a:t>
            </a:r>
            <a:r>
              <a:rPr lang="en-US" altLang="zh-CN" sz="2000" b="1" dirty="0" err="1" smtClean="0">
                <a:solidFill>
                  <a:srgbClr val="1E90FF"/>
                </a:solidFill>
                <a:latin typeface="DejaVu LGC Sans Mono"/>
              </a:rPr>
              <a:t>AsmPrinter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&amp; </a:t>
            </a:r>
            <a:r>
              <a:rPr lang="en-US" altLang="zh-CN" sz="2000" b="1" dirty="0" smtClean="0">
                <a:solidFill>
                  <a:srgbClr val="8B6914"/>
                </a:solidFill>
                <a:latin typeface="DejaVu LGC Sans Mono"/>
              </a:rPr>
              <a:t>AP</a:t>
            </a:r>
            <a:r>
              <a:rPr lang="en-US" altLang="zh-CN" sz="2000" b="1" dirty="0" smtClean="0">
                <a:solidFill>
                  <a:srgbClr val="000000"/>
                </a:solidFill>
                <a:latin typeface="DejaVu LGC Sans Mon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后端第二部分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72008" y="1262169"/>
          <a:ext cx="8964488" cy="5479199"/>
        </p:xfrm>
        <a:graphic>
          <a:graphicData uri="http://schemas.openxmlformats.org/presentationml/2006/ole">
            <p:oleObj spid="_x0000_s178181" name="Visio" r:id="rId3" imgW="6790093" imgH="41448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951054"/>
          <a:ext cx="8424936" cy="392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976664"/>
              </a:tblGrid>
              <a:tr h="30773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操作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/>
                </a:tc>
              </a:tr>
              <a:tr h="746769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</a:t>
                      </a:r>
                      <a:r>
                        <a:rPr kumimoji="0" lang="en-US" altLang="zh-CN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MachineInstr</a:t>
                      </a: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</a:t>
                      </a:r>
                      <a:r>
                        <a:rPr lang="en-US" altLang="zh-CN" sz="2400" dirty="0" err="1" smtClean="0"/>
                        <a:t>MachineInstr</a:t>
                      </a:r>
                      <a:r>
                        <a:rPr lang="zh-CN" altLang="en-US" sz="2400" dirty="0" smtClean="0"/>
                        <a:t>实例转化为</a:t>
                      </a:r>
                      <a:r>
                        <a:rPr lang="en-US" altLang="zh-CN" sz="2400" dirty="0" err="1" smtClean="0"/>
                        <a:t>MCInst</a:t>
                      </a:r>
                      <a:r>
                        <a:rPr lang="zh-CN" altLang="en-US" sz="2400" dirty="0" smtClean="0"/>
                        <a:t>实例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1006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Print(6)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将</a:t>
                      </a:r>
                      <a:r>
                        <a:rPr lang="en-US" altLang="zh-CN" sz="2400" dirty="0" err="1" smtClean="0"/>
                        <a:t>MachineInstr</a:t>
                      </a:r>
                      <a:r>
                        <a:rPr lang="zh-CN" altLang="en-US" sz="2400" dirty="0" smtClean="0"/>
                        <a:t>形式的编译结果输出为汇编文件。由于</a:t>
                      </a:r>
                      <a:r>
                        <a:rPr lang="en-US" altLang="zh-CN" sz="2400" dirty="0" smtClean="0"/>
                        <a:t>MC layer</a:t>
                      </a:r>
                      <a:r>
                        <a:rPr lang="zh-CN" altLang="en-US" sz="2400" dirty="0" smtClean="0"/>
                        <a:t>的加入，这种方式逐渐被舍弃，但实现代码仍然保留着</a:t>
                      </a:r>
                      <a:endParaRPr lang="zh-CN" altLang="en-US" sz="2400" dirty="0"/>
                    </a:p>
                  </a:txBody>
                  <a:tcPr/>
                </a:tc>
              </a:tr>
              <a:tr h="1954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Print(7)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将</a:t>
                      </a:r>
                      <a:r>
                        <a:rPr lang="en-US" altLang="zh-CN" sz="2400" dirty="0" err="1" smtClean="0"/>
                        <a:t>MCInst</a:t>
                      </a:r>
                      <a:r>
                        <a:rPr lang="zh-CN" altLang="en-US" sz="2400" dirty="0" smtClean="0"/>
                        <a:t>形式的编译结果输出为汇编文件</a:t>
                      </a:r>
                    </a:p>
                  </a:txBody>
                  <a:tcPr/>
                </a:tc>
              </a:tr>
              <a:tr h="100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.o File Write(8)</a:t>
                      </a:r>
                      <a:endParaRPr kumimoji="0" lang="zh-CN" altLang="en-US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将</a:t>
                      </a:r>
                      <a:r>
                        <a:rPr lang="en-US" altLang="zh-CN" sz="2400" dirty="0" err="1" smtClean="0"/>
                        <a:t>MCInst</a:t>
                      </a:r>
                      <a:r>
                        <a:rPr lang="zh-CN" altLang="en-US" sz="2400" dirty="0" smtClean="0"/>
                        <a:t>形式的编译结果直接输出为二进制格式文件，如</a:t>
                      </a:r>
                      <a:r>
                        <a:rPr lang="en-US" altLang="zh-CN" sz="2400" dirty="0" smtClean="0"/>
                        <a:t>elf, </a:t>
                      </a:r>
                      <a:r>
                        <a:rPr lang="en-US" altLang="zh-CN" sz="2400" dirty="0" err="1" smtClean="0"/>
                        <a:t>coff</a:t>
                      </a:r>
                      <a:r>
                        <a:rPr lang="en-US" altLang="zh-CN" sz="2400" dirty="0" smtClean="0"/>
                        <a:t>,</a:t>
                      </a:r>
                      <a:r>
                        <a:rPr lang="en-US" altLang="zh-CN" sz="2400" baseline="0" dirty="0" smtClean="0"/>
                        <a:t> mach-o, …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后端第二部分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9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与后端有关的背景知识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如何实现一个后端？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工具链中的其它工具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附一：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后端框架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附二：后端代码的组织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附四：整合汇编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反汇编功能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15" y="1412776"/>
          <a:ext cx="910748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92"/>
                <a:gridCol w="2499088"/>
                <a:gridCol w="5127509"/>
              </a:tblGrid>
              <a:tr h="30773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操作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类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所在的文件</a:t>
                      </a:r>
                      <a:endParaRPr lang="zh-CN" altLang="en-US" sz="1800" dirty="0"/>
                    </a:p>
                  </a:txBody>
                  <a:tcPr/>
                </a:tc>
              </a:tr>
              <a:tr h="172327">
                <a:tc>
                  <a:txBody>
                    <a:bodyPr/>
                    <a:lstStyle/>
                    <a:p>
                      <a:pPr rtl="0"/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</a:t>
                      </a:r>
                    </a:p>
                    <a:p>
                      <a:pPr rtl="0"/>
                      <a:r>
                        <a:rPr kumimoji="0" lang="en-US" altLang="zh-CN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MachineInstr</a:t>
                      </a: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kumimoji="0" lang="zh-CN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XXMCInstLower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无需基类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lib/Target/XX/</a:t>
                      </a:r>
                      <a:r>
                        <a:rPr lang="en-US" altLang="zh-CN" sz="1600" dirty="0" err="1" smtClean="0"/>
                        <a:t>XXMCInstLower</a:t>
                      </a:r>
                      <a:r>
                        <a:rPr lang="en-US" altLang="zh-CN" sz="1600" dirty="0" smtClean="0"/>
                        <a:t>.[</a:t>
                      </a:r>
                      <a:r>
                        <a:rPr lang="en-US" altLang="zh-CN" sz="1600" dirty="0" err="1" smtClean="0"/>
                        <a:t>h|cpp</a:t>
                      </a:r>
                      <a:r>
                        <a:rPr lang="en-US" altLang="zh-CN" sz="1600" dirty="0" smtClean="0"/>
                        <a:t>]</a:t>
                      </a:r>
                    </a:p>
                  </a:txBody>
                  <a:tcPr/>
                </a:tc>
              </a:tr>
              <a:tr h="1582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Print(6)</a:t>
                      </a:r>
                      <a:endParaRPr kumimoji="0" lang="zh-CN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XXAsmPrinter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基类</a:t>
                      </a:r>
                      <a:r>
                        <a:rPr lang="en-US" altLang="zh-CN" sz="1600" dirty="0" err="1" smtClean="0"/>
                        <a:t>AsmPrinter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lib/Target/XX/</a:t>
                      </a:r>
                      <a:r>
                        <a:rPr lang="en-US" altLang="zh-CN" sz="1600" dirty="0" err="1" smtClean="0"/>
                        <a:t>XXAsmPrinter</a:t>
                      </a:r>
                      <a:r>
                        <a:rPr lang="en-US" altLang="zh-CN" sz="1600" dirty="0" smtClean="0"/>
                        <a:t>.[</a:t>
                      </a:r>
                      <a:r>
                        <a:rPr lang="en-US" altLang="zh-CN" sz="1600" dirty="0" err="1" smtClean="0"/>
                        <a:t>h|cpp</a:t>
                      </a:r>
                      <a:r>
                        <a:rPr lang="en-US" altLang="zh-CN" sz="1600" dirty="0" smtClean="0"/>
                        <a:t>]</a:t>
                      </a:r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基类</a:t>
                      </a:r>
                      <a:r>
                        <a:rPr lang="en-US" altLang="zh-CN" sz="1600" dirty="0" smtClean="0"/>
                        <a:t>include/</a:t>
                      </a:r>
                      <a:r>
                        <a:rPr lang="en-US" altLang="zh-CN" sz="1600" dirty="0" err="1" smtClean="0"/>
                        <a:t>llvm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CodeGen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AsmPrinter.h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360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Print(7)</a:t>
                      </a:r>
                      <a:endParaRPr kumimoji="0" lang="zh-CN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XXInstPrinter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基类</a:t>
                      </a:r>
                      <a:r>
                        <a:rPr lang="en-US" altLang="zh-CN" sz="1600" dirty="0" err="1" smtClean="0"/>
                        <a:t>MCInstPrinter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lib/Target/XX/</a:t>
                      </a:r>
                      <a:r>
                        <a:rPr lang="en-US" altLang="zh-CN" sz="1600" dirty="0" err="1" smtClean="0"/>
                        <a:t>InstPrinter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XXInstPrinter</a:t>
                      </a:r>
                      <a:r>
                        <a:rPr lang="en-US" altLang="zh-CN" sz="1600" dirty="0" smtClean="0"/>
                        <a:t>.[</a:t>
                      </a:r>
                      <a:r>
                        <a:rPr lang="en-US" altLang="zh-CN" sz="1600" dirty="0" err="1" smtClean="0"/>
                        <a:t>h|cpp</a:t>
                      </a:r>
                      <a:r>
                        <a:rPr lang="en-US" altLang="zh-CN" sz="160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基类</a:t>
                      </a:r>
                      <a:r>
                        <a:rPr lang="en-US" altLang="zh-CN" sz="1600" dirty="0" smtClean="0"/>
                        <a:t>include/</a:t>
                      </a:r>
                      <a:r>
                        <a:rPr lang="en-US" altLang="zh-CN" sz="1600" dirty="0" err="1" smtClean="0"/>
                        <a:t>llvm</a:t>
                      </a:r>
                      <a:r>
                        <a:rPr lang="en-US" altLang="zh-CN" sz="1600" dirty="0" smtClean="0"/>
                        <a:t>/MC/</a:t>
                      </a:r>
                      <a:r>
                        <a:rPr lang="en-US" altLang="zh-CN" sz="1600" dirty="0" err="1" smtClean="0"/>
                        <a:t>MCInstPrinter.h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100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.o File Write(8)</a:t>
                      </a:r>
                      <a:endParaRPr kumimoji="0" lang="zh-CN" alt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rgbClr val="00B050"/>
                          </a:solidFill>
                        </a:rPr>
                        <a:t>XXMCCodeEmitter</a:t>
                      </a:r>
                      <a:endParaRPr lang="en-US" altLang="zh-CN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</a:rPr>
                        <a:t>基类</a:t>
                      </a:r>
                      <a:r>
                        <a:rPr lang="en-US" altLang="zh-CN" sz="1600" dirty="0" err="1" smtClean="0">
                          <a:solidFill>
                            <a:srgbClr val="00B050"/>
                          </a:solidFill>
                        </a:rPr>
                        <a:t>MCCodeEmitter</a:t>
                      </a:r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XXAsmBackend</a:t>
                      </a:r>
                      <a:endParaRPr lang="en-US" altLang="zh-CN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70C0"/>
                          </a:solidFill>
                        </a:rPr>
                        <a:t>基类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MCAsmBackend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XXELFObjectWriter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基类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MCELFObjectTargetWriter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lib/Target/XX/</a:t>
                      </a:r>
                      <a:r>
                        <a:rPr lang="en-US" altLang="zh-CN" sz="1600" dirty="0" err="1" smtClean="0">
                          <a:solidFill>
                            <a:srgbClr val="00B050"/>
                          </a:solidFill>
                        </a:rPr>
                        <a:t>MCTargetDesc</a:t>
                      </a:r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en-US" altLang="zh-CN" sz="1600" dirty="0" err="1" smtClean="0">
                          <a:solidFill>
                            <a:srgbClr val="00B050"/>
                          </a:solidFill>
                        </a:rPr>
                        <a:t>XXMCCodeEmitter</a:t>
                      </a:r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.[</a:t>
                      </a:r>
                      <a:r>
                        <a:rPr lang="en-US" altLang="zh-CN" sz="1600" dirty="0" err="1" smtClean="0">
                          <a:solidFill>
                            <a:srgbClr val="00B050"/>
                          </a:solidFill>
                        </a:rPr>
                        <a:t>h|cpp</a:t>
                      </a:r>
                      <a:r>
                        <a:rPr lang="en-US" altLang="zh-CN" sz="1600" dirty="0" smtClean="0">
                          <a:solidFill>
                            <a:srgbClr val="00B05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基类</a:t>
                      </a:r>
                      <a:r>
                        <a:rPr lang="en-US" altLang="zh-CN" sz="1600" dirty="0" smtClean="0"/>
                        <a:t>include/</a:t>
                      </a:r>
                      <a:r>
                        <a:rPr lang="en-US" altLang="zh-CN" sz="1600" dirty="0" err="1" smtClean="0"/>
                        <a:t>llvm</a:t>
                      </a:r>
                      <a:r>
                        <a:rPr lang="en-US" altLang="zh-CN" sz="1600" dirty="0" smtClean="0"/>
                        <a:t>/MC/</a:t>
                      </a:r>
                      <a:r>
                        <a:rPr lang="en-US" altLang="zh-CN" sz="1600" dirty="0" err="1" smtClean="0"/>
                        <a:t>MCCodeEmitter.h</a:t>
                      </a:r>
                      <a:r>
                        <a:rPr lang="en-US" altLang="zh-CN" sz="1600" dirty="0" smtClean="0"/>
                        <a:t>)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lib/Target/XX/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MCTargetDesc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XXAsmBackend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.[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h|cpp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70C0"/>
                          </a:solidFill>
                        </a:rPr>
                        <a:t>基类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include/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llvm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/MC/</a:t>
                      </a:r>
                      <a:r>
                        <a:rPr lang="en-US" altLang="zh-CN" sz="1600" dirty="0" err="1" smtClean="0">
                          <a:solidFill>
                            <a:srgbClr val="0070C0"/>
                          </a:solidFill>
                        </a:rPr>
                        <a:t>MCAsmBackend.h</a:t>
                      </a:r>
                      <a:r>
                        <a:rPr lang="en-US" altLang="zh-CN" sz="16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lib/Target/XX/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MCTargetDesc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XXELFObjectWriter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.[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h|cpp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基类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include/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llvm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/MC/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MCELFObjectWriter.h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后端第二部分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后端第二部分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MC Layer</a:t>
            </a:r>
            <a:r>
              <a:rPr lang="zh-CN" altLang="en-US" b="1" dirty="0" smtClean="0"/>
              <a:t> 简介</a:t>
            </a:r>
            <a:endParaRPr lang="en-US" altLang="zh-CN" b="1" dirty="0" smtClean="0"/>
          </a:p>
          <a:p>
            <a:r>
              <a:rPr lang="zh-CN" altLang="en-US" sz="2400" b="1" dirty="0" smtClean="0"/>
              <a:t>参考资料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1. </a:t>
            </a:r>
            <a:r>
              <a:rPr lang="en-US" altLang="zh-CN" sz="2000" dirty="0" smtClean="0">
                <a:hlinkClick r:id="rId2"/>
              </a:rPr>
              <a:t>http://blog.llvm.org/2010/04/intro-to-llvm-mc-project.html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2. </a:t>
            </a:r>
            <a:r>
              <a:rPr lang="en-US" altLang="zh-CN" sz="2000" dirty="0" smtClean="0">
                <a:hlinkClick r:id="rId3"/>
              </a:rPr>
              <a:t>http://www.llvm.org/devmtg/2010-11/Dunbar-MC.pdf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3. </a:t>
            </a:r>
            <a:r>
              <a:rPr lang="en-US" altLang="zh-CN" sz="2000" dirty="0" smtClean="0">
                <a:hlinkClick r:id="rId4"/>
              </a:rPr>
              <a:t>http://llvm.org/devmtg/2011-11/Grosbach_Anderson_LLVMMC.pdf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zh-CN" altLang="en-US" sz="2400" b="1" dirty="0" smtClean="0"/>
              <a:t>用于</a:t>
            </a:r>
            <a:r>
              <a:rPr lang="en-US" altLang="zh-CN" sz="2400" b="1" dirty="0" smtClean="0"/>
              <a:t>instruction-set level</a:t>
            </a:r>
            <a:r>
              <a:rPr lang="zh-CN" altLang="en-US" sz="2400" b="1" dirty="0" smtClean="0"/>
              <a:t>工具中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latin typeface="DejaVu Serif" pitchFamily="18" charset="0"/>
                <a:ea typeface="DejaVu Serif" pitchFamily="18" charset="0"/>
              </a:rPr>
              <a:t>assembly, disassembly, object file formats, …</a:t>
            </a:r>
          </a:p>
          <a:p>
            <a:r>
              <a:rPr lang="zh-CN" altLang="en-US" sz="2400" b="1" dirty="0" smtClean="0"/>
              <a:t>主要数据结构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err="1" smtClean="0"/>
              <a:t>MCOperand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MCSymbol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MCExpr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MCInst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MCSection</a:t>
            </a:r>
            <a:r>
              <a:rPr lang="en-US" altLang="zh-CN" sz="2400" dirty="0" smtClean="0"/>
              <a:t>, 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1896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附二：后端代码的组织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后端代码组织模式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工厂方法模式：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类中包含有多个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函数指针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成员，可调用它们创建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某个模块的实例、然后将其返回，参见下页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TargetMachine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类扮演一个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关键角色</a:t>
            </a:r>
            <a:endParaRPr lang="en-US" altLang="zh-CN" sz="2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层是另一个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关键角色</a:t>
            </a:r>
            <a:endParaRPr lang="en-US" altLang="zh-CN" sz="2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AsmPrinter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是二者的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桥梁</a:t>
            </a:r>
            <a:endParaRPr lang="en-US" altLang="zh-CN" sz="2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683568" y="4941168"/>
          <a:ext cx="7180732" cy="1584176"/>
        </p:xfrm>
        <a:graphic>
          <a:graphicData uri="http://schemas.openxmlformats.org/presentationml/2006/ole">
            <p:oleObj spid="_x0000_s179202" name="Visio" r:id="rId3" imgW="5434720" imgH="119472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后端的类结构图</a:t>
            </a:r>
            <a:endParaRPr lang="zh-CN" altLang="en-US" dirty="0"/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3171"/>
            <a:ext cx="9144000" cy="55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080120"/>
          </a:xfrm>
        </p:spPr>
        <p:txBody>
          <a:bodyPr/>
          <a:lstStyle/>
          <a:p>
            <a:r>
              <a:rPr lang="en-US" altLang="zh-CN" dirty="0" err="1" smtClean="0"/>
              <a:t>TargetMachine</a:t>
            </a:r>
            <a:r>
              <a:rPr lang="zh-CN" altLang="en-US" dirty="0" smtClean="0"/>
              <a:t>的结构示意图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95537" y="1222748"/>
          <a:ext cx="7488832" cy="4582516"/>
        </p:xfrm>
        <a:graphic>
          <a:graphicData uri="http://schemas.openxmlformats.org/presentationml/2006/ole">
            <p:oleObj spid="_x0000_s180226" name="Visio" r:id="rId3" imgW="6541747" imgH="4000686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5877272"/>
            <a:ext cx="8396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LLVM IR</a:t>
            </a:r>
            <a:r>
              <a:rPr lang="zh-CN" altLang="en-US" sz="2400" dirty="0" smtClean="0"/>
              <a:t>编译至</a:t>
            </a:r>
            <a:r>
              <a:rPr lang="en-US" altLang="zh-CN" sz="2400" dirty="0" err="1" smtClean="0"/>
              <a:t>MachineInstr</a:t>
            </a:r>
            <a:r>
              <a:rPr lang="zh-CN" altLang="en-US" sz="2400" dirty="0" smtClean="0"/>
              <a:t>的功能实现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TargetMachine</a:t>
            </a:r>
            <a:r>
              <a:rPr lang="zh-CN" altLang="en-US" sz="2400" dirty="0" smtClean="0"/>
              <a:t>类中的接口进行控制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的后端代码结构（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68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rgbClr val="808080"/>
                </a:solidFill>
                <a:highlight>
                  <a:srgbClr val="E8F2FE"/>
                </a:highlight>
                <a:latin typeface="DejaVu LGC Sans Mono"/>
              </a:rPr>
              <a:t>// in file lib/Target/</a:t>
            </a:r>
            <a:r>
              <a:rPr lang="en-US" altLang="zh-CN" sz="1800" dirty="0" err="1" smtClean="0">
                <a:solidFill>
                  <a:srgbClr val="808080"/>
                </a:solidFill>
                <a:highlight>
                  <a:srgbClr val="E8F2FE"/>
                </a:highlight>
                <a:latin typeface="DejaVu LGC Sans Mono"/>
              </a:rPr>
              <a:t>Sparc</a:t>
            </a:r>
            <a:r>
              <a:rPr lang="en-US" altLang="zh-CN" sz="1800" dirty="0" smtClean="0">
                <a:solidFill>
                  <a:srgbClr val="808080"/>
                </a:solidFill>
                <a:highlight>
                  <a:srgbClr val="E8F2FE"/>
                </a:highlight>
                <a:latin typeface="DejaVu LGC Sans Mono"/>
              </a:rPr>
              <a:t>/</a:t>
            </a:r>
            <a:r>
              <a:rPr lang="en-US" altLang="zh-CN" sz="1800" dirty="0" err="1" smtClean="0">
                <a:solidFill>
                  <a:srgbClr val="808080"/>
                </a:solidFill>
                <a:highlight>
                  <a:srgbClr val="E8F2FE"/>
                </a:highlight>
                <a:latin typeface="DejaVu LGC Sans Mono"/>
              </a:rPr>
              <a:t>TargetInfo</a:t>
            </a:r>
            <a:r>
              <a:rPr lang="en-US" altLang="zh-CN" sz="1800" dirty="0" smtClean="0">
                <a:solidFill>
                  <a:srgbClr val="808080"/>
                </a:solidFill>
                <a:highlight>
                  <a:srgbClr val="E8F2FE"/>
                </a:highlight>
                <a:latin typeface="DejaVu LGC Sans Mono"/>
              </a:rPr>
              <a:t>/SparcTargetInfo.cpp</a:t>
            </a:r>
            <a:endParaRPr lang="en-US" altLang="zh-CN" sz="1800" b="1" dirty="0" smtClean="0">
              <a:solidFill>
                <a:srgbClr val="1E90FF"/>
              </a:solidFill>
              <a:highlight>
                <a:srgbClr val="E8F2FE"/>
              </a:highlight>
              <a:latin typeface="DejaVu LGC Sans Mono"/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1E90FF"/>
                </a:solidFill>
                <a:highlight>
                  <a:srgbClr val="E8F2FE"/>
                </a:highlight>
                <a:latin typeface="DejaVu LGC Sans Mono"/>
              </a:rPr>
              <a:t>Target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</a:rPr>
              <a:t> </a:t>
            </a:r>
            <a:r>
              <a:rPr lang="en-US" altLang="zh-CN" sz="1800" b="1" dirty="0" err="1" smtClean="0">
                <a:solidFill>
                  <a:srgbClr val="A52A2A"/>
                </a:solidFill>
                <a:highlight>
                  <a:srgbClr val="E8F2FE"/>
                </a:highlight>
                <a:latin typeface="DejaVu LGC Sans Mono"/>
              </a:rPr>
              <a:t>llvm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</a:rPr>
              <a:t>::</a:t>
            </a:r>
            <a:r>
              <a:rPr lang="en-US" altLang="zh-CN" sz="1800" b="1" dirty="0" err="1" smtClean="0">
                <a:solidFill>
                  <a:srgbClr val="FF8732"/>
                </a:solidFill>
                <a:highlight>
                  <a:srgbClr val="E8F2FE"/>
                </a:highlight>
                <a:latin typeface="DejaVu LGC Sans Mono"/>
              </a:rPr>
              <a:t>TheSparcTarget</a:t>
            </a:r>
            <a:r>
              <a:rPr lang="en-US" altLang="zh-CN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</a:rPr>
              <a:t>;</a:t>
            </a:r>
          </a:p>
          <a:p>
            <a:pPr>
              <a:buNone/>
            </a:pPr>
            <a:endParaRPr lang="en-US" altLang="zh-CN" sz="1800" b="1" dirty="0" smtClean="0">
              <a:solidFill>
                <a:srgbClr val="7F0055"/>
              </a:solidFill>
              <a:latin typeface="DejaVu LGC Sans Mono"/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DejaVu LGC Sans Mono"/>
              </a:rPr>
              <a:t>extern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800" b="1" dirty="0" smtClean="0">
                <a:solidFill>
                  <a:srgbClr val="C86478"/>
                </a:solidFill>
                <a:latin typeface="DejaVu LGC Sans Mono"/>
              </a:rPr>
              <a:t>"C"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DejaVu LGC Sans Mono"/>
              </a:rPr>
              <a:t>void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DejaVu LGC Sans Mono"/>
              </a:rPr>
              <a:t>LLVMInitializeSparcTargetInfo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() {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DejaVu LGC Sans Mono"/>
              </a:rPr>
              <a:t>  </a:t>
            </a:r>
            <a:r>
              <a:rPr lang="en-US" altLang="zh-CN" sz="1800" b="1" dirty="0" err="1" smtClean="0">
                <a:solidFill>
                  <a:srgbClr val="1E90FF"/>
                </a:solidFill>
                <a:latin typeface="DejaVu LGC Sans Mono"/>
              </a:rPr>
              <a:t>RegisterTarget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&lt;</a:t>
            </a:r>
            <a:r>
              <a:rPr lang="en-US" altLang="zh-CN" sz="1800" b="1" dirty="0" smtClean="0">
                <a:solidFill>
                  <a:srgbClr val="1E90FF"/>
                </a:solidFill>
                <a:latin typeface="DejaVu LGC Sans Mono"/>
              </a:rPr>
              <a:t>Triple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::</a:t>
            </a:r>
            <a:r>
              <a:rPr lang="en-US" altLang="zh-CN" sz="1800" b="1" dirty="0" err="1" smtClean="0">
                <a:solidFill>
                  <a:srgbClr val="64A050"/>
                </a:solidFill>
                <a:latin typeface="DejaVu LGC Sans Mono"/>
              </a:rPr>
              <a:t>sparc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&gt; </a:t>
            </a:r>
            <a:r>
              <a:rPr lang="en-US" altLang="zh-CN" sz="1800" b="1" dirty="0" smtClean="0">
                <a:solidFill>
                  <a:srgbClr val="8B6914"/>
                </a:solidFill>
                <a:latin typeface="DejaVu LGC Sans Mono"/>
              </a:rPr>
              <a:t>XYZ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(</a:t>
            </a:r>
            <a:r>
              <a:rPr lang="en-US" altLang="zh-CN" sz="1800" b="1" dirty="0" err="1" smtClean="0">
                <a:solidFill>
                  <a:srgbClr val="FF8732"/>
                </a:solidFill>
                <a:latin typeface="DejaVu LGC Sans Mono"/>
              </a:rPr>
              <a:t>TheSparcTarget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, 						   </a:t>
            </a:r>
            <a:r>
              <a:rPr lang="en-US" altLang="zh-CN" sz="1800" b="1" dirty="0" smtClean="0">
                <a:solidFill>
                  <a:srgbClr val="C86478"/>
                </a:solidFill>
                <a:latin typeface="DejaVu LGC Sans Mono"/>
              </a:rPr>
              <a:t>"</a:t>
            </a:r>
            <a:r>
              <a:rPr lang="en-US" altLang="zh-CN" sz="1800" b="1" dirty="0" err="1" smtClean="0">
                <a:solidFill>
                  <a:srgbClr val="C86478"/>
                </a:solidFill>
                <a:latin typeface="DejaVu LGC Sans Mono"/>
              </a:rPr>
              <a:t>sparc</a:t>
            </a:r>
            <a:r>
              <a:rPr lang="en-US" altLang="zh-CN" sz="1800" b="1" dirty="0" smtClean="0">
                <a:solidFill>
                  <a:srgbClr val="C86478"/>
                </a:solidFill>
                <a:latin typeface="DejaVu LGC Sans Mono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, </a:t>
            </a:r>
            <a:r>
              <a:rPr lang="en-US" altLang="zh-CN" sz="1800" b="1" dirty="0" smtClean="0">
                <a:solidFill>
                  <a:srgbClr val="C86478"/>
                </a:solidFill>
                <a:latin typeface="DejaVu LGC Sans Mono"/>
              </a:rPr>
              <a:t>"</a:t>
            </a:r>
            <a:r>
              <a:rPr lang="en-US" altLang="zh-CN" sz="1800" b="1" dirty="0" err="1" smtClean="0">
                <a:solidFill>
                  <a:srgbClr val="C86478"/>
                </a:solidFill>
                <a:latin typeface="DejaVu LGC Sans Mono"/>
              </a:rPr>
              <a:t>Sparc</a:t>
            </a:r>
            <a:r>
              <a:rPr lang="en-US" altLang="zh-CN" sz="1800" b="1" dirty="0" smtClean="0">
                <a:solidFill>
                  <a:srgbClr val="C86478"/>
                </a:solidFill>
                <a:latin typeface="DejaVu LGC Sans Mono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DejaVu LGC Sans Mono"/>
              </a:rPr>
              <a:t>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DejaVu LGC Sans Mono"/>
              </a:rPr>
              <a:t>}</a:t>
            </a:r>
          </a:p>
          <a:p>
            <a:pPr>
              <a:buNone/>
            </a:pPr>
            <a:endParaRPr lang="en-US" altLang="zh-CN" sz="1800" b="1" dirty="0" smtClean="0">
              <a:solidFill>
                <a:srgbClr val="000000"/>
              </a:solidFill>
              <a:highlight>
                <a:srgbClr val="E8F2FE"/>
              </a:highlight>
              <a:latin typeface="DejaVu LGC Sans Mono"/>
            </a:endParaRPr>
          </a:p>
          <a:p>
            <a:pPr>
              <a:buNone/>
            </a:pP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类</a:t>
            </a:r>
            <a:r>
              <a:rPr lang="en-US" altLang="zh-CN" sz="1800" b="1" dirty="0" smtClean="0">
                <a:solidFill>
                  <a:srgbClr val="1E90FF"/>
                </a:solidFill>
                <a:latin typeface="DejaVu LGC Sans Mono"/>
              </a:rPr>
              <a:t>Target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、模板类</a:t>
            </a:r>
            <a:r>
              <a:rPr lang="en-US" altLang="zh-CN" sz="1800" b="1" dirty="0" err="1" smtClean="0">
                <a:solidFill>
                  <a:srgbClr val="1E90FF"/>
                </a:solidFill>
                <a:latin typeface="DejaVu LGC Sans Mono"/>
              </a:rPr>
              <a:t>RegisterTarget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定义在</a:t>
            </a: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include/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/Support/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TargetRegistry.h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中</a:t>
            </a: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sparc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”: target name, 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用在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-march=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sparc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…”</a:t>
            </a:r>
          </a:p>
          <a:p>
            <a:pPr>
              <a:buNone/>
            </a:pP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Sparc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“: target description, 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执行命令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-version”</a:t>
            </a:r>
            <a:r>
              <a:rPr lang="zh-CN" altLang="en-US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显示的内容</a:t>
            </a:r>
            <a:endParaRPr lang="en-US" altLang="zh-CN" sz="18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的后端代码结构（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51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LLVMInitialize</a:t>
            </a:r>
            <a:r>
              <a:rPr lang="en-US" altLang="zh-CN" sz="2800" b="1" dirty="0" err="1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XXX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TargetInfo</a:t>
            </a:r>
            <a:r>
              <a:rPr lang="zh-CN" altLang="en-US" sz="28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如何被调用？</a:t>
            </a:r>
            <a:endParaRPr lang="en-US" altLang="zh-CN" dirty="0" smtClean="0">
              <a:latin typeface="DejaVu Serif" pitchFamily="18" charset="0"/>
              <a:ea typeface="DejaVu Serif" pitchFamily="18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1. 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定义在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include/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/Support/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TargetSelect.h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中：</a:t>
            </a:r>
            <a:endParaRPr lang="en-US" altLang="zh-CN" sz="2000" dirty="0" smtClean="0">
              <a:latin typeface="DejaVu Serif" pitchFamily="18" charset="0"/>
              <a:ea typeface="DejaVu Serif" pitchFamily="18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……</a:t>
            </a:r>
          </a:p>
          <a:p>
            <a:pPr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#define </a:t>
            </a:r>
            <a:r>
              <a:rPr lang="en-US" altLang="zh-CN" sz="1600" dirty="0" smtClean="0">
                <a:solidFill>
                  <a:srgbClr val="C0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LLVM_TARGET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solidFill>
                  <a:srgbClr val="00B05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TargetName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) \</a:t>
            </a:r>
          </a:p>
          <a:p>
            <a:pPr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		void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LLVMInitialize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##</a:t>
            </a:r>
            <a:r>
              <a:rPr lang="en-US" altLang="zh-CN" sz="1600" dirty="0" err="1" smtClean="0">
                <a:solidFill>
                  <a:srgbClr val="00B05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TargetName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##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TargetInfo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600" b="1" dirty="0" smtClean="0">
                <a:latin typeface="DejaVu Serif" pitchFamily="18" charset="0"/>
                <a:ea typeface="DejaVu Serif" pitchFamily="18" charset="0"/>
              </a:rPr>
              <a:t>#include "</a:t>
            </a:r>
            <a:r>
              <a:rPr lang="en-US" altLang="zh-CN" sz="1600" b="1" dirty="0" err="1" smtClean="0">
                <a:latin typeface="DejaVu Serif" pitchFamily="18" charset="0"/>
                <a:ea typeface="DejaVu Serif" pitchFamily="18" charset="0"/>
              </a:rPr>
              <a:t>llvm</a:t>
            </a:r>
            <a:r>
              <a:rPr lang="en-US" altLang="zh-CN" sz="1600" b="1" dirty="0" smtClean="0">
                <a:latin typeface="DejaVu Serif" pitchFamily="18" charset="0"/>
                <a:ea typeface="DejaVu Serif" pitchFamily="18" charset="0"/>
              </a:rPr>
              <a:t>/</a:t>
            </a:r>
            <a:r>
              <a:rPr lang="en-US" altLang="zh-CN" sz="1600" b="1" dirty="0" err="1" smtClean="0">
                <a:latin typeface="DejaVu Serif" pitchFamily="18" charset="0"/>
                <a:ea typeface="DejaVu Serif" pitchFamily="18" charset="0"/>
              </a:rPr>
              <a:t>Config</a:t>
            </a:r>
            <a:r>
              <a:rPr lang="en-US" altLang="zh-CN" sz="1600" b="1" dirty="0" smtClean="0">
                <a:latin typeface="DejaVu Serif" pitchFamily="18" charset="0"/>
                <a:ea typeface="DejaVu Serif" pitchFamily="18" charset="0"/>
              </a:rPr>
              <a:t>/</a:t>
            </a:r>
            <a:r>
              <a:rPr lang="en-US" altLang="zh-CN" sz="1600" b="1" dirty="0" smtClean="0">
                <a:solidFill>
                  <a:srgbClr val="0070C0"/>
                </a:solidFill>
                <a:latin typeface="DejaVu Serif" pitchFamily="18" charset="0"/>
                <a:ea typeface="DejaVu Serif" pitchFamily="18" charset="0"/>
              </a:rPr>
              <a:t>Targets.def</a:t>
            </a:r>
            <a:r>
              <a:rPr lang="en-US" altLang="zh-CN" sz="1600" b="1" dirty="0" smtClean="0">
                <a:latin typeface="DejaVu Serif" pitchFamily="18" charset="0"/>
                <a:ea typeface="DejaVu Serif" pitchFamily="18" charset="0"/>
              </a:rPr>
              <a:t>“</a:t>
            </a:r>
          </a:p>
          <a:p>
            <a:pPr>
              <a:buNone/>
            </a:pPr>
            <a:r>
              <a:rPr lang="en-US" altLang="zh-CN" sz="1600" b="1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……</a:t>
            </a:r>
            <a:br>
              <a:rPr lang="en-US" altLang="zh-CN" sz="1600" b="1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</a:br>
            <a:endParaRPr lang="en-US" altLang="zh-CN" sz="2400" b="1" dirty="0" smtClean="0">
              <a:latin typeface="DejaVu Serif" pitchFamily="18" charset="0"/>
              <a:ea typeface="DejaVu Serif" pitchFamily="18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2. 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在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configure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及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build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路径的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include/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</a:rPr>
              <a:t>llvm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</a:rPr>
              <a:t>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</a:rPr>
              <a:t>Config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</a:rPr>
              <a:t>/</a:t>
            </a:r>
            <a:r>
              <a:rPr lang="en-US" altLang="zh-CN" sz="2000" dirty="0" smtClean="0">
                <a:solidFill>
                  <a:srgbClr val="0070C0"/>
                </a:solidFill>
                <a:latin typeface="DejaVu Serif" pitchFamily="18" charset="0"/>
                <a:ea typeface="DejaVu Serif" pitchFamily="18" charset="0"/>
              </a:rPr>
              <a:t>Targets.def</a:t>
            </a:r>
            <a:r>
              <a:rPr lang="zh-CN" altLang="en-US" sz="2000" dirty="0" smtClean="0">
                <a:latin typeface="DejaVu Serif" pitchFamily="18" charset="0"/>
              </a:rPr>
              <a:t>中有</a:t>
            </a:r>
            <a:endParaRPr lang="en-US" altLang="zh-CN" sz="2000" dirty="0" smtClean="0">
              <a:latin typeface="DejaVu Serif" pitchFamily="18" charset="0"/>
              <a:ea typeface="DejaVu Serif" pitchFamily="18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…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LLVM_TARGET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(</a:t>
            </a:r>
            <a:r>
              <a:rPr lang="en-US" altLang="zh-CN" sz="1600" dirty="0" err="1" smtClean="0">
                <a:solidFill>
                  <a:srgbClr val="00B050"/>
                </a:solidFill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TargetName</a:t>
            </a: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)</a:t>
            </a:r>
          </a:p>
          <a:p>
            <a:pPr>
              <a:buNone/>
            </a:pPr>
            <a:r>
              <a:rPr lang="en-US" altLang="zh-CN" sz="16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…</a:t>
            </a:r>
          </a:p>
          <a:p>
            <a:pPr>
              <a:buNone/>
            </a:pPr>
            <a:endParaRPr lang="en-US" altLang="zh-CN" sz="2400" dirty="0" smtClean="0">
              <a:latin typeface="DejaVu Serif" pitchFamily="18" charset="0"/>
              <a:ea typeface="DejaVu Serif" pitchFamily="18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3. Targets.def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由配置脚本在执行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configure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命令时根据指定的选项自动生成</a:t>
            </a:r>
            <a:endParaRPr lang="zh-CN" altLang="en-US" sz="2000" dirty="0">
              <a:latin typeface="DejaVu Serif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zh-CN" altLang="en-US" dirty="0" smtClean="0"/>
              <a:t>其它类似的初始化函数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在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include/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llvm</a:t>
            </a:r>
            <a:r>
              <a:rPr lang="en-US" altLang="zh-CN" sz="2000" dirty="0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/Support/</a:t>
            </a:r>
            <a:r>
              <a:rPr lang="en-US" altLang="zh-CN" sz="2000" dirty="0" err="1" smtClean="0">
                <a:latin typeface="DejaVu Serif" pitchFamily="18" charset="0"/>
                <a:ea typeface="DejaVu Serif" pitchFamily="18" charset="0"/>
                <a:cs typeface="DejaVu Sans Mono" pitchFamily="49" charset="0"/>
              </a:rPr>
              <a:t>TargetSelect.h</a:t>
            </a:r>
            <a:r>
              <a:rPr lang="zh-CN" altLang="en-US" sz="2000" dirty="0" smtClean="0">
                <a:latin typeface="DejaVu Serif" pitchFamily="18" charset="0"/>
                <a:ea typeface="DejaVu Sans Mono" pitchFamily="49" charset="0"/>
                <a:cs typeface="DejaVu Sans Mono" pitchFamily="49" charset="0"/>
              </a:rPr>
              <a:t>中</a:t>
            </a:r>
            <a:endParaRPr lang="en-US" altLang="zh-CN" sz="2000" dirty="0" smtClean="0">
              <a:latin typeface="DejaVu Serif" pitchFamily="18" charset="0"/>
              <a:ea typeface="DejaVu Serif" pitchFamily="18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通过宏定义的其它初始化全局函数：</a:t>
            </a:r>
            <a:endParaRPr lang="en-US" altLang="zh-CN" sz="2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0000FF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800" b="1" dirty="0" err="1" smtClean="0"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TargetName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600" b="1" dirty="0" smtClean="0">
                <a:solidFill>
                  <a:srgbClr val="FF0000"/>
                </a:solidFill>
                <a:latin typeface="DejaVu LGC Sans Mono"/>
              </a:rPr>
              <a:t>Target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800" b="1" dirty="0" err="1" smtClean="0"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TargetName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TargetMC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800" b="1" dirty="0" err="1" smtClean="0"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TargetName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AsmPrinter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800" b="1" dirty="0" err="1" smtClean="0"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TargetName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AsmParser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0000FF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800" b="1" dirty="0" err="1" smtClean="0"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TargetName</a:t>
            </a:r>
            <a:r>
              <a:rPr lang="en-US" altLang="zh-CN" sz="1800" dirty="0" smtClean="0">
                <a:solidFill>
                  <a:srgbClr val="7F0055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##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Disassembler</a:t>
            </a:r>
            <a:r>
              <a:rPr lang="en-US" altLang="zh-CN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();</a:t>
            </a:r>
          </a:p>
          <a:p>
            <a:pPr>
              <a:buNone/>
            </a:pPr>
            <a:endParaRPr lang="en-US" altLang="zh-CN" sz="2000" dirty="0" smtClean="0">
              <a:solidFill>
                <a:srgbClr val="004000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004000"/>
                </a:solidFill>
                <a:highlight>
                  <a:srgbClr val="E8F2FE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比如</a:t>
            </a:r>
            <a:endParaRPr lang="en-US" altLang="zh-CN" sz="1800" dirty="0" smtClean="0">
              <a:solidFill>
                <a:srgbClr val="004000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DejaVu LGC Sans Mono"/>
              </a:rPr>
              <a:t>extern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b="1" dirty="0" smtClean="0">
                <a:solidFill>
                  <a:srgbClr val="C86478"/>
                </a:solidFill>
                <a:latin typeface="DejaVu LGC Sans Mono"/>
              </a:rPr>
              <a:t>"C"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DejaVu LGC Sans Mono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LLVMInitialize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DejaVu LGC Sans Mono"/>
              </a:rPr>
              <a:t>Sparc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DejaVu LGC Sans Mono"/>
              </a:rPr>
              <a:t>Target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() {</a:t>
            </a:r>
            <a:endParaRPr lang="en-US" altLang="zh-CN" sz="1600" dirty="0" smtClean="0">
              <a:solidFill>
                <a:srgbClr val="808080"/>
              </a:solidFill>
              <a:latin typeface="DejaVu LGC Sans Mono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 </a:t>
            </a:r>
            <a:r>
              <a:rPr lang="en-US" altLang="zh-CN" sz="1600" b="1" dirty="0" err="1" smtClean="0">
                <a:solidFill>
                  <a:srgbClr val="1E90FF"/>
                </a:solidFill>
                <a:latin typeface="DejaVu LGC Sans Mono"/>
              </a:rPr>
              <a:t>RegisterTargetMachine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&lt;</a:t>
            </a:r>
            <a:r>
              <a:rPr lang="en-US" altLang="zh-CN" sz="1600" b="1" dirty="0" smtClean="0">
                <a:solidFill>
                  <a:srgbClr val="1E90FF"/>
                </a:solidFill>
                <a:latin typeface="DejaVu LGC Sans Mono"/>
              </a:rPr>
              <a:t>SparcV8TargetMachine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&gt; </a:t>
            </a:r>
            <a:r>
              <a:rPr lang="en-US" altLang="zh-CN" sz="1600" b="1" dirty="0" smtClean="0">
                <a:solidFill>
                  <a:srgbClr val="8B6914"/>
                </a:solidFill>
                <a:latin typeface="DejaVu LGC Sans Mono"/>
              </a:rPr>
              <a:t>X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(</a:t>
            </a:r>
            <a:r>
              <a:rPr lang="en-US" altLang="zh-CN" sz="1600" b="1" dirty="0" err="1" smtClean="0">
                <a:solidFill>
                  <a:srgbClr val="FF8732"/>
                </a:solidFill>
                <a:latin typeface="DejaVu LGC Sans Mono"/>
              </a:rPr>
              <a:t>TheSparcTarget</a:t>
            </a:r>
            <a:r>
              <a:rPr lang="en-US" altLang="zh-CN" sz="1600" b="1" dirty="0" smtClean="0">
                <a:solidFill>
                  <a:srgbClr val="000000"/>
                </a:solidFill>
                <a:latin typeface="DejaVu LGC Sans Mono"/>
              </a:rPr>
              <a:t>);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}</a:t>
            </a:r>
          </a:p>
          <a:p>
            <a:pPr>
              <a:buNone/>
            </a:pPr>
            <a:endParaRPr lang="en-US" altLang="zh-CN" sz="1600" dirty="0" smtClean="0">
              <a:solidFill>
                <a:srgbClr val="000000"/>
              </a:solidFill>
              <a:highlight>
                <a:srgbClr val="E8F2FE"/>
              </a:highlight>
              <a:latin typeface="DejaVu LGC Sans Mono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类似的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C</a:t>
            </a:r>
            <a:r>
              <a:rPr lang="zh-CN" alt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函数接口实现散步在各个基类（</a:t>
            </a:r>
            <a:r>
              <a:rPr lang="en-US" altLang="zh-CN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TargetMachine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AsmPrinter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,</a:t>
            </a:r>
          </a:p>
          <a:p>
            <a:pPr>
              <a:buNone/>
            </a:pPr>
            <a:r>
              <a:rPr lang="en-US" altLang="zh-CN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TargetMC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, …</a:t>
            </a:r>
            <a:r>
              <a:rPr lang="zh-CN" alt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DejaVu LGC Sans Mono"/>
                <a:ea typeface="DejaVu Sans Mono" pitchFamily="49" charset="0"/>
                <a:cs typeface="DejaVu Sans Mono" pitchFamily="49" charset="0"/>
              </a:rPr>
              <a:t>）的派生类实现中。</a:t>
            </a:r>
            <a:endParaRPr lang="en-US" altLang="zh-CN" sz="1800" dirty="0" smtClean="0">
              <a:solidFill>
                <a:srgbClr val="004000"/>
              </a:solidFill>
              <a:highlight>
                <a:srgbClr val="E8F2FE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1896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附三：</a:t>
            </a:r>
            <a:r>
              <a:rPr lang="en-US" altLang="zh-CN" sz="3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基本编译结构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源语言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C, C++, Object-C, …</a:t>
            </a:r>
          </a:p>
          <a:p>
            <a:r>
              <a:rPr lang="zh-CN" altLang="en-US" dirty="0" smtClean="0"/>
              <a:t>中间表示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Immediate Representation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dirty="0" smtClean="0"/>
              <a:t>目标语言</a:t>
            </a:r>
            <a:r>
              <a:rPr lang="zh-CN" altLang="en-US" sz="2400" dirty="0" smtClean="0"/>
              <a:t>：汇编文本，二进制目标文件（</a:t>
            </a:r>
            <a:r>
              <a:rPr lang="en-US" altLang="zh-CN" sz="2400" dirty="0" smtClean="0"/>
              <a:t>elf, …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3528" y="3573016"/>
          <a:ext cx="8353482" cy="2376264"/>
        </p:xfrm>
        <a:graphic>
          <a:graphicData uri="http://schemas.openxmlformats.org/presentationml/2006/ole">
            <p:oleObj spid="_x0000_s209922" name="Visio" r:id="rId3" imgW="4354686" imgH="123494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文件组织关系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1.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通过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include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原语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组织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TableGen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文件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比如：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 “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/Target/Target.td”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进一步在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Target.td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中有：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include</a:t>
            </a:r>
            <a:r>
              <a:rPr lang="zh-CN" alt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/Target/TargetSelectionDAG.td”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2.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所有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TableGen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相关的文件汇集于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XX.td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中，比如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Sparc.td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3.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build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时，通过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makefile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执行命令：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llvm-tblgen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--option1 --option2 … XX.td</a:t>
            </a:r>
          </a:p>
          <a:p>
            <a:pPr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可用的命令选项通过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llvm-tblgen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-help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查看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4.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生成相关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C++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代码，以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.inc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为文件后缀名，比如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SparcGenInstrInfo.inc</a:t>
            </a: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5.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这些文件通过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C/C++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的预处理命令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#include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包含进源码中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6.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tablegen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的官方文档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  <a:hlinkClick r:id="rId2"/>
              </a:rPr>
              <a:t>http://www.llvm.org/docs/TableGenFundamentals.html#tablegen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563888" y="0"/>
          <a:ext cx="5400600" cy="6858000"/>
        </p:xfrm>
        <a:graphic>
          <a:graphicData uri="http://schemas.openxmlformats.org/presentationml/2006/ole">
            <p:oleObj spid="_x0000_s207874" name="Visio" r:id="rId3" imgW="3994585" imgH="4894706" progId="Visio.Drawing.11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1052736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TableGen</a:t>
            </a:r>
            <a:r>
              <a:rPr lang="zh-CN" altLang="en-US" sz="3200" dirty="0" smtClean="0"/>
              <a:t>文件</a:t>
            </a:r>
            <a:endParaRPr lang="en-US" altLang="zh-CN" sz="3200" dirty="0" smtClean="0"/>
          </a:p>
          <a:p>
            <a:r>
              <a:rPr lang="zh-CN" altLang="en-US" sz="3200" dirty="0" smtClean="0"/>
              <a:t>组织结构</a:t>
            </a:r>
            <a:endParaRPr lang="en-US" altLang="zh-CN" sz="3200" dirty="0" smtClean="0"/>
          </a:p>
          <a:p>
            <a:r>
              <a:rPr lang="zh-CN" altLang="en-US" sz="3200" dirty="0" smtClean="0"/>
              <a:t>示意图：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>
                <a:latin typeface="DejaVu Serif" pitchFamily="18" charset="0"/>
                <a:ea typeface="DejaVu Serif" pitchFamily="18" charset="0"/>
              </a:rPr>
              <a:t>TableGen</a:t>
            </a:r>
            <a:r>
              <a:rPr lang="zh-CN" altLang="en-US" dirty="0" smtClean="0"/>
              <a:t>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两个方面：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/>
              <a:t>描述指令的组成部分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操作数：输入、输出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比如</a:t>
            </a:r>
            <a:r>
              <a:rPr lang="en-US" altLang="zh-CN" sz="2400" dirty="0" smtClean="0"/>
              <a:t>I32Reg, 32</a:t>
            </a:r>
            <a:r>
              <a:rPr lang="zh-CN" altLang="en-US" sz="2400" dirty="0" smtClean="0"/>
              <a:t>位整数寄存器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指令语法：汇编文本</a:t>
            </a:r>
            <a:endParaRPr lang="en-US" altLang="zh-CN" sz="2400" dirty="0" smtClean="0"/>
          </a:p>
          <a:p>
            <a:r>
              <a:rPr lang="zh-CN" altLang="en-US" b="1" dirty="0" smtClean="0"/>
              <a:t>描述指令的语义模式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用于指令的匹配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选择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br>
              <a:rPr lang="en-US" altLang="zh-CN" b="1" dirty="0" smtClean="0"/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允许在指令定义中不指定语义模式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这样的指令不会参与指令选择，但仍可以用于代码生成及二进制功能的实现中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继承</a:t>
            </a:r>
            <a:r>
              <a:rPr lang="en-US" altLang="zh-CN" sz="2800" dirty="0" err="1" smtClean="0"/>
              <a:t>TableGen</a:t>
            </a:r>
            <a:r>
              <a:rPr lang="zh-CN" altLang="en-US" sz="2800" dirty="0" smtClean="0"/>
              <a:t>类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Instruction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include/</a:t>
            </a:r>
            <a:r>
              <a:rPr lang="en-US" altLang="zh-CN" sz="2000" dirty="0" err="1" smtClean="0"/>
              <a:t>llvm</a:t>
            </a:r>
            <a:r>
              <a:rPr lang="en-US" altLang="zh-CN" sz="2000" dirty="0" smtClean="0"/>
              <a:t>/Target/Target.td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最直接的写法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AddI32 : Instruction {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OutOperandList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:$d);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InOperandList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:$s1, $s2);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AsmString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“add $d, $s1, $s2”;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Pattern = [(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:$d, 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:$s1,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:$s2))];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推荐的、惯常的写法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/>
              <a:t>…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请参考实际的后端例子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理解指令的语义模式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let Pattern = [(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set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I32Reg:$d, (</a:t>
            </a:r>
            <a:r>
              <a:rPr lang="en-US" altLang="zh-CN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I32Reg:$s1, I32Reg:$s2))]</a:t>
            </a:r>
            <a:endParaRPr lang="en-US" altLang="zh-CN" sz="1600" dirty="0" smtClean="0"/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</a:t>
            </a:r>
            <a:r>
              <a:rPr lang="en-US" altLang="zh-CN" sz="1600" dirty="0" smtClean="0">
                <a:solidFill>
                  <a:srgbClr val="00B0F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SDNode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&lt;“</a:t>
            </a:r>
            <a:r>
              <a:rPr lang="en-US" altLang="zh-CN" sz="1600" dirty="0" smtClean="0">
                <a:solidFill>
                  <a:srgbClr val="00B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ISD::ADD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”,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SDTIntBinOp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</a:t>
            </a:r>
            <a:b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    [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SDNPCommutative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SDNPAssociative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]&gt;;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指定操作码：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ISD::ADD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描述操作数：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SDTIntBinOp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属性：多少个输入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多少个输出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数据类型列表：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i8/i16/i32/i64/f32/f64/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iPTR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操作属性：交换性，结合性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操作数绑定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 I32Reg:$s1, </a:t>
            </a:r>
            <a:r>
              <a:rPr lang="en-US" altLang="zh-CN" sz="2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I32Reg:$s2, </a:t>
            </a:r>
            <a:r>
              <a:rPr lang="en-US" altLang="zh-CN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I32Reg:$d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I32Reg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：寄存器类，其数据类型匹配上述的操作数描述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$s1, $s2, $d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：操作数名称</a:t>
            </a:r>
            <a: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altLang="zh-CN" sz="2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endParaRPr lang="en-US" altLang="zh-CN" sz="20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输出操作数的传递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br>
              <a:rPr lang="en-US" altLang="zh-CN" sz="2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$d = $s1 + $s2</a:t>
            </a:r>
            <a:endParaRPr lang="zh-CN" altLang="en-US" sz="2400" dirty="0" smtClean="0">
              <a:solidFill>
                <a:schemeClr val="tx2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其它基本的</a:t>
            </a:r>
            <a:r>
              <a:rPr lang="en-US" altLang="zh-CN" dirty="0" err="1" smtClean="0"/>
              <a:t>tablegen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 R0: Register&lt;“R0”&gt;;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描述物理寄存器的实体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…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 F0: Register&lt;“F0”&gt;;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…</a:t>
            </a:r>
          </a:p>
          <a:p>
            <a:pPr>
              <a:buNone/>
            </a:pP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寄存器类描述一类物理寄存器的属性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I32Reg contains R0 ~ R31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I32Reg: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RegisterClass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&lt;“XX”, [i32], 32, (sequence “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R%u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”, 0, 31)&gt;;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F32Reg: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RegisterClass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&lt;“XX”, [f32], 32, (sequence “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F%u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”, 0, 31)&gt;;</a:t>
            </a:r>
          </a:p>
          <a:p>
            <a:pPr>
              <a:buNone/>
            </a:pPr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调用约定：函数的参数传递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值返回；函数调用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XX_CC: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CallingConv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 [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CCIfType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&lt;[i32],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CCAssignToReg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&lt;[R0, R1, R2, R3]&gt;&gt;,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CCIfType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&lt;[f32],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CCAssignToReg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&lt;[F0, F1, F2, F3]&gt;&gt;</a:t>
            </a:r>
          </a:p>
          <a:p>
            <a:pPr>
              <a:buNone/>
            </a:pP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] &gt;;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1896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3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附四：整合汇编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反汇编功能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输出二进制的目标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12776"/>
            <a:ext cx="9108504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两种途径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1.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命令“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llc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… -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filetype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obj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…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”将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IR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直接打印为二进制目标文件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(.o file writer)</a:t>
            </a:r>
          </a:p>
          <a:p>
            <a:pPr marL="457200" indent="-45720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2.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通过命令</a:t>
            </a:r>
            <a:r>
              <a:rPr lang="en-US" altLang="zh-CN" sz="18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-mc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将汇编文本转化为二进制目标文件，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marL="457200" indent="-45720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相当于一个独立完整的汇编器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marL="457200" indent="-457200"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 marL="457200" indent="-457200"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参见图中红色的实心箭头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4211638" y="2420938"/>
          <a:ext cx="4824412" cy="4384675"/>
        </p:xfrm>
        <a:graphic>
          <a:graphicData uri="http://schemas.openxmlformats.org/presentationml/2006/ole">
            <p:oleObj spid="_x0000_s208902" name="Visio" r:id="rId3" imgW="3862854" imgH="351264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输出二进制目标文件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68760"/>
            <a:ext cx="8786874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XXInstrInfo.td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中定义指令时加入编码信息：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opcode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operand1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operand2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…</a:t>
            </a:r>
          </a:p>
          <a:p>
            <a:pPr lvl="0">
              <a:buClr>
                <a:srgbClr val="477AB1"/>
              </a:buClr>
              <a:buNone/>
            </a:pPr>
            <a:endParaRPr lang="en-US" altLang="zh-CN" sz="16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 AddI32 : Instruction {</a:t>
            </a:r>
          </a:p>
          <a:p>
            <a:pPr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OutOperandList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(outs I32Reg:$d);</a:t>
            </a:r>
          </a:p>
          <a:p>
            <a:pPr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InOperandList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(ins I32Reg:$s1, $s2);</a:t>
            </a:r>
          </a:p>
          <a:p>
            <a:pPr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</a:t>
            </a:r>
            <a:r>
              <a:rPr lang="en-US" altLang="zh-CN" sz="14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AsmString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“add $d, $s1, $s2”;</a:t>
            </a:r>
          </a:p>
          <a:p>
            <a:pPr>
              <a:buNone/>
            </a:pP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let Pattern = [(set I32Reg:$d, (add I32Reg:$s1, I32Reg:$s2))]</a:t>
            </a:r>
          </a:p>
          <a:p>
            <a:pPr lvl="0">
              <a:buClr>
                <a:srgbClr val="477AB1"/>
              </a:buClr>
              <a:buNone/>
            </a:pP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bits&lt;6&gt; d;  //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命名为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“d”, 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必须对应上述的 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$d. 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此为第一个操作数</a:t>
            </a: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bits&lt;6&gt; s1; //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命名为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“s1”,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必须对应上述的 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$s1.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此为第二个操作数</a:t>
            </a: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bits&lt;6&gt; s2; //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命名为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“s2”,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必须对应上述的 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$s2.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此为第三个操作数</a:t>
            </a: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</a:t>
            </a:r>
            <a:r>
              <a:rPr lang="en-US" altLang="zh-CN" sz="14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field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bits&lt;32&gt; Inst; //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命名为</a:t>
            </a: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”Inst”, </a:t>
            </a:r>
            <a:r>
              <a:rPr lang="zh-CN" altLang="en-US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指令的编码</a:t>
            </a: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Inst{0-9} = 0b0000000000; // </a:t>
            </a:r>
            <a:r>
              <a:rPr lang="en-US" altLang="zh-CN" sz="1400" dirty="0" err="1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opcode</a:t>
            </a:r>
            <a:endParaRPr lang="en-US" altLang="zh-CN" sz="1400" dirty="0" smtClean="0">
              <a:solidFill>
                <a:prstClr val="black"/>
              </a:solidFill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Inst{10-15} = d;</a:t>
            </a: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Inst{16-21} = s1;</a:t>
            </a: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Inst{22-27} = s2;</a:t>
            </a:r>
          </a:p>
          <a:p>
            <a:pPr lvl="0">
              <a:buClr>
                <a:srgbClr val="477AB1"/>
              </a:buClr>
              <a:buNone/>
            </a:pPr>
            <a:r>
              <a:rPr lang="en-US" altLang="zh-CN" sz="1400" dirty="0" smtClean="0">
                <a:solidFill>
                  <a:prstClr val="black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实现汇编功能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实现 </a:t>
            </a:r>
            <a:r>
              <a:rPr lang="en-US" altLang="zh-CN" dirty="0" smtClean="0"/>
              <a:t>.o file writer</a:t>
            </a:r>
          </a:p>
          <a:p>
            <a:r>
              <a:rPr lang="zh-CN" altLang="en-US" sz="2000" dirty="0" smtClean="0"/>
              <a:t>基类</a:t>
            </a:r>
            <a:r>
              <a:rPr lang="en-US" altLang="zh-CN" sz="2000" dirty="0" err="1" smtClean="0"/>
              <a:t>MCCodeEmitter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描述指令编码，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>
                <a:solidFill>
                  <a:srgbClr val="FF0000"/>
                </a:solidFill>
                <a:latin typeface="DejaVu LGC Sans Mono"/>
              </a:rPr>
              <a:t>EncodeInstruction</a:t>
            </a: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();</a:t>
            </a:r>
          </a:p>
          <a:p>
            <a:pPr>
              <a:buNone/>
            </a:pPr>
            <a:endParaRPr lang="en-US" altLang="zh-CN" sz="2000" dirty="0" smtClean="0">
              <a:solidFill>
                <a:srgbClr val="000000"/>
              </a:solidFill>
              <a:latin typeface="DejaVu LGC Sans Mono"/>
            </a:endParaRPr>
          </a:p>
          <a:p>
            <a:r>
              <a:rPr lang="zh-CN" altLang="en-US" sz="2000" dirty="0" smtClean="0"/>
              <a:t>基类</a:t>
            </a:r>
            <a:r>
              <a:rPr lang="en-US" altLang="zh-CN" sz="2000" dirty="0" err="1" smtClean="0"/>
              <a:t>MCELFObjectTargetWriter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描述重定向信息，</a:t>
            </a:r>
            <a:r>
              <a:rPr lang="en-US" altLang="zh-CN" sz="2000" dirty="0" smtClean="0"/>
              <a:t>…</a:t>
            </a:r>
            <a:r>
              <a:rPr lang="en-US" altLang="zh-CN" sz="2000" dirty="0" smtClean="0">
                <a:solidFill>
                  <a:srgbClr val="C00000"/>
                </a:solidFill>
              </a:rPr>
              <a:t/>
            </a:r>
            <a:br>
              <a:rPr lang="en-US" altLang="zh-CN" sz="2000" dirty="0" smtClean="0">
                <a:solidFill>
                  <a:srgbClr val="C00000"/>
                </a:solidFill>
              </a:rPr>
            </a:br>
            <a:r>
              <a:rPr lang="en-US" altLang="zh-CN" sz="2000" dirty="0" err="1" smtClean="0">
                <a:solidFill>
                  <a:srgbClr val="E00000"/>
                </a:solidFill>
                <a:latin typeface="DejaVu LGC Sans Mono"/>
              </a:rPr>
              <a:t>GetRelocType</a:t>
            </a: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();</a:t>
            </a:r>
            <a:b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</a:br>
            <a:endParaRPr lang="en-US" altLang="zh-CN" sz="2000" dirty="0" smtClean="0">
              <a:solidFill>
                <a:srgbClr val="000000"/>
              </a:solidFill>
              <a:latin typeface="DejaVu LGC Sans Mono"/>
            </a:endParaRPr>
          </a:p>
          <a:p>
            <a:r>
              <a:rPr lang="zh-CN" altLang="en-US" sz="2000" smtClean="0"/>
              <a:t>基类</a:t>
            </a:r>
            <a:r>
              <a:rPr lang="en-US" altLang="zh-CN" sz="2000" dirty="0" err="1" smtClean="0"/>
              <a:t>MCAsmBackend</a:t>
            </a:r>
            <a:r>
              <a:rPr lang="en-US" altLang="zh-CN" sz="2000" dirty="0" smtClean="0"/>
              <a:t>: assembler backend</a:t>
            </a:r>
            <a:r>
              <a:rPr lang="en-US" altLang="zh-CN" sz="2000" dirty="0" smtClean="0">
                <a:solidFill>
                  <a:srgbClr val="0070C0"/>
                </a:solidFill>
              </a:rPr>
              <a:t/>
            </a:r>
            <a:br>
              <a:rPr lang="en-US" altLang="zh-CN" sz="2000" dirty="0" smtClean="0">
                <a:solidFill>
                  <a:srgbClr val="0070C0"/>
                </a:solidFill>
              </a:rPr>
            </a:br>
            <a:r>
              <a:rPr lang="en-US" altLang="zh-CN" sz="2000" dirty="0" err="1" smtClean="0">
                <a:solidFill>
                  <a:srgbClr val="FF0000"/>
                </a:solidFill>
                <a:latin typeface="DejaVu LGC Sans Mono"/>
              </a:rPr>
              <a:t>relaxInstruction</a:t>
            </a: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();</a:t>
            </a:r>
            <a:b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latin typeface="DejaVu LGC Sans Mono"/>
              </a:rPr>
              <a:t>applyFixup</a:t>
            </a:r>
            <a:r>
              <a:rPr lang="en-US" altLang="zh-CN" sz="2000" dirty="0" smtClean="0">
                <a:solidFill>
                  <a:srgbClr val="000000"/>
                </a:solidFill>
                <a:latin typeface="DejaVu LGC Sans Mono"/>
              </a:rPr>
              <a:t>();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基本编译流程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40108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22" name="圆角矩形 21"/>
          <p:cNvSpPr/>
          <p:nvPr/>
        </p:nvSpPr>
        <p:spPr>
          <a:xfrm>
            <a:off x="3707904" y="1412776"/>
            <a:ext cx="201622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63888" y="2276872"/>
            <a:ext cx="230425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展开的源语言文件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923928" y="5661248"/>
            <a:ext cx="244827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可执行文件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627784" y="4221088"/>
            <a:ext cx="194421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汇编文件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067944" y="4869160"/>
            <a:ext cx="216024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目标文件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275856" y="3068960"/>
            <a:ext cx="288032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的中间表示（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48" name="直接箭头连接符 47"/>
          <p:cNvCxnSpPr>
            <a:stCxn id="22" idx="2"/>
            <a:endCxn id="26" idx="0"/>
          </p:cNvCxnSpPr>
          <p:nvPr/>
        </p:nvCxnSpPr>
        <p:spPr>
          <a:xfrm>
            <a:off x="4716016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6" idx="2"/>
            <a:endCxn id="30" idx="0"/>
          </p:cNvCxnSpPr>
          <p:nvPr/>
        </p:nvCxnSpPr>
        <p:spPr>
          <a:xfrm>
            <a:off x="4716016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0" idx="2"/>
            <a:endCxn id="28" idx="0"/>
          </p:cNvCxnSpPr>
          <p:nvPr/>
        </p:nvCxnSpPr>
        <p:spPr>
          <a:xfrm rot="5400000">
            <a:off x="3797914" y="3302986"/>
            <a:ext cx="720080" cy="11161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0" idx="2"/>
            <a:endCxn id="29" idx="0"/>
          </p:cNvCxnSpPr>
          <p:nvPr/>
        </p:nvCxnSpPr>
        <p:spPr>
          <a:xfrm rot="16200000" flipH="1">
            <a:off x="4247964" y="3969060"/>
            <a:ext cx="1368152" cy="4320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9" idx="2"/>
            <a:endCxn id="27" idx="0"/>
          </p:cNvCxnSpPr>
          <p:nvPr/>
        </p:nvCxnSpPr>
        <p:spPr>
          <a:xfrm>
            <a:off x="5148064" y="53012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29" idx="1"/>
          </p:cNvCxnSpPr>
          <p:nvPr/>
        </p:nvCxnSpPr>
        <p:spPr>
          <a:xfrm rot="16200000" flipH="1">
            <a:off x="3617894" y="4635134"/>
            <a:ext cx="432048" cy="4680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实现汇编功能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parser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将汇编文本描述转化至</a:t>
            </a:r>
            <a:r>
              <a:rPr lang="en-US" altLang="zh-CN" dirty="0" smtClean="0"/>
              <a:t>MC</a:t>
            </a:r>
            <a:r>
              <a:rPr lang="zh-CN" altLang="en-US" dirty="0" smtClean="0"/>
              <a:t>层的描述</a:t>
            </a:r>
            <a:endParaRPr lang="en-US" altLang="zh-CN" dirty="0" smtClean="0"/>
          </a:p>
          <a:p>
            <a:pPr>
              <a:buNone/>
            </a:pPr>
            <a:endParaRPr lang="en-US" altLang="zh-CN" sz="2400" dirty="0" smtClean="0">
              <a:latin typeface="DejaVu LGC Sans Mono"/>
            </a:endParaRPr>
          </a:p>
          <a:p>
            <a:r>
              <a:rPr lang="zh-CN" altLang="en-US" sz="2400" dirty="0" smtClean="0">
                <a:latin typeface="DejaVu LGC Sans Mono"/>
              </a:rPr>
              <a:t>基类</a:t>
            </a:r>
            <a:r>
              <a:rPr lang="en-US" altLang="zh-CN" sz="2400" dirty="0" err="1" smtClean="0">
                <a:latin typeface="DejaVu LGC Sans Mono"/>
              </a:rPr>
              <a:t>MCTargetAsmParser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virtual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DejaVu LGC Sans Mono"/>
              </a:rPr>
              <a:t>bool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ParseInstruction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();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分析一条指令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virtual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DejaVu LGC Sans Mono"/>
              </a:rPr>
              <a:t>bool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ParseDirective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();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分析一条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directive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将分析所得的指令进行匹配识别，如果是合法指令，则将其发射至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virtual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DejaVu LGC Sans Mono"/>
              </a:rPr>
              <a:t>bool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MatchAndEmitInstruction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();</a:t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endParaRPr lang="en-US" altLang="zh-CN" sz="1600" dirty="0" smtClean="0">
              <a:solidFill>
                <a:srgbClr val="000000"/>
              </a:solidFill>
              <a:latin typeface="DejaVu LGC Sans Mono"/>
            </a:endParaRPr>
          </a:p>
          <a:p>
            <a:r>
              <a:rPr lang="zh-CN" altLang="en-US" sz="2400" dirty="0" smtClean="0">
                <a:latin typeface="DejaVu LGC Sans Mono"/>
              </a:rPr>
              <a:t>基类</a:t>
            </a:r>
            <a:r>
              <a:rPr lang="en-US" altLang="zh-CN" sz="2400" dirty="0" err="1" smtClean="0">
                <a:latin typeface="DejaVu LGC Sans Mono"/>
              </a:rPr>
              <a:t>MCTargetAsmLexer</a:t>
            </a:r>
            <a:r>
              <a:rPr lang="en-US" altLang="zh-CN" sz="2400" b="1" dirty="0" smtClean="0">
                <a:solidFill>
                  <a:srgbClr val="1E90FF"/>
                </a:solidFill>
                <a:latin typeface="DejaVu LGC Sans Mono"/>
              </a:rPr>
              <a:t/>
            </a:r>
            <a:br>
              <a:rPr lang="en-US" altLang="zh-CN" sz="2400" b="1" dirty="0" smtClean="0">
                <a:solidFill>
                  <a:srgbClr val="1E90FF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virtual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LGC Sans Mono"/>
              </a:rPr>
              <a:t>AsmToken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LexToken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();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分析一个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题外话：类命名习惯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zh-CN" altLang="en-US" dirty="0" smtClean="0"/>
              <a:t>对派生类的命名无限制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比如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XX</a:t>
            </a:r>
            <a:r>
              <a:rPr lang="en-US" altLang="zh-CN" sz="2000" dirty="0" err="1" smtClean="0"/>
              <a:t>MCCodeEmitter</a:t>
            </a:r>
            <a:r>
              <a:rPr lang="zh-CN" altLang="en-US" sz="2000" dirty="0" smtClean="0"/>
              <a:t>允许改为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XX</a:t>
            </a:r>
            <a:r>
              <a:rPr lang="en-US" altLang="zh-CN" sz="2000" dirty="0" err="1" smtClean="0"/>
              <a:t>CodeEmitter</a:t>
            </a:r>
            <a:r>
              <a:rPr lang="zh-CN" altLang="en-US" sz="2000" dirty="0" smtClean="0"/>
              <a:t>或者其它任何名称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zh-CN" altLang="en-US" dirty="0" smtClean="0"/>
              <a:t>名称中包含有“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”字符串的类，一般是与目标相关的代码需要继承的</a:t>
            </a:r>
            <a:r>
              <a:rPr lang="zh-CN" altLang="en-US" b="1" dirty="0" smtClean="0">
                <a:solidFill>
                  <a:srgbClr val="C00000"/>
                </a:solidFill>
              </a:rPr>
              <a:t>基类</a:t>
            </a:r>
            <a:r>
              <a:rPr lang="zh-CN" altLang="en-US" dirty="0" smtClean="0"/>
              <a:t>，不包含“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”字符串的类，一般是与目标无关的、通用的实现。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 smtClean="0"/>
              <a:t>比如</a:t>
            </a:r>
            <a:r>
              <a:rPr lang="en-US" altLang="zh-CN" sz="2000" dirty="0" err="1" smtClean="0"/>
              <a:t>MCAsmLexer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AsmLexer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MCTargetAsmLexer</a:t>
            </a:r>
            <a:r>
              <a:rPr lang="zh-CN" altLang="en-US" sz="2000" dirty="0" smtClean="0"/>
              <a:t>三者的关系，见下页图。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78" y="144016"/>
            <a:ext cx="899752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DejaVu LGC Sans Mono"/>
              </a:rPr>
              <a:t>基类</a:t>
            </a:r>
            <a:r>
              <a:rPr lang="en-US" altLang="zh-CN" dirty="0" err="1" smtClean="0">
                <a:latin typeface="DejaVu LGC Sans Mono"/>
              </a:rPr>
              <a:t>MCDisassembler</a:t>
            </a:r>
            <a: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的反汇编信息，该信息由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tablegen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工具从</a:t>
            </a:r>
            <a:r>
              <a:rPr lang="zh-CN" altLang="en-US" sz="16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指令集定义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自动生成</a:t>
            </a:r>
            <a: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1E90FF"/>
                </a:solidFill>
                <a:latin typeface="DejaVu LGC Sans Mono"/>
              </a:rPr>
              <a:t>EDInstInfo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*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getEDInfo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 </a:t>
            </a:r>
            <a:r>
              <a:rPr lang="en-US" altLang="zh-CN" sz="1600" dirty="0" smtClean="0">
                <a:solidFill>
                  <a:srgbClr val="7F0055"/>
                </a:solidFill>
                <a:latin typeface="DejaVu LGC Sans Mono"/>
              </a:rPr>
              <a:t>const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;</a:t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对一条指令进行解码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solidFill>
                  <a:srgbClr val="1E90FF"/>
                </a:solidFill>
                <a:latin typeface="DejaVu LGC Sans Mono"/>
              </a:rPr>
              <a:t>DecodeStatus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DejaVu LGC Sans Mono"/>
              </a:rPr>
              <a:t>getInstruction</a:t>
            </a:r>
            <a:r>
              <a:rPr lang="en-US" altLang="zh-CN" sz="1600" dirty="0" smtClean="0">
                <a:solidFill>
                  <a:srgbClr val="000000"/>
                </a:solidFill>
                <a:latin typeface="DejaVu LGC Sans Mono"/>
              </a:rPr>
              <a:t>();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实现反汇编功能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一个关于汇编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反汇编的非官方文档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hlinkClick r:id="rId2"/>
              </a:rPr>
              <a:t>http://www.embecosm.com/download/ean10.html</a:t>
            </a: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包含</a:t>
            </a:r>
            <a:r>
              <a:rPr lang="en-US" altLang="zh-CN" sz="2800" dirty="0" smtClean="0"/>
              <a:t>MC</a:t>
            </a:r>
            <a:r>
              <a:rPr lang="zh-CN" altLang="en-US" sz="2800" dirty="0" smtClean="0"/>
              <a:t>层全部基本方面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r>
              <a:rPr lang="en-US" altLang="zh-CN" sz="2400" dirty="0" smtClean="0"/>
              <a:t>1.   </a:t>
            </a:r>
            <a:r>
              <a:rPr lang="zh-CN" altLang="en-US" sz="2400" dirty="0" smtClean="0"/>
              <a:t>指令编码、</a:t>
            </a:r>
            <a:r>
              <a:rPr lang="en-US" altLang="zh-CN" sz="2400" dirty="0" smtClean="0"/>
              <a:t>.o file writer</a:t>
            </a:r>
          </a:p>
          <a:p>
            <a:pPr>
              <a:buNone/>
            </a:pPr>
            <a:r>
              <a:rPr lang="en-US" altLang="zh-CN" sz="2400" dirty="0" smtClean="0"/>
              <a:t>2.   </a:t>
            </a:r>
            <a:r>
              <a:rPr lang="zh-CN" altLang="en-US" sz="2400" dirty="0" smtClean="0"/>
              <a:t>汇编文法分析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3.   </a:t>
            </a:r>
            <a:r>
              <a:rPr lang="zh-CN" altLang="en-US" sz="2400" dirty="0" smtClean="0"/>
              <a:t>解码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4.   build system</a:t>
            </a:r>
            <a:r>
              <a:rPr lang="zh-CN" altLang="en-US" sz="2400" dirty="0" smtClean="0"/>
              <a:t>的相应修改</a:t>
            </a: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描述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清晰、全面</a:t>
            </a:r>
            <a:r>
              <a:rPr lang="zh-CN" altLang="en-US" sz="2800" dirty="0" smtClean="0"/>
              <a:t>，强烈推荐！</a:t>
            </a:r>
            <a:endParaRPr lang="en-US" altLang="zh-CN" sz="28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全文完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基本编译流程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401080" cy="511256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endParaRPr lang="en-US" altLang="zh-CN" sz="4000" dirty="0" smtClean="0"/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的命令序列：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clang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-S -emit-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llvm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hello.c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hello.ll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前端；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hell.ll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 : LLVM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的中间表示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  <a:p>
            <a:pPr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llc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-march=</a:t>
            </a:r>
            <a:r>
              <a:rPr lang="en-US" altLang="zh-CN" sz="1600" b="1" dirty="0" smtClean="0">
                <a:solidFill>
                  <a:srgbClr val="00B05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XX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mcpu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=</a:t>
            </a:r>
            <a:r>
              <a:rPr lang="en-US" altLang="zh-CN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XY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hello.ll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hello.s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//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后端；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hello.s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 :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DejaVu Sans Mono" pitchFamily="49" charset="0"/>
              </a:rPr>
              <a:t>目标汇编语言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DejaVu Sans Mono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5536" y="2173208"/>
          <a:ext cx="8280921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2016224"/>
                <a:gridCol w="3096345"/>
              </a:tblGrid>
              <a:tr h="504056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操作名称</a:t>
                      </a:r>
                      <a:endParaRPr lang="zh-CN" altLang="en-US" sz="2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对应选项</a:t>
                      </a:r>
                      <a:endParaRPr lang="en-US" altLang="zh-CN" sz="24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altLang="zh-CN" sz="2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gcc</a:t>
                      </a:r>
                      <a:r>
                        <a:rPr lang="zh-CN" altLang="en-US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一致</a:t>
                      </a:r>
                      <a:r>
                        <a:rPr lang="en-US" altLang="zh-CN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输出结果</a:t>
                      </a:r>
                      <a:endParaRPr lang="zh-CN" altLang="en-US" sz="2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515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预处理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-E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展开的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21889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编译为汇编文本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-S</a:t>
                      </a:r>
                      <a:r>
                        <a:rPr lang="zh-CN" altLang="en-US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大写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汇编文件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0636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编译为目标文件（未链接）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-c  (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小写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二进制文件，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elf,</a:t>
                      </a:r>
                      <a:r>
                        <a:rPr lang="en-US" altLang="zh-CN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2000" baseline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coff</a:t>
                      </a:r>
                      <a:r>
                        <a:rPr lang="zh-CN" altLang="en-US" sz="20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编译为可执行文件（链接）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无选项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可执行文件，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elf, </a:t>
                      </a:r>
                      <a:r>
                        <a:rPr lang="en-US" altLang="zh-CN" sz="20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coff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LLVM</a:t>
            </a:r>
            <a:r>
              <a:rPr lang="zh-CN" altLang="en-US" dirty="0" smtClean="0"/>
              <a:t>的后端部分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55776" y="2492896"/>
            <a:ext cx="1944216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汇编文件 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(.s)</a:t>
            </a:r>
            <a:endParaRPr lang="zh-CN" altLang="en-US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95936" y="3140968"/>
            <a:ext cx="216024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目标文件 </a:t>
            </a:r>
            <a:r>
              <a:rPr lang="en-US" altLang="zh-CN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(.o)</a:t>
            </a:r>
            <a:endParaRPr lang="zh-CN" altLang="en-US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35896" y="1340768"/>
            <a:ext cx="216024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LLVM  IR</a:t>
            </a:r>
            <a:endParaRPr lang="zh-CN" altLang="en-US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4" idx="2"/>
            <a:endCxn id="12" idx="0"/>
          </p:cNvCxnSpPr>
          <p:nvPr/>
        </p:nvCxnSpPr>
        <p:spPr>
          <a:xfrm rot="5400000">
            <a:off x="3761910" y="1538790"/>
            <a:ext cx="720080" cy="1188132"/>
          </a:xfrm>
          <a:prstGeom prst="bentConnector3">
            <a:avLst>
              <a:gd name="adj1" fmla="val 544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2"/>
            <a:endCxn id="13" idx="0"/>
          </p:cNvCxnSpPr>
          <p:nvPr/>
        </p:nvCxnSpPr>
        <p:spPr>
          <a:xfrm rot="16200000" flipH="1">
            <a:off x="4211960" y="2276872"/>
            <a:ext cx="1368152" cy="360040"/>
          </a:xfrm>
          <a:prstGeom prst="bentConnector3">
            <a:avLst>
              <a:gd name="adj1" fmla="val 4611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2"/>
            <a:endCxn id="13" idx="1"/>
          </p:cNvCxnSpPr>
          <p:nvPr/>
        </p:nvCxnSpPr>
        <p:spPr>
          <a:xfrm rot="16200000" flipH="1">
            <a:off x="3545886" y="2906942"/>
            <a:ext cx="432048" cy="4680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7824" y="205155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90876" y="27089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28529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328498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4615968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LLVM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后端的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大功能：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编译为汇编文本文件：传统的静态编译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buAutoNum type="arabicParenBoth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IR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编译为目标二进制文件：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.o file writer</a:t>
            </a:r>
          </a:p>
          <a:p>
            <a:pPr marL="342900" indent="-342900">
              <a:buAutoNum type="arabicParenBoth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将汇编文本文件转译为目标二进制文件：汇编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buAutoNum type="arabicParenBoth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将目标二进制文件还原为汇编文本文件：反汇编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747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后端代码生成流程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594928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注：上图中的不同色块表示编译对象的不同存在形式。图中略去了某些优化流程，因为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它们不会改变编译对象的存在形式。优化流程一般以“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”的形式加入编译流程中。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395536" y="1195971"/>
          <a:ext cx="7776864" cy="4753309"/>
        </p:xfrm>
        <a:graphic>
          <a:graphicData uri="http://schemas.openxmlformats.org/presentationml/2006/ole">
            <p:oleObj spid="_x0000_s210949" name="Visio" r:id="rId3" imgW="6790093" imgH="41448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10855</TotalTime>
  <Words>2396</Words>
  <Application>Microsoft Office PowerPoint</Application>
  <PresentationFormat>全屏显示(4:3)</PresentationFormat>
  <Paragraphs>607</Paragraphs>
  <Slides>65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8" baseType="lpstr">
      <vt:lpstr>龙腾四海</vt:lpstr>
      <vt:lpstr>Visio</vt:lpstr>
      <vt:lpstr>Microsoft Visio 绘图</vt:lpstr>
      <vt:lpstr>LLVM -  Another Toolchain Platform</vt:lpstr>
      <vt:lpstr>释题</vt:lpstr>
      <vt:lpstr>内容简介</vt:lpstr>
      <vt:lpstr> </vt:lpstr>
      <vt:lpstr>基本编译结构</vt:lpstr>
      <vt:lpstr>基本编译流程 (1)</vt:lpstr>
      <vt:lpstr>基本编译流程 (2)</vt:lpstr>
      <vt:lpstr>LLVM的后端部分</vt:lpstr>
      <vt:lpstr>后端代码生成流程</vt:lpstr>
      <vt:lpstr>MC层的结构</vt:lpstr>
      <vt:lpstr>MCInst?</vt:lpstr>
      <vt:lpstr> </vt:lpstr>
      <vt:lpstr>实现一个后端</vt:lpstr>
      <vt:lpstr>实现一个后端</vt:lpstr>
      <vt:lpstr>实现一个后端</vt:lpstr>
      <vt:lpstr>实现一个后端</vt:lpstr>
      <vt:lpstr>实现一个后端</vt:lpstr>
      <vt:lpstr>实现一个后端</vt:lpstr>
      <vt:lpstr>实现一个后端</vt:lpstr>
      <vt:lpstr>实现一个后端</vt:lpstr>
      <vt:lpstr> </vt:lpstr>
      <vt:lpstr>工具链中的其它工具</vt:lpstr>
      <vt:lpstr> </vt:lpstr>
      <vt:lpstr> </vt:lpstr>
      <vt:lpstr>后端代码生成流程</vt:lpstr>
      <vt:lpstr>划分代码生成流程</vt:lpstr>
      <vt:lpstr>描述后端第一部分 (1)</vt:lpstr>
      <vt:lpstr>描述后端第一部分(2)</vt:lpstr>
      <vt:lpstr>第一部分的基本数据结构（1）</vt:lpstr>
      <vt:lpstr>基本数据结构（2）：DAG</vt:lpstr>
      <vt:lpstr>DAG示例</vt:lpstr>
      <vt:lpstr>操作SelectionDAG的接口</vt:lpstr>
      <vt:lpstr>解释getNode()</vt:lpstr>
      <vt:lpstr>改写DAG：拆分乘累加指令</vt:lpstr>
      <vt:lpstr>基本数据结构 (3)：MachineInstr</vt:lpstr>
      <vt:lpstr>MachineInstr的上下文信息</vt:lpstr>
      <vt:lpstr>基本数据结构 (4)：MCInst</vt:lpstr>
      <vt:lpstr>后端第二部分</vt:lpstr>
      <vt:lpstr>后端第二部分 (1)</vt:lpstr>
      <vt:lpstr>后端第二部分 (2)</vt:lpstr>
      <vt:lpstr>后端第二部分 (3)</vt:lpstr>
      <vt:lpstr> </vt:lpstr>
      <vt:lpstr>后端代码组织模式</vt:lpstr>
      <vt:lpstr>LLVM后端的类结构图</vt:lpstr>
      <vt:lpstr>TargetMachine的结构示意图</vt:lpstr>
      <vt:lpstr>LLVM的后端代码结构（1）</vt:lpstr>
      <vt:lpstr>LLVM的后端代码结构（2）</vt:lpstr>
      <vt:lpstr>其它类似的初始化函数</vt:lpstr>
      <vt:lpstr> </vt:lpstr>
      <vt:lpstr>文件组织关系</vt:lpstr>
      <vt:lpstr> </vt:lpstr>
      <vt:lpstr>用TableGen定义指令</vt:lpstr>
      <vt:lpstr>定义指令</vt:lpstr>
      <vt:lpstr>理解指令的语义模式</vt:lpstr>
      <vt:lpstr>其它基本的tablegen类</vt:lpstr>
      <vt:lpstr> </vt:lpstr>
      <vt:lpstr>输出二进制的目标文件 (1)</vt:lpstr>
      <vt:lpstr>输出二进制目标文件 (2)</vt:lpstr>
      <vt:lpstr>实现汇编功能</vt:lpstr>
      <vt:lpstr>实现汇编功能</vt:lpstr>
      <vt:lpstr>题外话：类命名习惯</vt:lpstr>
      <vt:lpstr>  </vt:lpstr>
      <vt:lpstr>实现反汇编功能</vt:lpstr>
      <vt:lpstr>一个关于汇编/反汇编的非官方文档</vt:lpstr>
      <vt:lpstr>幻灯片 65</vt:lpstr>
    </vt:vector>
  </TitlesOfParts>
  <Company>CASIA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Yang Yong-Yong</dc:creator>
  <cp:lastModifiedBy>Yang Yong-Yong</cp:lastModifiedBy>
  <cp:revision>1144</cp:revision>
  <dcterms:created xsi:type="dcterms:W3CDTF">2012-05-19T09:34:48Z</dcterms:created>
  <dcterms:modified xsi:type="dcterms:W3CDTF">2012-12-13T03:33:41Z</dcterms:modified>
</cp:coreProperties>
</file>