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1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4.jpeg" ContentType="image/jpeg"/>
  <Override PartName="/ppt/media/image59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41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55.png" ContentType="image/png"/>
  <Override PartName="/ppt/media/image39.jpeg" ContentType="image/jpe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D400085-474C-4532-A94A-953418014B5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53AA0B-EF68-4369-9DF5-3C9AF9E1E21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890A41-505D-4DA8-8627-233C151907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8E5473-5829-45C9-B973-32A4B0FEC5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143419-DB8C-4C02-8A14-E3957D2D96E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reeping_featurism" TargetMode="External"/><Relationship Id="rId2" Type="http://schemas.openxmlformats.org/officeDocument/2006/relationships/hyperlink" Target="https://en.wikipedia.org/wiki/Second-system_effect" TargetMode="External"/><Relationship Id="rId3" Type="http://schemas.openxmlformats.org/officeDocument/2006/relationships/hyperlink" Target="https://en.wikipedia.org/wiki/Programmer" TargetMode="External"/><Relationship Id="rId4" Type="http://schemas.openxmlformats.org/officeDocument/2006/relationships/hyperlink" Target="https://en.wikipedia.org/wiki/Elegance" TargetMode="External"/><Relationship Id="rId5" Type="http://schemas.openxmlformats.org/officeDocument/2006/relationships/hyperlink" Target="https://en.wikipedia.org/wiki/Software" TargetMode="External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Generating Sound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with VHDL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Land Boards, LLC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40080" y="1747800"/>
            <a:ext cx="7772040" cy="46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Counter16Bit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project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BUZZER output to pin list at top of Microprocessor entity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BUZZER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: out std_logic;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Assign BUZZER to Pin 85 in the Pin Planner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instance of counter in architecture of Microprocessor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buzzCounter: entity work.Counter16Bit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 map(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 =&gt; clk, -- 50 MHz clock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Q =&gt; BUZZER   -- Goes to buzzer output pin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56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VHDL Changes to Microprocessor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Resulting Waveform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7" name="Picture 100" descr=""/>
          <p:cNvPicPr/>
          <p:nvPr/>
        </p:nvPicPr>
        <p:blipFill>
          <a:blip r:embed="rId1"/>
          <a:stretch/>
        </p:blipFill>
        <p:spPr>
          <a:xfrm>
            <a:off x="739080" y="1528200"/>
            <a:ext cx="7665120" cy="441504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506880" y="6172200"/>
            <a:ext cx="822888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lot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of over/undershoot @ buzzer pin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2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First Cut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Expected 763 Hz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Measured 764 Hz (with cursors)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Limitations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mute control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Fixed Frequency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Square Wave sounds really annoying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8228880" cy="48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 mute control bit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(1) extra bit in the 8 bit register that controls the LEDs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D4 bit of register (D0-D3 are LEDs)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bit is low at power up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Mute sound when low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Turn on sound with POKE 65492,16 (6502/6809) or OUT 132,16 (Z80)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Turn off sound with POKE 65492,0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VHDL Additions for Muting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Add signal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signal buzz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: std_logic;</a:t>
            </a: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control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BUZZER &lt;= buzz and latchedBits(4);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Part One -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Accurate (got the frequency expected)</a:t>
            </a:r>
            <a:endParaRPr b="0" lang="en-US" sz="3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Single tone which is can be set to be off/on under program control from BASIC</a:t>
            </a:r>
            <a:endParaRPr b="0" lang="en-US" sz="3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Could be used to prompt the user for input or when an error is encountered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Good Start!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Part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Review of Part 1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Got 792 Hz sound on the buzzer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Single tone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Quiet volume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Controlled from the 6502 and BASIC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Sufficient for user prompts or error sounds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Part 2 we build on that minimal design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If you didn’t watch Part 1, it could be helpful since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video assumes Part 1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Expand frequencies down lower in audio range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Expand counter up by 2 extra bits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Change counter from 16-bits to 18-bits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3 control register bits as tap selector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Send the three taps to the Counter18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This will allow for selection between 3 tones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Select Q17, Q16, Q15 bits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Expect frequencies of 248, 496, and 792 Hz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Sound Generator w/ Taps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589840" y="3451320"/>
            <a:ext cx="1065960" cy="942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589840" y="478908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 flipV="1">
            <a:off x="3123360" y="3605400"/>
            <a:ext cx="360" cy="39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3123360" y="4419720"/>
            <a:ext cx="77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5723640" y="3269520"/>
            <a:ext cx="118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6913440" y="2956680"/>
            <a:ext cx="13917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2589840" y="2133720"/>
            <a:ext cx="1065960" cy="964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 bits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Control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1029960" y="2133720"/>
            <a:ext cx="1065960" cy="964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2110320" y="2471040"/>
            <a:ext cx="47880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3661560" y="3759120"/>
            <a:ext cx="10083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3667320" y="2463840"/>
            <a:ext cx="10083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4676400" y="2133720"/>
            <a:ext cx="1065960" cy="226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AND-OR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Gates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Picture 1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  <p:sp>
        <p:nvSpPr>
          <p:cNvPr id="192" name="CustomShape 14"/>
          <p:cNvSpPr/>
          <p:nvPr/>
        </p:nvSpPr>
        <p:spPr>
          <a:xfrm flipV="1">
            <a:off x="3123720" y="391608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Changes to Counter Entity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In Counter18Bit entity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entity Counter18Bit is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clock:      in std_logic;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-- 50 MHz clock</a:t>
            </a:r>
            <a:br/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selectTap:  in std_logic_vector(2 downto 0);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Q: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out std_logic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Most Signif Bit of counter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Counter18Bit;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concurrent assignment statement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Q &lt;= ((Pre_Q(15) and selectTap(2)) or – 3:1 mux with individual selects</a:t>
            </a:r>
            <a:br/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(Pre_Q(16) and selectTap(1)) or </a:t>
            </a:r>
            <a:br/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(Pre_Q(17) and selectTap(0)));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40080" y="1747800"/>
            <a:ext cx="7772040" cy="46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Make sound out of an FPGA using VHDL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Expect this to be a series with multiple parts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56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Goal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Picture 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Changes to Microprocessor Entity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Microprocessor entity add three tap bits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buzzCounter: entity work.Counter16Bit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 map(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 =&gt; clk,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DejaVu Sans"/>
              </a:rPr>
              <a:t>selectTap =&gt; latchedBits(7 downto 5), -- added to select tone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Q =&gt; buzz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Accessing sounds from BASIC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560" y="160056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existing Control Register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D0-D3 are LEDs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D4 is enable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D5-D7 are Frequency Tap Selectors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BASIC Commands (from the 6502)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POKE 65492,48  (16 to turn on, 32 for tone)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POKE 65492,80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16 to turn on, 64 for tone)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POKE 65492,144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16 to turn on, 128 for tone)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POKE 65492,0 (to turn off)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(Doesn’t need a mute control)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1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 works!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Limitations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counter every bit is ½ or 2x the previous bit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one octave per select bit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Steps very small at low frequencies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Steps very big at higher frequencies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Can accidentally select multiple bits which has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strange combinations of sounds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Could do select with two bits and decode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Part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Review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1 – Made single sound with mute control from the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2 – Made three different sounds with frequency select from the CPU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0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Goals of Part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Create Middle C note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Middle C is 261.6265 Hz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50,000,000 clks/sec divided-by 261.6265 Hz = 191,112.13 clocks (.13 clocks = close enough)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Next bit up - 2^18 = 262,144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18-bit counter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 count = 262,144 – 191,112 = 72032</a:t>
            </a:r>
            <a:endParaRPr b="0" lang="en-US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0x11578 = 1 0001 0101 0111 1000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Count up to Terminal Count and then reload counter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Most Significant Counter bit as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Middle C” Block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070440" y="2045520"/>
            <a:ext cx="1065960" cy="2590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070440" y="509328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 flipV="1">
            <a:off x="3603600" y="372204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156920" y="3188520"/>
            <a:ext cx="94788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5105520" y="2362320"/>
            <a:ext cx="1370880" cy="1294560"/>
          </a:xfrm>
          <a:prstGeom prst="homePlat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Compar-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4267080" y="2514600"/>
            <a:ext cx="8373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All 1’s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6477120" y="301212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9"/>
          <p:cNvSpPr/>
          <p:nvPr/>
        </p:nvSpPr>
        <p:spPr>
          <a:xfrm>
            <a:off x="6477120" y="2666880"/>
            <a:ext cx="60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603600" y="1523880"/>
            <a:ext cx="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Line 11"/>
          <p:cNvSpPr/>
          <p:nvPr/>
        </p:nvSpPr>
        <p:spPr>
          <a:xfrm flipV="1">
            <a:off x="716256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12"/>
          <p:cNvSpPr/>
          <p:nvPr/>
        </p:nvSpPr>
        <p:spPr>
          <a:xfrm flipH="1">
            <a:off x="360360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3641760" y="1695240"/>
            <a:ext cx="77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1447920" y="3188520"/>
            <a:ext cx="162180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0xx..xx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1487880" y="2887560"/>
            <a:ext cx="1559520" cy="10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Fixed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 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3603600" y="4723920"/>
            <a:ext cx="77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4631040" y="4114800"/>
            <a:ext cx="237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18"/>
          <p:cNvSpPr/>
          <p:nvPr/>
        </p:nvSpPr>
        <p:spPr>
          <a:xfrm flipV="1">
            <a:off x="4600080" y="3396240"/>
            <a:ext cx="360" cy="718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9"/>
          <p:cNvSpPr/>
          <p:nvPr/>
        </p:nvSpPr>
        <p:spPr>
          <a:xfrm>
            <a:off x="5486400" y="3755520"/>
            <a:ext cx="60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20"/>
          <p:cNvSpPr/>
          <p:nvPr/>
        </p:nvSpPr>
        <p:spPr>
          <a:xfrm>
            <a:off x="7010280" y="3801600"/>
            <a:ext cx="1447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1" name="Picture 21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  <p:sp>
        <p:nvSpPr>
          <p:cNvPr id="232" name="CustomShape 21"/>
          <p:cNvSpPr/>
          <p:nvPr/>
        </p:nvSpPr>
        <p:spPr>
          <a:xfrm flipV="1">
            <a:off x="3593880" y="414468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Changes to Counter Entity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entity Counter_Middle_C is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port(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clock:      in std_logic;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-- 50 MHz clock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selectTap: in std_logic_vector(2 downto 0);  -- Using 1 bit to mute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soundOut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:   out std_logic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Most Signif Bit of counter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Counter_Middle_C;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architecture behv of Counter_Middle_C is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signal Pre_Q: std_logic_vector(17 downto 0);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-- 18-bits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begin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process(clock, loadVal, Pre_Q)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begin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if rising_edge(clock) then</a:t>
            </a:r>
            <a:br/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if Pre_Q =  "111111111111111111" then</a:t>
            </a:r>
            <a:br/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  Pre_Q &lt;=  "010001010101111000";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-- Starting over count</a:t>
            </a:r>
            <a:br/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else</a:t>
            </a:r>
            <a:br/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  Pre_Q &lt;= Pre_Q + 1;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-- Increment counter</a:t>
            </a:r>
            <a:br/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end if;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end if;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end process;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concurrent assignment statement</a:t>
            </a:r>
            <a:br/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soundOut &lt;= Pre_Q(17) and selectTap(0);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-- Mute control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behv;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Scope Trace for Middle 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 works!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Produced Middle C note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More than accurate enough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 very loud on tiny buzzer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Buzzer works better at higher frequencies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Behaves like a very small tweeter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40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Limitations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Using Most Significant Bit as output is asymmetric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MSB symmetry is (131072-74032)/262,144 = 22% low/78% high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Prefer 50%/50% symmetry?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40080" y="1747800"/>
            <a:ext cx="4845960" cy="46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Unmod. commercial FPGA card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FPGA : Cypress EP4CE6E22C8N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Card has an on-board piezo buzzer (speaker)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Running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6502 CPU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19K SRAM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VGA, PS/2, USB Serial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OSI SuperBoard II BASIC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FPGA logic is ½ full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FPGA  - no SRAM space left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56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on Hardware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2"/>
          <a:stretch/>
        </p:blipFill>
        <p:spPr>
          <a:xfrm>
            <a:off x="5181480" y="3230640"/>
            <a:ext cx="3657240" cy="217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Changes for Symmetry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Get symmetry by putting a Toggle Flip Flop on the Terminal Count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Requires a bit for FF, but one less counter bit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Loses 1 bit of resolution on the count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the case of Middle C, the LSbit is 0 so there’s no loss of accuracy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6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Middle C” Block Diagram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(modified for symmetry)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070440" y="2045520"/>
            <a:ext cx="1065960" cy="2590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070440" y="509328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 flipV="1">
            <a:off x="3603600" y="372204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5"/>
          <p:cNvSpPr/>
          <p:nvPr/>
        </p:nvSpPr>
        <p:spPr>
          <a:xfrm>
            <a:off x="4156920" y="3188520"/>
            <a:ext cx="94788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5105520" y="2362320"/>
            <a:ext cx="1370880" cy="1294560"/>
          </a:xfrm>
          <a:prstGeom prst="homePlat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Compar-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4267080" y="2514600"/>
            <a:ext cx="8373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All 1’s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6477120" y="301212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9"/>
          <p:cNvSpPr/>
          <p:nvPr/>
        </p:nvSpPr>
        <p:spPr>
          <a:xfrm>
            <a:off x="6477120" y="2666880"/>
            <a:ext cx="60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3603600" y="1523880"/>
            <a:ext cx="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11"/>
          <p:cNvSpPr/>
          <p:nvPr/>
        </p:nvSpPr>
        <p:spPr>
          <a:xfrm flipV="1">
            <a:off x="716256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Line 12"/>
          <p:cNvSpPr/>
          <p:nvPr/>
        </p:nvSpPr>
        <p:spPr>
          <a:xfrm flipH="1">
            <a:off x="360360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3"/>
          <p:cNvSpPr/>
          <p:nvPr/>
        </p:nvSpPr>
        <p:spPr>
          <a:xfrm>
            <a:off x="3641760" y="1695240"/>
            <a:ext cx="77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1447920" y="3188520"/>
            <a:ext cx="162180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0xx..xx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15"/>
          <p:cNvSpPr/>
          <p:nvPr/>
        </p:nvSpPr>
        <p:spPr>
          <a:xfrm>
            <a:off x="1487880" y="2887560"/>
            <a:ext cx="1559520" cy="10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Fixed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 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16"/>
          <p:cNvSpPr/>
          <p:nvPr/>
        </p:nvSpPr>
        <p:spPr>
          <a:xfrm>
            <a:off x="3603600" y="4723920"/>
            <a:ext cx="77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Line 17"/>
          <p:cNvSpPr/>
          <p:nvPr/>
        </p:nvSpPr>
        <p:spPr>
          <a:xfrm flipV="1">
            <a:off x="4600440" y="3396240"/>
            <a:ext cx="360" cy="11750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8"/>
          <p:cNvSpPr/>
          <p:nvPr/>
        </p:nvSpPr>
        <p:spPr>
          <a:xfrm>
            <a:off x="4648320" y="4266720"/>
            <a:ext cx="83736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19"/>
          <p:cNvSpPr/>
          <p:nvPr/>
        </p:nvSpPr>
        <p:spPr>
          <a:xfrm>
            <a:off x="6781680" y="4237200"/>
            <a:ext cx="1447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6" name="Picture 21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  <p:sp>
        <p:nvSpPr>
          <p:cNvPr id="267" name="CustomShape 20"/>
          <p:cNvSpPr/>
          <p:nvPr/>
        </p:nvSpPr>
        <p:spPr>
          <a:xfrm flipV="1">
            <a:off x="3593880" y="419076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1"/>
          <p:cNvSpPr/>
          <p:nvPr/>
        </p:nvSpPr>
        <p:spPr>
          <a:xfrm>
            <a:off x="5560920" y="410904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Toggle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F-F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22"/>
          <p:cNvSpPr/>
          <p:nvPr/>
        </p:nvSpPr>
        <p:spPr>
          <a:xfrm>
            <a:off x="4600440" y="4573800"/>
            <a:ext cx="9723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3"/>
          <p:cNvSpPr/>
          <p:nvPr/>
        </p:nvSpPr>
        <p:spPr>
          <a:xfrm>
            <a:off x="6647400" y="4570200"/>
            <a:ext cx="9723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 Toggle F-F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 signal</a:t>
            </a:r>
            <a:endParaRPr b="0" lang="en-US" sz="32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signal toggleBit =: std_logic;</a:t>
            </a:r>
            <a:endParaRPr b="0" lang="en-US" sz="20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Shorten counter/terminal count by 1 and add toggle bit</a:t>
            </a:r>
            <a:endParaRPr b="0" lang="en-US" sz="32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rising_edge(clock) then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Pre_Q = "11111111111111111" then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Pre_Q &lt;=  "01000101010111100";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-- Starting over count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DejaVu Sans"/>
              </a:rPr>
              <a:t>toggleBit = not toggleBit;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Pre_Q &lt;= Pre_Q + 1;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-- Increment counter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if;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if;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-- concurrent assignment statement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DejaVu Sans"/>
              </a:rPr>
              <a:t>soundOut &lt;= toggleBit and selectTap(0);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73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 works!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Produced Middle C note with symmetry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More or less bits moves up or down a full octave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76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Part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Review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1 – Made single sound with mute control from the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2 – Made three different sounds with frequency select from the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3 – Made symmetric Middle C note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9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Goal of this part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Build on previous but with a much more ambitious goal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Produce full octave of sounds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then play single octave music</a:t>
            </a:r>
            <a:endParaRPr b="0" lang="en-US" sz="28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Mary had a little lamb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8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Basic Music Theory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" y="1600200"/>
            <a:ext cx="82288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space between the same keys on a piano is an octave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7 White keys (A-G), 5 black keys (sharps)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8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  <p:pic>
        <p:nvPicPr>
          <p:cNvPr id="286" name="Picture 2" descr=""/>
          <p:cNvPicPr/>
          <p:nvPr/>
        </p:nvPicPr>
        <p:blipFill>
          <a:blip r:embed="rId2"/>
          <a:stretch/>
        </p:blipFill>
        <p:spPr>
          <a:xfrm>
            <a:off x="1923120" y="3352680"/>
            <a:ext cx="4762080" cy="32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More Basic Music Theory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1600200"/>
            <a:ext cx="82288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Each octave is 2x the frequency of the lower octave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2x lends itself well to digital manipulation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89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  <p:pic>
        <p:nvPicPr>
          <p:cNvPr id="290" name="Picture 2" descr=""/>
          <p:cNvPicPr/>
          <p:nvPr/>
        </p:nvPicPr>
        <p:blipFill>
          <a:blip r:embed="rId2"/>
          <a:stretch/>
        </p:blipFill>
        <p:spPr>
          <a:xfrm>
            <a:off x="1676520" y="3352680"/>
            <a:ext cx="5418360" cy="30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Make an Octave of music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57200" y="1600200"/>
            <a:ext cx="82288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create 12 frequencies (options)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load the pre-load value from the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Three writes to set three parts of the counter pre-load – could be skewed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Alternately, could use a 4-bit register to select between 12 frequencies and do a single write from the CPU to play the note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Better choice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3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Octave Controller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7200" y="1600200"/>
            <a:ext cx="82288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control from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Write 4 bit register with the note number</a:t>
            </a:r>
            <a:endParaRPr b="0" lang="en-US" sz="32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Values 0-11 are “real” notes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Notes 12-15 can be used as mute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Will need are ROM Look-Up table to get the counter start value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6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40080" y="1747800"/>
            <a:ext cx="7772040" cy="46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Coding VHDL in VHDL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Altera Quartus II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 am a novice VHDL programmer (20 years ago I was low intermediate level VHDL hack)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 examples should run on any BASIC but the card is running the OSI SuperBoard II dialect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6502/6809 use PEEK and POKE to access I/O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Z80 BASIC uses INP and OUT to access I/O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utilities in Python (format converters)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LibreOffice or EXCEL to make tables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56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Development Environment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Octave Controller Block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3906360" y="2045520"/>
            <a:ext cx="1065960" cy="2590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906360" y="509328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 flipV="1">
            <a:off x="4439520" y="372204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5"/>
          <p:cNvSpPr/>
          <p:nvPr/>
        </p:nvSpPr>
        <p:spPr>
          <a:xfrm>
            <a:off x="4992840" y="3188520"/>
            <a:ext cx="94788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5941440" y="2362320"/>
            <a:ext cx="1370880" cy="1294560"/>
          </a:xfrm>
          <a:prstGeom prst="homePlat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Compar-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5103000" y="2514600"/>
            <a:ext cx="8373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All 1’s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8"/>
          <p:cNvSpPr/>
          <p:nvPr/>
        </p:nvSpPr>
        <p:spPr>
          <a:xfrm>
            <a:off x="7313040" y="301212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9"/>
          <p:cNvSpPr/>
          <p:nvPr/>
        </p:nvSpPr>
        <p:spPr>
          <a:xfrm>
            <a:off x="7313040" y="2666880"/>
            <a:ext cx="60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4439520" y="1523880"/>
            <a:ext cx="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11"/>
          <p:cNvSpPr/>
          <p:nvPr/>
        </p:nvSpPr>
        <p:spPr>
          <a:xfrm flipV="1">
            <a:off x="799848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12"/>
          <p:cNvSpPr/>
          <p:nvPr/>
        </p:nvSpPr>
        <p:spPr>
          <a:xfrm flipH="1">
            <a:off x="443952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3"/>
          <p:cNvSpPr/>
          <p:nvPr/>
        </p:nvSpPr>
        <p:spPr>
          <a:xfrm>
            <a:off x="4477680" y="1695240"/>
            <a:ext cx="77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14"/>
          <p:cNvSpPr/>
          <p:nvPr/>
        </p:nvSpPr>
        <p:spPr>
          <a:xfrm>
            <a:off x="4439520" y="4723920"/>
            <a:ext cx="77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15"/>
          <p:cNvSpPr/>
          <p:nvPr/>
        </p:nvSpPr>
        <p:spPr>
          <a:xfrm flipV="1">
            <a:off x="4439520" y="417852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6"/>
          <p:cNvSpPr/>
          <p:nvPr/>
        </p:nvSpPr>
        <p:spPr>
          <a:xfrm>
            <a:off x="609480" y="2890440"/>
            <a:ext cx="1065960" cy="990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Note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17"/>
          <p:cNvSpPr/>
          <p:nvPr/>
        </p:nvSpPr>
        <p:spPr>
          <a:xfrm>
            <a:off x="2286360" y="2890440"/>
            <a:ext cx="1065960" cy="990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Note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Line 18"/>
          <p:cNvSpPr/>
          <p:nvPr/>
        </p:nvSpPr>
        <p:spPr>
          <a:xfrm flipV="1">
            <a:off x="5438520" y="3383640"/>
            <a:ext cx="360" cy="11750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9"/>
          <p:cNvSpPr/>
          <p:nvPr/>
        </p:nvSpPr>
        <p:spPr>
          <a:xfrm>
            <a:off x="5486400" y="4254120"/>
            <a:ext cx="83736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0"/>
          <p:cNvSpPr/>
          <p:nvPr/>
        </p:nvSpPr>
        <p:spPr>
          <a:xfrm>
            <a:off x="7620120" y="4224960"/>
            <a:ext cx="1447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21"/>
          <p:cNvSpPr/>
          <p:nvPr/>
        </p:nvSpPr>
        <p:spPr>
          <a:xfrm>
            <a:off x="6399000" y="409680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Toggle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F-F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22"/>
          <p:cNvSpPr/>
          <p:nvPr/>
        </p:nvSpPr>
        <p:spPr>
          <a:xfrm>
            <a:off x="5438520" y="4561200"/>
            <a:ext cx="9723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3"/>
          <p:cNvSpPr/>
          <p:nvPr/>
        </p:nvSpPr>
        <p:spPr>
          <a:xfrm>
            <a:off x="7485480" y="4557960"/>
            <a:ext cx="9723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4"/>
          <p:cNvSpPr/>
          <p:nvPr/>
        </p:nvSpPr>
        <p:spPr>
          <a:xfrm>
            <a:off x="3352680" y="3233520"/>
            <a:ext cx="55332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25"/>
          <p:cNvSpPr/>
          <p:nvPr/>
        </p:nvSpPr>
        <p:spPr>
          <a:xfrm>
            <a:off x="1699200" y="3233880"/>
            <a:ext cx="58680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26"/>
          <p:cNvSpPr/>
          <p:nvPr/>
        </p:nvSpPr>
        <p:spPr>
          <a:xfrm>
            <a:off x="2286360" y="4228560"/>
            <a:ext cx="1065960" cy="990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Mute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Code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Detect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27"/>
          <p:cNvSpPr/>
          <p:nvPr/>
        </p:nvSpPr>
        <p:spPr>
          <a:xfrm>
            <a:off x="1905120" y="4635360"/>
            <a:ext cx="353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28"/>
          <p:cNvSpPr/>
          <p:nvPr/>
        </p:nvSpPr>
        <p:spPr>
          <a:xfrm>
            <a:off x="1752480" y="3459240"/>
            <a:ext cx="151920" cy="1409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29"/>
          <p:cNvSpPr/>
          <p:nvPr/>
        </p:nvSpPr>
        <p:spPr>
          <a:xfrm flipV="1">
            <a:off x="6932160" y="3603960"/>
            <a:ext cx="36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Line 30"/>
          <p:cNvSpPr/>
          <p:nvPr/>
        </p:nvSpPr>
        <p:spPr>
          <a:xfrm flipV="1">
            <a:off x="2813400" y="5219280"/>
            <a:ext cx="360" cy="1105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Line 31"/>
          <p:cNvSpPr/>
          <p:nvPr/>
        </p:nvSpPr>
        <p:spPr>
          <a:xfrm>
            <a:off x="2819520" y="6324480"/>
            <a:ext cx="41126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32"/>
          <p:cNvSpPr/>
          <p:nvPr/>
        </p:nvSpPr>
        <p:spPr>
          <a:xfrm>
            <a:off x="5419080" y="6017400"/>
            <a:ext cx="83736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Octave Look-Up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57200" y="1600200"/>
            <a:ext cx="82288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 has 4 inputs that select one of 12 values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 has n-bits output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frequency table from Wikipedia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Wikipedia Frequency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57200" y="1600200"/>
            <a:ext cx="82288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 has 4 inputs that select one of 12 values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 has n-bits output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frequency table from Wikipedia (low vals)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  <p:graphicFrame>
        <p:nvGraphicFramePr>
          <p:cNvPr id="336" name="Table 3"/>
          <p:cNvGraphicFramePr/>
          <p:nvPr/>
        </p:nvGraphicFramePr>
        <p:xfrm>
          <a:off x="2514600" y="3581280"/>
          <a:ext cx="3376800" cy="2104560"/>
        </p:xfrm>
        <a:graphic>
          <a:graphicData uri="http://schemas.openxmlformats.org/drawingml/2006/table">
            <a:tbl>
              <a:tblPr/>
              <a:tblGrid>
                <a:gridCol w="983880"/>
                <a:gridCol w="1364040"/>
                <a:gridCol w="1028880"/>
              </a:tblGrid>
              <a:tr h="2095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Key_Num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Freq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27.5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A♯0/B♭0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29.13524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30.86771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C1 Pedal 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32.7032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C♯1/D♭1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34.64783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36.7081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D♯1/E♭1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38.89087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41.20344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43.65353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F♯1/G♭1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46.2493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48.99943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G♯1/A♭1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51.91309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FPGA ROM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1600200"/>
            <a:ext cx="822888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FPGA tries to put tables into RAM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want all our RAM for the CPU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force the FPGA to generate logic instead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Any (n-input/m-output) combinatorial function can be replaced by a PROM</a:t>
            </a:r>
            <a:endParaRPr b="0" lang="en-US" sz="32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reverse is also true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Using logic takes up more FPGA logic resources</a:t>
            </a:r>
            <a:endParaRPr b="0" lang="en-US" sz="32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Plenty left over in this FPGA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9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Forcing Table into ROM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7200" y="1600200"/>
            <a:ext cx="822888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Grant’s UK101 Character ROM shows how this is done</a:t>
            </a:r>
            <a:endParaRPr b="0" lang="en-US" sz="32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ENTITY CharRom IS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: in std_logic_vector(10 downto 0);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 : out std_logic_vector(7 downto 0)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END CharRom;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 behavior of CharRom is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type romtable is array (0 to 2047) of std_logic_vector(7 downto 0);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constant romdata : romtable :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x"5A",x"7E“…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4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Script to Generate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600200"/>
            <a:ext cx="822888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Made Python Script to generate table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 tables in LibreOffice or EXCEL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Save table as .CSV (comma separate file) with separate lines for each element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header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Script: In GitHub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Requires Python 2.7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4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Sending Output to I/O Pin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Using a LSB of the VGA output for testing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These FPGA retrocomputers use 2:2:2 (R:G:B) outputs to resistor networks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Lowest bit shouldn’t be “missed” in this application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4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Third Cut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same long counter chain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do a pre-load (do full range count)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mux to select counter output bits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Control select mux with register from CPU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Only allows 2X frequencies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50,000,000 MHz / 262,144 = 190.7 Hz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2x = 381.4 Hz, 4X = 762.9 Hz, 8X = 1,525.h Hz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51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Third Cut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Sounds on keyboards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190.7 Hz = ~ G3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381.4 Hz = ~ G4 (above middle C)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762.9 Hz = ~ G5 (next up)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1,525.h Hz = ~ G6 (next up)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54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Third Cut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070440" y="2045520"/>
            <a:ext cx="1065960" cy="2590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636080" y="2045520"/>
            <a:ext cx="76140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4:1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070440" y="509328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5889600" y="204552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Toggle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F-F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1903320" y="2045520"/>
            <a:ext cx="68508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Latch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7413840" y="203616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838080" y="2036160"/>
            <a:ext cx="58500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1423800" y="2343960"/>
            <a:ext cx="47880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2589120" y="2343960"/>
            <a:ext cx="47880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4156920" y="2353320"/>
            <a:ext cx="47880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5398200" y="2505600"/>
            <a:ext cx="49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3"/>
          <p:cNvSpPr/>
          <p:nvPr/>
        </p:nvSpPr>
        <p:spPr>
          <a:xfrm flipV="1">
            <a:off x="6956640" y="2477880"/>
            <a:ext cx="45648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4"/>
          <p:cNvSpPr/>
          <p:nvPr/>
        </p:nvSpPr>
        <p:spPr>
          <a:xfrm flipV="1">
            <a:off x="3603600" y="372204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9" name="Picture 1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  <p:sp>
        <p:nvSpPr>
          <p:cNvPr id="370" name="CustomShape 15"/>
          <p:cNvSpPr/>
          <p:nvPr/>
        </p:nvSpPr>
        <p:spPr>
          <a:xfrm flipV="1">
            <a:off x="3603600" y="414468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16"/>
          <p:cNvSpPr/>
          <p:nvPr/>
        </p:nvSpPr>
        <p:spPr>
          <a:xfrm>
            <a:off x="3603600" y="4694760"/>
            <a:ext cx="77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40080" y="1747800"/>
            <a:ext cx="7772040" cy="46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Expect this video series to start off way too simple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Expect creeping elegance (Wikipedia)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software development,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creeping elegance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related to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creeping featurism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second-system effect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is the tendency of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programmers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disproportionately emphasize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elegance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software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at the expense of other requirements such as functionality, shipping schedule, and usability.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 will make stupid mistakes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56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Setting Expectations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6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Fourth Cut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counter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Load counter with starting value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Count from the value to terminal count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Toggle the output every time terminal count is reached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74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Fourth Cut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Loadable counter entity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entity counterLoadable is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port(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clock: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 std_logic;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clear:   in std_logic;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loadVal: in std_logic_vector(7 downto 0);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soundOut: out std_logic;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Q: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out std_logic_vector(18 downto 0)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counterLoadable;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7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Fourth Cut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DDS to generate precise frequencies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50,000,000 Hz clock is 20 nS accuracy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12 notes per octave on a piano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Every octave doubles the frequency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80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Fourth Cut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3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Improving “Fidelity”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Square waves are very harsh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Rising/falling edges have a lot of harmonics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soften the edges or make the steps smaller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Smaller steps with the buzzer reduce the volume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86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Smoothing the edges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real options on the card for smoothing the sharp edges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Reduce drive current from 8 mA?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Buzzer has 100 ohm series resistor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Buzzer impedance is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TBD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89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Characterizing the Buzzer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Buzzers are very small tweeters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OK at high frequencies but still low volume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Very poor at low frequencies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Volume vs frequency curve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9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External Solutions?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I/O connector limitation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 26-pins are either VGA digital, PS/2 or Power/Ground connections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Overcoming limitations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Could steal lower video bits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Sound with slightly disturb video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Green has 6 bits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Steal least significant bit from Red, Green and Blue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Won’t affect video noticeably in the 2:2:2 Retro-computer case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3-bit D/A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Digitize sine wave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Counter start/stop count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9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609480"/>
            <a:ext cx="8228880" cy="55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One - Produce Sound on the Buzzer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FPGA is clocked at 50 MHz </a:t>
            </a:r>
            <a:endParaRPr b="0" lang="en-US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Way too high for sound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Make a counter to create lower frequency</a:t>
            </a:r>
            <a:endParaRPr b="0" lang="en-US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16-bit counter</a:t>
            </a:r>
            <a:endParaRPr b="0" lang="en-US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MSB = 50,000,000 / 2^16 = 762.93 Hz </a:t>
            </a:r>
            <a:endParaRPr b="0" lang="en-US" sz="2800" spc="-1" strike="noStrike">
              <a:latin typeface="Arial"/>
            </a:endParaRPr>
          </a:p>
          <a:p>
            <a:pPr lvl="3" marL="16574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the audio range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Counting through all of the bits results in a symmetric waveform since there’s a full count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14880" y="1600200"/>
            <a:ext cx="1065960" cy="2590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16-bit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14880" y="4648320"/>
            <a:ext cx="1065960" cy="91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 flipV="1">
            <a:off x="3848040" y="327708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848040" y="4237200"/>
            <a:ext cx="77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381560" y="2895480"/>
            <a:ext cx="118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4497120" y="2570760"/>
            <a:ext cx="9126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762 Hz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5730840" y="2582640"/>
            <a:ext cx="1447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 flipV="1">
            <a:off x="3844080" y="373284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45756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Block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Picture 1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40080" y="1747800"/>
            <a:ext cx="7772040" cy="48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entity Counter16Bit is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clock: in std_logic;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-- 50 MHz clock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Q: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out std_logic -- Most Signif Bit of counter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Counter16Bit;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architecture behv of Counter16Bit is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signal Pre_Q: std_logic_vector(15 downto 0);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begin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process(clock, Pre_Q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begin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if rising_edge(clock) then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Pre_Q &lt;= Pre_Q + 1;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if;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process;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Q &lt;= Pre_Q(15); -- MSB of counter goes out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behv;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56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Counter16 VHDL Code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609480"/>
            <a:ext cx="8228880" cy="55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Code: Counter16Bit.vhd at: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https://github.com/douggilliland/MultiComp/tree/master/MultiComp%20(VHDL%20Template)/Components/SoundGen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56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Application>LibreOffice/6.0.5.2$Windows_X86_64 LibreOffice_project/54c8cbb85f300ac59db32fe8a675ff7683cd5a16</Application>
  <Words>2043</Words>
  <Paragraphs>521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2019-04-22T12:05:50Z</dcterms:created>
  <dc:creator>Gilliland, Doug</dc:creator>
  <dc:description/>
  <dc:language>en-US</dc:language>
  <cp:lastModifiedBy/>
  <dcterms:modified xsi:type="dcterms:W3CDTF">2019-04-26T16:11:10Z</dcterms:modified>
  <cp:revision>75</cp:revision>
  <dc:subject/>
  <dc:title>Sound Generator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58</vt:i4>
  </property>
</Properties>
</file>