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66" r:id="rId3"/>
    <p:sldId id="265" r:id="rId4"/>
    <p:sldId id="267" r:id="rId5"/>
    <p:sldId id="270" r:id="rId6"/>
    <p:sldId id="257" r:id="rId7"/>
    <p:sldId id="271" r:id="rId8"/>
    <p:sldId id="263" r:id="rId9"/>
    <p:sldId id="264" r:id="rId10"/>
    <p:sldId id="259" r:id="rId11"/>
    <p:sldId id="260" r:id="rId12"/>
    <p:sldId id="258" r:id="rId13"/>
    <p:sldId id="261" r:id="rId14"/>
    <p:sldId id="269" r:id="rId15"/>
    <p:sldId id="262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7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63195-D781-467D-B9CC-C672B51DBCCE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4DCF0-AC9E-41A2-B2AC-43A1B51B7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80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020C-9389-4FCD-B3E8-157FD05A19D4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R32V2020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2CCC-5BD8-4DCF-ACED-56D681656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74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E497-6FF2-4338-A499-1D2C71F491E4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R32V2020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2CCC-5BD8-4DCF-ACED-56D681656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7246-ED5D-4081-8866-19C5F3177D16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R32V2020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2CCC-5BD8-4DCF-ACED-56D681656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4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0571-C89B-4F2F-9A76-3FFA38D448F0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R32V2020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2CCC-5BD8-4DCF-ACED-56D681656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6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7726-D208-4956-8D56-1426F43A2F37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R32V2020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2CCC-5BD8-4DCF-ACED-56D681656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16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5F2C-EEF9-492F-898F-69B5CDD87D02}" type="datetime1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R32V2020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2CCC-5BD8-4DCF-ACED-56D681656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7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C76D-45B3-4535-B432-CC7FDB627BD7}" type="datetime1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R32V2020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2CCC-5BD8-4DCF-ACED-56D681656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17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ED84-D8C3-459F-B52B-72C3FC892692}" type="datetime1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R32V2020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2CCC-5BD8-4DCF-ACED-56D681656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1FCD-ECE5-4055-8DD9-C99D8AC8A1CE}" type="datetime1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R32V2020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2CCC-5BD8-4DCF-ACED-56D681656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F0B-5D0B-4E4E-9A68-C136F62F3E10}" type="datetime1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R32V2020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2CCC-5BD8-4DCF-ACED-56D681656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37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DACD-84A4-47F6-BA4C-91EF0B432B57}" type="datetime1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R32V2020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2CCC-5BD8-4DCF-ACED-56D681656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3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C3257-152C-4FA4-86BE-8065F02F2C58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R32V2020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22CCC-5BD8-4DCF-ACED-56D681656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1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R32V2020</a:t>
            </a:r>
            <a:br>
              <a:rPr lang="en-US" dirty="0" smtClean="0"/>
            </a:br>
            <a:r>
              <a:rPr lang="en-US" dirty="0" smtClean="0"/>
              <a:t>32-bit RISC Processor in EP4CE6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Land Boards</a:t>
            </a:r>
          </a:p>
          <a:p>
            <a:r>
              <a:rPr lang="en-US" dirty="0" smtClean="0"/>
              <a:t>2019-04-25</a:t>
            </a:r>
            <a:endParaRPr lang="en-US" dirty="0"/>
          </a:p>
        </p:txBody>
      </p:sp>
      <p:pic>
        <p:nvPicPr>
          <p:cNvPr id="1026" name="Picture 2" descr="C:\Users\dgilliland\Documents\GitHub\lb-corporate-Identity\lb-logos\logo-600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5181600"/>
            <a:ext cx="15621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9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Address 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Four independent address spaces</a:t>
            </a:r>
            <a:endParaRPr lang="en-US" dirty="0" smtClean="0"/>
          </a:p>
          <a:p>
            <a:pPr lvl="2"/>
            <a:r>
              <a:rPr lang="en-US" dirty="0"/>
              <a:t>Instruction Space</a:t>
            </a:r>
          </a:p>
          <a:p>
            <a:pPr lvl="2"/>
            <a:r>
              <a:rPr lang="en-US" dirty="0" smtClean="0"/>
              <a:t>Peripheral Space</a:t>
            </a:r>
            <a:endParaRPr lang="en-US" dirty="0" smtClean="0"/>
          </a:p>
          <a:p>
            <a:pPr lvl="2"/>
            <a:r>
              <a:rPr lang="en-US" dirty="0" smtClean="0"/>
              <a:t>Data Space</a:t>
            </a:r>
          </a:p>
          <a:p>
            <a:pPr lvl="2"/>
            <a:r>
              <a:rPr lang="en-US" dirty="0" smtClean="0"/>
              <a:t>Stack Space</a:t>
            </a:r>
            <a:endParaRPr lang="en-US" dirty="0"/>
          </a:p>
          <a:p>
            <a:pPr lvl="1"/>
            <a:r>
              <a:rPr lang="en-US" dirty="0" smtClean="0"/>
              <a:t>There is plenty of interconnect in the FPGA</a:t>
            </a:r>
          </a:p>
          <a:p>
            <a:pPr lvl="1"/>
            <a:r>
              <a:rPr lang="en-US" dirty="0" smtClean="0"/>
              <a:t>Reduces multiplexing</a:t>
            </a:r>
          </a:p>
          <a:p>
            <a:pPr lvl="2"/>
            <a:r>
              <a:rPr lang="en-US" dirty="0" smtClean="0"/>
              <a:t>All writes </a:t>
            </a:r>
            <a:r>
              <a:rPr lang="en-US" dirty="0" smtClean="0"/>
              <a:t>can be essentially </a:t>
            </a:r>
            <a:r>
              <a:rPr lang="en-US" dirty="0" smtClean="0"/>
              <a:t>posted (don’t block the CPU unless the bus is </a:t>
            </a:r>
            <a:r>
              <a:rPr lang="en-US" dirty="0" smtClean="0"/>
              <a:t>busy from the last write</a:t>
            </a:r>
            <a:endParaRPr lang="en-US" dirty="0" smtClean="0"/>
          </a:p>
          <a:p>
            <a:pPr lvl="3"/>
            <a:r>
              <a:rPr lang="en-US" dirty="0" smtClean="0"/>
              <a:t>With internal SRAM, peripheral </a:t>
            </a:r>
            <a:r>
              <a:rPr lang="en-US" dirty="0" smtClean="0"/>
              <a:t>bus </a:t>
            </a:r>
            <a:r>
              <a:rPr lang="en-US" dirty="0" smtClean="0"/>
              <a:t>could be busy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2" descr="C:\Users\dgilliland\Documents\GitHub\lb-corporate-Identity\lb-logos\logo-600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5181600"/>
            <a:ext cx="15621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183F-D01A-402A-9787-1C80408624C6}" type="datetime1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R32V2020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2CCC-5BD8-4DCF-ACED-56D681656C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70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On-chip Dual Port </a:t>
            </a:r>
            <a:r>
              <a:rPr lang="en-US" dirty="0" smtClean="0"/>
              <a:t>RAM</a:t>
            </a:r>
          </a:p>
          <a:p>
            <a:pPr lvl="1"/>
            <a:r>
              <a:rPr lang="en-US" dirty="0"/>
              <a:t>Read-only from the CPU</a:t>
            </a:r>
          </a:p>
          <a:p>
            <a:pPr lvl="1"/>
            <a:r>
              <a:rPr lang="en-US" dirty="0"/>
              <a:t>Writeable from physical loader conn.</a:t>
            </a:r>
          </a:p>
          <a:p>
            <a:r>
              <a:rPr lang="en-US" dirty="0" smtClean="0"/>
              <a:t>32-bit </a:t>
            </a:r>
            <a:r>
              <a:rPr lang="en-US" dirty="0" smtClean="0"/>
              <a:t>instructions</a:t>
            </a:r>
          </a:p>
          <a:p>
            <a:pPr lvl="1"/>
            <a:r>
              <a:rPr lang="en-US" dirty="0" smtClean="0"/>
              <a:t>Fixed instruction length (</a:t>
            </a:r>
            <a:r>
              <a:rPr lang="en-US" dirty="0" smtClean="0"/>
              <a:t>not ever </a:t>
            </a:r>
            <a:r>
              <a:rPr lang="en-US" dirty="0" smtClean="0"/>
              <a:t>variable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Fields in consistent positions</a:t>
            </a:r>
            <a:endParaRPr lang="en-US" dirty="0" smtClean="0"/>
          </a:p>
          <a:p>
            <a:r>
              <a:rPr lang="en-US" dirty="0" smtClean="0"/>
              <a:t>16-bits </a:t>
            </a:r>
            <a:r>
              <a:rPr lang="en-US" dirty="0" smtClean="0"/>
              <a:t>of </a:t>
            </a:r>
            <a:r>
              <a:rPr lang="en-US" dirty="0" smtClean="0"/>
              <a:t>address in EP4 FPGA (extensible)</a:t>
            </a:r>
          </a:p>
          <a:p>
            <a:pPr lvl="1"/>
            <a:r>
              <a:rPr lang="en-US" dirty="0" smtClean="0"/>
              <a:t>Up to 64K instructions</a:t>
            </a:r>
          </a:p>
          <a:p>
            <a:pPr lvl="1"/>
            <a:r>
              <a:rPr lang="en-US" dirty="0" smtClean="0"/>
              <a:t>EP4CE6 has limited space</a:t>
            </a:r>
            <a:endParaRPr lang="en-US" dirty="0" smtClean="0"/>
          </a:p>
        </p:txBody>
      </p:sp>
      <p:pic>
        <p:nvPicPr>
          <p:cNvPr id="4" name="Picture 2" descr="C:\Users\dgilliland\Documents\GitHub\lb-corporate-Identity\lb-logos\logo-600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5181600"/>
            <a:ext cx="15621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5A05-9087-471F-A0CC-4F6F57FBBC83}" type="datetime1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R32V2020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2CCC-5BD8-4DCF-ACED-56D681656C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5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Needs to work with current set of peripherals</a:t>
            </a:r>
          </a:p>
          <a:p>
            <a:pPr lvl="1"/>
            <a:r>
              <a:rPr lang="en-US" dirty="0" smtClean="0"/>
              <a:t>Memory Mapped Display</a:t>
            </a:r>
          </a:p>
          <a:p>
            <a:pPr lvl="1"/>
            <a:r>
              <a:rPr lang="en-US" dirty="0" smtClean="0"/>
              <a:t>Terminal</a:t>
            </a:r>
          </a:p>
          <a:p>
            <a:pPr lvl="1"/>
            <a:r>
              <a:rPr lang="en-US" dirty="0" smtClean="0"/>
              <a:t>UART</a:t>
            </a:r>
          </a:p>
          <a:p>
            <a:pPr lvl="1"/>
            <a:r>
              <a:rPr lang="en-US" dirty="0" smtClean="0"/>
              <a:t>Latches (LEDs,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Read buffers (Switches,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Address/Data match current peripheral space</a:t>
            </a:r>
          </a:p>
          <a:p>
            <a:pPr lvl="1"/>
            <a:r>
              <a:rPr lang="en-US" dirty="0" smtClean="0"/>
              <a:t>16-bits of address</a:t>
            </a:r>
          </a:p>
          <a:p>
            <a:pPr lvl="1"/>
            <a:r>
              <a:rPr lang="en-US" dirty="0" smtClean="0"/>
              <a:t>8-bits of </a:t>
            </a:r>
            <a:r>
              <a:rPr lang="en-US" dirty="0" smtClean="0"/>
              <a:t>data</a:t>
            </a:r>
          </a:p>
          <a:p>
            <a:pPr lvl="2"/>
            <a:r>
              <a:rPr lang="en-US" dirty="0" smtClean="0"/>
              <a:t>Reads/writes use bottom 8 bits of 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dest</a:t>
            </a:r>
            <a:endParaRPr lang="en-US" dirty="0" smtClean="0"/>
          </a:p>
          <a:p>
            <a:pPr lvl="3"/>
            <a:r>
              <a:rPr lang="en-US" dirty="0" smtClean="0"/>
              <a:t>Zero pad the rest of the bits when read</a:t>
            </a:r>
            <a:endParaRPr lang="en-US" dirty="0" smtClean="0"/>
          </a:p>
        </p:txBody>
      </p:sp>
      <p:pic>
        <p:nvPicPr>
          <p:cNvPr id="4" name="Picture 2" descr="C:\Users\dgilliland\Documents\GitHub\lb-corporate-Identity\lb-logos\logo-600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5181600"/>
            <a:ext cx="15621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019F5-36E1-4C90-A09E-D022D692B25F}" type="datetime1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R32V2020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2CCC-5BD8-4DCF-ACED-56D681656CB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355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On-chip </a:t>
            </a:r>
            <a:r>
              <a:rPr lang="en-US" dirty="0" smtClean="0"/>
              <a:t>Dual Port RAM</a:t>
            </a:r>
          </a:p>
          <a:p>
            <a:pPr lvl="1"/>
            <a:r>
              <a:rPr lang="en-US" dirty="0" smtClean="0"/>
              <a:t>Read-Write from the CPU</a:t>
            </a:r>
          </a:p>
          <a:p>
            <a:pPr lvl="1"/>
            <a:r>
              <a:rPr lang="en-US" dirty="0" smtClean="0"/>
              <a:t>External Loader can write only</a:t>
            </a:r>
            <a:endParaRPr lang="en-US" dirty="0" smtClean="0"/>
          </a:p>
          <a:p>
            <a:r>
              <a:rPr lang="en-US" dirty="0"/>
              <a:t>16-bits of address in EP4 FPGA (extensible)</a:t>
            </a:r>
          </a:p>
          <a:p>
            <a:pPr lvl="1"/>
            <a:r>
              <a:rPr lang="en-US" dirty="0"/>
              <a:t>32 bits of data</a:t>
            </a:r>
          </a:p>
          <a:p>
            <a:pPr lvl="1"/>
            <a:r>
              <a:rPr lang="en-US" dirty="0" smtClean="0"/>
              <a:t>Up to 64K Long words of data</a:t>
            </a:r>
          </a:p>
          <a:p>
            <a:r>
              <a:rPr lang="en-US" dirty="0" smtClean="0"/>
              <a:t>Use is strictly limited </a:t>
            </a:r>
            <a:r>
              <a:rPr lang="en-US" dirty="0" smtClean="0"/>
              <a:t>to moves between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 </a:t>
            </a:r>
            <a:r>
              <a:rPr lang="en-US" dirty="0" smtClean="0"/>
              <a:t>Address Space and </a:t>
            </a:r>
            <a:r>
              <a:rPr lang="en-US" dirty="0" smtClean="0"/>
              <a:t>Registers</a:t>
            </a:r>
            <a:endParaRPr lang="en-US" dirty="0" smtClean="0"/>
          </a:p>
        </p:txBody>
      </p:sp>
      <p:pic>
        <p:nvPicPr>
          <p:cNvPr id="4" name="Picture 2" descr="C:\Users\dgilliland\Documents\GitHub\lb-corporate-Identity\lb-logos\logo-600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5181600"/>
            <a:ext cx="15621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720F2-2F17-461D-9365-0C1C2CF8A5AC}" type="datetime1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R32V2020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2CCC-5BD8-4DCF-ACED-56D681656C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21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</a:t>
            </a:r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Uses On-chip </a:t>
            </a:r>
            <a:r>
              <a:rPr lang="en-US" dirty="0" smtClean="0"/>
              <a:t>RAM</a:t>
            </a:r>
          </a:p>
          <a:p>
            <a:r>
              <a:rPr lang="en-US" dirty="0" smtClean="0"/>
              <a:t>16-bits of address is more than enough since there's limited space in internal RAM</a:t>
            </a:r>
          </a:p>
          <a:p>
            <a:r>
              <a:rPr lang="en-US" dirty="0" smtClean="0"/>
              <a:t>32 bits of data</a:t>
            </a:r>
          </a:p>
          <a:p>
            <a:r>
              <a:rPr lang="en-US" dirty="0" smtClean="0"/>
              <a:t>Subroutine calls need the stack pushed/pulled automatically</a:t>
            </a:r>
          </a:p>
          <a:p>
            <a:pPr lvl="1"/>
            <a:r>
              <a:rPr lang="en-US" dirty="0" smtClean="0"/>
              <a:t>Always Push/pull general purpose </a:t>
            </a:r>
            <a:r>
              <a:rPr lang="en-US" dirty="0" err="1" smtClean="0"/>
              <a:t>regs</a:t>
            </a:r>
            <a:endParaRPr lang="en-US" dirty="0" smtClean="0"/>
          </a:p>
          <a:p>
            <a:r>
              <a:rPr lang="en-US" dirty="0" smtClean="0"/>
              <a:t>Resources: Depends on stack depth</a:t>
            </a:r>
            <a:endParaRPr lang="en-US" dirty="0" smtClean="0"/>
          </a:p>
        </p:txBody>
      </p:sp>
      <p:pic>
        <p:nvPicPr>
          <p:cNvPr id="4" name="Picture 2" descr="C:\Users\dgilliland\Documents\GitHub\lb-corporate-Identity\lb-logos\logo-600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5181600"/>
            <a:ext cx="15621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720F2-2F17-461D-9365-0C1C2CF8A5AC}" type="datetime1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R32V2020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2CCC-5BD8-4DCF-ACED-56D681656C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70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32-bits wide</a:t>
            </a:r>
          </a:p>
          <a:p>
            <a:pPr lvl="1"/>
            <a:r>
              <a:rPr lang="en-US" dirty="0" smtClean="0"/>
              <a:t>8-bit wide </a:t>
            </a:r>
            <a:r>
              <a:rPr lang="en-US" dirty="0" err="1" smtClean="0"/>
              <a:t>OpCode</a:t>
            </a:r>
            <a:endParaRPr lang="en-US" dirty="0" smtClean="0"/>
          </a:p>
          <a:p>
            <a:pPr lvl="1"/>
            <a:r>
              <a:rPr lang="en-US" dirty="0" err="1" smtClean="0"/>
              <a:t>rX,rY,rZ</a:t>
            </a:r>
            <a:endParaRPr lang="en-US" dirty="0" smtClean="0"/>
          </a:p>
          <a:p>
            <a:pPr lvl="2"/>
            <a:r>
              <a:rPr lang="en-US" dirty="0" err="1" smtClean="0"/>
              <a:t>rX</a:t>
            </a:r>
            <a:r>
              <a:rPr lang="en-US" dirty="0" smtClean="0"/>
              <a:t> op </a:t>
            </a:r>
            <a:r>
              <a:rPr lang="en-US" dirty="0" err="1" smtClean="0"/>
              <a:t>rY</a:t>
            </a:r>
            <a:r>
              <a:rPr lang="en-US" dirty="0" smtClean="0"/>
              <a:t> =&gt; </a:t>
            </a:r>
            <a:r>
              <a:rPr lang="en-US" dirty="0" err="1" smtClean="0"/>
              <a:t>rZ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4-bit wide source1 register select</a:t>
            </a:r>
          </a:p>
          <a:p>
            <a:pPr lvl="2"/>
            <a:r>
              <a:rPr lang="en-US" dirty="0"/>
              <a:t>4</a:t>
            </a:r>
            <a:r>
              <a:rPr lang="en-US" dirty="0" smtClean="0"/>
              <a:t>-bit wide source2 register select</a:t>
            </a:r>
          </a:p>
          <a:p>
            <a:pPr lvl="2"/>
            <a:r>
              <a:rPr lang="en-US" dirty="0"/>
              <a:t>4</a:t>
            </a:r>
            <a:r>
              <a:rPr lang="en-US" dirty="0" smtClean="0"/>
              <a:t>-bit wide destination register select</a:t>
            </a:r>
          </a:p>
          <a:p>
            <a:pPr lvl="1"/>
            <a:r>
              <a:rPr lang="en-US" dirty="0" smtClean="0"/>
              <a:t>Immediate format</a:t>
            </a:r>
          </a:p>
          <a:p>
            <a:pPr lvl="2"/>
            <a:r>
              <a:rPr lang="en-US" dirty="0" smtClean="0"/>
              <a:t>4-bit wide source1 register select</a:t>
            </a:r>
          </a:p>
          <a:p>
            <a:pPr lvl="2"/>
            <a:r>
              <a:rPr lang="en-US" dirty="0" smtClean="0"/>
              <a:t>16-bit </a:t>
            </a:r>
            <a:r>
              <a:rPr lang="en-US" smtClean="0"/>
              <a:t>wide immediate</a:t>
            </a:r>
            <a:endParaRPr lang="en-US" dirty="0" smtClean="0"/>
          </a:p>
        </p:txBody>
      </p:sp>
      <p:pic>
        <p:nvPicPr>
          <p:cNvPr id="4" name="Picture 2" descr="C:\Users\dgilliland\Documents\GitHub\lb-corporate-Identity\lb-logos\logo-600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5181600"/>
            <a:ext cx="15621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C122-BA76-4A7C-AF18-217110845581}" type="datetime1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R32V2020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2CCC-5BD8-4DCF-ACED-56D681656C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87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dirty="0" err="1" smtClean="0"/>
              <a:t>Opcode</a:t>
            </a:r>
            <a:r>
              <a:rPr lang="en-US" dirty="0" smtClean="0"/>
              <a:t> table spreadsheet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2" descr="C:\Users\dgilliland\Documents\GitHub\lb-corporate-Identity\lb-logos\logo-600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5181600"/>
            <a:ext cx="15621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C122-BA76-4A7C-AF18-217110845581}" type="datetime1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R32V2020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2CCC-5BD8-4DCF-ACED-56D681656C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55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Target Hardware - Low End </a:t>
            </a:r>
            <a:br>
              <a:rPr lang="en-US" dirty="0" smtClean="0"/>
            </a:br>
            <a:r>
              <a:rPr lang="en-US" dirty="0" smtClean="0"/>
              <a:t>Off-the-shelf EP4 FPGA card</a:t>
            </a:r>
            <a:endParaRPr lang="en-US" dirty="0"/>
          </a:p>
        </p:txBody>
      </p:sp>
      <p:pic>
        <p:nvPicPr>
          <p:cNvPr id="4" name="Picture 2" descr="C:\Users\dgilliland\Documents\GitHub\lb-corporate-Identity\lb-logos\logo-600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5181600"/>
            <a:ext cx="15621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dgilliland\Documents\GitHub\lb-boards\FPGA Cards\CycloneIV_Dev_Board\Pictures\C4_Dev_687-720p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6073799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54BE-E891-412A-BF88-D1A6F658C7B0}" type="datetime1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R32V2020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2CCC-5BD8-4DCF-ACED-56D681656CB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525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EP4 On-card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 that has already been tested </a:t>
            </a:r>
            <a:r>
              <a:rPr lang="en-US" dirty="0"/>
              <a:t>with the </a:t>
            </a:r>
            <a:r>
              <a:rPr lang="en-US" dirty="0" err="1"/>
              <a:t>Multicomp</a:t>
            </a:r>
            <a:r>
              <a:rPr lang="en-US" dirty="0"/>
              <a:t> project</a:t>
            </a:r>
          </a:p>
          <a:p>
            <a:pPr lvl="1"/>
            <a:r>
              <a:rPr lang="en-US" dirty="0" smtClean="0"/>
              <a:t>Altera </a:t>
            </a:r>
            <a:r>
              <a:rPr lang="en-US" dirty="0" smtClean="0"/>
              <a:t>EP4CE6 FPGA – 50 MHz clock</a:t>
            </a:r>
          </a:p>
          <a:p>
            <a:pPr lvl="1"/>
            <a:r>
              <a:rPr lang="en-US" dirty="0"/>
              <a:t>USB-Serial</a:t>
            </a:r>
          </a:p>
          <a:p>
            <a:pPr lvl="1"/>
            <a:r>
              <a:rPr lang="en-US" dirty="0"/>
              <a:t>PS/2 keyboard</a:t>
            </a:r>
          </a:p>
          <a:p>
            <a:pPr lvl="1"/>
            <a:r>
              <a:rPr lang="en-US" dirty="0"/>
              <a:t>VGA</a:t>
            </a:r>
          </a:p>
          <a:p>
            <a:pPr lvl="1"/>
            <a:r>
              <a:rPr lang="en-US" dirty="0" smtClean="0"/>
              <a:t>Keys</a:t>
            </a:r>
            <a:r>
              <a:rPr lang="en-US" dirty="0"/>
              <a:t>, LEDs, </a:t>
            </a:r>
            <a:r>
              <a:rPr lang="en-US" dirty="0" smtClean="0"/>
              <a:t>Buzzer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5E71-A03D-462B-B2D3-B7CABC1E0F9A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R32V2020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2CCC-5BD8-4DCF-ACED-56D681656C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6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EP4 On-card Resources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 not yet tested with </a:t>
            </a:r>
            <a:r>
              <a:rPr lang="en-US" dirty="0" err="1" smtClean="0"/>
              <a:t>Multicomp</a:t>
            </a:r>
            <a:endParaRPr lang="en-US" dirty="0" smtClean="0"/>
          </a:p>
          <a:p>
            <a:pPr lvl="1"/>
            <a:r>
              <a:rPr lang="en-US" dirty="0" smtClean="0"/>
              <a:t>SDRAM</a:t>
            </a:r>
            <a:endParaRPr lang="en-US" dirty="0"/>
          </a:p>
          <a:p>
            <a:pPr lvl="1"/>
            <a:r>
              <a:rPr lang="en-US" dirty="0" smtClean="0"/>
              <a:t>4 </a:t>
            </a:r>
            <a:r>
              <a:rPr lang="en-US" dirty="0" smtClean="0"/>
              <a:t>digit, 7 segment display</a:t>
            </a:r>
          </a:p>
          <a:p>
            <a:pPr lvl="1"/>
            <a:r>
              <a:rPr lang="en-US" dirty="0" smtClean="0"/>
              <a:t>A/D</a:t>
            </a:r>
          </a:p>
          <a:p>
            <a:pPr lvl="1"/>
            <a:r>
              <a:rPr lang="en-US" dirty="0" smtClean="0"/>
              <a:t>IR </a:t>
            </a:r>
            <a:r>
              <a:rPr lang="en-US" dirty="0" smtClean="0"/>
              <a:t>receiver</a:t>
            </a:r>
          </a:p>
          <a:p>
            <a:pPr lvl="1"/>
            <a:r>
              <a:rPr lang="en-US" dirty="0"/>
              <a:t>Serial EEPROM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9B54-EBE7-4BC4-BB51-87AB8AEBE13A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R32V2020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2CCC-5BD8-4DCF-ACED-56D681656C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75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VHDL Peripherals</a:t>
            </a:r>
            <a:br>
              <a:rPr lang="en-US" dirty="0" smtClean="0"/>
            </a:br>
            <a:r>
              <a:rPr lang="en-US" dirty="0" smtClean="0"/>
              <a:t>(tested with </a:t>
            </a:r>
            <a:r>
              <a:rPr lang="en-US" dirty="0" err="1" smtClean="0"/>
              <a:t>Multicomp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VGA (2/2/2 video mode)</a:t>
            </a:r>
          </a:p>
          <a:p>
            <a:pPr lvl="1"/>
            <a:r>
              <a:rPr lang="en-US" dirty="0" smtClean="0"/>
              <a:t>Memory Mapped character display (64x32)</a:t>
            </a:r>
          </a:p>
          <a:p>
            <a:pPr lvl="1"/>
            <a:r>
              <a:rPr lang="en-US" dirty="0" smtClean="0"/>
              <a:t>ANSI terminal (UART emulation) display (80x32)</a:t>
            </a:r>
          </a:p>
          <a:p>
            <a:r>
              <a:rPr lang="en-US" dirty="0" smtClean="0"/>
              <a:t>PS/2 Interface (connector on card)</a:t>
            </a:r>
          </a:p>
          <a:p>
            <a:r>
              <a:rPr lang="en-US" dirty="0" smtClean="0"/>
              <a:t>UART</a:t>
            </a:r>
          </a:p>
          <a:p>
            <a:pPr lvl="1"/>
            <a:r>
              <a:rPr lang="en-US" dirty="0" smtClean="0"/>
              <a:t>6850 ACIA (via USB-Serial interface)</a:t>
            </a:r>
          </a:p>
          <a:p>
            <a:r>
              <a:rPr lang="en-US" dirty="0" smtClean="0"/>
              <a:t>Sound</a:t>
            </a:r>
          </a:p>
          <a:p>
            <a:pPr lvl="1"/>
            <a:r>
              <a:rPr lang="en-US" dirty="0" smtClean="0"/>
              <a:t>Various from buzzes to tones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0571-C89B-4F2F-9A76-3FFA38D448F0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R32V2020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2CCC-5BD8-4DCF-ACED-56D681656C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05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in Altera EP4CE6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Cyclone IV lowest end part</a:t>
            </a:r>
          </a:p>
          <a:p>
            <a:r>
              <a:rPr lang="en-US" dirty="0" smtClean="0"/>
              <a:t>Logic Elements (LEs) = 6276</a:t>
            </a:r>
          </a:p>
          <a:p>
            <a:r>
              <a:rPr lang="en-US" dirty="0" smtClean="0"/>
              <a:t>Embedded Memory (1Kx9 blocks) = 30</a:t>
            </a:r>
          </a:p>
          <a:p>
            <a:r>
              <a:rPr lang="en-US" dirty="0" smtClean="0"/>
              <a:t>These elements set the resource budgets</a:t>
            </a:r>
            <a:endParaRPr lang="en-US" dirty="0"/>
          </a:p>
        </p:txBody>
      </p:sp>
      <p:pic>
        <p:nvPicPr>
          <p:cNvPr id="4" name="Picture 2" descr="C:\Users\dgilliland\Documents\GitHub\lb-corporate-Identity\lb-logos\logo-600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5181600"/>
            <a:ext cx="15621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AC6F-DAD3-4B46-8CEA-D200DEDE3E2E}" type="datetime1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R32V2020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2CCC-5BD8-4DCF-ACED-56D681656C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02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Blocks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0571-C89B-4F2F-9A76-3FFA38D448F0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R32V2020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2CCC-5BD8-4DCF-ACED-56D681656CBE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1876425"/>
            <a:ext cx="10668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File</a:t>
            </a:r>
          </a:p>
          <a:p>
            <a:pPr algn="ctr"/>
            <a:r>
              <a:rPr lang="en-US" dirty="0" smtClean="0"/>
              <a:t>16 </a:t>
            </a:r>
            <a:r>
              <a:rPr lang="en-US" dirty="0" err="1" smtClean="0"/>
              <a:t>regs</a:t>
            </a:r>
            <a:endParaRPr lang="en-US" dirty="0" smtClean="0"/>
          </a:p>
          <a:p>
            <a:pPr algn="ctr"/>
            <a:r>
              <a:rPr lang="en-US" dirty="0" smtClean="0"/>
              <a:t>32-bits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3962828"/>
            <a:ext cx="1219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Instruction</a:t>
            </a:r>
          </a:p>
          <a:p>
            <a:pPr algn="ctr"/>
            <a:r>
              <a:rPr lang="en-US" dirty="0" smtClean="0"/>
              <a:t>RAM</a:t>
            </a:r>
          </a:p>
          <a:p>
            <a:pPr algn="ctr"/>
            <a:r>
              <a:rPr lang="en-US" dirty="0" smtClean="0"/>
              <a:t>xKx32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856" y="3962828"/>
            <a:ext cx="1219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RAM</a:t>
            </a:r>
          </a:p>
          <a:p>
            <a:pPr algn="ctr"/>
            <a:r>
              <a:rPr lang="en-US" dirty="0" smtClean="0"/>
              <a:t>xKx32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10856" y="2902449"/>
            <a:ext cx="1219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</a:p>
          <a:p>
            <a:pPr algn="ctr"/>
            <a:r>
              <a:rPr lang="en-US" dirty="0" smtClean="0"/>
              <a:t>RAM</a:t>
            </a:r>
          </a:p>
          <a:p>
            <a:pPr algn="ctr"/>
            <a:r>
              <a:rPr lang="en-US" dirty="0" smtClean="0"/>
              <a:t>xKx32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10000" y="1866900"/>
            <a:ext cx="1219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8-bit</a:t>
            </a:r>
          </a:p>
          <a:p>
            <a:pPr algn="ctr"/>
            <a:r>
              <a:rPr lang="en-US" dirty="0" smtClean="0"/>
              <a:t>I/O</a:t>
            </a:r>
          </a:p>
          <a:p>
            <a:pPr algn="ctr"/>
            <a:r>
              <a:rPr lang="en-US" dirty="0" err="1" smtClean="0"/>
              <a:t>Ctrlr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781800" y="1866900"/>
            <a:ext cx="1219200" cy="914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VGA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781800" y="2902449"/>
            <a:ext cx="1219200" cy="914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PS/2 Keyboard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81800" y="3962828"/>
            <a:ext cx="1219200" cy="914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09800" y="1847850"/>
            <a:ext cx="10668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133600" y="3962828"/>
            <a:ext cx="1219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Instruction</a:t>
            </a:r>
          </a:p>
          <a:p>
            <a:pPr algn="ctr"/>
            <a:r>
              <a:rPr lang="en-US" dirty="0" smtClean="0"/>
              <a:t>Decoder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334000" y="3962828"/>
            <a:ext cx="1219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UART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34000" y="2902449"/>
            <a:ext cx="1219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PS/2 Keyboard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772400" y="5562600"/>
            <a:ext cx="762000" cy="685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VHDL</a:t>
            </a:r>
          </a:p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629400" y="5562600"/>
            <a:ext cx="838200" cy="6663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Hard-</a:t>
            </a:r>
          </a:p>
          <a:p>
            <a:pPr algn="ctr"/>
            <a:r>
              <a:rPr lang="en-US" dirty="0" smtClean="0"/>
              <a:t>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997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16 registers (r0-r15)</a:t>
            </a:r>
          </a:p>
          <a:p>
            <a:r>
              <a:rPr lang="en-US" dirty="0" smtClean="0"/>
              <a:t>32-bits per register</a:t>
            </a:r>
          </a:p>
          <a:p>
            <a:r>
              <a:rPr lang="en-US" dirty="0" smtClean="0"/>
              <a:t>Some registers are dedicated and some are general purpose</a:t>
            </a:r>
          </a:p>
          <a:p>
            <a:r>
              <a:rPr lang="en-US" dirty="0" smtClean="0"/>
              <a:t>Most registers </a:t>
            </a:r>
            <a:r>
              <a:rPr lang="en-US" dirty="0" smtClean="0"/>
              <a:t>clear to zero at reset</a:t>
            </a:r>
          </a:p>
          <a:p>
            <a:r>
              <a:rPr lang="en-US" dirty="0" smtClean="0"/>
              <a:t>Uses </a:t>
            </a:r>
            <a:r>
              <a:rPr lang="en-US" dirty="0" smtClean="0"/>
              <a:t>&lt; 512 Logic Elements (LEs)</a:t>
            </a:r>
          </a:p>
          <a:p>
            <a:pPr lvl="1"/>
            <a:r>
              <a:rPr lang="en-US" dirty="0" smtClean="0"/>
              <a:t>Less than 10% of the available EP4 LEs</a:t>
            </a:r>
          </a:p>
        </p:txBody>
      </p:sp>
      <p:pic>
        <p:nvPicPr>
          <p:cNvPr id="4" name="Picture 2" descr="C:\Users\dgilliland\Documents\GitHub\lb-corporate-Identity\lb-logos\logo-600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5181600"/>
            <a:ext cx="15621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B2A5-4347-43FB-8313-AFE05A448B90}" type="datetime1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R32V2020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2CCC-5BD8-4DCF-ACED-56D681656C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85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File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Some registers are </a:t>
            </a:r>
            <a:r>
              <a:rPr lang="en-US" dirty="0" smtClean="0"/>
              <a:t>dedicated some are Gen </a:t>
            </a:r>
            <a:r>
              <a:rPr lang="en-US" dirty="0" err="1" smtClean="0"/>
              <a:t>Purp</a:t>
            </a:r>
            <a:endParaRPr lang="en-US" dirty="0" smtClean="0"/>
          </a:p>
          <a:p>
            <a:pPr lvl="1"/>
            <a:r>
              <a:rPr lang="en-US" dirty="0" smtClean="0"/>
              <a:t>r8-r15 </a:t>
            </a:r>
            <a:r>
              <a:rPr lang="en-US" dirty="0"/>
              <a:t>= General </a:t>
            </a:r>
            <a:r>
              <a:rPr lang="en-US" dirty="0" smtClean="0"/>
              <a:t>Purpose registers (8)</a:t>
            </a:r>
            <a:endParaRPr lang="en-US" dirty="0"/>
          </a:p>
          <a:p>
            <a:pPr lvl="1"/>
            <a:r>
              <a:rPr lang="en-US" dirty="0" smtClean="0"/>
              <a:t>r0 </a:t>
            </a:r>
            <a:r>
              <a:rPr lang="en-US" dirty="0" smtClean="0"/>
              <a:t>= always 0 (read-only – stores </a:t>
            </a:r>
            <a:r>
              <a:rPr lang="en-US" dirty="0" smtClean="0"/>
              <a:t>won’t </a:t>
            </a:r>
            <a:r>
              <a:rPr lang="en-US" dirty="0" smtClean="0"/>
              <a:t>change value)</a:t>
            </a:r>
          </a:p>
          <a:p>
            <a:pPr lvl="1"/>
            <a:r>
              <a:rPr lang="en-US" dirty="0" smtClean="0"/>
              <a:t>r1 = always 1 (read-only – stores </a:t>
            </a:r>
            <a:r>
              <a:rPr lang="en-US" dirty="0" smtClean="0"/>
              <a:t>won’t </a:t>
            </a:r>
            <a:r>
              <a:rPr lang="en-US" dirty="0" smtClean="0"/>
              <a:t>change value)</a:t>
            </a:r>
          </a:p>
          <a:p>
            <a:pPr lvl="1"/>
            <a:r>
              <a:rPr lang="en-US" dirty="0" smtClean="0"/>
              <a:t>r2 </a:t>
            </a:r>
            <a:r>
              <a:rPr lang="en-US" dirty="0"/>
              <a:t>= </a:t>
            </a:r>
            <a:r>
              <a:rPr lang="en-US" dirty="0" smtClean="0"/>
              <a:t>always all 1’s (0xffff)</a:t>
            </a:r>
            <a:endParaRPr lang="en-US" dirty="0"/>
          </a:p>
          <a:p>
            <a:pPr lvl="1"/>
            <a:r>
              <a:rPr lang="en-US" dirty="0" smtClean="0"/>
              <a:t>r3 </a:t>
            </a:r>
            <a:r>
              <a:rPr lang="en-US" dirty="0" smtClean="0"/>
              <a:t>= </a:t>
            </a:r>
            <a:r>
              <a:rPr lang="en-US" dirty="0" smtClean="0"/>
              <a:t>Condition Code</a:t>
            </a:r>
          </a:p>
          <a:p>
            <a:pPr lvl="1"/>
            <a:r>
              <a:rPr lang="en-US" dirty="0" smtClean="0"/>
              <a:t>r4 = Stack Address</a:t>
            </a:r>
          </a:p>
          <a:p>
            <a:pPr lvl="1"/>
            <a:r>
              <a:rPr lang="en-US" dirty="0" smtClean="0"/>
              <a:t>r5 = Peripheral Address</a:t>
            </a:r>
          </a:p>
          <a:p>
            <a:pPr lvl="1"/>
            <a:r>
              <a:rPr lang="en-US" dirty="0" smtClean="0"/>
              <a:t>r6 = Data Address</a:t>
            </a:r>
          </a:p>
          <a:p>
            <a:pPr lvl="1"/>
            <a:r>
              <a:rPr lang="en-US" dirty="0" smtClean="0"/>
              <a:t>r7 = Program Address (loadable or auto-increment)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1CE1-BD4A-4211-847E-3FB695D56916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R32V2020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2CCC-5BD8-4DCF-ACED-56D681656C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16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619</Words>
  <Application>Microsoft Office PowerPoint</Application>
  <PresentationFormat>On-screen Show (4:3)</PresentationFormat>
  <Paragraphs>183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R32V2020 32-bit RISC Processor in EP4CE6</vt:lpstr>
      <vt:lpstr>Target Hardware - Low End  Off-the-shelf EP4 FPGA card</vt:lpstr>
      <vt:lpstr>EP4 On-card Resources</vt:lpstr>
      <vt:lpstr>EP4 On-card Resources (cont’d)</vt:lpstr>
      <vt:lpstr>VHDL Peripherals (tested with Multicomp)</vt:lpstr>
      <vt:lpstr>Resources in Altera EP4CE6</vt:lpstr>
      <vt:lpstr>Architecture Blocks</vt:lpstr>
      <vt:lpstr>Register File</vt:lpstr>
      <vt:lpstr>Register File (Cont’d)</vt:lpstr>
      <vt:lpstr>Separate Address Spaces</vt:lpstr>
      <vt:lpstr>Instruction Space</vt:lpstr>
      <vt:lpstr>Peripheral Space</vt:lpstr>
      <vt:lpstr>Data Space</vt:lpstr>
      <vt:lpstr>Stack Space</vt:lpstr>
      <vt:lpstr>Instruction Format</vt:lpstr>
      <vt:lpstr>Opcode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RISC in EP4CE6</dc:title>
  <dc:creator>Gilliland, Doug</dc:creator>
  <cp:lastModifiedBy>Gilliland, Doug</cp:lastModifiedBy>
  <cp:revision>33</cp:revision>
  <dcterms:created xsi:type="dcterms:W3CDTF">2019-04-25T11:59:18Z</dcterms:created>
  <dcterms:modified xsi:type="dcterms:W3CDTF">2019-04-25T18:56:06Z</dcterms:modified>
</cp:coreProperties>
</file>