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.jpeg" ContentType="image/jpeg"/>
  <Override PartName="/ppt/media/image11.png" ContentType="image/png"/>
  <Override PartName="/ppt/media/image6.png" ContentType="image/png"/>
  <Override PartName="/ppt/media/image22.png" ContentType="image/png"/>
  <Override PartName="/ppt/media/image5.png" ContentType="image/png"/>
  <Override PartName="/ppt/media/image10.png" ContentType="image/png"/>
  <Override PartName="/ppt/media/image21.png" ContentType="image/png"/>
  <Override PartName="/ppt/media/image19.png" ContentType="image/png"/>
  <Override PartName="/ppt/media/image3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4.jpeg" ContentType="image/jpeg"/>
  <Override PartName="/ppt/media/image2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jpe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6" descr="HD-PanelContent-GrommetsCombined.png"/>
          <p:cNvPicPr/>
          <p:nvPr/>
        </p:nvPicPr>
        <p:blipFill>
          <a:blip r:embed="rId3"/>
          <a:stretch/>
        </p:blipFill>
        <p:spPr>
          <a:xfrm>
            <a:off x="0" y="0"/>
            <a:ext cx="12187440" cy="6854760"/>
          </a:xfrm>
          <a:prstGeom prst="rect">
            <a:avLst/>
          </a:prstGeom>
          <a:ln>
            <a:noFill/>
          </a:ln>
        </p:spPr>
      </p:pic>
      <p:pic>
        <p:nvPicPr>
          <p:cNvPr id="1" name="Picture 8" descr="HD-PanelTitle-GrommetsCombined.png"/>
          <p:cNvPicPr/>
          <p:nvPr/>
        </p:nvPicPr>
        <p:blipFill>
          <a:blip r:embed="rId4"/>
          <a:stretch/>
        </p:blipFill>
        <p:spPr>
          <a:xfrm>
            <a:off x="0" y="0"/>
            <a:ext cx="12187440" cy="6854760"/>
          </a:xfrm>
          <a:prstGeom prst="rect">
            <a:avLst/>
          </a:prstGeom>
          <a:ln>
            <a:noFill/>
          </a:ln>
        </p:spPr>
      </p:pic>
      <p:sp>
        <p:nvSpPr>
          <p:cNvPr id="2" name="Line 1"/>
          <p:cNvSpPr/>
          <p:nvPr/>
        </p:nvSpPr>
        <p:spPr>
          <a:xfrm>
            <a:off x="2692080" y="3521880"/>
            <a:ext cx="6815880" cy="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6" descr="HD-PanelContent-GrommetsCombined.png"/>
          <p:cNvPicPr/>
          <p:nvPr/>
        </p:nvPicPr>
        <p:blipFill>
          <a:blip r:embed="rId3"/>
          <a:stretch/>
        </p:blipFill>
        <p:spPr>
          <a:xfrm>
            <a:off x="0" y="0"/>
            <a:ext cx="12187440" cy="6854760"/>
          </a:xfrm>
          <a:prstGeom prst="rect">
            <a:avLst/>
          </a:prstGeom>
          <a:ln>
            <a:noFill/>
          </a:ln>
        </p:spPr>
      </p:pic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2692440" y="1871280"/>
            <a:ext cx="6814080" cy="151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 fontScale="88000"/>
          </a:bodyPr>
          <a:p>
            <a:pPr algn="ctr">
              <a:lnSpc>
                <a:spcPct val="100000"/>
              </a:lnSpc>
            </a:pPr>
            <a:r>
              <a:rPr b="1" lang="pt-BR" sz="5400" spc="-1" strike="noStrike">
                <a:solidFill>
                  <a:srgbClr val="de937f"/>
                </a:solidFill>
                <a:latin typeface="Arial"/>
                <a:ea typeface="DejaVu Sans"/>
              </a:rPr>
              <a:t>Mãe Gestante - 'WEB' </a:t>
            </a:r>
            <a:endParaRPr b="0" lang="pt-BR" sz="54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2692440" y="3657600"/>
            <a:ext cx="6814080" cy="131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pt-BR" sz="2100" spc="-1" strike="noStrike">
                <a:solidFill>
                  <a:srgbClr val="602636"/>
                </a:solidFill>
                <a:latin typeface="Arial"/>
                <a:ea typeface="DejaVu Sans"/>
              </a:rPr>
              <a:t>Descrição das páginas do protótipo para a 'WEB' Mãe Gestante.</a:t>
            </a:r>
            <a:endParaRPr b="0" lang="pt-BR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6405840" y="467280"/>
            <a:ext cx="3930840" cy="159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1" lang="pt-BR" sz="2800" spc="-1" strike="noStrike">
                <a:solidFill>
                  <a:srgbClr val="de937f"/>
                </a:solidFill>
                <a:latin typeface="Arial"/>
                <a:ea typeface="Noto Sans CJK SC"/>
              </a:rPr>
              <a:t>Marcar Consulta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6405840" y="2067480"/>
            <a:ext cx="3930840" cy="381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528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602636"/>
                </a:solidFill>
                <a:latin typeface="Arial"/>
                <a:ea typeface="DejaVu Sans"/>
              </a:rPr>
              <a:t>Faz o agendamento de uma consulta, com base nos dados de profissionais existentes no sistema. </a:t>
            </a:r>
            <a:endParaRPr b="0" lang="pt-BR" sz="1800" spc="-1" strike="noStrike">
              <a:latin typeface="Arial"/>
            </a:endParaRPr>
          </a:p>
          <a:p>
            <a:pPr marL="216000" indent="-21528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602636"/>
                </a:solidFill>
                <a:latin typeface="Arial"/>
                <a:ea typeface="DejaVu Sans"/>
              </a:rPr>
              <a:t>Esse agendamento será mostrado na tela de 'Admin' para o usuário.</a:t>
            </a:r>
            <a:endParaRPr b="0" lang="pt-BR" sz="1800" spc="-1" strike="noStrike">
              <a:latin typeface="Arial"/>
            </a:endParaRPr>
          </a:p>
          <a:p>
            <a:pPr marL="216000" indent="-21528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602636"/>
                </a:solidFill>
                <a:latin typeface="Arial"/>
                <a:ea typeface="DejaVu Sans"/>
              </a:rPr>
              <a:t>A marcação da consulta é enviada para o banco do sistema.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08" name="Imagem 1" descr=""/>
          <p:cNvPicPr/>
          <p:nvPr/>
        </p:nvPicPr>
        <p:blipFill>
          <a:blip r:embed="rId1"/>
          <a:stretch/>
        </p:blipFill>
        <p:spPr>
          <a:xfrm>
            <a:off x="1908360" y="824040"/>
            <a:ext cx="3232080" cy="5053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6511680" y="467280"/>
            <a:ext cx="3930840" cy="159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1" lang="pt-BR" sz="2800" spc="-1" strike="noStrike">
                <a:solidFill>
                  <a:srgbClr val="de937f"/>
                </a:solidFill>
                <a:latin typeface="Arial"/>
                <a:ea typeface="Noto Sans CJK SC"/>
              </a:rPr>
              <a:t>Upload Cartão Gestante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6511680" y="2067480"/>
            <a:ext cx="3930840" cy="381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16000" indent="-21528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602636"/>
                </a:solidFill>
                <a:latin typeface="Arial"/>
                <a:ea typeface="DejaVu Sans"/>
              </a:rPr>
              <a:t>Apresenta campos apropriados para a realização de um ‘upload’ do cartão da gestante.</a:t>
            </a:r>
            <a:endParaRPr b="0" lang="pt-BR" sz="1800" spc="-1" strike="noStrike">
              <a:latin typeface="Arial"/>
            </a:endParaRPr>
          </a:p>
          <a:p>
            <a:pPr marL="216000" indent="-21528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602636"/>
                </a:solidFill>
                <a:latin typeface="Arial"/>
                <a:ea typeface="DejaVu Sans"/>
              </a:rPr>
              <a:t>O arquivo é armazenado no sistema e suas informações de localização no banco.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11" name="Imagem 1" descr=""/>
          <p:cNvPicPr/>
          <p:nvPr/>
        </p:nvPicPr>
        <p:blipFill>
          <a:blip r:embed="rId1"/>
          <a:stretch/>
        </p:blipFill>
        <p:spPr>
          <a:xfrm>
            <a:off x="2135160" y="875160"/>
            <a:ext cx="3048840" cy="5135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6472080" y="717480"/>
            <a:ext cx="3930840" cy="159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1" lang="pt-BR" sz="2800" spc="-1" strike="noStrike">
                <a:solidFill>
                  <a:srgbClr val="de937f"/>
                </a:solidFill>
                <a:latin typeface="Arial"/>
                <a:ea typeface="Noto Sans CJK SC"/>
              </a:rPr>
              <a:t>Cartão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6312960" y="2222280"/>
            <a:ext cx="3930840" cy="381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528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602636"/>
                </a:solidFill>
                <a:latin typeface="Arial"/>
                <a:ea typeface="Noto Sans CJK SC"/>
              </a:rPr>
              <a:t>Colhe as informações do cartão de crédito, responsável pelo pagamento do plano, mês a mês.</a:t>
            </a:r>
            <a:endParaRPr b="0" lang="pt-BR" sz="1800" spc="-1" strike="noStrike">
              <a:latin typeface="Arial"/>
            </a:endParaRPr>
          </a:p>
          <a:p>
            <a:pPr marL="216000" indent="-21528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602636"/>
                </a:solidFill>
                <a:latin typeface="Arial"/>
                <a:ea typeface="Noto Sans CJK SC"/>
              </a:rPr>
              <a:t>Após, colher os dados do cartão e suas validações, registra-o no banco do sistema. </a:t>
            </a:r>
            <a:endParaRPr b="0" lang="pt-BR" sz="1800" spc="-1" strike="noStrike">
              <a:latin typeface="Arial"/>
            </a:endParaRPr>
          </a:p>
          <a:p>
            <a:pPr marL="216000" indent="-21528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602636"/>
                </a:solidFill>
                <a:latin typeface="Arial"/>
                <a:ea typeface="Noto Sans CJK SC"/>
              </a:rPr>
              <a:t>Assim, o processo de cadastro no sistema está fechado e o usuário é direcionado para realizar o login.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14" name="Imagem 1" descr=""/>
          <p:cNvPicPr/>
          <p:nvPr/>
        </p:nvPicPr>
        <p:blipFill>
          <a:blip r:embed="rId1"/>
          <a:stretch/>
        </p:blipFill>
        <p:spPr>
          <a:xfrm>
            <a:off x="1924200" y="717480"/>
            <a:ext cx="3163320" cy="5315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6246720" y="560160"/>
            <a:ext cx="3930840" cy="159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pt-BR" sz="2800" spc="-1" strike="noStrike">
                <a:solidFill>
                  <a:srgbClr val="de937f"/>
                </a:solidFill>
                <a:latin typeface="Arial"/>
                <a:ea typeface="Noto Sans CJK SC"/>
              </a:rPr>
              <a:t>Cadastro Profissional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6246720" y="2160360"/>
            <a:ext cx="3930840" cy="381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528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602636"/>
                </a:solidFill>
                <a:latin typeface="Arial"/>
                <a:ea typeface="DejaVu Sans"/>
              </a:rPr>
              <a:t>Colhe os dados para o cadastramento do profissional e os registra no sistema, esses dados alimentarão a tela de Cadastro de Consulta.</a:t>
            </a:r>
            <a:endParaRPr b="0" lang="pt-BR" sz="1800" spc="-1" strike="noStrike">
              <a:latin typeface="Arial"/>
            </a:endParaRPr>
          </a:p>
          <a:p>
            <a:pPr marL="216000" indent="-21528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602636"/>
                </a:solidFill>
                <a:latin typeface="Arial"/>
                <a:ea typeface="DejaVu Sans"/>
              </a:rPr>
              <a:t>Envia os dados para o banco do sistema.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17" name="Imagem 1" descr=""/>
          <p:cNvPicPr/>
          <p:nvPr/>
        </p:nvPicPr>
        <p:blipFill>
          <a:blip r:embed="rId1"/>
          <a:stretch/>
        </p:blipFill>
        <p:spPr>
          <a:xfrm>
            <a:off x="1669680" y="811800"/>
            <a:ext cx="3260880" cy="5256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6458760" y="599760"/>
            <a:ext cx="3930840" cy="159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1" lang="pt-BR" sz="2800" spc="-1" strike="noStrike">
                <a:solidFill>
                  <a:srgbClr val="de937f"/>
                </a:solidFill>
                <a:latin typeface="Arial"/>
                <a:ea typeface="Noto Sans CJK SC"/>
              </a:rPr>
              <a:t>Receitas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6458760" y="2067480"/>
            <a:ext cx="3930840" cy="381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528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602636"/>
                </a:solidFill>
                <a:latin typeface="Arial"/>
                <a:ea typeface="DejaVu Sans"/>
              </a:rPr>
              <a:t>O profissional deve cadastrar no sistema a mesma receita passada para a gestante.</a:t>
            </a:r>
            <a:endParaRPr b="0" lang="pt-BR" sz="1800" spc="-1" strike="noStrike">
              <a:latin typeface="Arial"/>
            </a:endParaRPr>
          </a:p>
          <a:p>
            <a:pPr marL="216000" indent="-21528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602636"/>
                </a:solidFill>
                <a:latin typeface="Arial"/>
                <a:ea typeface="DejaVu Sans"/>
              </a:rPr>
              <a:t>A receita cadastrada deve ser enviada para o banco do sistema.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20" name="Imagem 1" descr=""/>
          <p:cNvPicPr/>
          <p:nvPr/>
        </p:nvPicPr>
        <p:blipFill>
          <a:blip r:embed="rId1"/>
          <a:stretch/>
        </p:blipFill>
        <p:spPr>
          <a:xfrm>
            <a:off x="2135520" y="708480"/>
            <a:ext cx="3036240" cy="5306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6418800" y="613080"/>
            <a:ext cx="3930840" cy="159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1" lang="pt-BR" sz="2800" spc="-1" strike="noStrike">
                <a:solidFill>
                  <a:srgbClr val="de937f"/>
                </a:solidFill>
                <a:latin typeface="Arial"/>
                <a:ea typeface="Noto Sans CJK SC"/>
              </a:rPr>
              <a:t>Contato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6418800" y="2067480"/>
            <a:ext cx="3930840" cy="381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528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602636"/>
                </a:solidFill>
                <a:latin typeface="Arial"/>
                <a:ea typeface="Noto Sans CJK SC"/>
              </a:rPr>
              <a:t>Permite o envio de um contato via e-mail.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23" name="Imagem 1" descr=""/>
          <p:cNvPicPr/>
          <p:nvPr/>
        </p:nvPicPr>
        <p:blipFill>
          <a:blip r:embed="rId1"/>
          <a:stretch/>
        </p:blipFill>
        <p:spPr>
          <a:xfrm>
            <a:off x="1940760" y="780840"/>
            <a:ext cx="3146760" cy="5096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6564600" y="560160"/>
            <a:ext cx="3930840" cy="159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1" lang="pt-BR" sz="2800" spc="-1" strike="noStrike">
                <a:solidFill>
                  <a:srgbClr val="de937f"/>
                </a:solidFill>
                <a:latin typeface="Arial"/>
                <a:ea typeface="Noto Sans CJK SC"/>
              </a:rPr>
              <a:t>Sobre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6564600" y="2067480"/>
            <a:ext cx="3930840" cy="381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528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602636"/>
                </a:solidFill>
                <a:latin typeface="Arial"/>
                <a:ea typeface="Noto Sans CJK SC"/>
              </a:rPr>
              <a:t>Apresenta informações sobre o sistema.</a:t>
            </a:r>
            <a:endParaRPr b="0" lang="pt-BR" sz="1800" spc="-1" strike="noStrike">
              <a:latin typeface="Arial"/>
            </a:endParaRPr>
          </a:p>
          <a:p>
            <a:pPr marL="216000" indent="-21528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602636"/>
                </a:solidFill>
                <a:latin typeface="Arial"/>
                <a:ea typeface="Noto Sans CJK SC"/>
              </a:rPr>
              <a:t>Alguns detalhes do sistema, como versão e outros são apresentados aqui.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26" name="Imagem 1" descr=""/>
          <p:cNvPicPr/>
          <p:nvPr/>
        </p:nvPicPr>
        <p:blipFill>
          <a:blip r:embed="rId1"/>
          <a:stretch/>
        </p:blipFill>
        <p:spPr>
          <a:xfrm>
            <a:off x="2027520" y="779760"/>
            <a:ext cx="3086280" cy="5227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6564600" y="560160"/>
            <a:ext cx="3930840" cy="159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1" lang="pt-BR" sz="2800" spc="-1" strike="noStrike">
                <a:solidFill>
                  <a:srgbClr val="de937f"/>
                </a:solidFill>
                <a:latin typeface="Arial"/>
                <a:ea typeface="Noto Sans CJK SC"/>
              </a:rPr>
              <a:t>Recupera Senha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6564600" y="2067480"/>
            <a:ext cx="3930840" cy="381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528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602636"/>
                </a:solidFill>
                <a:latin typeface="Arial"/>
                <a:ea typeface="Noto Sans CJK SC"/>
              </a:rPr>
              <a:t>O e-mail da usuária é solicitada para o envio de um link de alteração da senha.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29" name="Imagem 1_0" descr=""/>
          <p:cNvPicPr/>
          <p:nvPr/>
        </p:nvPicPr>
        <p:blipFill>
          <a:blip r:embed="rId1"/>
          <a:stretch/>
        </p:blipFill>
        <p:spPr>
          <a:xfrm>
            <a:off x="2027520" y="779760"/>
            <a:ext cx="3086280" cy="5227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6564600" y="560160"/>
            <a:ext cx="3930840" cy="159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1" lang="pt-BR" sz="2800" spc="-1" strike="noStrike">
                <a:solidFill>
                  <a:srgbClr val="de937f"/>
                </a:solidFill>
                <a:latin typeface="Arial"/>
                <a:ea typeface="Noto Sans CJK SC"/>
              </a:rPr>
              <a:t>Altera Senha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6564600" y="2067480"/>
            <a:ext cx="3930840" cy="381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528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602636"/>
                </a:solidFill>
                <a:latin typeface="Arial"/>
                <a:ea typeface="Noto Sans CJK SC"/>
              </a:rPr>
              <a:t>Solicita a troca da senha para a gestante ou do profissional no sistema.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32" name="Imagem 1_1" descr=""/>
          <p:cNvPicPr/>
          <p:nvPr/>
        </p:nvPicPr>
        <p:blipFill>
          <a:blip r:embed="rId1"/>
          <a:stretch/>
        </p:blipFill>
        <p:spPr>
          <a:xfrm>
            <a:off x="2027520" y="779760"/>
            <a:ext cx="3086280" cy="5227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1296000" y="560160"/>
            <a:ext cx="9647280" cy="159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1" lang="pt-BR" sz="2800" spc="-1" strike="noStrike">
                <a:solidFill>
                  <a:srgbClr val="de937f"/>
                </a:solidFill>
                <a:latin typeface="Arial"/>
                <a:ea typeface="Noto Sans CJK SC"/>
              </a:rPr>
              <a:t>Caso de Uso do Sistema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1296000" y="2067480"/>
            <a:ext cx="9647280" cy="381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</a:pPr>
            <a:r>
              <a:rPr b="0" lang="pt-BR" sz="1800" spc="-1" strike="noStrike">
                <a:solidFill>
                  <a:srgbClr val="602636"/>
                </a:solidFill>
                <a:latin typeface="Arial"/>
                <a:ea typeface="Noto Sans CJK SC"/>
              </a:rPr>
              <a:t>Sistema ‘Web’ do projeto para o terceiro setor denominado ‘Mãe Gestante’. Com todas a páginas básicas do MVC, além das que recebem redirecionamento pelo ‘App’. Que, utiliza um banco de dados relacional. Esse banco deve alimentar uma ‘Api’ e as páginas do próprio sistema ‘Web’.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6863400" y="732240"/>
            <a:ext cx="3465720" cy="136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pt-BR" sz="2800" spc="-1" strike="noStrike">
                <a:solidFill>
                  <a:srgbClr val="de937f"/>
                </a:solidFill>
                <a:latin typeface="Arial"/>
                <a:ea typeface="DejaVu Sans"/>
              </a:rPr>
              <a:t>Home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6630840" y="2424240"/>
            <a:ext cx="3930840" cy="267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16000" indent="-21528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602636"/>
                </a:solidFill>
                <a:latin typeface="Arial"/>
                <a:ea typeface="DejaVu Sans"/>
              </a:rPr>
              <a:t>Essa tela carrega informações do sistema 'WEB' e, contém a navegação básica.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84" name="Imagem 5_0" descr=""/>
          <p:cNvPicPr/>
          <p:nvPr/>
        </p:nvPicPr>
        <p:blipFill>
          <a:blip r:embed="rId1"/>
          <a:stretch/>
        </p:blipFill>
        <p:spPr>
          <a:xfrm>
            <a:off x="2024280" y="872280"/>
            <a:ext cx="3106800" cy="5208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1296000" y="560160"/>
            <a:ext cx="9647280" cy="159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1" lang="pt-BR" sz="2800" spc="-1" strike="noStrike">
                <a:solidFill>
                  <a:srgbClr val="de937f"/>
                </a:solidFill>
                <a:latin typeface="Arial"/>
                <a:ea typeface="Noto Sans CJK SC"/>
              </a:rPr>
              <a:t>Protótipo Navegável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1296000" y="2067480"/>
            <a:ext cx="9647280" cy="381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</a:pPr>
            <a:r>
              <a:rPr b="0" lang="pt-BR" sz="1800" spc="-1" strike="noStrike">
                <a:solidFill>
                  <a:srgbClr val="602636"/>
                </a:solidFill>
                <a:latin typeface="Arial"/>
                <a:ea typeface="Noto Sans CJK SC"/>
              </a:rPr>
              <a:t>Sistema ‘Web’ do projeto para o terceiro setor denominado ‘Mãe Gestante’. Com todas a páginas básicas do MVC, além das que recebem redirecionamento pelo ‘App’. Que, utiliza um banco de dados relacional. Esse banco deve alimentar uma ‘Api’ e as páginas do próprio sistema ‘Web’.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2692440" y="1871280"/>
            <a:ext cx="6814080" cy="151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pt-BR" sz="6600" spc="-1" strike="noStrike">
                <a:solidFill>
                  <a:srgbClr val="de937f"/>
                </a:solidFill>
                <a:latin typeface="Arial"/>
                <a:ea typeface="DejaVu Sans"/>
              </a:rPr>
              <a:t>Obrigado!</a:t>
            </a:r>
            <a:endParaRPr b="0" lang="pt-BR" sz="6600" spc="-1" strike="noStrike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2692440" y="3511800"/>
            <a:ext cx="6814080" cy="177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20000"/>
              </a:lnSpc>
              <a:spcBef>
                <a:spcPts val="1120"/>
              </a:spcBef>
              <a:tabLst>
                <a:tab algn="l" pos="0"/>
              </a:tabLst>
            </a:pPr>
            <a:r>
              <a:rPr b="0" lang="pt-BR" sz="5600" spc="-1" strike="noStrike">
                <a:solidFill>
                  <a:srgbClr val="602636"/>
                </a:solidFill>
                <a:latin typeface="Arial"/>
                <a:ea typeface="DejaVu Sans"/>
              </a:rPr>
              <a:t>Andréa Silva Almeida - (andrea.almeida@aluno.faculdadeimpacta.com.br).</a:t>
            </a:r>
            <a:endParaRPr b="0" lang="pt-BR" sz="5600" spc="-1" strike="noStrike">
              <a:latin typeface="Arial"/>
            </a:endParaRPr>
          </a:p>
          <a:p>
            <a:pPr algn="ctr">
              <a:lnSpc>
                <a:spcPct val="120000"/>
              </a:lnSpc>
              <a:spcBef>
                <a:spcPts val="1120"/>
              </a:spcBef>
              <a:tabLst>
                <a:tab algn="l" pos="0"/>
              </a:tabLst>
            </a:pPr>
            <a:r>
              <a:rPr b="0" lang="pt-BR" sz="5600" spc="-1" strike="noStrike">
                <a:solidFill>
                  <a:srgbClr val="602636"/>
                </a:solidFill>
                <a:latin typeface="Arial"/>
                <a:ea typeface="DejaVu Sans"/>
              </a:rPr>
              <a:t>Caroline A O Maciel Silva - (caroline.maciel@aluno.faculdadeimpacta.com.br).</a:t>
            </a:r>
            <a:endParaRPr b="0" lang="pt-BR" sz="5600" spc="-1" strike="noStrike">
              <a:latin typeface="Arial"/>
            </a:endParaRPr>
          </a:p>
          <a:p>
            <a:pPr algn="ctr">
              <a:lnSpc>
                <a:spcPct val="120000"/>
              </a:lnSpc>
              <a:spcBef>
                <a:spcPts val="1120"/>
              </a:spcBef>
              <a:tabLst>
                <a:tab algn="l" pos="0"/>
              </a:tabLst>
            </a:pPr>
            <a:r>
              <a:rPr b="0" lang="pt-BR" sz="5600" spc="-1" strike="noStrike">
                <a:solidFill>
                  <a:srgbClr val="602636"/>
                </a:solidFill>
                <a:latin typeface="Arial"/>
                <a:ea typeface="DejaVu Sans"/>
              </a:rPr>
              <a:t>Danilo Henrique Chakrian do Nascimento - (danilo.chakrian@aluno.faculdadeimpacta.com.br).</a:t>
            </a:r>
            <a:endParaRPr b="0" lang="pt-BR" sz="5600" spc="-1" strike="noStrike">
              <a:latin typeface="Arial"/>
            </a:endParaRPr>
          </a:p>
          <a:p>
            <a:pPr algn="ctr">
              <a:lnSpc>
                <a:spcPct val="120000"/>
              </a:lnSpc>
              <a:spcBef>
                <a:spcPts val="1120"/>
              </a:spcBef>
              <a:tabLst>
                <a:tab algn="l" pos="0"/>
              </a:tabLst>
            </a:pPr>
            <a:r>
              <a:rPr b="0" lang="pt-BR" sz="5600" spc="-1" strike="noStrike">
                <a:solidFill>
                  <a:srgbClr val="602636"/>
                </a:solidFill>
                <a:latin typeface="Arial"/>
                <a:ea typeface="DejaVu Sans"/>
              </a:rPr>
              <a:t>Douglas G. De Souza - (douglas.goncalves@aluno.faculdadeimpacta.com.br).</a:t>
            </a:r>
            <a:endParaRPr b="0" lang="pt-BR" sz="5600" spc="-1" strike="noStrike">
              <a:latin typeface="Arial"/>
            </a:endParaRPr>
          </a:p>
          <a:p>
            <a:pPr algn="ctr">
              <a:lnSpc>
                <a:spcPct val="120000"/>
              </a:lnSpc>
              <a:spcBef>
                <a:spcPts val="1120"/>
              </a:spcBef>
              <a:tabLst>
                <a:tab algn="l" pos="0"/>
              </a:tabLst>
            </a:pPr>
            <a:r>
              <a:rPr b="0" lang="pt-BR" sz="5600" spc="-1" strike="noStrike">
                <a:solidFill>
                  <a:srgbClr val="602636"/>
                </a:solidFill>
                <a:latin typeface="Arial"/>
                <a:ea typeface="DejaVu Sans"/>
              </a:rPr>
              <a:t>Felipe Matheus de Arruda SIlva - (felipe.matheus@aluno.faculdadeimpacta.com.br).</a:t>
            </a:r>
            <a:endParaRPr b="0" lang="pt-BR" sz="5600" spc="-1" strike="noStrike">
              <a:latin typeface="Arial"/>
            </a:endParaRPr>
          </a:p>
          <a:p>
            <a:pPr algn="ctr">
              <a:lnSpc>
                <a:spcPct val="120000"/>
              </a:lnSpc>
              <a:spcBef>
                <a:spcPts val="1120"/>
              </a:spcBef>
              <a:tabLst>
                <a:tab algn="l" pos="0"/>
              </a:tabLst>
            </a:pPr>
            <a:r>
              <a:rPr b="0" lang="pt-BR" sz="5600" spc="-1" strike="noStrike">
                <a:solidFill>
                  <a:srgbClr val="602636"/>
                </a:solidFill>
                <a:latin typeface="Arial"/>
                <a:ea typeface="DejaVu Sans"/>
              </a:rPr>
              <a:t>Taiza Martins de Sene Coruqieri - (taiza.sene@aluno.faculdadeimpacta.com.br).</a:t>
            </a:r>
            <a:endParaRPr b="0" lang="pt-BR" sz="5600" spc="-1" strike="noStrike">
              <a:latin typeface="Arial"/>
            </a:endParaRPr>
          </a:p>
          <a:p>
            <a:pPr algn="ctr">
              <a:lnSpc>
                <a:spcPct val="120000"/>
              </a:lnSpc>
              <a:spcBef>
                <a:spcPts val="1120"/>
              </a:spcBef>
              <a:tabLst>
                <a:tab algn="l" pos="0"/>
              </a:tabLst>
            </a:pPr>
            <a:r>
              <a:rPr b="0" lang="pt-BR" sz="5600" spc="-1" strike="noStrike">
                <a:solidFill>
                  <a:srgbClr val="602636"/>
                </a:solidFill>
                <a:latin typeface="Arial"/>
                <a:ea typeface="DejaVu Sans"/>
              </a:rPr>
              <a:t>Thiago Corrêa - (tiago.correa@aluno.faculdadeimpacta.com.br)</a:t>
            </a:r>
            <a:endParaRPr b="0" lang="pt-BR" sz="56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  <a:tabLst>
                <a:tab algn="l" pos="0"/>
              </a:tabLst>
            </a:pPr>
            <a:endParaRPr b="0" lang="pt-BR" sz="5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6657480" y="608760"/>
            <a:ext cx="3930840" cy="159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pt-BR" sz="2800" spc="-1" strike="noStrike">
                <a:solidFill>
                  <a:srgbClr val="de937f"/>
                </a:solidFill>
                <a:latin typeface="Arial"/>
                <a:ea typeface="Noto Sans CJK SC"/>
              </a:rPr>
              <a:t>Termo de Aceite da Gestante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6657480" y="2208960"/>
            <a:ext cx="3930840" cy="381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528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602636"/>
                </a:solidFill>
                <a:latin typeface="Arial"/>
                <a:ea typeface="DejaVu Sans"/>
              </a:rPr>
              <a:t>Tela de visualização do termo de aceite para a Gestante.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87" name="Imagem 2" descr=""/>
          <p:cNvPicPr/>
          <p:nvPr/>
        </p:nvPicPr>
        <p:blipFill>
          <a:blip r:embed="rId1"/>
          <a:stretch/>
        </p:blipFill>
        <p:spPr>
          <a:xfrm>
            <a:off x="2213280" y="772200"/>
            <a:ext cx="2980080" cy="5247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6617880" y="573480"/>
            <a:ext cx="3930840" cy="159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1" lang="pt-BR" sz="2800" spc="-1" strike="noStrike">
                <a:solidFill>
                  <a:srgbClr val="de937f"/>
                </a:solidFill>
                <a:latin typeface="Arial"/>
                <a:ea typeface="Noto Sans CJK SC"/>
              </a:rPr>
              <a:t>Termo de Aceite do Profissional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6617880" y="2173680"/>
            <a:ext cx="3930840" cy="381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528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602636"/>
                </a:solidFill>
                <a:latin typeface="Arial"/>
                <a:ea typeface="DejaVu Sans"/>
              </a:rPr>
              <a:t>Tela de visualização do termo de aceite para do Profissional.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90" name="Imagem 3" descr=""/>
          <p:cNvPicPr/>
          <p:nvPr/>
        </p:nvPicPr>
        <p:blipFill>
          <a:blip r:embed="rId1"/>
          <a:stretch/>
        </p:blipFill>
        <p:spPr>
          <a:xfrm>
            <a:off x="1974600" y="705960"/>
            <a:ext cx="3046680" cy="5522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6684120" y="560160"/>
            <a:ext cx="3930840" cy="159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pt-BR" sz="2800" spc="-1" strike="noStrike">
                <a:solidFill>
                  <a:srgbClr val="de937f"/>
                </a:solidFill>
                <a:latin typeface="Arial"/>
                <a:ea typeface="Noto Sans CJK SC"/>
              </a:rPr>
              <a:t>Login</a:t>
            </a:r>
            <a:r>
              <a:rPr b="0" lang="pt-BR" sz="2800" spc="-1" strike="noStrike">
                <a:solidFill>
                  <a:srgbClr val="262626"/>
                </a:solidFill>
                <a:latin typeface="Arial"/>
                <a:ea typeface="DejaVu Sans"/>
              </a:rPr>
              <a:t> 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6684120" y="2067480"/>
            <a:ext cx="3930840" cy="381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528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602636"/>
                </a:solidFill>
                <a:latin typeface="Arial"/>
                <a:ea typeface="DejaVu Sans"/>
              </a:rPr>
              <a:t>Onde o login no sistema é realizado.</a:t>
            </a:r>
            <a:endParaRPr b="0" lang="pt-BR" sz="1800" spc="-1" strike="noStrike">
              <a:latin typeface="Arial"/>
            </a:endParaRPr>
          </a:p>
          <a:p>
            <a:pPr marL="216000" indent="-21528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602636"/>
                </a:solidFill>
                <a:latin typeface="Arial"/>
                <a:ea typeface="DejaVu Sans"/>
              </a:rPr>
              <a:t>Após a validação do login, o mesmo é encaminhado para a tela de ‘Admin’.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93" name="Imagem 2" descr=""/>
          <p:cNvPicPr/>
          <p:nvPr/>
        </p:nvPicPr>
        <p:blipFill>
          <a:blip r:embed="rId1"/>
          <a:stretch/>
        </p:blipFill>
        <p:spPr>
          <a:xfrm>
            <a:off x="2169720" y="706680"/>
            <a:ext cx="3286440" cy="5441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6432120" y="653040"/>
            <a:ext cx="3930840" cy="159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pt-BR" sz="2800" spc="-1" strike="noStrike">
                <a:solidFill>
                  <a:srgbClr val="de937f"/>
                </a:solidFill>
                <a:latin typeface="Arial"/>
                <a:ea typeface="Noto Sans CJK SC"/>
              </a:rPr>
              <a:t>Admin</a:t>
            </a:r>
            <a:r>
              <a:rPr b="0" lang="pt-BR" sz="2800" spc="-1" strike="noStrike">
                <a:solidFill>
                  <a:srgbClr val="262626"/>
                </a:solidFill>
                <a:latin typeface="Arial"/>
                <a:ea typeface="DejaVu Sans"/>
              </a:rPr>
              <a:t> 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6432120" y="2054160"/>
            <a:ext cx="3930840" cy="381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528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602636"/>
                </a:solidFill>
                <a:latin typeface="Arial"/>
                <a:ea typeface="DejaVu Sans"/>
              </a:rPr>
              <a:t>Tela de entrada da usuária.</a:t>
            </a:r>
            <a:endParaRPr b="0" lang="pt-BR" sz="1800" spc="-1" strike="noStrike">
              <a:latin typeface="Arial"/>
            </a:endParaRPr>
          </a:p>
          <a:p>
            <a:pPr marL="216000" indent="-21528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602636"/>
                </a:solidFill>
                <a:latin typeface="Arial"/>
                <a:ea typeface="DejaVu Sans"/>
              </a:rPr>
              <a:t>Apresenta algumas informações, como: Consultas agendadas, Receitas criadas e Uploads realizados do cartão da gestante.</a:t>
            </a:r>
            <a:endParaRPr b="0" lang="pt-BR" sz="1800" spc="-1" strike="noStrike">
              <a:latin typeface="Arial"/>
            </a:endParaRPr>
          </a:p>
          <a:p>
            <a:pPr marL="216000" indent="-21528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602636"/>
                </a:solidFill>
                <a:latin typeface="Arial"/>
                <a:ea typeface="DejaVu Sans"/>
              </a:rPr>
              <a:t>Utiliza informações carregadas do banco do sistema.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96" name="Imagem 1" descr=""/>
          <p:cNvPicPr/>
          <p:nvPr/>
        </p:nvPicPr>
        <p:blipFill>
          <a:blip r:embed="rId1"/>
          <a:stretch/>
        </p:blipFill>
        <p:spPr>
          <a:xfrm>
            <a:off x="2024280" y="745920"/>
            <a:ext cx="3074040" cy="5361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6233400" y="520200"/>
            <a:ext cx="3930840" cy="159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pt-BR" sz="2800" spc="-1" strike="noStrike">
                <a:solidFill>
                  <a:srgbClr val="de937f"/>
                </a:solidFill>
                <a:latin typeface="Arial"/>
                <a:ea typeface="DejaVu Sans"/>
              </a:rPr>
              <a:t>Planos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233400" y="2218320"/>
            <a:ext cx="3930840" cy="381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528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602636"/>
                </a:solidFill>
                <a:latin typeface="Arial"/>
                <a:ea typeface="Noto Sans CJK SC"/>
              </a:rPr>
              <a:t>Apresenta todos os planos existentes no sistema para o momento.</a:t>
            </a:r>
            <a:endParaRPr b="0" lang="pt-BR" sz="1800" spc="-1" strike="noStrike">
              <a:latin typeface="Arial"/>
            </a:endParaRPr>
          </a:p>
          <a:p>
            <a:pPr marL="216000" indent="-21528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602636"/>
                </a:solidFill>
                <a:latin typeface="Arial"/>
                <a:ea typeface="Noto Sans CJK SC"/>
              </a:rPr>
              <a:t>Após a gestante escolher um plano registra-o no sistema, segue para a definição do pagamento.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99" name="Imagem 3" descr=""/>
          <p:cNvPicPr/>
          <p:nvPr/>
        </p:nvPicPr>
        <p:blipFill>
          <a:blip r:embed="rId1"/>
          <a:stretch/>
        </p:blipFill>
        <p:spPr>
          <a:xfrm>
            <a:off x="1776600" y="785520"/>
            <a:ext cx="3204720" cy="5469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6538320" y="467280"/>
            <a:ext cx="3930840" cy="159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pt-BR" sz="2800" spc="-1" strike="noStrike">
                <a:solidFill>
                  <a:srgbClr val="de937f"/>
                </a:solidFill>
                <a:latin typeface="Arial"/>
                <a:ea typeface="Noto Sans CJK SC"/>
              </a:rPr>
              <a:t>Cadastrar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6538320" y="2067480"/>
            <a:ext cx="3930840" cy="381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528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602636"/>
                </a:solidFill>
                <a:latin typeface="Arial"/>
                <a:ea typeface="DejaVu Sans"/>
              </a:rPr>
              <a:t>Para a realização do cadastro da gestante no sistema colhe os dados básicos.</a:t>
            </a:r>
            <a:endParaRPr b="0" lang="pt-BR" sz="1800" spc="-1" strike="noStrike">
              <a:latin typeface="Arial"/>
            </a:endParaRPr>
          </a:p>
          <a:p>
            <a:pPr marL="216000" indent="-21528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602636"/>
                </a:solidFill>
                <a:latin typeface="Arial"/>
                <a:ea typeface="DejaVu Sans"/>
              </a:rPr>
              <a:t>Registrar os dados da gestante no banco do sistema.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02" name="Imagem 3" descr=""/>
          <p:cNvPicPr/>
          <p:nvPr/>
        </p:nvPicPr>
        <p:blipFill>
          <a:blip r:embed="rId1"/>
          <a:stretch/>
        </p:blipFill>
        <p:spPr>
          <a:xfrm>
            <a:off x="2028960" y="786240"/>
            <a:ext cx="2992320" cy="5303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6525000" y="467280"/>
            <a:ext cx="3930840" cy="159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1" lang="pt-BR" sz="2800" spc="-1" strike="noStrike">
                <a:solidFill>
                  <a:srgbClr val="de937f"/>
                </a:solidFill>
                <a:latin typeface="Arial"/>
                <a:ea typeface="Noto Sans CJK SC"/>
              </a:rPr>
              <a:t>Perfil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6525000" y="2067480"/>
            <a:ext cx="3930840" cy="381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528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602636"/>
                </a:solidFill>
                <a:latin typeface="Arial"/>
                <a:ea typeface="DejaVu Sans"/>
              </a:rPr>
              <a:t>Mostra todos os dados do usuário registrados no sistema, com a possibilidade de alterá-los, nos caso das informações menos sensíveis.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05" name="Imagem 1" descr=""/>
          <p:cNvPicPr/>
          <p:nvPr/>
        </p:nvPicPr>
        <p:blipFill>
          <a:blip r:embed="rId1"/>
          <a:stretch/>
        </p:blipFill>
        <p:spPr>
          <a:xfrm>
            <a:off x="2112840" y="838440"/>
            <a:ext cx="3067200" cy="5305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ab946b"/>
      </a:accent1>
      <a:accent2>
        <a:srgbClr val="c04f32"/>
      </a:accent2>
      <a:accent3>
        <a:srgbClr val="dd8c3c"/>
      </a:accent3>
      <a:accent4>
        <a:srgbClr val="8e684c"/>
      </a:accent4>
      <a:accent5>
        <a:srgbClr val="cbaf62"/>
      </a:accent5>
      <a:accent6>
        <a:srgbClr val="803348"/>
      </a:accent6>
      <a:hlink>
        <a:srgbClr val="86724d"/>
      </a:hlink>
      <a:folHlink>
        <a:srgbClr val="b99e8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ab946b"/>
      </a:accent1>
      <a:accent2>
        <a:srgbClr val="c04f32"/>
      </a:accent2>
      <a:accent3>
        <a:srgbClr val="dd8c3c"/>
      </a:accent3>
      <a:accent4>
        <a:srgbClr val="8e684c"/>
      </a:accent4>
      <a:accent5>
        <a:srgbClr val="cbaf62"/>
      </a:accent5>
      <a:accent6>
        <a:srgbClr val="803348"/>
      </a:accent6>
      <a:hlink>
        <a:srgbClr val="86724d"/>
      </a:hlink>
      <a:folHlink>
        <a:srgbClr val="b99e8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246</TotalTime>
  <Application>LibreOffice/6.4.7.2$Linux_X86_64 LibreOffice_project/40$Build-2</Application>
  <Words>732</Words>
  <Paragraphs>66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2023-09-11T13:38:26Z</dcterms:created>
  <dc:creator>Martins De Sene Coruqieri, Taiza</dc:creator>
  <dc:description/>
  <dc:language>pt-BR</dc:language>
  <cp:lastModifiedBy/>
  <dcterms:modified xsi:type="dcterms:W3CDTF">2023-09-13T19:24:04Z</dcterms:modified>
  <cp:revision>28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17</vt:i4>
  </property>
</Properties>
</file>