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</p:sldMasterIdLst>
  <p:sldIdLst>
    <p:sldId id="266" r:id="rId3"/>
    <p:sldId id="260" r:id="rId4"/>
    <p:sldId id="263" r:id="rId5"/>
    <p:sldId id="264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9"/>
  </p:normalViewPr>
  <p:slideViewPr>
    <p:cSldViewPr snapToGrid="0" snapToObject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Mi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05172" y="1678499"/>
            <a:ext cx="4522509" cy="2208000"/>
          </a:xfrm>
          <a:prstGeom prst="rect">
            <a:avLst/>
          </a:prstGeom>
        </p:spPr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05173" y="4036330"/>
            <a:ext cx="1421821" cy="1895761"/>
          </a:xfrm>
          <a:prstGeom prst="rect">
            <a:avLst/>
          </a:prstGeom>
        </p:spPr>
      </p:sp>
      <p:sp>
        <p:nvSpPr>
          <p:cNvPr id="5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664077" y="4036330"/>
            <a:ext cx="1421821" cy="1895761"/>
          </a:xfrm>
          <a:prstGeom prst="rect">
            <a:avLst/>
          </a:prstGeom>
        </p:spPr>
      </p:sp>
      <p:sp>
        <p:nvSpPr>
          <p:cNvPr id="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213456" y="4036330"/>
            <a:ext cx="1421821" cy="1895761"/>
          </a:xfrm>
          <a:prstGeom prst="rect">
            <a:avLst/>
          </a:prstGeom>
        </p:spPr>
      </p: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4663" y="307975"/>
            <a:ext cx="8159750" cy="5258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800">
                <a:solidFill>
                  <a:srgbClr val="1380AA"/>
                </a:solidFill>
                <a:latin typeface="Arial"/>
                <a:cs typeface="Arial"/>
              </a:defRPr>
            </a:lvl1pPr>
          </a:lstStyle>
          <a:p>
            <a:pPr lvl="0"/>
            <a:endParaRPr lang="en-GB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663" y="833438"/>
            <a:ext cx="8159750" cy="71913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>
                <a:solidFill>
                  <a:srgbClr val="1380AA"/>
                </a:solidFill>
              </a:defRPr>
            </a:lvl1pPr>
            <a:lvl2pPr marL="457200" indent="0" algn="ctr">
              <a:buNone/>
              <a:defRPr sz="1400">
                <a:solidFill>
                  <a:srgbClr val="1380AA"/>
                </a:solidFill>
              </a:defRPr>
            </a:lvl2pPr>
            <a:lvl3pPr marL="914400" indent="0" algn="ctr">
              <a:buNone/>
              <a:defRPr sz="1400">
                <a:solidFill>
                  <a:srgbClr val="1380AA"/>
                </a:solidFill>
              </a:defRPr>
            </a:lvl3pPr>
            <a:lvl4pPr marL="1371600" indent="0" algn="ctr">
              <a:buNone/>
              <a:defRPr sz="1400">
                <a:solidFill>
                  <a:srgbClr val="1380AA"/>
                </a:solidFill>
              </a:defRPr>
            </a:lvl4pPr>
            <a:lvl5pPr marL="1828800" indent="0" algn="ctr">
              <a:buNone/>
              <a:defRPr sz="1400">
                <a:solidFill>
                  <a:srgbClr val="1380AA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4663" y="1672703"/>
            <a:ext cx="3425410" cy="28800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rgbClr val="1380AA"/>
                </a:solidFill>
              </a:defRPr>
            </a:lvl1pPr>
            <a:lvl2pPr marL="457200" indent="0">
              <a:buNone/>
              <a:defRPr sz="1200" b="1">
                <a:solidFill>
                  <a:srgbClr val="1380AA"/>
                </a:solidFill>
              </a:defRPr>
            </a:lvl2pPr>
            <a:lvl3pPr marL="914400" indent="0">
              <a:buNone/>
              <a:defRPr sz="1200" b="1">
                <a:solidFill>
                  <a:srgbClr val="1380AA"/>
                </a:solidFill>
              </a:defRPr>
            </a:lvl3pPr>
            <a:lvl4pPr marL="1371600" indent="0">
              <a:buNone/>
              <a:defRPr sz="1200" b="1">
                <a:solidFill>
                  <a:srgbClr val="1380AA"/>
                </a:solidFill>
              </a:defRPr>
            </a:lvl4pPr>
            <a:lvl5pPr marL="1828800" indent="0">
              <a:buNone/>
              <a:defRPr sz="1200" b="1">
                <a:solidFill>
                  <a:srgbClr val="1380AA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74663" y="1976499"/>
            <a:ext cx="3425409" cy="39555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rgbClr val="1380AA"/>
                </a:solidFill>
              </a:defRPr>
            </a:lvl1pPr>
            <a:lvl2pPr marL="457200" indent="0">
              <a:buNone/>
              <a:defRPr sz="1200" b="1">
                <a:solidFill>
                  <a:srgbClr val="1380AA"/>
                </a:solidFill>
              </a:defRPr>
            </a:lvl2pPr>
            <a:lvl3pPr marL="914400" indent="0">
              <a:buNone/>
              <a:defRPr sz="1200" b="1">
                <a:solidFill>
                  <a:srgbClr val="1380AA"/>
                </a:solidFill>
              </a:defRPr>
            </a:lvl3pPr>
            <a:lvl4pPr marL="1371600" indent="0">
              <a:buNone/>
              <a:defRPr sz="1200" b="1">
                <a:solidFill>
                  <a:srgbClr val="1380AA"/>
                </a:solidFill>
              </a:defRPr>
            </a:lvl4pPr>
            <a:lvl5pPr marL="1828800" indent="0">
              <a:buNone/>
              <a:defRPr sz="1200" b="1">
                <a:solidFill>
                  <a:srgbClr val="1380AA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259513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2153622"/>
            <a:ext cx="4408488" cy="2390775"/>
          </a:xfrm>
          <a:prstGeom prst="rect">
            <a:avLst/>
          </a:prstGeom>
          <a:solidFill>
            <a:srgbClr val="1380AA"/>
          </a:solidFill>
        </p:spPr>
        <p:txBody>
          <a:bodyPr vert="horz" lIns="540000" tIns="280800"/>
          <a:lstStyle>
            <a:lvl1pPr marL="0" indent="0">
              <a:buFont typeface="Arial"/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914400" indent="-4572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2pPr>
            <a:lvl3pPr marL="1257300" indent="-3429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3pPr>
            <a:lvl4pPr marL="1714500" indent="-3429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171700" indent="-3429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endParaRPr lang="en-GB" dirty="0" smtClean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-1" y="1175649"/>
            <a:ext cx="4408012" cy="692769"/>
          </a:xfrm>
          <a:prstGeom prst="rect">
            <a:avLst/>
          </a:prstGeom>
          <a:solidFill>
            <a:srgbClr val="1380AA"/>
          </a:solidFill>
        </p:spPr>
        <p:txBody>
          <a:bodyPr vert="horz" lIns="504000" tIns="140400"/>
          <a:lstStyle>
            <a:lvl1pPr marL="0" indent="0">
              <a:buNone/>
              <a:defRPr sz="2400">
                <a:solidFill>
                  <a:srgbClr val="FFFFFF"/>
                </a:solidFill>
                <a:latin typeface="Arial"/>
              </a:defRPr>
            </a:lvl1pPr>
            <a:lvl2pPr marL="457200" indent="0">
              <a:buNone/>
              <a:defRPr sz="2000">
                <a:solidFill>
                  <a:srgbClr val="FFFFFF"/>
                </a:solidFill>
              </a:defRPr>
            </a:lvl2pPr>
            <a:lvl3pPr marL="914400" indent="0">
              <a:buNone/>
              <a:defRPr sz="2000">
                <a:solidFill>
                  <a:srgbClr val="FFFFFF"/>
                </a:solidFill>
              </a:defRPr>
            </a:lvl3pPr>
            <a:lvl4pPr marL="1371600" indent="0">
              <a:buNone/>
              <a:defRPr sz="2000">
                <a:solidFill>
                  <a:srgbClr val="FFFFFF"/>
                </a:solidFill>
              </a:defRPr>
            </a:lvl4pPr>
            <a:lvl5pPr marL="1828800" indent="0">
              <a:buNone/>
              <a:defRPr sz="2000">
                <a:solidFill>
                  <a:srgbClr val="FFFFFF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1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5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8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27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27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8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69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15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9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69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70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259513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2153622"/>
            <a:ext cx="4408488" cy="2390775"/>
          </a:xfrm>
          <a:prstGeom prst="rect">
            <a:avLst/>
          </a:prstGeom>
          <a:solidFill>
            <a:srgbClr val="1380AA"/>
          </a:solidFill>
        </p:spPr>
        <p:txBody>
          <a:bodyPr vert="horz" lIns="540000" tIns="280800"/>
          <a:lstStyle>
            <a:lvl1pPr marL="0" indent="0">
              <a:buFont typeface="Arial"/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914400" indent="-4572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2pPr>
            <a:lvl3pPr marL="1257300" indent="-3429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3pPr>
            <a:lvl4pPr marL="1714500" indent="-3429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171700" indent="-342900">
              <a:buFont typeface="Arial"/>
              <a:buChar char="•"/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endParaRPr lang="en-GB" dirty="0" smtClean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-1" y="1175649"/>
            <a:ext cx="4408012" cy="692769"/>
          </a:xfrm>
          <a:prstGeom prst="rect">
            <a:avLst/>
          </a:prstGeom>
          <a:solidFill>
            <a:srgbClr val="1380AA"/>
          </a:solidFill>
        </p:spPr>
        <p:txBody>
          <a:bodyPr vert="horz" lIns="504000" tIns="140400"/>
          <a:lstStyle>
            <a:lvl1pPr marL="0" indent="0">
              <a:buNone/>
              <a:defRPr sz="2400">
                <a:solidFill>
                  <a:srgbClr val="FFFFFF"/>
                </a:solidFill>
                <a:latin typeface="Arial"/>
              </a:defRPr>
            </a:lvl1pPr>
            <a:lvl2pPr marL="457200" indent="0">
              <a:buNone/>
              <a:defRPr sz="2000">
                <a:solidFill>
                  <a:srgbClr val="FFFFFF"/>
                </a:solidFill>
              </a:defRPr>
            </a:lvl2pPr>
            <a:lvl3pPr marL="914400" indent="0">
              <a:buNone/>
              <a:defRPr sz="2000">
                <a:solidFill>
                  <a:srgbClr val="FFFFFF"/>
                </a:solidFill>
              </a:defRPr>
            </a:lvl3pPr>
            <a:lvl4pPr marL="1371600" indent="0">
              <a:buNone/>
              <a:defRPr sz="2000">
                <a:solidFill>
                  <a:srgbClr val="FFFFFF"/>
                </a:solidFill>
              </a:defRPr>
            </a:lvl4pPr>
            <a:lvl5pPr marL="1828800" indent="0">
              <a:buNone/>
              <a:defRPr sz="2000">
                <a:solidFill>
                  <a:srgbClr val="FFFFFF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93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Text &amp; 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16438" y="0"/>
            <a:ext cx="4627562" cy="62722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-1" y="508608"/>
            <a:ext cx="4408012" cy="6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504000" tIns="140400"/>
          <a:lstStyle>
            <a:lvl1pPr marL="0" indent="0">
              <a:buNone/>
              <a:defRPr sz="2400">
                <a:solidFill>
                  <a:srgbClr val="1380AA"/>
                </a:solidFill>
                <a:latin typeface="Arial"/>
              </a:defRPr>
            </a:lvl1pPr>
            <a:lvl2pPr marL="457200" indent="0">
              <a:buNone/>
              <a:defRPr sz="2000">
                <a:solidFill>
                  <a:srgbClr val="FFFFFF"/>
                </a:solidFill>
              </a:defRPr>
            </a:lvl2pPr>
            <a:lvl3pPr marL="914400" indent="0">
              <a:buNone/>
              <a:defRPr sz="2000">
                <a:solidFill>
                  <a:srgbClr val="FFFFFF"/>
                </a:solidFill>
              </a:defRPr>
            </a:lvl3pPr>
            <a:lvl4pPr marL="1371600" indent="0">
              <a:buNone/>
              <a:defRPr sz="2000">
                <a:solidFill>
                  <a:srgbClr val="FFFFFF"/>
                </a:solidFill>
              </a:defRPr>
            </a:lvl4pPr>
            <a:lvl5pPr marL="1828800" indent="0">
              <a:buNone/>
              <a:defRPr sz="2000">
                <a:solidFill>
                  <a:srgbClr val="FFFFFF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201738"/>
            <a:ext cx="4408488" cy="4314825"/>
          </a:xfrm>
          <a:prstGeom prst="rect">
            <a:avLst/>
          </a:prstGeom>
        </p:spPr>
        <p:txBody>
          <a:bodyPr vert="horz" lIns="504000" tIns="46800"/>
          <a:lstStyle>
            <a:lvl1pPr marL="0" indent="0">
              <a:buNone/>
              <a:defRPr sz="1400">
                <a:solidFill>
                  <a:srgbClr val="1380AA"/>
                </a:solidFill>
                <a:latin typeface="Arial"/>
                <a:cs typeface="Arial"/>
              </a:defRPr>
            </a:lvl1pPr>
            <a:lvl2pPr marL="457200" indent="0">
              <a:buNone/>
              <a:defRPr sz="1400">
                <a:solidFill>
                  <a:srgbClr val="1380AA"/>
                </a:solidFill>
                <a:latin typeface="Arial"/>
                <a:cs typeface="Arial"/>
              </a:defRPr>
            </a:lvl2pPr>
            <a:lvl3pPr marL="914400" indent="0">
              <a:buNone/>
              <a:defRPr sz="1400">
                <a:solidFill>
                  <a:srgbClr val="1380AA"/>
                </a:solidFill>
                <a:latin typeface="Arial"/>
                <a:cs typeface="Arial"/>
              </a:defRPr>
            </a:lvl3pPr>
            <a:lvl4pPr marL="1371600" indent="0">
              <a:buNone/>
              <a:defRPr sz="1400">
                <a:solidFill>
                  <a:srgbClr val="1380AA"/>
                </a:solidFill>
                <a:latin typeface="Arial"/>
                <a:cs typeface="Arial"/>
              </a:defRPr>
            </a:lvl4pPr>
            <a:lvl5pPr marL="1828800" indent="0">
              <a:buNone/>
              <a:defRPr sz="1400">
                <a:solidFill>
                  <a:srgbClr val="1380AA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273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Mi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05172" y="1678499"/>
            <a:ext cx="4522509" cy="2208000"/>
          </a:xfrm>
          <a:prstGeom prst="rect">
            <a:avLst/>
          </a:prstGeom>
        </p:spPr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05173" y="4036330"/>
            <a:ext cx="1421821" cy="1895761"/>
          </a:xfrm>
          <a:prstGeom prst="rect">
            <a:avLst/>
          </a:prstGeom>
        </p:spPr>
      </p:sp>
      <p:sp>
        <p:nvSpPr>
          <p:cNvPr id="5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664077" y="4036330"/>
            <a:ext cx="1421821" cy="1895761"/>
          </a:xfrm>
          <a:prstGeom prst="rect">
            <a:avLst/>
          </a:prstGeom>
        </p:spPr>
      </p:sp>
      <p:sp>
        <p:nvSpPr>
          <p:cNvPr id="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213456" y="4036330"/>
            <a:ext cx="1421821" cy="1895761"/>
          </a:xfrm>
          <a:prstGeom prst="rect">
            <a:avLst/>
          </a:prstGeom>
        </p:spPr>
      </p: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4663" y="307975"/>
            <a:ext cx="8159750" cy="5258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800">
                <a:solidFill>
                  <a:srgbClr val="1380AA"/>
                </a:solidFill>
                <a:latin typeface="Arial"/>
                <a:cs typeface="Arial"/>
              </a:defRPr>
            </a:lvl1pPr>
          </a:lstStyle>
          <a:p>
            <a:pPr lvl="0"/>
            <a:endParaRPr lang="en-GB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4663" y="833438"/>
            <a:ext cx="8159750" cy="71913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>
                <a:solidFill>
                  <a:srgbClr val="1380AA"/>
                </a:solidFill>
              </a:defRPr>
            </a:lvl1pPr>
            <a:lvl2pPr marL="457200" indent="0" algn="ctr">
              <a:buNone/>
              <a:defRPr sz="1400">
                <a:solidFill>
                  <a:srgbClr val="1380AA"/>
                </a:solidFill>
              </a:defRPr>
            </a:lvl2pPr>
            <a:lvl3pPr marL="914400" indent="0" algn="ctr">
              <a:buNone/>
              <a:defRPr sz="1400">
                <a:solidFill>
                  <a:srgbClr val="1380AA"/>
                </a:solidFill>
              </a:defRPr>
            </a:lvl3pPr>
            <a:lvl4pPr marL="1371600" indent="0" algn="ctr">
              <a:buNone/>
              <a:defRPr sz="1400">
                <a:solidFill>
                  <a:srgbClr val="1380AA"/>
                </a:solidFill>
              </a:defRPr>
            </a:lvl4pPr>
            <a:lvl5pPr marL="1828800" indent="0" algn="ctr">
              <a:buNone/>
              <a:defRPr sz="1400">
                <a:solidFill>
                  <a:srgbClr val="1380AA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4663" y="1672703"/>
            <a:ext cx="3425410" cy="28800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rgbClr val="1380AA"/>
                </a:solidFill>
              </a:defRPr>
            </a:lvl1pPr>
            <a:lvl2pPr marL="457200" indent="0">
              <a:buNone/>
              <a:defRPr sz="1200" b="1">
                <a:solidFill>
                  <a:srgbClr val="1380AA"/>
                </a:solidFill>
              </a:defRPr>
            </a:lvl2pPr>
            <a:lvl3pPr marL="914400" indent="0">
              <a:buNone/>
              <a:defRPr sz="1200" b="1">
                <a:solidFill>
                  <a:srgbClr val="1380AA"/>
                </a:solidFill>
              </a:defRPr>
            </a:lvl3pPr>
            <a:lvl4pPr marL="1371600" indent="0">
              <a:buNone/>
              <a:defRPr sz="1200" b="1">
                <a:solidFill>
                  <a:srgbClr val="1380AA"/>
                </a:solidFill>
              </a:defRPr>
            </a:lvl4pPr>
            <a:lvl5pPr marL="1828800" indent="0">
              <a:buNone/>
              <a:defRPr sz="1200" b="1">
                <a:solidFill>
                  <a:srgbClr val="1380AA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74663" y="1976499"/>
            <a:ext cx="3425409" cy="39555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rgbClr val="1380AA"/>
                </a:solidFill>
              </a:defRPr>
            </a:lvl1pPr>
            <a:lvl2pPr marL="457200" indent="0">
              <a:buNone/>
              <a:defRPr sz="1200" b="1">
                <a:solidFill>
                  <a:srgbClr val="1380AA"/>
                </a:solidFill>
              </a:defRPr>
            </a:lvl2pPr>
            <a:lvl3pPr marL="914400" indent="0">
              <a:buNone/>
              <a:defRPr sz="1200" b="1">
                <a:solidFill>
                  <a:srgbClr val="1380AA"/>
                </a:solidFill>
              </a:defRPr>
            </a:lvl3pPr>
            <a:lvl4pPr marL="1371600" indent="0">
              <a:buNone/>
              <a:defRPr sz="1200" b="1">
                <a:solidFill>
                  <a:srgbClr val="1380AA"/>
                </a:solidFill>
              </a:defRPr>
            </a:lvl4pPr>
            <a:lvl5pPr marL="1828800" indent="0">
              <a:buNone/>
              <a:defRPr sz="1200" b="1">
                <a:solidFill>
                  <a:srgbClr val="1380AA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8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7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A1DF-8E39-504A-A3E6-29AE76BFF907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FD11-0CB0-954C-B03E-D53E2C96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A1DF-8E39-504A-A3E6-29AE76BFF9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FD11-0CB0-954C-B03E-D53E2C969C7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8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1834824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" y="2378182"/>
            <a:ext cx="4408012" cy="989701"/>
          </a:xfrm>
        </p:spPr>
        <p:txBody>
          <a:bodyPr>
            <a:normAutofit/>
          </a:bodyPr>
          <a:lstStyle/>
          <a:p>
            <a:r>
              <a:rPr lang="en-US" dirty="0" smtClean="0"/>
              <a:t>Mobile Solutions</a:t>
            </a:r>
          </a:p>
          <a:p>
            <a:r>
              <a:rPr lang="en-US" sz="1800" dirty="0" smtClean="0"/>
              <a:t>Insurance </a:t>
            </a:r>
            <a:endParaRPr lang="en-US" sz="1800" dirty="0"/>
          </a:p>
        </p:txBody>
      </p:sp>
      <p:pic>
        <p:nvPicPr>
          <p:cNvPr id="6" name="Picture 5" descr="DSLfoot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6882"/>
            <a:ext cx="9144000" cy="617532"/>
          </a:xfrm>
          <a:prstGeom prst="rect">
            <a:avLst/>
          </a:prstGeom>
        </p:spPr>
      </p:pic>
      <p:sp>
        <p:nvSpPr>
          <p:cNvPr id="7" name="Date Placeholder 3"/>
          <p:cNvSpPr txBox="1">
            <a:spLocks/>
          </p:cNvSpPr>
          <p:nvPr/>
        </p:nvSpPr>
        <p:spPr>
          <a:xfrm>
            <a:off x="328910" y="644614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6695C4-418B-F041-9A09-3ACDCF354914}" type="datetimeFigureOut">
              <a:rPr lang="en-US" sz="1200" smtClean="0"/>
              <a:pPr/>
              <a:t>2/16/2016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11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93"/>
          <a:stretch/>
        </p:blipFill>
        <p:spPr>
          <a:xfrm>
            <a:off x="4249807" y="1902311"/>
            <a:ext cx="4894193" cy="428916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2700" y="3883917"/>
            <a:ext cx="4228832" cy="1934151"/>
          </a:xfrm>
          <a:prstGeom prst="rect">
            <a:avLst/>
          </a:prstGeom>
          <a:solidFill>
            <a:srgbClr val="1380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4079" y="343784"/>
            <a:ext cx="8159750" cy="112632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 smtClean="0"/>
              <a:t>Insurance for Smartphones, Tablets</a:t>
            </a:r>
          </a:p>
          <a:p>
            <a:pPr algn="l">
              <a:lnSpc>
                <a:spcPct val="90000"/>
              </a:lnSpc>
            </a:pPr>
            <a:r>
              <a:rPr lang="en-US" dirty="0" smtClean="0"/>
              <a:t>Laptops, Cameras and Wearables 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74080" y="1564464"/>
            <a:ext cx="3875728" cy="3596884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Fully </a:t>
            </a:r>
            <a:r>
              <a:rPr lang="en-GB" sz="1600" dirty="0">
                <a:latin typeface="Arial"/>
                <a:cs typeface="Arial"/>
              </a:rPr>
              <a:t>comprehensive </a:t>
            </a:r>
          </a:p>
          <a:p>
            <a:pPr marL="28575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One </a:t>
            </a:r>
            <a:r>
              <a:rPr lang="en-GB" sz="1600" dirty="0">
                <a:latin typeface="Arial"/>
                <a:cs typeface="Arial"/>
              </a:rPr>
              <a:t>and two year upfront incentives</a:t>
            </a:r>
          </a:p>
          <a:p>
            <a:pPr marL="28575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Arial"/>
                <a:cs typeface="Arial"/>
              </a:rPr>
              <a:t>Seasonal and launch </a:t>
            </a:r>
            <a:r>
              <a:rPr lang="en-GB" sz="1600" dirty="0" smtClean="0">
                <a:latin typeface="Arial"/>
                <a:cs typeface="Arial"/>
              </a:rPr>
              <a:t>deals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Current </a:t>
            </a:r>
            <a:r>
              <a:rPr lang="en-GB" sz="1600" dirty="0" smtClean="0">
                <a:latin typeface="Arial"/>
                <a:cs typeface="Arial"/>
              </a:rPr>
              <a:t>February</a:t>
            </a:r>
            <a:r>
              <a:rPr lang="en-GB" sz="1600" dirty="0" smtClean="0">
                <a:latin typeface="Arial"/>
                <a:cs typeface="Arial"/>
              </a:rPr>
              <a:t> </a:t>
            </a:r>
            <a:r>
              <a:rPr lang="en-GB" sz="1600" dirty="0" smtClean="0">
                <a:latin typeface="Arial"/>
                <a:cs typeface="Arial"/>
              </a:rPr>
              <a:t>offer -             6 month free with Samsung phones </a:t>
            </a:r>
          </a:p>
          <a:p>
            <a:pPr marL="28575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Volume discounts</a:t>
            </a:r>
            <a:endParaRPr lang="en-GB" sz="16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£3.99 to £7.99 per month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700" y="3872680"/>
            <a:ext cx="4119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A1D"/>
              </a:buClr>
              <a:defRPr/>
            </a:pPr>
            <a:endParaRPr lang="en-GB" sz="1200" b="1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eaLnBrk="0" hangingPunct="0">
              <a:buClr>
                <a:srgbClr val="FF3A1D"/>
              </a:buClr>
              <a:defRPr/>
            </a:pPr>
            <a:r>
              <a:rPr lang="en-GB" sz="1200" b="1" kern="0" dirty="0" smtClean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GB" sz="1200" b="1" kern="0" dirty="0">
                <a:solidFill>
                  <a:schemeClr val="bg1"/>
                </a:solidFill>
                <a:latin typeface="Arial"/>
                <a:cs typeface="Arial"/>
              </a:rPr>
              <a:t>average person will carry £851 worth of handheld gadgets with them every day, rising to £</a:t>
            </a:r>
            <a:r>
              <a:rPr lang="en-GB" sz="1200" b="1" kern="0" dirty="0" smtClean="0">
                <a:solidFill>
                  <a:schemeClr val="bg1"/>
                </a:solidFill>
                <a:latin typeface="Arial"/>
                <a:cs typeface="Arial"/>
              </a:rPr>
              <a:t>1,034 </a:t>
            </a:r>
            <a:r>
              <a:rPr lang="en-GB" sz="1200" b="1" kern="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lang="en-GB" sz="1200" b="1" kern="0" dirty="0" smtClean="0">
                <a:solidFill>
                  <a:schemeClr val="bg1"/>
                </a:solidFill>
                <a:latin typeface="Arial"/>
                <a:cs typeface="Arial"/>
              </a:rPr>
              <a:t>Londoners  </a:t>
            </a:r>
            <a:r>
              <a:rPr lang="en-GB" sz="1200" kern="0" dirty="0" smtClean="0">
                <a:solidFill>
                  <a:schemeClr val="bg1"/>
                </a:solidFill>
                <a:latin typeface="Arial"/>
                <a:cs typeface="Arial"/>
              </a:rPr>
              <a:t>Source</a:t>
            </a:r>
            <a:r>
              <a:rPr lang="en-GB" sz="1200" kern="0" dirty="0">
                <a:solidFill>
                  <a:schemeClr val="bg1"/>
                </a:solidFill>
                <a:latin typeface="Arial"/>
                <a:cs typeface="Arial"/>
              </a:rPr>
              <a:t>: Zurich </a:t>
            </a:r>
            <a:r>
              <a:rPr lang="en-GB" sz="1200" kern="0" dirty="0" smtClean="0">
                <a:solidFill>
                  <a:schemeClr val="bg1"/>
                </a:solidFill>
                <a:latin typeface="Arial"/>
                <a:cs typeface="Arial"/>
              </a:rPr>
              <a:t>Insurance</a:t>
            </a:r>
            <a:endParaRPr lang="en-GB" sz="12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Picture 11" descr="JN2033 Supercover Logo-01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618" y="325322"/>
            <a:ext cx="2085150" cy="6222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8824" y="4753963"/>
            <a:ext cx="412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3A1D"/>
              </a:buClr>
            </a:pPr>
            <a:r>
              <a:rPr lang="en-GB" sz="1200" b="1" dirty="0">
                <a:solidFill>
                  <a:schemeClr val="bg1"/>
                </a:solidFill>
                <a:latin typeface="Arial"/>
                <a:cs typeface="Arial"/>
              </a:rPr>
              <a:t>A mobile phone is stolen in around 52% </a:t>
            </a:r>
            <a:r>
              <a:rPr lang="en-GB" sz="1200" b="1" dirty="0" smtClean="0">
                <a:solidFill>
                  <a:schemeClr val="bg1"/>
                </a:solidFill>
                <a:latin typeface="Arial"/>
                <a:cs typeface="Arial"/>
              </a:rPr>
              <a:t>of robberies</a:t>
            </a:r>
            <a:r>
              <a:rPr lang="en-US" sz="1200" b="1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</a:p>
          <a:p>
            <a:pPr>
              <a:buClr>
                <a:srgbClr val="FF3A1D"/>
              </a:buClr>
            </a:pPr>
            <a:r>
              <a:rPr lang="en-GB" sz="1200" dirty="0" smtClean="0">
                <a:solidFill>
                  <a:schemeClr val="bg1"/>
                </a:solidFill>
                <a:latin typeface="Arial"/>
                <a:cs typeface="Arial"/>
              </a:rPr>
              <a:t>Source</a:t>
            </a: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: Government News Network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700" y="5281298"/>
            <a:ext cx="4119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/>
                <a:cs typeface="Arial"/>
              </a:rPr>
              <a:t>Over 6.2 million Brits lose at least one tech gadget each year  </a:t>
            </a:r>
            <a:r>
              <a:rPr lang="en-GB" sz="1200" dirty="0" smtClean="0">
                <a:solidFill>
                  <a:schemeClr val="bg1"/>
                </a:solidFill>
                <a:latin typeface="Arial"/>
                <a:cs typeface="Arial"/>
              </a:rPr>
              <a:t>Source</a:t>
            </a: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: O</a:t>
            </a:r>
            <a:r>
              <a:rPr lang="en-GB" sz="12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GB" sz="12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DSLfoot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6882"/>
            <a:ext cx="9144000" cy="617532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/>
        </p:nvSpPr>
        <p:spPr>
          <a:xfrm>
            <a:off x="328910" y="644614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6695C4-418B-F041-9A09-3ACDCF354914}" type="datetimeFigureOut">
              <a:rPr lang="en-US" sz="1200" smtClean="0"/>
              <a:pPr/>
              <a:t>2/16/2016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93"/>
          <a:stretch/>
        </p:blipFill>
        <p:spPr>
          <a:xfrm>
            <a:off x="4249807" y="1902311"/>
            <a:ext cx="4894193" cy="428916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4079" y="343784"/>
            <a:ext cx="8159750" cy="112632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3200" dirty="0" smtClean="0"/>
              <a:t>Full comprehensive cover</a:t>
            </a:r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74079" y="1085960"/>
            <a:ext cx="4197921" cy="501498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Theft 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Accidental Loss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Accidental </a:t>
            </a:r>
            <a:r>
              <a:rPr lang="en-GB" sz="1600" dirty="0">
                <a:latin typeface="Arial"/>
                <a:cs typeface="Arial"/>
              </a:rPr>
              <a:t>Damage 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Liquid &amp; Malicious </a:t>
            </a:r>
            <a:r>
              <a:rPr lang="en-GB" sz="1600" dirty="0">
                <a:latin typeface="Arial"/>
                <a:cs typeface="Arial"/>
              </a:rPr>
              <a:t>Damage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Arial"/>
                <a:cs typeface="Arial"/>
              </a:rPr>
              <a:t>Extended Warranty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Family Cover</a:t>
            </a:r>
            <a:endParaRPr lang="en-GB" sz="16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Unlimited </a:t>
            </a:r>
            <a:r>
              <a:rPr lang="en-GB" sz="1600" dirty="0">
                <a:latin typeface="Arial"/>
                <a:cs typeface="Arial"/>
              </a:rPr>
              <a:t>Claims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Arial"/>
                <a:cs typeface="Arial"/>
              </a:rPr>
              <a:t>Low </a:t>
            </a:r>
            <a:r>
              <a:rPr lang="en-GB" sz="1600" dirty="0" smtClean="0">
                <a:latin typeface="Arial"/>
                <a:cs typeface="Arial"/>
              </a:rPr>
              <a:t>excess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300" dirty="0" smtClean="0">
                <a:solidFill>
                  <a:srgbClr val="0B93B9"/>
                </a:solidFill>
                <a:latin typeface="Arial"/>
                <a:cs typeface="Arial"/>
              </a:rPr>
              <a:t>£</a:t>
            </a:r>
            <a:r>
              <a:rPr lang="en-GB" sz="1300" dirty="0">
                <a:solidFill>
                  <a:srgbClr val="0B93B9"/>
                </a:solidFill>
                <a:latin typeface="Arial"/>
                <a:cs typeface="Arial"/>
              </a:rPr>
              <a:t>25 </a:t>
            </a:r>
            <a:r>
              <a:rPr lang="en-GB" sz="1300" dirty="0" smtClean="0">
                <a:solidFill>
                  <a:srgbClr val="0B93B9"/>
                </a:solidFill>
                <a:latin typeface="Arial"/>
                <a:cs typeface="Arial"/>
              </a:rPr>
              <a:t>(for a device with a value up to </a:t>
            </a:r>
            <a:r>
              <a:rPr lang="en-GB" sz="1300" dirty="0">
                <a:solidFill>
                  <a:srgbClr val="0B93B9"/>
                </a:solidFill>
                <a:latin typeface="Arial"/>
                <a:cs typeface="Arial"/>
              </a:rPr>
              <a:t>£</a:t>
            </a:r>
            <a:r>
              <a:rPr lang="en-GB" sz="1300" dirty="0" smtClean="0">
                <a:solidFill>
                  <a:srgbClr val="0B93B9"/>
                </a:solidFill>
                <a:latin typeface="Arial"/>
                <a:cs typeface="Arial"/>
              </a:rPr>
              <a:t>250)  (when new)</a:t>
            </a:r>
            <a:endParaRPr lang="en-GB" sz="1300" dirty="0">
              <a:solidFill>
                <a:srgbClr val="0B93B9"/>
              </a:solidFill>
              <a:latin typeface="Arial"/>
              <a:cs typeface="Arial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0B93B9"/>
                </a:solidFill>
                <a:latin typeface="Arial"/>
                <a:cs typeface="Arial"/>
              </a:rPr>
              <a:t>£50 up to £500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0B93B9"/>
                </a:solidFill>
                <a:latin typeface="Arial"/>
                <a:cs typeface="Arial"/>
              </a:rPr>
              <a:t>£75 up to £</a:t>
            </a:r>
            <a:r>
              <a:rPr lang="en-GB" sz="1300" dirty="0" smtClean="0">
                <a:solidFill>
                  <a:srgbClr val="0B93B9"/>
                </a:solidFill>
                <a:latin typeface="Arial"/>
                <a:cs typeface="Arial"/>
              </a:rPr>
              <a:t>750</a:t>
            </a:r>
            <a:endParaRPr lang="en-GB" sz="1300" dirty="0" smtClean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Worldwide cover – 90 days per 365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/>
                <a:cs typeface="Arial"/>
              </a:rPr>
              <a:t>48 hour claims processing</a:t>
            </a:r>
            <a:endParaRPr lang="en-GB" sz="1600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Arial"/>
                <a:cs typeface="Arial"/>
              </a:rPr>
              <a:t>Free back up and Live </a:t>
            </a:r>
            <a:r>
              <a:rPr lang="en-GB" sz="1600" dirty="0" smtClean="0">
                <a:latin typeface="Arial"/>
                <a:cs typeface="Arial"/>
              </a:rPr>
              <a:t>Sync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2" name="Picture 11" descr="JN2033 Supercover Logo-01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618" y="325322"/>
            <a:ext cx="2085150" cy="622294"/>
          </a:xfrm>
          <a:prstGeom prst="rect">
            <a:avLst/>
          </a:prstGeom>
        </p:spPr>
      </p:pic>
      <p:pic>
        <p:nvPicPr>
          <p:cNvPr id="10" name="Picture 9" descr="DSLfooter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6882"/>
            <a:ext cx="9144000" cy="617532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/>
        </p:nvSpPr>
        <p:spPr>
          <a:xfrm>
            <a:off x="328910" y="644614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6695C4-418B-F041-9A09-3ACDCF354914}" type="datetimeFigureOut">
              <a:rPr lang="en-US" sz="1200" smtClean="0"/>
              <a:pPr/>
              <a:t>2/16/2016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0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4079" y="343784"/>
            <a:ext cx="8159750" cy="112632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3200" dirty="0" smtClean="0"/>
              <a:t>Tariffs</a:t>
            </a:r>
            <a:endParaRPr lang="en-US" sz="3200" dirty="0"/>
          </a:p>
        </p:txBody>
      </p:sp>
      <p:pic>
        <p:nvPicPr>
          <p:cNvPr id="12" name="Picture 11" descr="JN2033 Supercover Logo-0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618" y="325322"/>
            <a:ext cx="2085150" cy="622294"/>
          </a:xfrm>
          <a:prstGeom prst="rect">
            <a:avLst/>
          </a:prstGeom>
        </p:spPr>
      </p:pic>
      <p:pic>
        <p:nvPicPr>
          <p:cNvPr id="10" name="Picture 9" descr="DSLfoot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6882"/>
            <a:ext cx="9144000" cy="617532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/>
        </p:nvSpPr>
        <p:spPr>
          <a:xfrm>
            <a:off x="328910" y="644614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6695C4-418B-F041-9A09-3ACDCF354914}" type="datetimeFigureOut">
              <a:rPr lang="en-US" sz="1200" smtClean="0"/>
              <a:pPr/>
              <a:t>2/16/2016</a:t>
            </a:fld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11554"/>
              </p:ext>
            </p:extLst>
          </p:nvPr>
        </p:nvGraphicFramePr>
        <p:xfrm>
          <a:off x="543208" y="1204114"/>
          <a:ext cx="7990621" cy="47363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65014"/>
                <a:gridCol w="1590108"/>
                <a:gridCol w="2112463"/>
                <a:gridCol w="2423036"/>
              </a:tblGrid>
              <a:tr h="652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charset="0"/>
                        </a:rPr>
                        <a:t>Policy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charset="0"/>
                        </a:rPr>
                        <a:t>Cover Limit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charset="0"/>
                        </a:rPr>
                        <a:t>Type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charset="0"/>
                        </a:rPr>
                        <a:t>Monthly Premium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47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Economy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single item £150 RRP replacement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£3.99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50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single item £400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RRP Replacement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£5.99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50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single item £1000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RRP replacement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£7.99</a:t>
                      </a:r>
                    </a:p>
                  </a:txBody>
                  <a:tcPr marL="102464" marR="102464" marT="51232" marB="512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47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SME Mobile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5 phones up to £200 RRP replacement each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£14.99 or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£2.99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device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7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Office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£1,500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3 items £500 RRP replacement each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£14.99 or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£4.99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device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89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Office Std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£2,500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5 items £500 RRP replacement each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£19.99 or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£3.99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device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89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Office Exec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£3,250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5 items £750 RRP replacement each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£27.99 or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£5.59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device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7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Office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£3,500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10 items £350 RRP replacement each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£29.99 or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£2.99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device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1834824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" y="2432501"/>
            <a:ext cx="4408012" cy="8357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Thankyou</a:t>
            </a:r>
            <a:endParaRPr lang="en-US" sz="3200" dirty="0"/>
          </a:p>
        </p:txBody>
      </p:sp>
      <p:pic>
        <p:nvPicPr>
          <p:cNvPr id="6" name="Picture 5" descr="DSLfoot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6882"/>
            <a:ext cx="9144000" cy="617532"/>
          </a:xfrm>
          <a:prstGeom prst="rect">
            <a:avLst/>
          </a:prstGeom>
        </p:spPr>
      </p:pic>
      <p:sp>
        <p:nvSpPr>
          <p:cNvPr id="7" name="Date Placeholder 3"/>
          <p:cNvSpPr txBox="1">
            <a:spLocks/>
          </p:cNvSpPr>
          <p:nvPr/>
        </p:nvSpPr>
        <p:spPr>
          <a:xfrm>
            <a:off x="328910" y="6446146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6695C4-418B-F041-9A09-3ACDCF354914}" type="datetimeFigureOut">
              <a:rPr lang="en-US" sz="1200" smtClean="0"/>
              <a:pPr/>
              <a:t>2/16/2016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41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321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Data Select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Brookfield</dc:creator>
  <cp:lastModifiedBy>Marios Ktisti</cp:lastModifiedBy>
  <cp:revision>34</cp:revision>
  <dcterms:created xsi:type="dcterms:W3CDTF">2015-10-20T16:03:44Z</dcterms:created>
  <dcterms:modified xsi:type="dcterms:W3CDTF">2016-02-16T14:28:06Z</dcterms:modified>
</cp:coreProperties>
</file>