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63" r:id="rId2"/>
    <p:sldId id="256" r:id="rId3"/>
    <p:sldId id="312" r:id="rId4"/>
    <p:sldId id="325" r:id="rId5"/>
    <p:sldId id="327" r:id="rId6"/>
    <p:sldId id="322" r:id="rId7"/>
    <p:sldId id="323" r:id="rId8"/>
    <p:sldId id="328" r:id="rId9"/>
    <p:sldId id="329" r:id="rId10"/>
    <p:sldId id="330" r:id="rId11"/>
    <p:sldId id="331" r:id="rId1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6397" autoAdjust="0"/>
    <p:restoredTop sz="71350" autoAdjust="0"/>
  </p:normalViewPr>
  <p:slideViewPr>
    <p:cSldViewPr>
      <p:cViewPr>
        <p:scale>
          <a:sx n="70" d="100"/>
          <a:sy n="70" d="100"/>
        </p:scale>
        <p:origin x="-115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7" d="100"/>
          <a:sy n="47" d="100"/>
        </p:scale>
        <p:origin x="-2922" y="-96"/>
      </p:cViewPr>
      <p:guideLst>
        <p:guide orient="horz" pos="3223"/>
        <p:guide pos="223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en-US"/>
              <a:t>Solano Da Silva presentation to BITS Pilani 7th March 2012</a:t>
            </a:r>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97FD56D9-BCD0-477C-BD71-6CC9D6538FB3}" type="datetimeFigureOut">
              <a:rPr lang="en-GB" smtClean="0"/>
              <a:pPr/>
              <a:t>08/08/2023</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6E45EC5-06E0-4205-9AF3-883693456D80}" type="slidenum">
              <a:rPr lang="en-GB" smtClean="0"/>
              <a:pPr/>
              <a:t>‹#›</a:t>
            </a:fld>
            <a:endParaRPr lang="en-GB"/>
          </a:p>
        </p:txBody>
      </p:sp>
    </p:spTree>
    <p:extLst>
      <p:ext uri="{BB962C8B-B14F-4D97-AF65-F5344CB8AC3E}">
        <p14:creationId xmlns:p14="http://schemas.microsoft.com/office/powerpoint/2010/main" xmlns="" val="363634303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en-US"/>
              <a:t>Solano Da Silva presentation to BITS Pilani 7th March 2012</a:t>
            </a:r>
            <a:endParaRPr lang="en-GB"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5BAD8F7-B8B8-432B-B380-A3C56F70FC8C}" type="datetimeFigureOut">
              <a:rPr lang="en-GB" smtClean="0"/>
              <a:pPr/>
              <a:t>08/08/2023</a:t>
            </a:fld>
            <a:endParaRPr lang="en-GB"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GB"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78EA7E2B-6169-4C79-8E01-B44ECECFDEC7}" type="slidenum">
              <a:rPr lang="en-GB" smtClean="0"/>
              <a:pPr/>
              <a:t>‹#›</a:t>
            </a:fld>
            <a:endParaRPr lang="en-GB" dirty="0"/>
          </a:p>
        </p:txBody>
      </p:sp>
    </p:spTree>
    <p:extLst>
      <p:ext uri="{BB962C8B-B14F-4D97-AF65-F5344CB8AC3E}">
        <p14:creationId xmlns:p14="http://schemas.microsoft.com/office/powerpoint/2010/main" xmlns="" val="3739212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78EA7E2B-6169-4C79-8E01-B44ECECFDEC7}" type="slidenum">
              <a:rPr lang="en-GB" smtClean="0"/>
              <a:pPr/>
              <a:t>1</a:t>
            </a:fld>
            <a:endParaRPr lang="en-GB" dirty="0"/>
          </a:p>
        </p:txBody>
      </p:sp>
      <p:sp>
        <p:nvSpPr>
          <p:cNvPr id="5" name="Header Placeholder 4"/>
          <p:cNvSpPr>
            <a:spLocks noGrp="1"/>
          </p:cNvSpPr>
          <p:nvPr>
            <p:ph type="hdr" sz="quarter" idx="11"/>
          </p:nvPr>
        </p:nvSpPr>
        <p:spPr/>
        <p:txBody>
          <a:bodyPr/>
          <a:lstStyle/>
          <a:p>
            <a:r>
              <a:rPr lang="en-US"/>
              <a:t>Solano Da Silva presentation to BITS Pilani 7th March 2012</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8EA7E2B-6169-4C79-8E01-B44ECECFDEC7}" type="slidenum">
              <a:rPr lang="en-GB" smtClean="0"/>
              <a:pPr/>
              <a:t>2</a:t>
            </a:fld>
            <a:endParaRPr lang="en-GB" dirty="0"/>
          </a:p>
        </p:txBody>
      </p:sp>
      <p:sp>
        <p:nvSpPr>
          <p:cNvPr id="5" name="Header Placeholder 4"/>
          <p:cNvSpPr>
            <a:spLocks noGrp="1"/>
          </p:cNvSpPr>
          <p:nvPr>
            <p:ph type="hdr" sz="quarter" idx="11"/>
          </p:nvPr>
        </p:nvSpPr>
        <p:spPr/>
        <p:txBody>
          <a:bodyPr/>
          <a:lstStyle/>
          <a:p>
            <a:r>
              <a:rPr lang="en-US"/>
              <a:t>Solano Da Silva presentation to BITS Pilani 7th March 2012</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8EA7E2B-6169-4C79-8E01-B44ECECFDEC7}" type="slidenum">
              <a:rPr lang="en-GB" smtClean="0"/>
              <a:pPr/>
              <a:t>3</a:t>
            </a:fld>
            <a:endParaRPr lang="en-GB" dirty="0"/>
          </a:p>
        </p:txBody>
      </p:sp>
      <p:sp>
        <p:nvSpPr>
          <p:cNvPr id="5" name="Header Placeholder 4"/>
          <p:cNvSpPr>
            <a:spLocks noGrp="1"/>
          </p:cNvSpPr>
          <p:nvPr>
            <p:ph type="hdr" sz="quarter" idx="11"/>
          </p:nvPr>
        </p:nvSpPr>
        <p:spPr/>
        <p:txBody>
          <a:bodyPr/>
          <a:lstStyle/>
          <a:p>
            <a:r>
              <a:rPr lang="en-US"/>
              <a:t>Solano Da Silva presentation to BITS Pilani 7th March 2012</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CDB0C51-E7F9-454F-B6C6-B6B0AA4B8D13}" type="datetime1">
              <a:rPr lang="en-GB" smtClean="0"/>
              <a:pPr/>
              <a:t>08/08/2023</a:t>
            </a:fld>
            <a:endParaRPr lang="en-GB"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F60D92C-7C53-448E-8B88-30E8A7CD79DD}"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FACDA9-F671-4DFD-86D4-E96F6936DC26}" type="datetime1">
              <a:rPr lang="en-GB" smtClean="0"/>
              <a:pPr/>
              <a:t>08/08/2023</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5F60D92C-7C53-448E-8B88-30E8A7CD79DD}"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5BE55D-B385-498B-9409-757CF4351976}" type="datetime1">
              <a:rPr lang="en-GB" smtClean="0"/>
              <a:pPr/>
              <a:t>08/08/2023</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5F60D92C-7C53-448E-8B88-30E8A7CD79DD}"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0FC7F6D-E357-469F-9991-11DCE617AC06}" type="datetime1">
              <a:rPr lang="en-GB" smtClean="0"/>
              <a:pPr/>
              <a:t>08/08/2023</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5F60D92C-7C53-448E-8B88-30E8A7CD79DD}" type="slidenum">
              <a:rPr lang="en-GB" smtClean="0"/>
              <a:pPr/>
              <a:t>‹#›</a:t>
            </a:fld>
            <a:endParaRPr lang="en-GB"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72F095A-E35F-4B49-8134-1824EAB1DB7B}" type="datetime1">
              <a:rPr lang="en-GB" smtClean="0"/>
              <a:pPr/>
              <a:t>08/08/2023</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5F60D92C-7C53-448E-8B88-30E8A7CD79DD}" type="slidenum">
              <a:rPr lang="en-GB" smtClean="0"/>
              <a:pPr/>
              <a:t>‹#›</a:t>
            </a:fld>
            <a:endParaRPr lang="en-GB"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B5EDD71-1038-4287-B741-1AA8C04FC018}" type="datetime1">
              <a:rPr lang="en-GB" smtClean="0"/>
              <a:pPr/>
              <a:t>08/08/2023</a:t>
            </a:fld>
            <a:endParaRPr lang="en-GB" dirty="0"/>
          </a:p>
        </p:txBody>
      </p:sp>
      <p:sp>
        <p:nvSpPr>
          <p:cNvPr id="6" name="Footer Placeholder 5"/>
          <p:cNvSpPr>
            <a:spLocks noGrp="1"/>
          </p:cNvSpPr>
          <p:nvPr>
            <p:ph type="ftr" sz="quarter" idx="11"/>
          </p:nvPr>
        </p:nvSpPr>
        <p:spPr/>
        <p:txBody>
          <a:bodyPr/>
          <a:lstStyle>
            <a:extLst/>
          </a:lstStyle>
          <a:p>
            <a:endParaRPr lang="en-GB" dirty="0"/>
          </a:p>
        </p:txBody>
      </p:sp>
      <p:sp>
        <p:nvSpPr>
          <p:cNvPr id="7" name="Slide Number Placeholder 6"/>
          <p:cNvSpPr>
            <a:spLocks noGrp="1"/>
          </p:cNvSpPr>
          <p:nvPr>
            <p:ph type="sldNum" sz="quarter" idx="12"/>
          </p:nvPr>
        </p:nvSpPr>
        <p:spPr/>
        <p:txBody>
          <a:bodyPr/>
          <a:lstStyle>
            <a:extLst/>
          </a:lstStyle>
          <a:p>
            <a:fld id="{5F60D92C-7C53-448E-8B88-30E8A7CD79DD}" type="slidenum">
              <a:rPr lang="en-GB" smtClean="0"/>
              <a:pPr/>
              <a:t>‹#›</a:t>
            </a:fld>
            <a:endParaRPr lang="en-GB"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F8B5CC7-46BC-47EB-A984-BCEB8C32FC42}" type="datetime1">
              <a:rPr lang="en-GB" smtClean="0"/>
              <a:pPr/>
              <a:t>08/08/2023</a:t>
            </a:fld>
            <a:endParaRPr lang="en-GB" dirty="0"/>
          </a:p>
        </p:txBody>
      </p:sp>
      <p:sp>
        <p:nvSpPr>
          <p:cNvPr id="8" name="Footer Placeholder 7"/>
          <p:cNvSpPr>
            <a:spLocks noGrp="1"/>
          </p:cNvSpPr>
          <p:nvPr>
            <p:ph type="ftr" sz="quarter" idx="11"/>
          </p:nvPr>
        </p:nvSpPr>
        <p:spPr/>
        <p:txBody>
          <a:bodyPr/>
          <a:lstStyle>
            <a:extLst/>
          </a:lstStyle>
          <a:p>
            <a:endParaRPr lang="en-GB" dirty="0"/>
          </a:p>
        </p:txBody>
      </p:sp>
      <p:sp>
        <p:nvSpPr>
          <p:cNvPr id="9" name="Slide Number Placeholder 8"/>
          <p:cNvSpPr>
            <a:spLocks noGrp="1"/>
          </p:cNvSpPr>
          <p:nvPr>
            <p:ph type="sldNum" sz="quarter" idx="12"/>
          </p:nvPr>
        </p:nvSpPr>
        <p:spPr/>
        <p:txBody>
          <a:bodyPr/>
          <a:lstStyle>
            <a:extLst/>
          </a:lstStyle>
          <a:p>
            <a:fld id="{5F60D92C-7C53-448E-8B88-30E8A7CD79DD}"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2257BE0-43F6-4C29-9424-2A9BEC4EB51F}" type="datetime1">
              <a:rPr lang="en-GB" smtClean="0"/>
              <a:pPr/>
              <a:t>08/08/2023</a:t>
            </a:fld>
            <a:endParaRPr lang="en-GB" dirty="0"/>
          </a:p>
        </p:txBody>
      </p:sp>
      <p:sp>
        <p:nvSpPr>
          <p:cNvPr id="4" name="Footer Placeholder 3"/>
          <p:cNvSpPr>
            <a:spLocks noGrp="1"/>
          </p:cNvSpPr>
          <p:nvPr>
            <p:ph type="ftr" sz="quarter" idx="11"/>
          </p:nvPr>
        </p:nvSpPr>
        <p:spPr/>
        <p:txBody>
          <a:bodyPr/>
          <a:lstStyle>
            <a:extLst/>
          </a:lstStyle>
          <a:p>
            <a:endParaRPr lang="en-GB" dirty="0"/>
          </a:p>
        </p:txBody>
      </p:sp>
      <p:sp>
        <p:nvSpPr>
          <p:cNvPr id="5" name="Slide Number Placeholder 4"/>
          <p:cNvSpPr>
            <a:spLocks noGrp="1"/>
          </p:cNvSpPr>
          <p:nvPr>
            <p:ph type="sldNum" sz="quarter" idx="12"/>
          </p:nvPr>
        </p:nvSpPr>
        <p:spPr/>
        <p:txBody>
          <a:bodyPr/>
          <a:lstStyle>
            <a:extLst/>
          </a:lstStyle>
          <a:p>
            <a:fld id="{5F60D92C-7C53-448E-8B88-30E8A7CD79DD}" type="slidenum">
              <a:rPr lang="en-GB" smtClean="0"/>
              <a:pPr/>
              <a:t>‹#›</a:t>
            </a:fld>
            <a:endParaRPr lang="en-GB"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D173377-923A-46E3-8051-770BCBAE81B3}" type="datetime1">
              <a:rPr lang="en-GB" smtClean="0"/>
              <a:pPr/>
              <a:t>08/08/2023</a:t>
            </a:fld>
            <a:endParaRPr lang="en-GB" dirty="0"/>
          </a:p>
        </p:txBody>
      </p:sp>
      <p:sp>
        <p:nvSpPr>
          <p:cNvPr id="3" name="Footer Placeholder 2"/>
          <p:cNvSpPr>
            <a:spLocks noGrp="1"/>
          </p:cNvSpPr>
          <p:nvPr>
            <p:ph type="ftr" sz="quarter" idx="11"/>
          </p:nvPr>
        </p:nvSpPr>
        <p:spPr/>
        <p:txBody>
          <a:bodyPr/>
          <a:lstStyle>
            <a:extLst/>
          </a:lstStyle>
          <a:p>
            <a:endParaRPr lang="en-GB" dirty="0"/>
          </a:p>
        </p:txBody>
      </p:sp>
      <p:sp>
        <p:nvSpPr>
          <p:cNvPr id="4" name="Slide Number Placeholder 3"/>
          <p:cNvSpPr>
            <a:spLocks noGrp="1"/>
          </p:cNvSpPr>
          <p:nvPr>
            <p:ph type="sldNum" sz="quarter" idx="12"/>
          </p:nvPr>
        </p:nvSpPr>
        <p:spPr/>
        <p:txBody>
          <a:bodyPr/>
          <a:lstStyle>
            <a:extLst/>
          </a:lstStyle>
          <a:p>
            <a:fld id="{5F60D92C-7C53-448E-8B88-30E8A7CD79DD}"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0E543B3-DC1A-4CFC-BC73-70DAFB0E99A8}" type="datetime1">
              <a:rPr lang="en-GB" smtClean="0"/>
              <a:pPr/>
              <a:t>08/08/2023</a:t>
            </a:fld>
            <a:endParaRPr lang="en-GB" dirty="0"/>
          </a:p>
        </p:txBody>
      </p:sp>
      <p:sp>
        <p:nvSpPr>
          <p:cNvPr id="6" name="Footer Placeholder 5"/>
          <p:cNvSpPr>
            <a:spLocks noGrp="1"/>
          </p:cNvSpPr>
          <p:nvPr>
            <p:ph type="ftr" sz="quarter" idx="11"/>
          </p:nvPr>
        </p:nvSpPr>
        <p:spPr/>
        <p:txBody>
          <a:bodyPr/>
          <a:lstStyle>
            <a:extLst/>
          </a:lstStyle>
          <a:p>
            <a:endParaRPr lang="en-GB" dirty="0"/>
          </a:p>
        </p:txBody>
      </p:sp>
      <p:sp>
        <p:nvSpPr>
          <p:cNvPr id="7" name="Slide Number Placeholder 6"/>
          <p:cNvSpPr>
            <a:spLocks noGrp="1"/>
          </p:cNvSpPr>
          <p:nvPr>
            <p:ph type="sldNum" sz="quarter" idx="12"/>
          </p:nvPr>
        </p:nvSpPr>
        <p:spPr/>
        <p:txBody>
          <a:bodyPr/>
          <a:lstStyle>
            <a:extLst/>
          </a:lstStyle>
          <a:p>
            <a:fld id="{5F60D92C-7C53-448E-8B88-30E8A7CD79DD}"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F020A18-66A1-45FC-BB98-7BAC07842C47}" type="datetime1">
              <a:rPr lang="en-GB" smtClean="0"/>
              <a:pPr/>
              <a:t>08/08/2023</a:t>
            </a:fld>
            <a:endParaRPr lang="en-GB"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F60D92C-7C53-448E-8B88-30E8A7CD79DD}" type="slidenum">
              <a:rPr lang="en-GB" smtClean="0"/>
              <a:pPr/>
              <a:t>‹#›</a:t>
            </a:fld>
            <a:endParaRPr lang="en-GB"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2C658F9-50C3-4B1E-9538-D764BF9E3B7B}" type="datetime1">
              <a:rPr lang="en-GB" smtClean="0"/>
              <a:pPr/>
              <a:t>08/08/2023</a:t>
            </a:fld>
            <a:endParaRPr lang="en-GB"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F60D92C-7C53-448E-8B88-30E8A7CD79DD}"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F60D92C-7C53-448E-8B88-30E8A7CD79DD}" type="slidenum">
              <a:rPr lang="en-GB" smtClean="0"/>
              <a:pPr/>
              <a:t>1</a:t>
            </a:fld>
            <a:endParaRPr lang="en-GB" dirty="0"/>
          </a:p>
        </p:txBody>
      </p:sp>
      <p:sp>
        <p:nvSpPr>
          <p:cNvPr id="8" name="TextBox 7"/>
          <p:cNvSpPr txBox="1"/>
          <p:nvPr/>
        </p:nvSpPr>
        <p:spPr>
          <a:xfrm>
            <a:off x="304800" y="1219200"/>
            <a:ext cx="8534400" cy="707886"/>
          </a:xfrm>
          <a:prstGeom prst="rect">
            <a:avLst/>
          </a:prstGeom>
          <a:noFill/>
        </p:spPr>
        <p:txBody>
          <a:bodyPr wrap="square" rtlCol="0">
            <a:spAutoFit/>
          </a:bodyPr>
          <a:lstStyle/>
          <a:p>
            <a:pPr algn="ctr"/>
            <a:r>
              <a:rPr lang="en-GB" sz="4000" dirty="0" smtClean="0">
                <a:latin typeface="Garamond" pitchFamily="18" charset="0"/>
              </a:rPr>
              <a:t>Story Telling and Professional </a:t>
            </a:r>
            <a:r>
              <a:rPr lang="en-GB" sz="4000" dirty="0">
                <a:latin typeface="Garamond" pitchFamily="18" charset="0"/>
              </a:rPr>
              <a:t>Writing</a:t>
            </a:r>
          </a:p>
        </p:txBody>
      </p:sp>
      <p:sp>
        <p:nvSpPr>
          <p:cNvPr id="9" name="TextBox 8"/>
          <p:cNvSpPr txBox="1"/>
          <p:nvPr/>
        </p:nvSpPr>
        <p:spPr>
          <a:xfrm>
            <a:off x="6172200" y="2971800"/>
            <a:ext cx="2514600" cy="646331"/>
          </a:xfrm>
          <a:prstGeom prst="rect">
            <a:avLst/>
          </a:prstGeom>
          <a:noFill/>
        </p:spPr>
        <p:txBody>
          <a:bodyPr wrap="square" rtlCol="0">
            <a:spAutoFit/>
          </a:bodyPr>
          <a:lstStyle/>
          <a:p>
            <a:r>
              <a:rPr lang="en-GB" dirty="0">
                <a:latin typeface="Garamond" pitchFamily="18" charset="0"/>
              </a:rPr>
              <a:t>Technical Report </a:t>
            </a:r>
            <a:r>
              <a:rPr lang="en-GB" dirty="0" smtClean="0">
                <a:latin typeface="Garamond" pitchFamily="18" charset="0"/>
              </a:rPr>
              <a:t>Writing BITS F112</a:t>
            </a:r>
            <a:endParaRPr lang="en-GB" dirty="0">
              <a:latin typeface="Garamond"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ziCileixeQA4Fsq7fHKKplTyYe3Q7N7oa9xYmn8w6jnEVmfzaNPQ1U9PIQ3_bNEb56Fvfyi150MdPlEfCos1h2U-N3686ZT6suW3caBttTLpBxC5nxwiY5NSjKZACg_jdrrdPJsz"/>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74518" y="726132"/>
            <a:ext cx="3794963" cy="44196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a:extLst>
              <a:ext uri="{FF2B5EF4-FFF2-40B4-BE49-F238E27FC236}">
                <a16:creationId xmlns:a16="http://schemas.microsoft.com/office/drawing/2014/main" xmlns="" id="{591ECC6D-118D-4121-99AA-160F365DF084}"/>
              </a:ext>
            </a:extLst>
          </p:cNvPr>
          <p:cNvSpPr>
            <a:spLocks noGrp="1"/>
          </p:cNvSpPr>
          <p:nvPr>
            <p:ph type="sldNum" sz="quarter" idx="12"/>
          </p:nvPr>
        </p:nvSpPr>
        <p:spPr/>
        <p:txBody>
          <a:bodyPr/>
          <a:lstStyle/>
          <a:p>
            <a:fld id="{5F60D92C-7C53-448E-8B88-30E8A7CD79DD}" type="slidenum">
              <a:rPr lang="en-GB" smtClean="0"/>
              <a:pPr/>
              <a:t>10</a:t>
            </a:fld>
            <a:endParaRPr lang="en-GB" dirty="0"/>
          </a:p>
        </p:txBody>
      </p:sp>
      <p:sp>
        <p:nvSpPr>
          <p:cNvPr id="5" name="TextBox 4"/>
          <p:cNvSpPr txBox="1"/>
          <p:nvPr/>
        </p:nvSpPr>
        <p:spPr>
          <a:xfrm>
            <a:off x="0" y="0"/>
            <a:ext cx="9144000" cy="461665"/>
          </a:xfrm>
          <a:prstGeom prst="rect">
            <a:avLst/>
          </a:prstGeom>
          <a:solidFill>
            <a:schemeClr val="tx2">
              <a:lumMod val="60000"/>
              <a:lumOff val="40000"/>
            </a:schemeClr>
          </a:solidFill>
        </p:spPr>
        <p:txBody>
          <a:bodyPr wrap="square" rtlCol="0">
            <a:spAutoFit/>
          </a:bodyPr>
          <a:lstStyle/>
          <a:p>
            <a:pPr lvl="0"/>
            <a:r>
              <a:rPr lang="en-GB" sz="2400" b="1" dirty="0" smtClean="0">
                <a:solidFill>
                  <a:srgbClr val="FFFF00"/>
                </a:solidFill>
              </a:rPr>
              <a:t>4. Professional communication as storytelling &gt;&gt;</a:t>
            </a:r>
            <a:endParaRPr lang="en-GB" sz="2400" b="1" dirty="0">
              <a:solidFill>
                <a:srgbClr val="FFFF00"/>
              </a:solidFill>
            </a:endParaRPr>
          </a:p>
        </p:txBody>
      </p:sp>
      <p:sp>
        <p:nvSpPr>
          <p:cNvPr id="4" name="Rectangle 3"/>
          <p:cNvSpPr/>
          <p:nvPr/>
        </p:nvSpPr>
        <p:spPr>
          <a:xfrm>
            <a:off x="2971800" y="5410200"/>
            <a:ext cx="3880338" cy="553998"/>
          </a:xfrm>
          <a:prstGeom prst="rect">
            <a:avLst/>
          </a:prstGeom>
        </p:spPr>
        <p:txBody>
          <a:bodyPr wrap="square">
            <a:spAutoFit/>
          </a:bodyPr>
          <a:lstStyle/>
          <a:p>
            <a:r>
              <a:rPr lang="en-US" sz="1000" b="1" dirty="0">
                <a:solidFill>
                  <a:srgbClr val="000000"/>
                </a:solidFill>
                <a:latin typeface="Times New Roman" panose="02020603050405020304" pitchFamily="18" charset="0"/>
              </a:rPr>
              <a:t>Source</a:t>
            </a:r>
            <a:r>
              <a:rPr lang="en-US" sz="1000" dirty="0">
                <a:solidFill>
                  <a:srgbClr val="000000"/>
                </a:solidFill>
                <a:latin typeface="Times New Roman" panose="02020603050405020304" pitchFamily="18" charset="0"/>
              </a:rPr>
              <a:t>: Clemens, A (</a:t>
            </a:r>
            <a:r>
              <a:rPr lang="en-US" sz="1000" dirty="0" err="1">
                <a:solidFill>
                  <a:srgbClr val="000000"/>
                </a:solidFill>
                <a:latin typeface="Times New Roman" panose="02020603050405020304" pitchFamily="18" charset="0"/>
              </a:rPr>
              <a:t>n.d.</a:t>
            </a:r>
            <a:r>
              <a:rPr lang="en-US" sz="1000" dirty="0">
                <a:solidFill>
                  <a:srgbClr val="000000"/>
                </a:solidFill>
                <a:latin typeface="Times New Roman" panose="02020603050405020304" pitchFamily="18" charset="0"/>
              </a:rPr>
              <a:t>) How to use story-telling in scientific writing. Online: https://www.annaclemens.com/blog/story-telling-scientific-paper (Accessed on 25 Oct 2020)</a:t>
            </a:r>
            <a:endParaRPr lang="en-GB" sz="1000" dirty="0"/>
          </a:p>
        </p:txBody>
      </p:sp>
    </p:spTree>
    <p:extLst>
      <p:ext uri="{BB962C8B-B14F-4D97-AF65-F5344CB8AC3E}">
        <p14:creationId xmlns:p14="http://schemas.microsoft.com/office/powerpoint/2010/main" xmlns="" val="1847365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60D92C-7C53-448E-8B88-30E8A7CD79DD}" type="slidenum">
              <a:rPr lang="en-GB" smtClean="0"/>
              <a:pPr/>
              <a:t>11</a:t>
            </a:fld>
            <a:endParaRPr lang="en-GB" dirty="0"/>
          </a:p>
        </p:txBody>
      </p:sp>
      <p:sp>
        <p:nvSpPr>
          <p:cNvPr id="3" name="Rectangle 2"/>
          <p:cNvSpPr/>
          <p:nvPr/>
        </p:nvSpPr>
        <p:spPr>
          <a:xfrm>
            <a:off x="762000" y="228600"/>
            <a:ext cx="7620000" cy="5560497"/>
          </a:xfrm>
          <a:prstGeom prst="rect">
            <a:avLst/>
          </a:prstGeom>
        </p:spPr>
        <p:txBody>
          <a:bodyPr wrap="square">
            <a:spAutoFit/>
          </a:bodyPr>
          <a:lstStyle/>
          <a:p>
            <a:pPr>
              <a:spcAft>
                <a:spcPts val="800"/>
              </a:spcAft>
            </a:pPr>
            <a:r>
              <a:rPr lang="en-US" b="1" dirty="0">
                <a:solidFill>
                  <a:srgbClr val="000000"/>
                </a:solidFill>
                <a:latin typeface="Times New Roman" panose="02020603050405020304" pitchFamily="18" charset="0"/>
              </a:rPr>
              <a:t>References</a:t>
            </a:r>
            <a:endParaRPr lang="en-US" dirty="0"/>
          </a:p>
          <a:p>
            <a:pPr marL="176213" indent="-176213"/>
            <a:r>
              <a:rPr lang="en-US" dirty="0">
                <a:solidFill>
                  <a:srgbClr val="000000"/>
                </a:solidFill>
                <a:latin typeface="Times New Roman" panose="02020603050405020304" pitchFamily="18" charset="0"/>
              </a:rPr>
              <a:t>Clemens, A (</a:t>
            </a:r>
            <a:r>
              <a:rPr lang="en-US" dirty="0" err="1">
                <a:solidFill>
                  <a:srgbClr val="000000"/>
                </a:solidFill>
                <a:latin typeface="Times New Roman" panose="02020603050405020304" pitchFamily="18" charset="0"/>
              </a:rPr>
              <a:t>n.d.</a:t>
            </a:r>
            <a:r>
              <a:rPr lang="en-US" dirty="0">
                <a:solidFill>
                  <a:srgbClr val="000000"/>
                </a:solidFill>
                <a:latin typeface="Times New Roman" panose="02020603050405020304" pitchFamily="18" charset="0"/>
              </a:rPr>
              <a:t>) How to use story-telling in scientific writing. Online: https://www.annaclemens.com/blog/story-telling-scientific-paper (Accessed on 25 Oct 2020)</a:t>
            </a:r>
            <a:endParaRPr lang="en-US" dirty="0"/>
          </a:p>
          <a:p>
            <a:pPr marL="176213" indent="-176213"/>
            <a:r>
              <a:rPr lang="en-US" dirty="0" err="1">
                <a:solidFill>
                  <a:srgbClr val="000000"/>
                </a:solidFill>
                <a:latin typeface="Times New Roman" panose="02020603050405020304" pitchFamily="18" charset="0"/>
              </a:rPr>
              <a:t>Enago</a:t>
            </a:r>
            <a:r>
              <a:rPr lang="en-US" dirty="0">
                <a:solidFill>
                  <a:srgbClr val="000000"/>
                </a:solidFill>
                <a:latin typeface="Times New Roman" panose="02020603050405020304" pitchFamily="18" charset="0"/>
              </a:rPr>
              <a:t> Academy (2019) Storytelling in Science: Communicate Your Research in Style. Accessed online: https://www.enago.com/academy/storytelling-in-science-communicating-your-research-effectively/ [On 5 Dec 2019]</a:t>
            </a:r>
            <a:endParaRPr lang="en-US" dirty="0"/>
          </a:p>
          <a:p>
            <a:pPr marL="176213" indent="-176213"/>
            <a:r>
              <a:rPr lang="en-US" dirty="0" err="1">
                <a:solidFill>
                  <a:srgbClr val="000000"/>
                </a:solidFill>
                <a:latin typeface="Times New Roman" panose="02020603050405020304" pitchFamily="18" charset="0"/>
              </a:rPr>
              <a:t>Gopnik</a:t>
            </a:r>
            <a:r>
              <a:rPr lang="en-US" dirty="0">
                <a:solidFill>
                  <a:srgbClr val="000000"/>
                </a:solidFill>
                <a:latin typeface="Times New Roman" panose="02020603050405020304" pitchFamily="18" charset="0"/>
              </a:rPr>
              <a:t>, A. (2012) Can Science Explain Why We Tell Stories? The New Yorker. Accessed online: https://www.newyorker.com/books/page-turner/can-science-explain-why-we-tell-stories [On 5 Dec 2019]</a:t>
            </a:r>
            <a:endParaRPr lang="en-US" dirty="0"/>
          </a:p>
          <a:p>
            <a:pPr marL="176213" indent="-176213"/>
            <a:r>
              <a:rPr lang="en-US" dirty="0" err="1">
                <a:solidFill>
                  <a:srgbClr val="000000"/>
                </a:solidFill>
                <a:latin typeface="Times New Roman" panose="02020603050405020304" pitchFamily="18" charset="0"/>
              </a:rPr>
              <a:t>Gottschall</a:t>
            </a:r>
            <a:r>
              <a:rPr lang="en-US" dirty="0">
                <a:solidFill>
                  <a:srgbClr val="000000"/>
                </a:solidFill>
                <a:latin typeface="Times New Roman" panose="02020603050405020304" pitchFamily="18" charset="0"/>
              </a:rPr>
              <a:t>, J (2012) The Storytelling Animal: How Stories Make us Human. Houghton Mifflin Harcourt. </a:t>
            </a:r>
            <a:endParaRPr lang="en-US" dirty="0"/>
          </a:p>
          <a:p>
            <a:pPr marL="176213" indent="-176213"/>
            <a:r>
              <a:rPr lang="en-US" dirty="0" err="1">
                <a:solidFill>
                  <a:srgbClr val="000000"/>
                </a:solidFill>
                <a:latin typeface="Times New Roman" panose="02020603050405020304" pitchFamily="18" charset="0"/>
              </a:rPr>
              <a:t>Kluger</a:t>
            </a:r>
            <a:r>
              <a:rPr lang="en-US" dirty="0">
                <a:solidFill>
                  <a:srgbClr val="000000"/>
                </a:solidFill>
                <a:latin typeface="Times New Roman" panose="02020603050405020304" pitchFamily="18" charset="0"/>
              </a:rPr>
              <a:t> K (2017) How Telling Stories Makes Us Human, in Time. Accessed online: https://time.com/5043166/storytelling-evolution/ [Accessed on 25 Oct 2020]</a:t>
            </a:r>
            <a:endParaRPr lang="en-US" dirty="0"/>
          </a:p>
          <a:p>
            <a:pPr marL="176213" indent="-176213"/>
            <a:r>
              <a:rPr lang="en-US" dirty="0" err="1">
                <a:solidFill>
                  <a:srgbClr val="000000"/>
                </a:solidFill>
                <a:latin typeface="Times New Roman" panose="02020603050405020304" pitchFamily="18" charset="0"/>
              </a:rPr>
              <a:t>Konnikova</a:t>
            </a:r>
            <a:r>
              <a:rPr lang="en-US" dirty="0">
                <a:solidFill>
                  <a:srgbClr val="000000"/>
                </a:solidFill>
                <a:latin typeface="Times New Roman" panose="02020603050405020304" pitchFamily="18" charset="0"/>
              </a:rPr>
              <a:t>, M (2012) The Storytelling Animal: A Conversation with Jonathan </a:t>
            </a:r>
            <a:r>
              <a:rPr lang="en-US" dirty="0" err="1">
                <a:solidFill>
                  <a:srgbClr val="000000"/>
                </a:solidFill>
                <a:latin typeface="Times New Roman" panose="02020603050405020304" pitchFamily="18" charset="0"/>
              </a:rPr>
              <a:t>Gottschall</a:t>
            </a:r>
            <a:r>
              <a:rPr lang="en-US" dirty="0">
                <a:solidFill>
                  <a:srgbClr val="000000"/>
                </a:solidFill>
                <a:latin typeface="Times New Roman" panose="02020603050405020304" pitchFamily="18" charset="0"/>
              </a:rPr>
              <a:t> in the Scientific American. Accessed online: https://blogs.scientificamerican.com/literally-psyched/the-storytelling-animal-a-conversation-with-jonathan-gottschall/ [25 October 2020</a:t>
            </a:r>
            <a:r>
              <a:rPr lang="en-US" dirty="0" smtClean="0">
                <a:solidFill>
                  <a:srgbClr val="000000"/>
                </a:solidFill>
                <a:latin typeface="Times New Roman" panose="02020603050405020304" pitchFamily="18" charset="0"/>
              </a:rPr>
              <a:t>]</a:t>
            </a:r>
            <a:endParaRPr lang="en-GB" dirty="0"/>
          </a:p>
        </p:txBody>
      </p:sp>
    </p:spTree>
    <p:extLst>
      <p:ext uri="{BB962C8B-B14F-4D97-AF65-F5344CB8AC3E}">
        <p14:creationId xmlns:p14="http://schemas.microsoft.com/office/powerpoint/2010/main" xmlns="" val="112657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F60D92C-7C53-448E-8B88-30E8A7CD79DD}" type="slidenum">
              <a:rPr lang="en-GB" smtClean="0"/>
              <a:pPr/>
              <a:t>2</a:t>
            </a:fld>
            <a:endParaRPr lang="en-GB" dirty="0"/>
          </a:p>
        </p:txBody>
      </p:sp>
      <p:sp>
        <p:nvSpPr>
          <p:cNvPr id="8" name="TextBox 7"/>
          <p:cNvSpPr txBox="1"/>
          <p:nvPr/>
        </p:nvSpPr>
        <p:spPr>
          <a:xfrm>
            <a:off x="1066800" y="381000"/>
            <a:ext cx="7391400" cy="4524315"/>
          </a:xfrm>
          <a:prstGeom prst="rect">
            <a:avLst/>
          </a:prstGeom>
          <a:noFill/>
        </p:spPr>
        <p:txBody>
          <a:bodyPr wrap="square" rtlCol="0">
            <a:spAutoFit/>
          </a:bodyPr>
          <a:lstStyle/>
          <a:p>
            <a:pPr>
              <a:lnSpc>
                <a:spcPct val="150000"/>
              </a:lnSpc>
            </a:pPr>
            <a:r>
              <a:rPr lang="en-GB" sz="2400" b="1" dirty="0">
                <a:latin typeface="Garamond" panose="02020404030301010803" pitchFamily="18" charset="0"/>
              </a:rPr>
              <a:t>Objective</a:t>
            </a:r>
            <a:r>
              <a:rPr lang="en-GB" sz="2400" dirty="0">
                <a:latin typeface="Garamond" panose="02020404030301010803" pitchFamily="18" charset="0"/>
              </a:rPr>
              <a:t>: </a:t>
            </a:r>
            <a:r>
              <a:rPr lang="en-GB" sz="2400" dirty="0" smtClean="0">
                <a:latin typeface="Garamond" panose="02020404030301010803" pitchFamily="18" charset="0"/>
              </a:rPr>
              <a:t>What insights can be drawn from storytelling for professional writing. </a:t>
            </a:r>
            <a:endParaRPr lang="en-GB" sz="2400" dirty="0">
              <a:latin typeface="Garamond" panose="02020404030301010803" pitchFamily="18" charset="0"/>
            </a:endParaRPr>
          </a:p>
          <a:p>
            <a:pPr>
              <a:lnSpc>
                <a:spcPct val="150000"/>
              </a:lnSpc>
            </a:pPr>
            <a:endParaRPr lang="en-GB" sz="2400" dirty="0">
              <a:latin typeface="Garamond" panose="02020404030301010803" pitchFamily="18" charset="0"/>
            </a:endParaRPr>
          </a:p>
          <a:p>
            <a:pPr marL="457200" indent="-457200" fontAlgn="base">
              <a:lnSpc>
                <a:spcPct val="150000"/>
              </a:lnSpc>
              <a:buFont typeface="+mj-lt"/>
              <a:buAutoNum type="arabicPeriod"/>
            </a:pPr>
            <a:r>
              <a:rPr lang="en-US" sz="2400" dirty="0" smtClean="0">
                <a:latin typeface="Garamond" panose="02020404030301010803" pitchFamily="18" charset="0"/>
              </a:rPr>
              <a:t>Humans as storytellers</a:t>
            </a:r>
            <a:endParaRPr lang="en-US" sz="2400" dirty="0">
              <a:latin typeface="Garamond" panose="02020404030301010803" pitchFamily="18" charset="0"/>
            </a:endParaRPr>
          </a:p>
          <a:p>
            <a:pPr marL="457200" indent="-457200" fontAlgn="base">
              <a:lnSpc>
                <a:spcPct val="150000"/>
              </a:lnSpc>
              <a:buFont typeface="+mj-lt"/>
              <a:buAutoNum type="arabicPeriod"/>
            </a:pPr>
            <a:r>
              <a:rPr lang="en-US" sz="2400" dirty="0">
                <a:latin typeface="Garamond" panose="02020404030301010803" pitchFamily="18" charset="0"/>
              </a:rPr>
              <a:t>Storytelling as communications</a:t>
            </a:r>
          </a:p>
          <a:p>
            <a:pPr marL="457200" indent="-457200" fontAlgn="base">
              <a:lnSpc>
                <a:spcPct val="150000"/>
              </a:lnSpc>
              <a:buFont typeface="+mj-lt"/>
              <a:buAutoNum type="arabicPeriod"/>
            </a:pPr>
            <a:r>
              <a:rPr lang="en-US" sz="2400" dirty="0">
                <a:latin typeface="Garamond" panose="02020404030301010803" pitchFamily="18" charset="0"/>
              </a:rPr>
              <a:t>Elements in a story</a:t>
            </a:r>
          </a:p>
          <a:p>
            <a:pPr marL="457200" indent="-457200" fontAlgn="base">
              <a:lnSpc>
                <a:spcPct val="150000"/>
              </a:lnSpc>
              <a:buFont typeface="+mj-lt"/>
              <a:buAutoNum type="arabicPeriod"/>
            </a:pPr>
            <a:r>
              <a:rPr lang="en-US" sz="2400" dirty="0">
                <a:latin typeface="Garamond" panose="02020404030301010803" pitchFamily="18" charset="0"/>
              </a:rPr>
              <a:t>Professional communication as storytelling</a:t>
            </a:r>
          </a:p>
          <a:p>
            <a:pPr>
              <a:lnSpc>
                <a:spcPct val="150000"/>
              </a:lnSpc>
            </a:pPr>
            <a:endParaRPr lang="en-GB" sz="2400" dirty="0">
              <a:latin typeface="Garamond" panose="020204040303010108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6553200" y="6492875"/>
            <a:ext cx="2133600" cy="365125"/>
          </a:xfrm>
        </p:spPr>
        <p:txBody>
          <a:bodyPr/>
          <a:lstStyle/>
          <a:p>
            <a:fld id="{5F60D92C-7C53-448E-8B88-30E8A7CD79DD}" type="slidenum">
              <a:rPr lang="en-GB" smtClean="0"/>
              <a:pPr/>
              <a:t>3</a:t>
            </a:fld>
            <a:endParaRPr lang="en-GB" dirty="0"/>
          </a:p>
        </p:txBody>
      </p:sp>
      <p:sp>
        <p:nvSpPr>
          <p:cNvPr id="8" name="TextBox 7"/>
          <p:cNvSpPr txBox="1"/>
          <p:nvPr/>
        </p:nvSpPr>
        <p:spPr>
          <a:xfrm>
            <a:off x="457200" y="495439"/>
            <a:ext cx="8229600" cy="4524315"/>
          </a:xfrm>
          <a:prstGeom prst="rect">
            <a:avLst/>
          </a:prstGeom>
          <a:noFill/>
        </p:spPr>
        <p:txBody>
          <a:bodyPr wrap="square" rtlCol="0">
            <a:spAutoFit/>
          </a:bodyPr>
          <a:lstStyle/>
          <a:p>
            <a:pPr marL="957263" lvl="1" indent="-514350">
              <a:lnSpc>
                <a:spcPct val="150000"/>
              </a:lnSpc>
              <a:buFont typeface="+mj-lt"/>
              <a:buAutoNum type="alphaLcParenR"/>
            </a:pPr>
            <a:r>
              <a:rPr lang="en-GB" sz="2400" dirty="0" smtClean="0">
                <a:latin typeface="Garamond" pitchFamily="18" charset="0"/>
              </a:rPr>
              <a:t>‘Humans are natural storytellers; they cannot help telling stories…’  – Jonathan </a:t>
            </a:r>
            <a:r>
              <a:rPr lang="en-GB" sz="2400" dirty="0" err="1" smtClean="0">
                <a:latin typeface="Garamond" pitchFamily="18" charset="0"/>
              </a:rPr>
              <a:t>Gottschall</a:t>
            </a:r>
            <a:endParaRPr lang="en-GB" sz="2400" dirty="0">
              <a:latin typeface="Garamond" pitchFamily="18" charset="0"/>
            </a:endParaRPr>
          </a:p>
          <a:p>
            <a:pPr marL="957263" lvl="1" indent="-514350">
              <a:lnSpc>
                <a:spcPct val="150000"/>
              </a:lnSpc>
              <a:buFont typeface="+mj-lt"/>
              <a:buAutoNum type="alphaLcParenR"/>
            </a:pPr>
            <a:endParaRPr lang="en-GB" sz="2400" dirty="0" smtClean="0">
              <a:latin typeface="Garamond" pitchFamily="18" charset="0"/>
            </a:endParaRPr>
          </a:p>
          <a:p>
            <a:pPr marL="957263" lvl="1" indent="-514350">
              <a:lnSpc>
                <a:spcPct val="150000"/>
              </a:lnSpc>
              <a:buFont typeface="+mj-lt"/>
              <a:buAutoNum type="alphaLcParenR"/>
            </a:pPr>
            <a:endParaRPr lang="en-GB" sz="2400" dirty="0">
              <a:latin typeface="Garamond" pitchFamily="18" charset="0"/>
            </a:endParaRPr>
          </a:p>
          <a:p>
            <a:pPr marL="957263" lvl="1" indent="-514350">
              <a:lnSpc>
                <a:spcPct val="150000"/>
              </a:lnSpc>
              <a:buFont typeface="+mj-lt"/>
              <a:buAutoNum type="alphaLcParenR"/>
            </a:pPr>
            <a:r>
              <a:rPr lang="en-US" sz="2400" dirty="0" smtClean="0">
                <a:latin typeface="Garamond" panose="02020404030301010803" pitchFamily="18" charset="0"/>
              </a:rPr>
              <a:t>Telling </a:t>
            </a:r>
            <a:r>
              <a:rPr lang="en-US" sz="2400" dirty="0">
                <a:latin typeface="Garamond" panose="02020404030301010803" pitchFamily="18" charset="0"/>
              </a:rPr>
              <a:t>stories is as basic to human beings as eating. More so, in fact, for while food makes us live, stories are what make our lives worth living. They are what makes our condition </a:t>
            </a:r>
            <a:r>
              <a:rPr lang="en-US" sz="2400" dirty="0" smtClean="0">
                <a:latin typeface="Garamond" panose="02020404030301010803" pitchFamily="18" charset="0"/>
              </a:rPr>
              <a:t>human</a:t>
            </a:r>
            <a:r>
              <a:rPr lang="en-US" sz="2400" dirty="0">
                <a:latin typeface="Garamond" panose="02020404030301010803" pitchFamily="18" charset="0"/>
              </a:rPr>
              <a:t> </a:t>
            </a:r>
            <a:r>
              <a:rPr lang="en-US" sz="2400" dirty="0" smtClean="0">
                <a:latin typeface="Garamond" panose="02020404030301010803" pitchFamily="18" charset="0"/>
              </a:rPr>
              <a:t>– Richard Kearney </a:t>
            </a:r>
            <a:endParaRPr lang="en-GB" sz="2400" dirty="0">
              <a:latin typeface="Garamond"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00800" y="1191010"/>
            <a:ext cx="2019300" cy="148755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400800" y="4745813"/>
            <a:ext cx="1275457" cy="1524327"/>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809838" y="4515858"/>
            <a:ext cx="1310716" cy="2016486"/>
          </a:xfrm>
          <a:prstGeom prst="rect">
            <a:avLst/>
          </a:prstGeom>
        </p:spPr>
      </p:pic>
      <p:sp>
        <p:nvSpPr>
          <p:cNvPr id="9" name="TextBox 8"/>
          <p:cNvSpPr txBox="1"/>
          <p:nvPr/>
        </p:nvSpPr>
        <p:spPr>
          <a:xfrm>
            <a:off x="0" y="0"/>
            <a:ext cx="9144000" cy="461665"/>
          </a:xfrm>
          <a:prstGeom prst="rect">
            <a:avLst/>
          </a:prstGeom>
          <a:solidFill>
            <a:schemeClr val="tx2">
              <a:lumMod val="60000"/>
              <a:lumOff val="40000"/>
            </a:schemeClr>
          </a:solidFill>
        </p:spPr>
        <p:txBody>
          <a:bodyPr wrap="square" rtlCol="0">
            <a:spAutoFit/>
          </a:bodyPr>
          <a:lstStyle/>
          <a:p>
            <a:pPr lvl="0"/>
            <a:r>
              <a:rPr lang="en-GB" sz="2400" b="1" dirty="0">
                <a:solidFill>
                  <a:srgbClr val="FFFF00"/>
                </a:solidFill>
              </a:rPr>
              <a:t>1. </a:t>
            </a:r>
            <a:r>
              <a:rPr lang="en-GB" sz="2400" b="1" smtClean="0">
                <a:solidFill>
                  <a:srgbClr val="FFFF00"/>
                </a:solidFill>
              </a:rPr>
              <a:t>Humans </a:t>
            </a:r>
            <a:r>
              <a:rPr lang="en-GB" sz="2400" b="1" dirty="0" smtClean="0">
                <a:solidFill>
                  <a:srgbClr val="FFFF00"/>
                </a:solidFill>
              </a:rPr>
              <a:t>as storytellers &gt;&gt;</a:t>
            </a:r>
            <a:endParaRPr lang="en-GB" sz="2400" b="1" dirty="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351FC5A-948B-4E3D-B906-3C4AA6E43BE1}"/>
              </a:ext>
            </a:extLst>
          </p:cNvPr>
          <p:cNvSpPr>
            <a:spLocks noGrp="1"/>
          </p:cNvSpPr>
          <p:nvPr>
            <p:ph type="sldNum" sz="quarter" idx="12"/>
          </p:nvPr>
        </p:nvSpPr>
        <p:spPr/>
        <p:txBody>
          <a:bodyPr/>
          <a:lstStyle/>
          <a:p>
            <a:fld id="{5F60D92C-7C53-448E-8B88-30E8A7CD79DD}" type="slidenum">
              <a:rPr lang="en-GB" smtClean="0"/>
              <a:pPr/>
              <a:t>4</a:t>
            </a:fld>
            <a:endParaRPr lang="en-GB" dirty="0"/>
          </a:p>
        </p:txBody>
      </p:sp>
      <p:sp>
        <p:nvSpPr>
          <p:cNvPr id="3" name="Rectangle 2">
            <a:extLst>
              <a:ext uri="{FF2B5EF4-FFF2-40B4-BE49-F238E27FC236}">
                <a16:creationId xmlns:a16="http://schemas.microsoft.com/office/drawing/2014/main" xmlns="" id="{8FCFA82A-80F3-4E41-95DE-5BE2345DF61B}"/>
              </a:ext>
            </a:extLst>
          </p:cNvPr>
          <p:cNvSpPr/>
          <p:nvPr/>
        </p:nvSpPr>
        <p:spPr>
          <a:xfrm>
            <a:off x="521677" y="483742"/>
            <a:ext cx="8012723" cy="2862322"/>
          </a:xfrm>
          <a:prstGeom prst="rect">
            <a:avLst/>
          </a:prstGeom>
        </p:spPr>
        <p:txBody>
          <a:bodyPr wrap="square">
            <a:spAutoFit/>
          </a:bodyPr>
          <a:lstStyle/>
          <a:p>
            <a:r>
              <a:rPr lang="en-GB" sz="2000" b="1" dirty="0" smtClean="0">
                <a:latin typeface="Garamond" panose="02020404030301010803" pitchFamily="18" charset="0"/>
                <a:ea typeface="Calibri" panose="020F0502020204030204" pitchFamily="34" charset="0"/>
              </a:rPr>
              <a:t>Why do humans tell stories? </a:t>
            </a:r>
            <a:endParaRPr lang="en-GB" sz="2000" dirty="0">
              <a:latin typeface="Garamond" panose="02020404030301010803" pitchFamily="18" charset="0"/>
              <a:ea typeface="Calibri" panose="020F0502020204030204" pitchFamily="34" charset="0"/>
            </a:endParaRPr>
          </a:p>
          <a:p>
            <a:endParaRPr lang="en-GB" sz="2000" dirty="0">
              <a:latin typeface="Garamond" panose="02020404030301010803" pitchFamily="18" charset="0"/>
            </a:endParaRPr>
          </a:p>
          <a:p>
            <a:pPr marL="457200" indent="-457200">
              <a:buFont typeface="Arial" panose="020B0604020202020204" pitchFamily="34" charset="0"/>
              <a:buChar char="•"/>
            </a:pPr>
            <a:r>
              <a:rPr lang="en-GB" sz="2000" i="1" dirty="0" smtClean="0">
                <a:latin typeface="Garamond" panose="02020404030301010803" pitchFamily="18" charset="0"/>
              </a:rPr>
              <a:t>Survival </a:t>
            </a:r>
          </a:p>
          <a:p>
            <a:pPr lvl="1"/>
            <a:r>
              <a:rPr lang="en-US" sz="2000" dirty="0" smtClean="0">
                <a:latin typeface="Garamond" panose="02020404030301010803" pitchFamily="18" charset="0"/>
              </a:rPr>
              <a:t>‘Stories </a:t>
            </a:r>
            <a:r>
              <a:rPr lang="en-US" sz="2000" dirty="0">
                <a:latin typeface="Garamond" panose="02020404030301010803" pitchFamily="18" charset="0"/>
              </a:rPr>
              <a:t>helped us survive, so our brains evolved to love </a:t>
            </a:r>
            <a:r>
              <a:rPr lang="en-US" sz="2000" dirty="0" smtClean="0">
                <a:latin typeface="Garamond" panose="02020404030301010803" pitchFamily="18" charset="0"/>
              </a:rPr>
              <a:t>them’ – Anna Clemens</a:t>
            </a:r>
          </a:p>
          <a:p>
            <a:pPr lvl="1"/>
            <a:endParaRPr lang="en-GB" sz="2000" dirty="0" smtClean="0">
              <a:latin typeface="Garamond" panose="02020404030301010803" pitchFamily="18" charset="0"/>
            </a:endParaRPr>
          </a:p>
          <a:p>
            <a:pPr marL="457200" indent="-457200">
              <a:buFont typeface="Arial" panose="020B0604020202020204" pitchFamily="34" charset="0"/>
              <a:buChar char="•"/>
            </a:pPr>
            <a:r>
              <a:rPr lang="en-GB" sz="2000" i="1" dirty="0" smtClean="0">
                <a:latin typeface="Garamond" panose="02020404030301010803" pitchFamily="18" charset="0"/>
                <a:ea typeface="Calibri" panose="020F0502020204030204" pitchFamily="34" charset="0"/>
              </a:rPr>
              <a:t>Builds society</a:t>
            </a:r>
          </a:p>
          <a:p>
            <a:pPr marL="447675"/>
            <a:r>
              <a:rPr lang="en-US" sz="2000" dirty="0" smtClean="0">
                <a:latin typeface="Garamond" panose="02020404030301010803" pitchFamily="18" charset="0"/>
              </a:rPr>
              <a:t>‘</a:t>
            </a:r>
            <a:r>
              <a:rPr lang="en-US" sz="2000" dirty="0">
                <a:latin typeface="Garamond" panose="02020404030301010803" pitchFamily="18" charset="0"/>
              </a:rPr>
              <a:t>You can learn a lot from a tale like that — about friendship, cooperation, empathy and an aversion to </a:t>
            </a:r>
            <a:r>
              <a:rPr lang="en-US" sz="2000" dirty="0" smtClean="0">
                <a:latin typeface="Garamond" panose="02020404030301010803" pitchFamily="18" charset="0"/>
              </a:rPr>
              <a:t>inequality…’ – Daniel Smith, Anthropologist</a:t>
            </a:r>
            <a:endParaRPr lang="en-IN" sz="2000" dirty="0">
              <a:latin typeface="Garamond" panose="02020404030301010803" pitchFamily="18" charset="0"/>
            </a:endParaRPr>
          </a:p>
        </p:txBody>
      </p:sp>
      <p:sp>
        <p:nvSpPr>
          <p:cNvPr id="6" name="Rectangle 3">
            <a:extLst>
              <a:ext uri="{FF2B5EF4-FFF2-40B4-BE49-F238E27FC236}">
                <a16:creationId xmlns:a16="http://schemas.microsoft.com/office/drawing/2014/main" xmlns="" id="{16D5D20A-D438-413A-B34D-7A417E182965}"/>
              </a:ext>
            </a:extLst>
          </p:cNvPr>
          <p:cNvSpPr>
            <a:spLocks noChangeArrowheads="1"/>
          </p:cNvSpPr>
          <p:nvPr/>
        </p:nvSpPr>
        <p:spPr bwMode="auto">
          <a:xfrm>
            <a:off x="0" y="-184666"/>
            <a:ext cx="264816"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p:cNvSpPr txBox="1"/>
          <p:nvPr/>
        </p:nvSpPr>
        <p:spPr>
          <a:xfrm>
            <a:off x="0" y="0"/>
            <a:ext cx="9144000" cy="461665"/>
          </a:xfrm>
          <a:prstGeom prst="rect">
            <a:avLst/>
          </a:prstGeom>
          <a:solidFill>
            <a:schemeClr val="tx2">
              <a:lumMod val="60000"/>
              <a:lumOff val="40000"/>
            </a:schemeClr>
          </a:solidFill>
        </p:spPr>
        <p:txBody>
          <a:bodyPr wrap="square" rtlCol="0">
            <a:spAutoFit/>
          </a:bodyPr>
          <a:lstStyle/>
          <a:p>
            <a:pPr lvl="0"/>
            <a:r>
              <a:rPr lang="en-GB" sz="2400" b="1" dirty="0">
                <a:solidFill>
                  <a:srgbClr val="FFFF00"/>
                </a:solidFill>
              </a:rPr>
              <a:t>1. </a:t>
            </a:r>
            <a:r>
              <a:rPr lang="en-GB" sz="2400" b="1" dirty="0" smtClean="0">
                <a:solidFill>
                  <a:srgbClr val="FFFF00"/>
                </a:solidFill>
              </a:rPr>
              <a:t>Human as storytellers &gt;&gt;</a:t>
            </a:r>
            <a:endParaRPr lang="en-GB" sz="2400" b="1" dirty="0">
              <a:solidFill>
                <a:srgbClr val="FFFF00"/>
              </a:solidFill>
            </a:endParaRPr>
          </a:p>
        </p:txBody>
      </p:sp>
      <p:pic>
        <p:nvPicPr>
          <p:cNvPr id="4" name="Picture 3"/>
          <p:cNvPicPr>
            <a:picLocks noChangeAspect="1"/>
          </p:cNvPicPr>
          <p:nvPr/>
        </p:nvPicPr>
        <p:blipFill>
          <a:blip r:embed="rId2" cstate="print"/>
          <a:stretch>
            <a:fillRect/>
          </a:stretch>
        </p:blipFill>
        <p:spPr>
          <a:xfrm>
            <a:off x="1371600" y="3362279"/>
            <a:ext cx="6553200" cy="2606386"/>
          </a:xfrm>
          <a:prstGeom prst="rect">
            <a:avLst/>
          </a:prstGeom>
        </p:spPr>
      </p:pic>
    </p:spTree>
    <p:extLst>
      <p:ext uri="{BB962C8B-B14F-4D97-AF65-F5344CB8AC3E}">
        <p14:creationId xmlns:p14="http://schemas.microsoft.com/office/powerpoint/2010/main" xmlns="" val="4257292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351FC5A-948B-4E3D-B906-3C4AA6E43BE1}"/>
              </a:ext>
            </a:extLst>
          </p:cNvPr>
          <p:cNvSpPr>
            <a:spLocks noGrp="1"/>
          </p:cNvSpPr>
          <p:nvPr>
            <p:ph type="sldNum" sz="quarter" idx="12"/>
          </p:nvPr>
        </p:nvSpPr>
        <p:spPr/>
        <p:txBody>
          <a:bodyPr/>
          <a:lstStyle/>
          <a:p>
            <a:fld id="{5F60D92C-7C53-448E-8B88-30E8A7CD79DD}" type="slidenum">
              <a:rPr lang="en-GB" smtClean="0"/>
              <a:pPr/>
              <a:t>5</a:t>
            </a:fld>
            <a:endParaRPr lang="en-GB" dirty="0"/>
          </a:p>
        </p:txBody>
      </p:sp>
      <p:sp>
        <p:nvSpPr>
          <p:cNvPr id="3" name="Rectangle 2">
            <a:extLst>
              <a:ext uri="{FF2B5EF4-FFF2-40B4-BE49-F238E27FC236}">
                <a16:creationId xmlns:a16="http://schemas.microsoft.com/office/drawing/2014/main" xmlns="" id="{8FCFA82A-80F3-4E41-95DE-5BE2345DF61B}"/>
              </a:ext>
            </a:extLst>
          </p:cNvPr>
          <p:cNvSpPr/>
          <p:nvPr/>
        </p:nvSpPr>
        <p:spPr>
          <a:xfrm>
            <a:off x="533400" y="518911"/>
            <a:ext cx="8153400" cy="3785652"/>
          </a:xfrm>
          <a:prstGeom prst="rect">
            <a:avLst/>
          </a:prstGeom>
        </p:spPr>
        <p:txBody>
          <a:bodyPr wrap="square">
            <a:spAutoFit/>
          </a:bodyPr>
          <a:lstStyle/>
          <a:p>
            <a:r>
              <a:rPr lang="en-GB" sz="2400" b="1" dirty="0" smtClean="0">
                <a:latin typeface="Garamond" panose="02020404030301010803" pitchFamily="18" charset="0"/>
                <a:ea typeface="Calibri" panose="020F0502020204030204" pitchFamily="34" charset="0"/>
              </a:rPr>
              <a:t>Why do humans tell stories? </a:t>
            </a:r>
            <a:endParaRPr lang="en-GB" sz="2400" dirty="0">
              <a:latin typeface="Garamond" panose="02020404030301010803" pitchFamily="18" charset="0"/>
              <a:ea typeface="Calibri" panose="020F0502020204030204" pitchFamily="34" charset="0"/>
            </a:endParaRPr>
          </a:p>
          <a:p>
            <a:endParaRPr lang="en-GB" sz="2400" dirty="0">
              <a:latin typeface="Garamond" panose="02020404030301010803" pitchFamily="18" charset="0"/>
            </a:endParaRPr>
          </a:p>
          <a:p>
            <a:pPr marL="457200" indent="-457200">
              <a:buFont typeface="Arial" panose="020B0604020202020204" pitchFamily="34" charset="0"/>
              <a:buChar char="•"/>
            </a:pPr>
            <a:r>
              <a:rPr lang="en-GB" sz="2400" i="1" dirty="0" smtClean="0">
                <a:latin typeface="Garamond" panose="02020404030301010803" pitchFamily="18" charset="0"/>
                <a:ea typeface="Calibri" panose="020F0502020204030204" pitchFamily="34" charset="0"/>
              </a:rPr>
              <a:t>Connects with our emotions</a:t>
            </a:r>
          </a:p>
          <a:p>
            <a:pPr marL="447675"/>
            <a:r>
              <a:rPr lang="en-US" sz="2400" dirty="0" smtClean="0">
                <a:latin typeface="Garamond" panose="02020404030301010803" pitchFamily="18" charset="0"/>
              </a:rPr>
              <a:t>‘… once </a:t>
            </a:r>
            <a:r>
              <a:rPr lang="en-US" sz="2400" dirty="0">
                <a:latin typeface="Garamond" panose="02020404030301010803" pitchFamily="18" charset="0"/>
              </a:rPr>
              <a:t>hooked by a story, our brain releases </a:t>
            </a:r>
            <a:r>
              <a:rPr lang="en-US" sz="2400" dirty="0" smtClean="0">
                <a:latin typeface="Garamond" panose="02020404030301010803" pitchFamily="18" charset="0"/>
              </a:rPr>
              <a:t>oxytocin… ‘</a:t>
            </a:r>
            <a:r>
              <a:rPr lang="en-US" sz="2400" dirty="0">
                <a:latin typeface="Garamond" panose="02020404030301010803" pitchFamily="18" charset="0"/>
              </a:rPr>
              <a:t>You could say stories are a shortcut to our emotions</a:t>
            </a:r>
            <a:r>
              <a:rPr lang="en-US" sz="2400" dirty="0" smtClean="0">
                <a:latin typeface="Garamond" panose="02020404030301010803" pitchFamily="18" charset="0"/>
              </a:rPr>
              <a:t>’ – Paul Zak, Psychologist </a:t>
            </a:r>
            <a:endParaRPr lang="en-US" sz="2400" dirty="0">
              <a:latin typeface="Garamond" panose="02020404030301010803" pitchFamily="18" charset="0"/>
            </a:endParaRPr>
          </a:p>
          <a:p>
            <a:r>
              <a:rPr lang="en-US" sz="2400" dirty="0">
                <a:latin typeface="Garamond" panose="02020404030301010803" pitchFamily="18" charset="0"/>
              </a:rPr>
              <a:t/>
            </a:r>
            <a:br>
              <a:rPr lang="en-US" sz="2400" dirty="0">
                <a:latin typeface="Garamond" panose="02020404030301010803" pitchFamily="18" charset="0"/>
              </a:rPr>
            </a:br>
            <a:endParaRPr lang="en-GB" sz="2400" dirty="0" smtClean="0">
              <a:latin typeface="Garamond" panose="02020404030301010803" pitchFamily="18" charset="0"/>
              <a:ea typeface="Calibri" panose="020F0502020204030204" pitchFamily="34" charset="0"/>
            </a:endParaRPr>
          </a:p>
          <a:p>
            <a:pPr marL="457200" indent="-457200">
              <a:buFont typeface="Arial" panose="020B0604020202020204" pitchFamily="34" charset="0"/>
              <a:buChar char="•"/>
            </a:pPr>
            <a:r>
              <a:rPr lang="en-GB" sz="2400" i="1" dirty="0" smtClean="0">
                <a:latin typeface="Garamond" panose="02020404030301010803" pitchFamily="18" charset="0"/>
                <a:ea typeface="Calibri" panose="020F0502020204030204" pitchFamily="34" charset="0"/>
              </a:rPr>
              <a:t>Enables learning </a:t>
            </a:r>
            <a:endParaRPr lang="en-GB" sz="2400" i="1" dirty="0">
              <a:latin typeface="Garamond" panose="02020404030301010803" pitchFamily="18" charset="0"/>
              <a:ea typeface="Calibri" panose="020F0502020204030204" pitchFamily="34" charset="0"/>
            </a:endParaRPr>
          </a:p>
          <a:p>
            <a:endParaRPr lang="en-IN" sz="2400" dirty="0">
              <a:latin typeface="Garamond" panose="02020404030301010803" pitchFamily="18" charset="0"/>
            </a:endParaRPr>
          </a:p>
        </p:txBody>
      </p:sp>
      <p:sp>
        <p:nvSpPr>
          <p:cNvPr id="6" name="Rectangle 3">
            <a:extLst>
              <a:ext uri="{FF2B5EF4-FFF2-40B4-BE49-F238E27FC236}">
                <a16:creationId xmlns:a16="http://schemas.microsoft.com/office/drawing/2014/main" xmlns="" id="{16D5D20A-D438-413A-B34D-7A417E182965}"/>
              </a:ext>
            </a:extLst>
          </p:cNvPr>
          <p:cNvSpPr>
            <a:spLocks noChangeArrowheads="1"/>
          </p:cNvSpPr>
          <p:nvPr/>
        </p:nvSpPr>
        <p:spPr bwMode="auto">
          <a:xfrm>
            <a:off x="0" y="-184666"/>
            <a:ext cx="264816"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p:cNvSpPr txBox="1"/>
          <p:nvPr/>
        </p:nvSpPr>
        <p:spPr>
          <a:xfrm>
            <a:off x="0" y="0"/>
            <a:ext cx="9144000" cy="461665"/>
          </a:xfrm>
          <a:prstGeom prst="rect">
            <a:avLst/>
          </a:prstGeom>
          <a:solidFill>
            <a:schemeClr val="tx2">
              <a:lumMod val="60000"/>
              <a:lumOff val="40000"/>
            </a:schemeClr>
          </a:solidFill>
        </p:spPr>
        <p:txBody>
          <a:bodyPr wrap="square" rtlCol="0">
            <a:spAutoFit/>
          </a:bodyPr>
          <a:lstStyle/>
          <a:p>
            <a:pPr lvl="0"/>
            <a:r>
              <a:rPr lang="en-GB" sz="2400" b="1" dirty="0">
                <a:solidFill>
                  <a:srgbClr val="FFFF00"/>
                </a:solidFill>
              </a:rPr>
              <a:t>1. </a:t>
            </a:r>
            <a:r>
              <a:rPr lang="en-GB" sz="2400" b="1" dirty="0" smtClean="0">
                <a:solidFill>
                  <a:srgbClr val="FFFF00"/>
                </a:solidFill>
              </a:rPr>
              <a:t>Human as storytellers &gt;&gt;</a:t>
            </a:r>
            <a:endParaRPr lang="en-GB" sz="2400" b="1" dirty="0">
              <a:solidFill>
                <a:srgbClr val="FFFF00"/>
              </a:solidFill>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b="65047"/>
          <a:stretch/>
        </p:blipFill>
        <p:spPr>
          <a:xfrm>
            <a:off x="2133600" y="4000283"/>
            <a:ext cx="4495800" cy="2356067"/>
          </a:xfrm>
          <a:prstGeom prst="rect">
            <a:avLst/>
          </a:prstGeom>
        </p:spPr>
      </p:pic>
    </p:spTree>
    <p:extLst>
      <p:ext uri="{BB962C8B-B14F-4D97-AF65-F5344CB8AC3E}">
        <p14:creationId xmlns:p14="http://schemas.microsoft.com/office/powerpoint/2010/main" xmlns="" val="2379854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71EED28-ED45-49F3-8620-6AAD304B9C21}"/>
              </a:ext>
            </a:extLst>
          </p:cNvPr>
          <p:cNvSpPr>
            <a:spLocks noGrp="1"/>
          </p:cNvSpPr>
          <p:nvPr>
            <p:ph type="sldNum" sz="quarter" idx="12"/>
          </p:nvPr>
        </p:nvSpPr>
        <p:spPr/>
        <p:txBody>
          <a:bodyPr/>
          <a:lstStyle/>
          <a:p>
            <a:fld id="{5F60D92C-7C53-448E-8B88-30E8A7CD79DD}" type="slidenum">
              <a:rPr lang="en-GB" smtClean="0"/>
              <a:pPr/>
              <a:t>6</a:t>
            </a:fld>
            <a:endParaRPr lang="en-GB" dirty="0"/>
          </a:p>
        </p:txBody>
      </p:sp>
      <p:sp>
        <p:nvSpPr>
          <p:cNvPr id="3" name="Rectangle 2">
            <a:extLst>
              <a:ext uri="{FF2B5EF4-FFF2-40B4-BE49-F238E27FC236}">
                <a16:creationId xmlns:a16="http://schemas.microsoft.com/office/drawing/2014/main" xmlns="" id="{D6EE2E63-8571-469D-B08A-E86310E7AEAC}"/>
              </a:ext>
            </a:extLst>
          </p:cNvPr>
          <p:cNvSpPr/>
          <p:nvPr/>
        </p:nvSpPr>
        <p:spPr>
          <a:xfrm>
            <a:off x="685800" y="533400"/>
            <a:ext cx="7849504" cy="3477875"/>
          </a:xfrm>
          <a:prstGeom prst="rect">
            <a:avLst/>
          </a:prstGeom>
        </p:spPr>
        <p:txBody>
          <a:bodyPr wrap="square">
            <a:spAutoFit/>
          </a:bodyPr>
          <a:lstStyle/>
          <a:p>
            <a:pPr marL="285750" indent="-285750">
              <a:buFont typeface="Arial" panose="020B0604020202020204" pitchFamily="34" charset="0"/>
              <a:buChar char="•"/>
            </a:pPr>
            <a:r>
              <a:rPr lang="en-US" sz="2000" b="1" dirty="0" smtClean="0">
                <a:latin typeface="Garamond" panose="02020404030301010803" pitchFamily="18" charset="0"/>
              </a:rPr>
              <a:t>Stories as mediums to convey a message</a:t>
            </a:r>
          </a:p>
          <a:p>
            <a:pPr marL="360363"/>
            <a:r>
              <a:rPr lang="en-US" sz="2000" dirty="0" smtClean="0">
                <a:latin typeface="Garamond" panose="02020404030301010803" pitchFamily="18" charset="0"/>
              </a:rPr>
              <a:t>‘…everything </a:t>
            </a:r>
            <a:r>
              <a:rPr lang="en-US" sz="2000" dirty="0">
                <a:latin typeface="Garamond" panose="02020404030301010803" pitchFamily="18" charset="0"/>
              </a:rPr>
              <a:t>— faith, love and even science need a story for people to find it plausible’ </a:t>
            </a:r>
            <a:r>
              <a:rPr lang="en-US" sz="2000" dirty="0" smtClean="0">
                <a:latin typeface="Garamond" panose="02020404030301010803" pitchFamily="18" charset="0"/>
              </a:rPr>
              <a:t>– Jonathan </a:t>
            </a:r>
            <a:r>
              <a:rPr lang="en-US" sz="2000" dirty="0" err="1" smtClean="0">
                <a:latin typeface="Garamond" panose="02020404030301010803" pitchFamily="18" charset="0"/>
              </a:rPr>
              <a:t>Gottschall</a:t>
            </a:r>
            <a:r>
              <a:rPr lang="en-US" sz="2000" dirty="0" smtClean="0">
                <a:latin typeface="Garamond" panose="02020404030301010803" pitchFamily="18" charset="0"/>
              </a:rPr>
              <a:t> interview with New Yorker. </a:t>
            </a:r>
          </a:p>
          <a:p>
            <a:endParaRPr lang="en-US" sz="2000" dirty="0">
              <a:latin typeface="Garamond" panose="02020404030301010803" pitchFamily="18" charset="0"/>
            </a:endParaRPr>
          </a:p>
          <a:p>
            <a:pPr marL="285750" indent="-285750">
              <a:buFont typeface="Arial" panose="020B0604020202020204" pitchFamily="34" charset="0"/>
              <a:buChar char="•"/>
            </a:pPr>
            <a:r>
              <a:rPr lang="en-US" sz="2000" b="1" dirty="0">
                <a:latin typeface="Garamond" panose="02020404030301010803" pitchFamily="18" charset="0"/>
              </a:rPr>
              <a:t> </a:t>
            </a:r>
            <a:r>
              <a:rPr lang="en-US" sz="2000" b="1" dirty="0" smtClean="0">
                <a:latin typeface="Garamond" panose="02020404030301010803" pitchFamily="18" charset="0"/>
              </a:rPr>
              <a:t>Reasons and Evidence don’t always work!</a:t>
            </a:r>
          </a:p>
          <a:p>
            <a:endParaRPr lang="en-US" sz="2000" dirty="0" smtClean="0">
              <a:latin typeface="Garamond" panose="02020404030301010803" pitchFamily="18" charset="0"/>
            </a:endParaRPr>
          </a:p>
          <a:p>
            <a:pPr marL="273050"/>
            <a:r>
              <a:rPr lang="en-US" sz="2000" dirty="0" smtClean="0">
                <a:latin typeface="Garamond" panose="02020404030301010803" pitchFamily="18" charset="0"/>
              </a:rPr>
              <a:t>“…Slides </a:t>
            </a:r>
            <a:r>
              <a:rPr lang="en-US" sz="2000" dirty="0">
                <a:latin typeface="Garamond" panose="02020404030301010803" pitchFamily="18" charset="0"/>
              </a:rPr>
              <a:t>leave listeners dazed. Prose remains unread. Reasons don’t change behavior. When it comes to inspiring people to embrace some strange new change in behavior, storytelling isn’t just better than the other tools. It’s the </a:t>
            </a:r>
            <a:r>
              <a:rPr lang="en-US" sz="2000" i="1" dirty="0">
                <a:latin typeface="Garamond" panose="02020404030301010803" pitchFamily="18" charset="0"/>
              </a:rPr>
              <a:t>only</a:t>
            </a:r>
            <a:r>
              <a:rPr lang="en-US" sz="2000" dirty="0">
                <a:latin typeface="Garamond" panose="02020404030301010803" pitchFamily="18" charset="0"/>
              </a:rPr>
              <a:t> thing that </a:t>
            </a:r>
            <a:r>
              <a:rPr lang="en-US" sz="2000" dirty="0" smtClean="0">
                <a:latin typeface="Garamond" panose="02020404030301010803" pitchFamily="18" charset="0"/>
              </a:rPr>
              <a:t>works” – Steve Denning, Leadership and management consultant </a:t>
            </a:r>
            <a:endParaRPr lang="en-IN" sz="2000" dirty="0">
              <a:latin typeface="Garamond" panose="02020404030301010803"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0" y="0"/>
            <a:ext cx="9144000" cy="461665"/>
          </a:xfrm>
          <a:prstGeom prst="rect">
            <a:avLst/>
          </a:prstGeom>
          <a:solidFill>
            <a:schemeClr val="tx2">
              <a:lumMod val="60000"/>
              <a:lumOff val="40000"/>
            </a:schemeClr>
          </a:solidFill>
        </p:spPr>
        <p:txBody>
          <a:bodyPr wrap="square" rtlCol="0">
            <a:spAutoFit/>
          </a:bodyPr>
          <a:lstStyle/>
          <a:p>
            <a:pPr lvl="0"/>
            <a:r>
              <a:rPr lang="en-GB" sz="2400" b="1" dirty="0" smtClean="0">
                <a:solidFill>
                  <a:srgbClr val="FFFF00"/>
                </a:solidFill>
              </a:rPr>
              <a:t>2. Storytelling as communication </a:t>
            </a:r>
            <a:r>
              <a:rPr lang="en-GB" sz="2400" b="1" dirty="0">
                <a:solidFill>
                  <a:srgbClr val="FFFF00"/>
                </a:solidFill>
              </a:rPr>
              <a:t>&gt;&gt;</a:t>
            </a:r>
          </a:p>
        </p:txBody>
      </p:sp>
      <p:pic>
        <p:nvPicPr>
          <p:cNvPr id="5" name="Picture 4"/>
          <p:cNvPicPr>
            <a:picLocks noChangeAspect="1"/>
          </p:cNvPicPr>
          <p:nvPr/>
        </p:nvPicPr>
        <p:blipFill>
          <a:blip r:embed="rId2" cstate="print"/>
          <a:stretch>
            <a:fillRect/>
          </a:stretch>
        </p:blipFill>
        <p:spPr>
          <a:xfrm>
            <a:off x="838200" y="4191000"/>
            <a:ext cx="7697104" cy="1443207"/>
          </a:xfrm>
          <a:prstGeom prst="rect">
            <a:avLst/>
          </a:prstGeom>
        </p:spPr>
      </p:pic>
    </p:spTree>
    <p:extLst>
      <p:ext uri="{BB962C8B-B14F-4D97-AF65-F5344CB8AC3E}">
        <p14:creationId xmlns:p14="http://schemas.microsoft.com/office/powerpoint/2010/main" xmlns="" val="3344320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91ECC6D-118D-4121-99AA-160F365DF084}"/>
              </a:ext>
            </a:extLst>
          </p:cNvPr>
          <p:cNvSpPr>
            <a:spLocks noGrp="1"/>
          </p:cNvSpPr>
          <p:nvPr>
            <p:ph type="sldNum" sz="quarter" idx="12"/>
          </p:nvPr>
        </p:nvSpPr>
        <p:spPr/>
        <p:txBody>
          <a:bodyPr/>
          <a:lstStyle/>
          <a:p>
            <a:fld id="{5F60D92C-7C53-448E-8B88-30E8A7CD79DD}" type="slidenum">
              <a:rPr lang="en-GB" smtClean="0"/>
              <a:pPr/>
              <a:t>7</a:t>
            </a:fld>
            <a:endParaRPr lang="en-GB" dirty="0"/>
          </a:p>
        </p:txBody>
      </p:sp>
      <p:sp>
        <p:nvSpPr>
          <p:cNvPr id="3" name="Rectangle 2">
            <a:extLst>
              <a:ext uri="{FF2B5EF4-FFF2-40B4-BE49-F238E27FC236}">
                <a16:creationId xmlns:a16="http://schemas.microsoft.com/office/drawing/2014/main" xmlns="" id="{9B0C6870-F342-4552-9555-60D80EB1B361}"/>
              </a:ext>
            </a:extLst>
          </p:cNvPr>
          <p:cNvSpPr/>
          <p:nvPr/>
        </p:nvSpPr>
        <p:spPr>
          <a:xfrm>
            <a:off x="834788" y="531812"/>
            <a:ext cx="7848600" cy="4131387"/>
          </a:xfrm>
          <a:prstGeom prst="rect">
            <a:avLst/>
          </a:prstGeom>
        </p:spPr>
        <p:txBody>
          <a:bodyPr wrap="square">
            <a:spAutoFit/>
          </a:bodyPr>
          <a:lstStyle/>
          <a:p>
            <a:pPr>
              <a:lnSpc>
                <a:spcPct val="115000"/>
              </a:lnSpc>
              <a:spcAft>
                <a:spcPts val="1000"/>
              </a:spcAft>
            </a:pPr>
            <a:r>
              <a:rPr lang="en-US" sz="2400" b="1" dirty="0" smtClean="0">
                <a:latin typeface="Garamond" panose="02020404030301010803" pitchFamily="18" charset="0"/>
                <a:ea typeface="Calibri" panose="020F0502020204030204" pitchFamily="34" charset="0"/>
                <a:cs typeface="Times New Roman" panose="02020603050405020304" pitchFamily="18" charset="0"/>
              </a:rPr>
              <a:t>The plot</a:t>
            </a:r>
            <a:endParaRPr lang="en-US" sz="2400" b="1" dirty="0">
              <a:latin typeface="Garamond" panose="02020404030301010803"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US" sz="2400" dirty="0" smtClean="0">
              <a:latin typeface="Garamond" panose="02020404030301010803"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Courier New" panose="02070309020205020404" pitchFamily="49" charset="0"/>
              <a:buChar char="o"/>
            </a:pPr>
            <a:r>
              <a:rPr lang="en-US" sz="2400" dirty="0" smtClean="0">
                <a:latin typeface="Garamond" panose="02020404030301010803" pitchFamily="18" charset="0"/>
                <a:ea typeface="Calibri" panose="020F0502020204030204" pitchFamily="34" charset="0"/>
                <a:cs typeface="Times New Roman" panose="02020603050405020304" pitchFamily="18" charset="0"/>
              </a:rPr>
              <a:t>The </a:t>
            </a:r>
            <a:r>
              <a:rPr lang="en-US" sz="2400" dirty="0">
                <a:latin typeface="Garamond" panose="02020404030301010803" pitchFamily="18" charset="0"/>
                <a:ea typeface="Calibri" panose="020F0502020204030204" pitchFamily="34" charset="0"/>
                <a:cs typeface="Times New Roman" panose="02020603050405020304" pitchFamily="18" charset="0"/>
              </a:rPr>
              <a:t>blueprint of the </a:t>
            </a:r>
            <a:r>
              <a:rPr lang="en-US" sz="2400" dirty="0" smtClean="0">
                <a:latin typeface="Garamond" panose="02020404030301010803" pitchFamily="18" charset="0"/>
                <a:ea typeface="Calibri" panose="020F0502020204030204" pitchFamily="34" charset="0"/>
                <a:cs typeface="Times New Roman" panose="02020603050405020304" pitchFamily="18" charset="0"/>
              </a:rPr>
              <a:t>story</a:t>
            </a:r>
          </a:p>
          <a:p>
            <a:pPr marL="342900" indent="-342900">
              <a:lnSpc>
                <a:spcPct val="115000"/>
              </a:lnSpc>
              <a:spcAft>
                <a:spcPts val="1000"/>
              </a:spcAft>
              <a:buFont typeface="Courier New" panose="02070309020205020404" pitchFamily="49" charset="0"/>
              <a:buChar char="o"/>
            </a:pPr>
            <a:r>
              <a:rPr lang="en-US" sz="2400" dirty="0" smtClean="0">
                <a:latin typeface="Garamond" panose="02020404030301010803" pitchFamily="18" charset="0"/>
                <a:ea typeface="Calibri" panose="020F0502020204030204" pitchFamily="34" charset="0"/>
                <a:cs typeface="Times New Roman" panose="02020603050405020304" pitchFamily="18" charset="0"/>
              </a:rPr>
              <a:t>The </a:t>
            </a:r>
            <a:r>
              <a:rPr lang="en-US" sz="2400" dirty="0">
                <a:latin typeface="Garamond" panose="02020404030301010803" pitchFamily="18" charset="0"/>
                <a:ea typeface="Calibri" panose="020F0502020204030204" pitchFamily="34" charset="0"/>
                <a:cs typeface="Times New Roman" panose="02020603050405020304" pitchFamily="18" charset="0"/>
              </a:rPr>
              <a:t>manner in which the events and actions are rendered in a narrative. </a:t>
            </a:r>
            <a:endParaRPr lang="en-US" sz="2400" dirty="0" smtClean="0">
              <a:latin typeface="Garamond" panose="02020404030301010803"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Courier New" panose="02070309020205020404" pitchFamily="49" charset="0"/>
              <a:buChar char="o"/>
            </a:pPr>
            <a:r>
              <a:rPr lang="en-US" sz="2400" dirty="0" smtClean="0">
                <a:latin typeface="Garamond" panose="02020404030301010803" pitchFamily="18" charset="0"/>
                <a:ea typeface="Calibri" panose="020F0502020204030204" pitchFamily="34" charset="0"/>
                <a:cs typeface="Times New Roman" panose="02020603050405020304" pitchFamily="18" charset="0"/>
              </a:rPr>
              <a:t>The </a:t>
            </a:r>
            <a:r>
              <a:rPr lang="en-US" sz="2400" dirty="0">
                <a:latin typeface="Garamond" panose="02020404030301010803" pitchFamily="18" charset="0"/>
                <a:ea typeface="Calibri" panose="020F0502020204030204" pitchFamily="34" charset="0"/>
                <a:cs typeface="Times New Roman" panose="02020603050405020304" pitchFamily="18" charset="0"/>
              </a:rPr>
              <a:t>plot has a beginning, a middle and an end </a:t>
            </a:r>
            <a:endParaRPr lang="en-US" sz="2400" dirty="0" smtClean="0">
              <a:latin typeface="Garamond" panose="02020404030301010803" pitchFamily="18" charset="0"/>
              <a:ea typeface="Calibri" panose="020F0502020204030204" pitchFamily="34" charset="0"/>
              <a:cs typeface="Times New Roman" panose="02020603050405020304" pitchFamily="18" charset="0"/>
            </a:endParaRPr>
          </a:p>
          <a:p>
            <a:pPr marL="800100" lvl="1" indent="-342900">
              <a:lnSpc>
                <a:spcPct val="115000"/>
              </a:lnSpc>
              <a:spcAft>
                <a:spcPts val="1000"/>
              </a:spcAft>
              <a:buFont typeface="Arial" panose="020B0604020202020204" pitchFamily="34" charset="0"/>
              <a:buChar char="•"/>
            </a:pPr>
            <a:r>
              <a:rPr lang="en-US" sz="2400" dirty="0" smtClean="0">
                <a:latin typeface="Garamond" panose="02020404030301010803" pitchFamily="18" charset="0"/>
                <a:ea typeface="Calibri" panose="020F0502020204030204" pitchFamily="34" charset="0"/>
                <a:cs typeface="Times New Roman" panose="02020603050405020304" pitchFamily="18" charset="0"/>
              </a:rPr>
              <a:t>Note: the similarity with writing; an </a:t>
            </a:r>
            <a:r>
              <a:rPr lang="en-US" sz="2400" dirty="0">
                <a:latin typeface="Garamond" panose="02020404030301010803" pitchFamily="18" charset="0"/>
                <a:ea typeface="Calibri" panose="020F0502020204030204" pitchFamily="34" charset="0"/>
                <a:cs typeface="Times New Roman" panose="02020603050405020304" pitchFamily="18" charset="0"/>
              </a:rPr>
              <a:t>essay having an introduction, a body and a </a:t>
            </a:r>
            <a:r>
              <a:rPr lang="en-US" sz="2400" dirty="0" smtClean="0">
                <a:latin typeface="Garamond" panose="02020404030301010803" pitchFamily="18" charset="0"/>
                <a:ea typeface="Calibri" panose="020F0502020204030204" pitchFamily="34" charset="0"/>
                <a:cs typeface="Times New Roman" panose="02020603050405020304" pitchFamily="18" charset="0"/>
              </a:rPr>
              <a:t>conclusion. </a:t>
            </a:r>
            <a:endParaRPr lang="en-IN" sz="2400" dirty="0">
              <a:effectLst/>
              <a:latin typeface="Garamond" panose="02020404030301010803" pitchFamily="18"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9144000" cy="461665"/>
          </a:xfrm>
          <a:prstGeom prst="rect">
            <a:avLst/>
          </a:prstGeom>
          <a:solidFill>
            <a:schemeClr val="tx2">
              <a:lumMod val="60000"/>
              <a:lumOff val="40000"/>
            </a:schemeClr>
          </a:solidFill>
        </p:spPr>
        <p:txBody>
          <a:bodyPr wrap="square" rtlCol="0">
            <a:spAutoFit/>
          </a:bodyPr>
          <a:lstStyle/>
          <a:p>
            <a:pPr lvl="0"/>
            <a:r>
              <a:rPr lang="en-GB" sz="2400" b="1" dirty="0" smtClean="0">
                <a:solidFill>
                  <a:srgbClr val="FFFF00"/>
                </a:solidFill>
              </a:rPr>
              <a:t>3. The elements in a story &gt;&gt;</a:t>
            </a:r>
            <a:endParaRPr lang="en-GB" sz="2400" b="1" dirty="0">
              <a:solidFill>
                <a:srgbClr val="FFFF00"/>
              </a:solidFill>
            </a:endParaRPr>
          </a:p>
        </p:txBody>
      </p:sp>
    </p:spTree>
    <p:extLst>
      <p:ext uri="{BB962C8B-B14F-4D97-AF65-F5344CB8AC3E}">
        <p14:creationId xmlns:p14="http://schemas.microsoft.com/office/powerpoint/2010/main" xmlns="" val="2652542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91ECC6D-118D-4121-99AA-160F365DF084}"/>
              </a:ext>
            </a:extLst>
          </p:cNvPr>
          <p:cNvSpPr>
            <a:spLocks noGrp="1"/>
          </p:cNvSpPr>
          <p:nvPr>
            <p:ph type="sldNum" sz="quarter" idx="12"/>
          </p:nvPr>
        </p:nvSpPr>
        <p:spPr/>
        <p:txBody>
          <a:bodyPr/>
          <a:lstStyle/>
          <a:p>
            <a:fld id="{5F60D92C-7C53-448E-8B88-30E8A7CD79DD}" type="slidenum">
              <a:rPr lang="en-GB" smtClean="0"/>
              <a:pPr/>
              <a:t>8</a:t>
            </a:fld>
            <a:endParaRPr lang="en-GB" dirty="0"/>
          </a:p>
        </p:txBody>
      </p:sp>
      <p:sp>
        <p:nvSpPr>
          <p:cNvPr id="3" name="Rectangle 2">
            <a:extLst>
              <a:ext uri="{FF2B5EF4-FFF2-40B4-BE49-F238E27FC236}">
                <a16:creationId xmlns:a16="http://schemas.microsoft.com/office/drawing/2014/main" xmlns="" id="{9B0C6870-F342-4552-9555-60D80EB1B361}"/>
              </a:ext>
            </a:extLst>
          </p:cNvPr>
          <p:cNvSpPr/>
          <p:nvPr/>
        </p:nvSpPr>
        <p:spPr>
          <a:xfrm>
            <a:off x="158528" y="514915"/>
            <a:ext cx="7848600" cy="2113399"/>
          </a:xfrm>
          <a:prstGeom prst="rect">
            <a:avLst/>
          </a:prstGeom>
        </p:spPr>
        <p:txBody>
          <a:bodyPr wrap="square">
            <a:spAutoFit/>
          </a:bodyPr>
          <a:lstStyle/>
          <a:p>
            <a:pPr>
              <a:lnSpc>
                <a:spcPct val="115000"/>
              </a:lnSpc>
              <a:spcAft>
                <a:spcPts val="1000"/>
              </a:spcAft>
            </a:pPr>
            <a:r>
              <a:rPr lang="en-US" sz="2000" b="1" dirty="0" smtClean="0">
                <a:latin typeface="Garamond" panose="02020404030301010803" pitchFamily="18" charset="0"/>
                <a:ea typeface="Calibri" panose="020F0502020204030204" pitchFamily="34" charset="0"/>
                <a:cs typeface="Times New Roman" panose="02020603050405020304" pitchFamily="18" charset="0"/>
              </a:rPr>
              <a:t>The plot</a:t>
            </a:r>
          </a:p>
          <a:p>
            <a:pPr marL="285750" indent="-285750" fontAlgn="base">
              <a:buFont typeface="Arial" panose="020B0604020202020204" pitchFamily="34" charset="0"/>
              <a:buChar char="•"/>
            </a:pPr>
            <a:r>
              <a:rPr lang="en-US" sz="2000" dirty="0" smtClean="0">
                <a:latin typeface="Garamond" panose="02020404030301010803" pitchFamily="18" charset="0"/>
              </a:rPr>
              <a:t>Exposition</a:t>
            </a:r>
          </a:p>
          <a:p>
            <a:pPr marL="285750" indent="-285750" fontAlgn="base">
              <a:buFont typeface="Arial" panose="020B0604020202020204" pitchFamily="34" charset="0"/>
              <a:buChar char="•"/>
            </a:pPr>
            <a:r>
              <a:rPr lang="en-US" sz="2000" dirty="0" smtClean="0">
                <a:latin typeface="Garamond" panose="02020404030301010803" pitchFamily="18" charset="0"/>
              </a:rPr>
              <a:t>Rising action</a:t>
            </a:r>
            <a:r>
              <a:rPr lang="en-US" sz="2000" dirty="0">
                <a:latin typeface="Garamond" panose="02020404030301010803" pitchFamily="18" charset="0"/>
              </a:rPr>
              <a:t> </a:t>
            </a:r>
            <a:endParaRPr lang="en-US" sz="2000" dirty="0" smtClean="0">
              <a:latin typeface="Garamond" panose="02020404030301010803" pitchFamily="18" charset="0"/>
            </a:endParaRPr>
          </a:p>
          <a:p>
            <a:pPr marL="285750" indent="-285750" fontAlgn="base">
              <a:buFont typeface="Arial" panose="020B0604020202020204" pitchFamily="34" charset="0"/>
              <a:buChar char="•"/>
            </a:pPr>
            <a:r>
              <a:rPr lang="en-US" sz="2000" dirty="0" smtClean="0">
                <a:latin typeface="Garamond" panose="02020404030301010803" pitchFamily="18" charset="0"/>
              </a:rPr>
              <a:t>Climax</a:t>
            </a:r>
            <a:r>
              <a:rPr lang="en-US" sz="2000" dirty="0">
                <a:latin typeface="Garamond" panose="02020404030301010803" pitchFamily="18" charset="0"/>
              </a:rPr>
              <a:t> </a:t>
            </a:r>
            <a:endParaRPr lang="en-US" sz="2000" dirty="0" smtClean="0">
              <a:latin typeface="Garamond" panose="02020404030301010803" pitchFamily="18" charset="0"/>
            </a:endParaRPr>
          </a:p>
          <a:p>
            <a:pPr marL="285750" indent="-285750" fontAlgn="base">
              <a:buFont typeface="Arial" panose="020B0604020202020204" pitchFamily="34" charset="0"/>
              <a:buChar char="•"/>
            </a:pPr>
            <a:r>
              <a:rPr lang="en-US" sz="2000" dirty="0" smtClean="0">
                <a:latin typeface="Garamond" panose="02020404030301010803" pitchFamily="18" charset="0"/>
              </a:rPr>
              <a:t>Falling action</a:t>
            </a:r>
            <a:endParaRPr lang="en-US" sz="2000" dirty="0">
              <a:latin typeface="Garamond" panose="02020404030301010803" pitchFamily="18" charset="0"/>
            </a:endParaRPr>
          </a:p>
          <a:p>
            <a:pPr marL="285750" indent="-285750" fontAlgn="base">
              <a:buFont typeface="Arial" panose="020B0604020202020204" pitchFamily="34" charset="0"/>
              <a:buChar char="•"/>
            </a:pPr>
            <a:r>
              <a:rPr lang="en-US" sz="2000" dirty="0" smtClean="0">
                <a:latin typeface="Garamond" panose="02020404030301010803" pitchFamily="18" charset="0"/>
              </a:rPr>
              <a:t>Resolution</a:t>
            </a:r>
            <a:endParaRPr lang="en-US" sz="2000" dirty="0">
              <a:latin typeface="Garamond" panose="02020404030301010803" pitchFamily="18"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9144000" cy="461665"/>
          </a:xfrm>
          <a:prstGeom prst="rect">
            <a:avLst/>
          </a:prstGeom>
          <a:solidFill>
            <a:schemeClr val="tx2">
              <a:lumMod val="60000"/>
              <a:lumOff val="40000"/>
            </a:schemeClr>
          </a:solidFill>
        </p:spPr>
        <p:txBody>
          <a:bodyPr wrap="square" rtlCol="0">
            <a:spAutoFit/>
          </a:bodyPr>
          <a:lstStyle/>
          <a:p>
            <a:pPr lvl="0"/>
            <a:r>
              <a:rPr lang="en-GB" sz="2400" b="1" dirty="0" smtClean="0">
                <a:solidFill>
                  <a:srgbClr val="FFFF00"/>
                </a:solidFill>
              </a:rPr>
              <a:t>3. The elements in a story &gt;&gt;</a:t>
            </a:r>
            <a:endParaRPr lang="en-GB" sz="2400" b="1" dirty="0">
              <a:solidFill>
                <a:srgbClr val="FFFF00"/>
              </a:solidFill>
            </a:endParaRPr>
          </a:p>
        </p:txBody>
      </p:sp>
      <p:pic>
        <p:nvPicPr>
          <p:cNvPr id="6" name="Picture 2" descr="C:\Users\bits\Desktop\plot-diagram.png"/>
          <p:cNvPicPr>
            <a:picLocks noChangeAspect="1" noChangeArrowheads="1"/>
          </p:cNvPicPr>
          <p:nvPr/>
        </p:nvPicPr>
        <p:blipFill>
          <a:blip r:embed="rId2" cstate="print"/>
          <a:srcRect/>
          <a:stretch>
            <a:fillRect/>
          </a:stretch>
        </p:blipFill>
        <p:spPr bwMode="auto">
          <a:xfrm>
            <a:off x="2072054" y="759481"/>
            <a:ext cx="7086600" cy="4370070"/>
          </a:xfrm>
          <a:prstGeom prst="rect">
            <a:avLst/>
          </a:prstGeom>
          <a:noFill/>
        </p:spPr>
      </p:pic>
      <p:sp>
        <p:nvSpPr>
          <p:cNvPr id="7" name="Rectangle 6">
            <a:extLst>
              <a:ext uri="{FF2B5EF4-FFF2-40B4-BE49-F238E27FC236}">
                <a16:creationId xmlns:a16="http://schemas.microsoft.com/office/drawing/2014/main" xmlns="" id="{9B0C6870-F342-4552-9555-60D80EB1B361}"/>
              </a:ext>
            </a:extLst>
          </p:cNvPr>
          <p:cNvSpPr/>
          <p:nvPr/>
        </p:nvSpPr>
        <p:spPr>
          <a:xfrm>
            <a:off x="1266092" y="5129551"/>
            <a:ext cx="7848600" cy="1190069"/>
          </a:xfrm>
          <a:prstGeom prst="rect">
            <a:avLst/>
          </a:prstGeom>
        </p:spPr>
        <p:txBody>
          <a:bodyPr wrap="square">
            <a:spAutoFit/>
          </a:bodyPr>
          <a:lstStyle/>
          <a:p>
            <a:pPr algn="r">
              <a:lnSpc>
                <a:spcPct val="115000"/>
              </a:lnSpc>
              <a:spcAft>
                <a:spcPts val="1000"/>
              </a:spcAft>
            </a:pPr>
            <a:r>
              <a:rPr lang="en-US" sz="2000" b="1" dirty="0" smtClean="0">
                <a:latin typeface="Garamond" panose="02020404030301010803" pitchFamily="18" charset="0"/>
                <a:ea typeface="Calibri" panose="020F0502020204030204" pitchFamily="34" charset="0"/>
                <a:cs typeface="Times New Roman" panose="02020603050405020304" pitchFamily="18" charset="0"/>
              </a:rPr>
              <a:t>Stories also contain</a:t>
            </a:r>
          </a:p>
          <a:p>
            <a:pPr marL="285750" indent="-285750" algn="r" fontAlgn="base">
              <a:buFont typeface="Arial" panose="020B0604020202020204" pitchFamily="34" charset="0"/>
              <a:buChar char="•"/>
            </a:pPr>
            <a:r>
              <a:rPr lang="en-US" sz="2000" dirty="0" smtClean="0">
                <a:latin typeface="Garamond" panose="02020404030301010803" pitchFamily="18" charset="0"/>
              </a:rPr>
              <a:t>A point of view</a:t>
            </a:r>
          </a:p>
          <a:p>
            <a:pPr marL="285750" indent="-285750" algn="r" fontAlgn="base">
              <a:buFont typeface="Arial" panose="020B0604020202020204" pitchFamily="34" charset="0"/>
              <a:buChar char="•"/>
            </a:pPr>
            <a:r>
              <a:rPr lang="en-US" sz="2000" dirty="0" smtClean="0">
                <a:latin typeface="Garamond" panose="02020404030301010803" pitchFamily="18" charset="0"/>
                <a:ea typeface="Calibri" panose="020F0502020204030204" pitchFamily="34" charset="0"/>
                <a:cs typeface="Times New Roman" panose="02020603050405020304" pitchFamily="18" charset="0"/>
              </a:rPr>
              <a:t>Theme</a:t>
            </a:r>
            <a:endParaRPr lang="en-US" sz="2000" dirty="0">
              <a:latin typeface="Garamond" panose="020204040303010108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991025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ziCileixeQA4Fsq7fHKKplTyYe3Q7N7oa9xYmn8w6jnEVmfzaNPQ1U9PIQ3_bNEb56Fvfyi150MdPlEfCos1h2U-N3686ZT6suW3caBttTLpBxC5nxwiY5NSjKZACg_jdrrdPJsz"/>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74377" y="4154777"/>
            <a:ext cx="2203938" cy="256669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a:extLst>
              <a:ext uri="{FF2B5EF4-FFF2-40B4-BE49-F238E27FC236}">
                <a16:creationId xmlns:a16="http://schemas.microsoft.com/office/drawing/2014/main" xmlns="" id="{591ECC6D-118D-4121-99AA-160F365DF084}"/>
              </a:ext>
            </a:extLst>
          </p:cNvPr>
          <p:cNvSpPr>
            <a:spLocks noGrp="1"/>
          </p:cNvSpPr>
          <p:nvPr>
            <p:ph type="sldNum" sz="quarter" idx="12"/>
          </p:nvPr>
        </p:nvSpPr>
        <p:spPr/>
        <p:txBody>
          <a:bodyPr/>
          <a:lstStyle/>
          <a:p>
            <a:fld id="{5F60D92C-7C53-448E-8B88-30E8A7CD79DD}" type="slidenum">
              <a:rPr lang="en-GB" smtClean="0"/>
              <a:pPr/>
              <a:t>9</a:t>
            </a:fld>
            <a:endParaRPr lang="en-GB" dirty="0"/>
          </a:p>
        </p:txBody>
      </p:sp>
      <p:sp>
        <p:nvSpPr>
          <p:cNvPr id="3" name="Rectangle 2">
            <a:extLst>
              <a:ext uri="{FF2B5EF4-FFF2-40B4-BE49-F238E27FC236}">
                <a16:creationId xmlns:a16="http://schemas.microsoft.com/office/drawing/2014/main" xmlns="" id="{9B0C6870-F342-4552-9555-60D80EB1B361}"/>
              </a:ext>
            </a:extLst>
          </p:cNvPr>
          <p:cNvSpPr/>
          <p:nvPr/>
        </p:nvSpPr>
        <p:spPr>
          <a:xfrm>
            <a:off x="381000" y="490038"/>
            <a:ext cx="8610600" cy="4259628"/>
          </a:xfrm>
          <a:prstGeom prst="rect">
            <a:avLst/>
          </a:prstGeom>
        </p:spPr>
        <p:txBody>
          <a:bodyPr wrap="square">
            <a:spAutoFit/>
          </a:bodyPr>
          <a:lstStyle/>
          <a:p>
            <a:pPr>
              <a:lnSpc>
                <a:spcPct val="115000"/>
              </a:lnSpc>
              <a:spcAft>
                <a:spcPts val="1000"/>
              </a:spcAft>
            </a:pPr>
            <a:r>
              <a:rPr lang="en-US" sz="2400" b="1" dirty="0" smtClean="0">
                <a:latin typeface="Garamond" panose="02020404030301010803" pitchFamily="18" charset="0"/>
                <a:ea typeface="Calibri" panose="020F0502020204030204" pitchFamily="34" charset="0"/>
                <a:cs typeface="Times New Roman" panose="02020603050405020304" pitchFamily="18" charset="0"/>
              </a:rPr>
              <a:t>In academic/professional writing</a:t>
            </a:r>
          </a:p>
          <a:p>
            <a:pPr marL="342900" indent="-342900">
              <a:lnSpc>
                <a:spcPct val="115000"/>
              </a:lnSpc>
              <a:spcAft>
                <a:spcPts val="1000"/>
              </a:spcAft>
              <a:buFont typeface="Arial" panose="020B0604020202020204" pitchFamily="34" charset="0"/>
              <a:buChar char="•"/>
            </a:pPr>
            <a:r>
              <a:rPr lang="en-US" sz="2400" dirty="0" smtClean="0">
                <a:latin typeface="Garamond" panose="02020404030301010803" pitchFamily="18" charset="0"/>
                <a:ea typeface="Calibri" panose="020F0502020204030204" pitchFamily="34" charset="0"/>
                <a:cs typeface="Times New Roman" panose="02020603050405020304" pitchFamily="18" charset="0"/>
              </a:rPr>
              <a:t>Character become the</a:t>
            </a:r>
            <a:r>
              <a:rPr lang="en-US" sz="2400" i="1" dirty="0" smtClean="0">
                <a:latin typeface="Garamond" panose="02020404030301010803" pitchFamily="18" charset="0"/>
                <a:ea typeface="Calibri" panose="020F0502020204030204" pitchFamily="34" charset="0"/>
                <a:cs typeface="Times New Roman" panose="02020603050405020304" pitchFamily="18" charset="0"/>
              </a:rPr>
              <a:t> topic </a:t>
            </a:r>
            <a:r>
              <a:rPr lang="en-US" sz="2400" dirty="0" smtClean="0">
                <a:latin typeface="Garamond" panose="02020404030301010803" pitchFamily="18" charset="0"/>
                <a:ea typeface="Calibri" panose="020F0502020204030204" pitchFamily="34" charset="0"/>
                <a:cs typeface="Times New Roman" panose="02020603050405020304" pitchFamily="18" charset="0"/>
              </a:rPr>
              <a:t>that is researched or focused on</a:t>
            </a:r>
          </a:p>
          <a:p>
            <a:pPr marL="342900" indent="-342900">
              <a:lnSpc>
                <a:spcPct val="115000"/>
              </a:lnSpc>
              <a:spcAft>
                <a:spcPts val="1000"/>
              </a:spcAft>
              <a:buFont typeface="Arial" panose="020B0604020202020204" pitchFamily="34" charset="0"/>
              <a:buChar char="•"/>
            </a:pPr>
            <a:r>
              <a:rPr lang="en-US" sz="2400" dirty="0" smtClean="0">
                <a:latin typeface="Garamond" panose="02020404030301010803" pitchFamily="18" charset="0"/>
                <a:ea typeface="Calibri" panose="020F0502020204030204" pitchFamily="34" charset="0"/>
                <a:cs typeface="Times New Roman" panose="02020603050405020304" pitchFamily="18" charset="0"/>
              </a:rPr>
              <a:t>Conflict/tension becomes the </a:t>
            </a:r>
            <a:r>
              <a:rPr lang="en-US" sz="2400" i="1" dirty="0" smtClean="0">
                <a:latin typeface="Garamond" panose="02020404030301010803" pitchFamily="18" charset="0"/>
                <a:ea typeface="Calibri" panose="020F0502020204030204" pitchFamily="34" charset="0"/>
                <a:cs typeface="Times New Roman" panose="02020603050405020304" pitchFamily="18" charset="0"/>
              </a:rPr>
              <a:t>research problem</a:t>
            </a:r>
          </a:p>
          <a:p>
            <a:pPr marL="342900" indent="-342900">
              <a:lnSpc>
                <a:spcPct val="115000"/>
              </a:lnSpc>
              <a:spcAft>
                <a:spcPts val="1000"/>
              </a:spcAft>
              <a:buFont typeface="Arial" panose="020B0604020202020204" pitchFamily="34" charset="0"/>
              <a:buChar char="•"/>
            </a:pPr>
            <a:r>
              <a:rPr lang="en-US" sz="2400" dirty="0" smtClean="0">
                <a:latin typeface="Garamond" panose="02020404030301010803" pitchFamily="18" charset="0"/>
                <a:ea typeface="Calibri" panose="020F0502020204030204" pitchFamily="34" charset="0"/>
                <a:cs typeface="Times New Roman" panose="02020603050405020304" pitchFamily="18" charset="0"/>
              </a:rPr>
              <a:t>Setting constitutes the </a:t>
            </a:r>
            <a:r>
              <a:rPr lang="en-US" sz="2400" i="1" dirty="0" smtClean="0">
                <a:latin typeface="Garamond" panose="02020404030301010803" pitchFamily="18" charset="0"/>
                <a:ea typeface="Calibri" panose="020F0502020204030204" pitchFamily="34" charset="0"/>
                <a:cs typeface="Times New Roman" panose="02020603050405020304" pitchFamily="18" charset="0"/>
              </a:rPr>
              <a:t>background to the topic </a:t>
            </a:r>
            <a:r>
              <a:rPr lang="en-US" sz="2400" dirty="0" smtClean="0">
                <a:latin typeface="Garamond" panose="02020404030301010803" pitchFamily="18" charset="0"/>
                <a:ea typeface="Calibri" panose="020F0502020204030204" pitchFamily="34" charset="0"/>
                <a:cs typeface="Times New Roman" panose="02020603050405020304" pitchFamily="18" charset="0"/>
              </a:rPr>
              <a:t>and </a:t>
            </a:r>
            <a:r>
              <a:rPr lang="en-US" sz="2400" i="1" dirty="0" smtClean="0">
                <a:latin typeface="Garamond" panose="02020404030301010803" pitchFamily="18" charset="0"/>
                <a:ea typeface="Calibri" panose="020F0502020204030204" pitchFamily="34" charset="0"/>
                <a:cs typeface="Times New Roman" panose="02020603050405020304" pitchFamily="18" charset="0"/>
              </a:rPr>
              <a:t>the problem </a:t>
            </a:r>
          </a:p>
          <a:p>
            <a:pPr marL="342900" indent="-342900">
              <a:lnSpc>
                <a:spcPct val="115000"/>
              </a:lnSpc>
              <a:spcAft>
                <a:spcPts val="1000"/>
              </a:spcAft>
              <a:buFont typeface="Arial" panose="020B0604020202020204" pitchFamily="34" charset="0"/>
              <a:buChar char="•"/>
            </a:pPr>
            <a:r>
              <a:rPr lang="en-US" sz="2400" dirty="0" smtClean="0">
                <a:latin typeface="Garamond" panose="02020404030301010803" pitchFamily="18" charset="0"/>
                <a:ea typeface="Calibri" panose="020F0502020204030204" pitchFamily="34" charset="0"/>
                <a:cs typeface="Times New Roman" panose="02020603050405020304" pitchFamily="18" charset="0"/>
              </a:rPr>
              <a:t>Climax is replaced with a </a:t>
            </a:r>
            <a:r>
              <a:rPr lang="en-US" sz="2400" i="1" dirty="0" smtClean="0">
                <a:latin typeface="Garamond" panose="02020404030301010803" pitchFamily="18" charset="0"/>
                <a:ea typeface="Calibri" panose="020F0502020204030204" pitchFamily="34" charset="0"/>
                <a:cs typeface="Times New Roman" panose="02020603050405020304" pitchFamily="18" charset="0"/>
              </a:rPr>
              <a:t>conclusion </a:t>
            </a:r>
            <a:r>
              <a:rPr lang="en-US" sz="2400" dirty="0" smtClean="0">
                <a:latin typeface="Garamond" panose="02020404030301010803" pitchFamily="18" charset="0"/>
                <a:ea typeface="Calibri" panose="020F0502020204030204" pitchFamily="34" charset="0"/>
                <a:cs typeface="Times New Roman" panose="02020603050405020304" pitchFamily="18" charset="0"/>
              </a:rPr>
              <a:t>where</a:t>
            </a:r>
            <a:r>
              <a:rPr lang="en-US" sz="2400" i="1" dirty="0" smtClean="0">
                <a:latin typeface="Garamond" panose="02020404030301010803" pitchFamily="18" charset="0"/>
                <a:ea typeface="Calibri" panose="020F0502020204030204" pitchFamily="34" charset="0"/>
                <a:cs typeface="Times New Roman" panose="02020603050405020304" pitchFamily="18" charset="0"/>
              </a:rPr>
              <a:t> results or findings</a:t>
            </a:r>
            <a:r>
              <a:rPr lang="en-US" sz="2400" dirty="0" smtClean="0">
                <a:latin typeface="Garamond" panose="02020404030301010803" pitchFamily="18" charset="0"/>
                <a:ea typeface="Calibri" panose="020F0502020204030204" pitchFamily="34" charset="0"/>
                <a:cs typeface="Times New Roman" panose="02020603050405020304" pitchFamily="18" charset="0"/>
              </a:rPr>
              <a:t> are shown</a:t>
            </a:r>
          </a:p>
          <a:p>
            <a:pPr marL="342900" indent="-342900">
              <a:lnSpc>
                <a:spcPct val="115000"/>
              </a:lnSpc>
              <a:spcAft>
                <a:spcPts val="1000"/>
              </a:spcAft>
              <a:buFont typeface="Arial" panose="020B0604020202020204" pitchFamily="34" charset="0"/>
              <a:buChar char="•"/>
            </a:pPr>
            <a:r>
              <a:rPr lang="en-US" sz="2400" dirty="0" smtClean="0">
                <a:latin typeface="Garamond" panose="02020404030301010803" pitchFamily="18" charset="0"/>
                <a:ea typeface="Calibri" panose="020F0502020204030204" pitchFamily="34" charset="0"/>
                <a:cs typeface="Times New Roman" panose="02020603050405020304" pitchFamily="18" charset="0"/>
              </a:rPr>
              <a:t>Resolution becomes the </a:t>
            </a:r>
            <a:r>
              <a:rPr lang="en-US" sz="2400" i="1" dirty="0" smtClean="0">
                <a:latin typeface="Garamond" panose="02020404030301010803" pitchFamily="18" charset="0"/>
                <a:ea typeface="Calibri" panose="020F0502020204030204" pitchFamily="34" charset="0"/>
                <a:cs typeface="Times New Roman" panose="02020603050405020304" pitchFamily="18" charset="0"/>
              </a:rPr>
              <a:t>discussion </a:t>
            </a:r>
            <a:r>
              <a:rPr lang="en-US" sz="2400" dirty="0" smtClean="0">
                <a:latin typeface="Garamond" panose="02020404030301010803" pitchFamily="18" charset="0"/>
                <a:ea typeface="Calibri" panose="020F0502020204030204" pitchFamily="34" charset="0"/>
                <a:cs typeface="Times New Roman" panose="02020603050405020304" pitchFamily="18" charset="0"/>
              </a:rPr>
              <a:t>where the relevance of results to understanding or solving the problem is demonstrated    </a:t>
            </a:r>
          </a:p>
          <a:p>
            <a:pPr marL="342900" indent="-342900">
              <a:lnSpc>
                <a:spcPct val="115000"/>
              </a:lnSpc>
              <a:spcAft>
                <a:spcPts val="1000"/>
              </a:spcAft>
              <a:buFont typeface="Arial" panose="020B0604020202020204" pitchFamily="34" charset="0"/>
              <a:buChar char="•"/>
            </a:pPr>
            <a:endParaRPr lang="en-US" sz="2400" b="1" dirty="0">
              <a:latin typeface="Garamond" panose="02020404030301010803" pitchFamily="18"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9144000" cy="461665"/>
          </a:xfrm>
          <a:prstGeom prst="rect">
            <a:avLst/>
          </a:prstGeom>
          <a:solidFill>
            <a:schemeClr val="tx2">
              <a:lumMod val="60000"/>
              <a:lumOff val="40000"/>
            </a:schemeClr>
          </a:solidFill>
        </p:spPr>
        <p:txBody>
          <a:bodyPr wrap="square" rtlCol="0">
            <a:spAutoFit/>
          </a:bodyPr>
          <a:lstStyle/>
          <a:p>
            <a:pPr lvl="0"/>
            <a:r>
              <a:rPr lang="en-GB" sz="2400" b="1" dirty="0" smtClean="0">
                <a:solidFill>
                  <a:srgbClr val="FFFF00"/>
                </a:solidFill>
              </a:rPr>
              <a:t>4. Professional communication as storytelling &gt;&gt;</a:t>
            </a:r>
            <a:endParaRPr lang="en-GB" sz="2400" b="1" dirty="0">
              <a:solidFill>
                <a:srgbClr val="FFFF00"/>
              </a:solidFill>
            </a:endParaRPr>
          </a:p>
        </p:txBody>
      </p:sp>
      <p:sp>
        <p:nvSpPr>
          <p:cNvPr id="4" name="Rectangle 3"/>
          <p:cNvSpPr/>
          <p:nvPr/>
        </p:nvSpPr>
        <p:spPr>
          <a:xfrm>
            <a:off x="5278315" y="5486400"/>
            <a:ext cx="3880338" cy="553998"/>
          </a:xfrm>
          <a:prstGeom prst="rect">
            <a:avLst/>
          </a:prstGeom>
        </p:spPr>
        <p:txBody>
          <a:bodyPr wrap="square">
            <a:spAutoFit/>
          </a:bodyPr>
          <a:lstStyle/>
          <a:p>
            <a:r>
              <a:rPr lang="en-US" sz="1000" b="1" dirty="0">
                <a:solidFill>
                  <a:srgbClr val="000000"/>
                </a:solidFill>
                <a:latin typeface="Times New Roman" panose="02020603050405020304" pitchFamily="18" charset="0"/>
              </a:rPr>
              <a:t>Source</a:t>
            </a:r>
            <a:r>
              <a:rPr lang="en-US" sz="1000" dirty="0">
                <a:solidFill>
                  <a:srgbClr val="000000"/>
                </a:solidFill>
                <a:latin typeface="Times New Roman" panose="02020603050405020304" pitchFamily="18" charset="0"/>
              </a:rPr>
              <a:t>: Clemens, A (</a:t>
            </a:r>
            <a:r>
              <a:rPr lang="en-US" sz="1000" dirty="0" err="1">
                <a:solidFill>
                  <a:srgbClr val="000000"/>
                </a:solidFill>
                <a:latin typeface="Times New Roman" panose="02020603050405020304" pitchFamily="18" charset="0"/>
              </a:rPr>
              <a:t>n.d.</a:t>
            </a:r>
            <a:r>
              <a:rPr lang="en-US" sz="1000" dirty="0">
                <a:solidFill>
                  <a:srgbClr val="000000"/>
                </a:solidFill>
                <a:latin typeface="Times New Roman" panose="02020603050405020304" pitchFamily="18" charset="0"/>
              </a:rPr>
              <a:t>) How to use story-telling in scientific writing. Online: https://www.annaclemens.com/blog/story-telling-scientific-paper (Accessed on 25 Oct 2020)</a:t>
            </a:r>
            <a:endParaRPr lang="en-GB" sz="1000" dirty="0"/>
          </a:p>
        </p:txBody>
      </p:sp>
    </p:spTree>
    <p:extLst>
      <p:ext uri="{BB962C8B-B14F-4D97-AF65-F5344CB8AC3E}">
        <p14:creationId xmlns:p14="http://schemas.microsoft.com/office/powerpoint/2010/main" xmlns="" val="4134647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7464</TotalTime>
  <Words>604</Words>
  <Application>Microsoft Office PowerPoint</Application>
  <PresentationFormat>On-screen Show (4:3)</PresentationFormat>
  <Paragraphs>86</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solano</dc:creator>
  <cp:lastModifiedBy>milanmarine</cp:lastModifiedBy>
  <cp:revision>593</cp:revision>
  <dcterms:created xsi:type="dcterms:W3CDTF">2012-03-06T08:41:43Z</dcterms:created>
  <dcterms:modified xsi:type="dcterms:W3CDTF">2023-08-08T01:34:25Z</dcterms:modified>
</cp:coreProperties>
</file>