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66" r:id="rId2"/>
    <p:sldId id="283" r:id="rId3"/>
    <p:sldId id="284" r:id="rId4"/>
    <p:sldId id="259" r:id="rId5"/>
    <p:sldId id="262" r:id="rId6"/>
    <p:sldId id="260" r:id="rId7"/>
    <p:sldId id="288" r:id="rId8"/>
    <p:sldId id="263" r:id="rId9"/>
    <p:sldId id="322" r:id="rId10"/>
    <p:sldId id="323" r:id="rId11"/>
    <p:sldId id="344" r:id="rId12"/>
    <p:sldId id="324" r:id="rId13"/>
    <p:sldId id="325" r:id="rId14"/>
    <p:sldId id="321" r:id="rId15"/>
    <p:sldId id="326" r:id="rId16"/>
    <p:sldId id="313" r:id="rId17"/>
    <p:sldId id="314" r:id="rId18"/>
    <p:sldId id="315" r:id="rId19"/>
    <p:sldId id="316" r:id="rId20"/>
    <p:sldId id="327" r:id="rId21"/>
    <p:sldId id="317" r:id="rId22"/>
    <p:sldId id="329" r:id="rId23"/>
    <p:sldId id="333" r:id="rId24"/>
    <p:sldId id="334" r:id="rId25"/>
    <p:sldId id="335" r:id="rId26"/>
    <p:sldId id="336" r:id="rId27"/>
    <p:sldId id="337" r:id="rId28"/>
    <p:sldId id="268" r:id="rId29"/>
    <p:sldId id="269" r:id="rId30"/>
    <p:sldId id="270" r:id="rId31"/>
    <p:sldId id="338" r:id="rId32"/>
    <p:sldId id="271" r:id="rId33"/>
    <p:sldId id="272" r:id="rId34"/>
    <p:sldId id="339" r:id="rId35"/>
    <p:sldId id="273" r:id="rId36"/>
    <p:sldId id="274" r:id="rId37"/>
    <p:sldId id="340" r:id="rId38"/>
    <p:sldId id="275" r:id="rId39"/>
    <p:sldId id="276" r:id="rId40"/>
    <p:sldId id="345" r:id="rId41"/>
    <p:sldId id="347" r:id="rId42"/>
    <p:sldId id="348" r:id="rId43"/>
    <p:sldId id="277" r:id="rId44"/>
    <p:sldId id="278" r:id="rId45"/>
    <p:sldId id="279" r:id="rId46"/>
    <p:sldId id="280" r:id="rId47"/>
    <p:sldId id="330" r:id="rId48"/>
    <p:sldId id="342" r:id="rId49"/>
    <p:sldId id="343" r:id="rId50"/>
    <p:sldId id="28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4"/>
  </p:normalViewPr>
  <p:slideViewPr>
    <p:cSldViewPr>
      <p:cViewPr varScale="1">
        <p:scale>
          <a:sx n="105" d="100"/>
          <a:sy n="105" d="100"/>
        </p:scale>
        <p:origin x="184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0BE59-0102-4523-8926-DFA336646753}" type="datetimeFigureOut">
              <a:rPr lang="en-US" smtClean="0"/>
              <a:pPr/>
              <a:t>8/7/24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60D84-CC3A-416C-8B93-6F5A8626A2EE}" type="slidenum">
              <a:rPr lang="en-US" smtClean="0"/>
              <a:pPr/>
              <a:t>‹#›</a:t>
            </a:fld>
            <a:endParaRPr lang="en-US"/>
          </a:p>
        </p:txBody>
      </p:sp>
    </p:spTree>
    <p:extLst>
      <p:ext uri="{BB962C8B-B14F-4D97-AF65-F5344CB8AC3E}">
        <p14:creationId xmlns:p14="http://schemas.microsoft.com/office/powerpoint/2010/main" val="239422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ibguides.cam.ac.uk/wolfsoncollege/notemakin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r>
              <a:rPr lang="en-US" baseline="0" dirty="0"/>
              <a:t> : </a:t>
            </a:r>
          </a:p>
          <a:p>
            <a:r>
              <a:rPr lang="en-US" dirty="0"/>
              <a:t>file:///C:/Users/admin/AppData/Local/Temp/academicwritingguide-3.pdf</a:t>
            </a:r>
          </a:p>
          <a:p>
            <a:endParaRPr lang="en-US" dirty="0"/>
          </a:p>
        </p:txBody>
      </p:sp>
      <p:sp>
        <p:nvSpPr>
          <p:cNvPr id="4" name="Slide Number Placeholder 3"/>
          <p:cNvSpPr>
            <a:spLocks noGrp="1"/>
          </p:cNvSpPr>
          <p:nvPr>
            <p:ph type="sldNum" sz="quarter" idx="10"/>
          </p:nvPr>
        </p:nvSpPr>
        <p:spPr/>
        <p:txBody>
          <a:bodyPr/>
          <a:lstStyle/>
          <a:p>
            <a:fld id="{4064754F-2BED-4344-883E-0D264651F65D}" type="slidenum">
              <a:rPr lang="en-US" smtClean="0"/>
              <a:pPr/>
              <a:t>4</a:t>
            </a:fld>
            <a:endParaRPr lang="en-US"/>
          </a:p>
        </p:txBody>
      </p:sp>
    </p:spTree>
    <p:extLst>
      <p:ext uri="{BB962C8B-B14F-4D97-AF65-F5344CB8AC3E}">
        <p14:creationId xmlns:p14="http://schemas.microsoft.com/office/powerpoint/2010/main" val="3774463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EA7E2B-6169-4C79-8E01-B44ECECFDEC7}"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Solano Da Silva presentation to BITS Pilani 7th March 2012</a:t>
            </a:r>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16947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EA7E2B-6169-4C79-8E01-B44ECECFDEC7}"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Solano Da Silva presentation to BITS Pilani 7th March 2012</a:t>
            </a:r>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77060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EA7E2B-6169-4C79-8E01-B44ECECFDEC7}"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Solano Da Silva presentation to BITS Pilani 7th March 2012</a:t>
            </a:r>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16049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EA7E2B-6169-4C79-8E01-B44ECECFDEC7}"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Solano Da Silva presentation to BITS Pilani 7th March 2012</a:t>
            </a:r>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2563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EA7E2B-6169-4C79-8E01-B44ECECFDEC7}"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Solano Da Silva presentation to BITS Pilani 7th March 2012</a:t>
            </a:r>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7134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a:hlinkClick r:id="rId3"/>
              </a:rPr>
              <a:t>Note making - Wolfson College Academic Skills - </a:t>
            </a:r>
            <a:r>
              <a:rPr lang="en-US" dirty="0" err="1">
                <a:hlinkClick r:id="rId3"/>
              </a:rPr>
              <a:t>LibGuides</a:t>
            </a:r>
            <a:r>
              <a:rPr lang="en-US" dirty="0">
                <a:hlinkClick r:id="rId3"/>
              </a:rPr>
              <a:t> at University of Cambridge Subject Libraries</a:t>
            </a:r>
            <a:endParaRPr lang="en-US" dirty="0"/>
          </a:p>
        </p:txBody>
      </p:sp>
      <p:sp>
        <p:nvSpPr>
          <p:cNvPr id="4" name="Slide Number Placeholder 3"/>
          <p:cNvSpPr>
            <a:spLocks noGrp="1"/>
          </p:cNvSpPr>
          <p:nvPr>
            <p:ph type="sldNum" sz="quarter" idx="5"/>
          </p:nvPr>
        </p:nvSpPr>
        <p:spPr/>
        <p:txBody>
          <a:bodyPr/>
          <a:lstStyle/>
          <a:p>
            <a:fld id="{E0260D84-CC3A-416C-8B93-6F5A8626A2EE}" type="slidenum">
              <a:rPr lang="en-US" smtClean="0"/>
              <a:pPr/>
              <a:t>22</a:t>
            </a:fld>
            <a:endParaRPr lang="en-US"/>
          </a:p>
        </p:txBody>
      </p:sp>
    </p:spTree>
    <p:extLst>
      <p:ext uri="{BB962C8B-B14F-4D97-AF65-F5344CB8AC3E}">
        <p14:creationId xmlns:p14="http://schemas.microsoft.com/office/powerpoint/2010/main" val="3085602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CDB0C51-E7F9-454F-B6C6-B6B0AA4B8D13}" type="datetime1">
              <a:rPr lang="en-GB" smtClean="0"/>
              <a:pPr/>
              <a:t>07/08/2024</a:t>
            </a:fld>
            <a:endParaRPr lang="en-GB"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F60D92C-7C53-448E-8B88-30E8A7CD79DD}" type="slidenum">
              <a:rPr lang="en-GB" smtClean="0"/>
              <a:pPr/>
              <a:t>‹#›</a:t>
            </a:fld>
            <a:endParaRPr lang="en-GB" dirty="0"/>
          </a:p>
        </p:txBody>
      </p:sp>
    </p:spTree>
    <p:extLst>
      <p:ext uri="{BB962C8B-B14F-4D97-AF65-F5344CB8AC3E}">
        <p14:creationId xmlns:p14="http://schemas.microsoft.com/office/powerpoint/2010/main" val="354177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FACDA9-F671-4DFD-86D4-E96F6936DC26}" type="datetime1">
              <a:rPr lang="en-GB" smtClean="0"/>
              <a:pPr/>
              <a:t>07/08/2024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F60D92C-7C53-448E-8B88-30E8A7CD79DD}" type="slidenum">
              <a:rPr lang="en-GB" smtClean="0"/>
              <a:pPr/>
              <a:t>‹#›</a:t>
            </a:fld>
            <a:endParaRPr lang="en-GB" dirty="0"/>
          </a:p>
        </p:txBody>
      </p:sp>
    </p:spTree>
    <p:extLst>
      <p:ext uri="{BB962C8B-B14F-4D97-AF65-F5344CB8AC3E}">
        <p14:creationId xmlns:p14="http://schemas.microsoft.com/office/powerpoint/2010/main" val="1041889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5BE55D-B385-498B-9409-757CF4351976}" type="datetime1">
              <a:rPr lang="en-GB" smtClean="0"/>
              <a:pPr/>
              <a:t>07/08/2024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F60D92C-7C53-448E-8B88-30E8A7CD79DD}" type="slidenum">
              <a:rPr lang="en-GB" smtClean="0"/>
              <a:pPr/>
              <a:t>‹#›</a:t>
            </a:fld>
            <a:endParaRPr lang="en-GB" dirty="0"/>
          </a:p>
        </p:txBody>
      </p:sp>
    </p:spTree>
    <p:extLst>
      <p:ext uri="{BB962C8B-B14F-4D97-AF65-F5344CB8AC3E}">
        <p14:creationId xmlns:p14="http://schemas.microsoft.com/office/powerpoint/2010/main" val="58185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0FC7F6D-E357-469F-9991-11DCE617AC06}" type="datetime1">
              <a:rPr lang="en-GB" smtClean="0"/>
              <a:pPr/>
              <a:t>07/08/2024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F60D92C-7C53-448E-8B88-30E8A7CD79DD}" type="slidenum">
              <a:rPr lang="en-GB" smtClean="0"/>
              <a:pPr/>
              <a:t>‹#›</a:t>
            </a:fld>
            <a:endParaRPr lang="en-GB" dirty="0"/>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41524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72F095A-E35F-4B49-8134-1824EAB1DB7B}" type="datetime1">
              <a:rPr lang="en-GB" smtClean="0"/>
              <a:pPr/>
              <a:t>07/08/2024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F60D92C-7C53-448E-8B88-30E8A7CD79DD}" type="slidenum">
              <a:rPr lang="en-GB" smtClean="0"/>
              <a:pPr/>
              <a:t>‹#›</a:t>
            </a:fld>
            <a:endParaRPr lang="en-GB"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extLst>
      <p:ext uri="{BB962C8B-B14F-4D97-AF65-F5344CB8AC3E}">
        <p14:creationId xmlns:p14="http://schemas.microsoft.com/office/powerpoint/2010/main" val="42708275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B5EDD71-1038-4287-B741-1AA8C04FC018}" type="datetime1">
              <a:rPr lang="en-GB" smtClean="0"/>
              <a:pPr/>
              <a:t>07/08/2024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F60D92C-7C53-448E-8B88-30E8A7CD79DD}" type="slidenum">
              <a:rPr lang="en-GB" smtClean="0"/>
              <a:pPr/>
              <a:t>‹#›</a:t>
            </a:fld>
            <a:endParaRPr lang="en-GB" dirty="0"/>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313856519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F8B5CC7-46BC-47EB-A984-BCEB8C32FC42}" type="datetime1">
              <a:rPr lang="en-GB" smtClean="0"/>
              <a:pPr/>
              <a:t>07/08/2024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F60D92C-7C53-448E-8B88-30E8A7CD79DD}" type="slidenum">
              <a:rPr lang="en-GB" smtClean="0"/>
              <a:pPr/>
              <a:t>‹#›</a:t>
            </a:fld>
            <a:endParaRPr lang="en-GB" dirty="0"/>
          </a:p>
        </p:txBody>
      </p:sp>
    </p:spTree>
    <p:extLst>
      <p:ext uri="{BB962C8B-B14F-4D97-AF65-F5344CB8AC3E}">
        <p14:creationId xmlns:p14="http://schemas.microsoft.com/office/powerpoint/2010/main" val="413085947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257BE0-43F6-4C29-9424-2A9BEC4EB51F}" type="datetime1">
              <a:rPr lang="en-GB" smtClean="0"/>
              <a:pPr/>
              <a:t>07/08/2024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F60D92C-7C53-448E-8B88-30E8A7CD79DD}" type="slidenum">
              <a:rPr lang="en-GB" smtClean="0"/>
              <a:pPr/>
              <a:t>‹#›</a:t>
            </a:fld>
            <a:endParaRPr lang="en-GB" dirty="0"/>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17535294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73377-923A-46E3-8051-770BCBAE81B3}" type="datetime1">
              <a:rPr lang="en-GB" smtClean="0"/>
              <a:pPr/>
              <a:t>07/08/2024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F60D92C-7C53-448E-8B88-30E8A7CD79DD}" type="slidenum">
              <a:rPr lang="en-GB" smtClean="0"/>
              <a:pPr/>
              <a:t>‹#›</a:t>
            </a:fld>
            <a:endParaRPr lang="en-GB" dirty="0"/>
          </a:p>
        </p:txBody>
      </p:sp>
    </p:spTree>
    <p:extLst>
      <p:ext uri="{BB962C8B-B14F-4D97-AF65-F5344CB8AC3E}">
        <p14:creationId xmlns:p14="http://schemas.microsoft.com/office/powerpoint/2010/main" val="107720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00E543B3-DC1A-4CFC-BC73-70DAFB0E99A8}" type="datetime1">
              <a:rPr lang="en-GB" smtClean="0"/>
              <a:pPr/>
              <a:t>07/08/2024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F60D92C-7C53-448E-8B88-30E8A7CD79DD}" type="slidenum">
              <a:rPr lang="en-GB" smtClean="0"/>
              <a:pPr/>
              <a:t>‹#›</a:t>
            </a:fld>
            <a:endParaRPr lang="en-GB" dirty="0"/>
          </a:p>
        </p:txBody>
      </p:sp>
    </p:spTree>
    <p:extLst>
      <p:ext uri="{BB962C8B-B14F-4D97-AF65-F5344CB8AC3E}">
        <p14:creationId xmlns:p14="http://schemas.microsoft.com/office/powerpoint/2010/main" val="92933301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F020A18-66A1-45FC-BB98-7BAC07842C47}" type="datetime1">
              <a:rPr lang="en-GB" smtClean="0"/>
              <a:pPr/>
              <a:t>07/08/2024</a:t>
            </a:fld>
            <a:endParaRPr lang="en-GB"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F60D92C-7C53-448E-8B88-30E8A7CD79DD}" type="slidenum">
              <a:rPr lang="en-GB" smtClean="0"/>
              <a:pPr/>
              <a:t>‹#›</a:t>
            </a:fld>
            <a:endParaRPr lang="en-GB"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extLst>
      <p:ext uri="{BB962C8B-B14F-4D97-AF65-F5344CB8AC3E}">
        <p14:creationId xmlns:p14="http://schemas.microsoft.com/office/powerpoint/2010/main" val="15141118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2C658F9-50C3-4B1E-9538-D764BF9E3B7B}" type="datetime1">
              <a:rPr lang="en-GB" smtClean="0"/>
              <a:pPr/>
              <a:t>07/08/2024</a:t>
            </a:fld>
            <a:endParaRPr lang="en-GB"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F60D92C-7C53-448E-8B88-30E8A7CD79DD}" type="slidenum">
              <a:rPr lang="en-GB" smtClean="0"/>
              <a:pPr/>
              <a:t>‹#›</a:t>
            </a:fld>
            <a:endParaRPr lang="en-GB" dirty="0"/>
          </a:p>
        </p:txBody>
      </p:sp>
    </p:spTree>
    <p:extLst>
      <p:ext uri="{BB962C8B-B14F-4D97-AF65-F5344CB8AC3E}">
        <p14:creationId xmlns:p14="http://schemas.microsoft.com/office/powerpoint/2010/main" val="1838182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libguides.cam.ac.uk/wolfsoncollege/notemaking" TargetMode="External"/><Relationship Id="rId2" Type="http://schemas.openxmlformats.org/officeDocument/2006/relationships/hyperlink" Target="https://academicintegrity.uoguelph.c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monash.edu/rlo/research-writing-assignments/writing/clear-communication/writing-clearly-concisely-and-precisely" TargetMode="External"/><Relationship Id="rId2" Type="http://schemas.openxmlformats.org/officeDocument/2006/relationships/hyperlink" Target="http://www.weizmann.ac.il/mcb/UriAlon/sites/mcb.UriAlon/files/uploads/medawar.pdf" TargetMode="External"/><Relationship Id="rId1" Type="http://schemas.openxmlformats.org/officeDocument/2006/relationships/slideLayout" Target="../slideLayouts/slideLayout2.xml"/><Relationship Id="rId6" Type="http://schemas.openxmlformats.org/officeDocument/2006/relationships/hyperlink" Target="https://sydney.edu.au/students/writing.html" TargetMode="External"/><Relationship Id="rId5" Type="http://schemas.openxmlformats.org/officeDocument/2006/relationships/hyperlink" Target="http://www.uefap.com/writing/feature/precise.htm" TargetMode="External"/><Relationship Id="rId4" Type="http://schemas.openxmlformats.org/officeDocument/2006/relationships/hyperlink" Target="https://www.lib.ncsu.edu/tutorials/scholarly-artic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Academic Writing And Its Types</a:t>
            </a:r>
          </a:p>
        </p:txBody>
      </p:sp>
    </p:spTree>
    <p:extLst>
      <p:ext uri="{BB962C8B-B14F-4D97-AF65-F5344CB8AC3E}">
        <p14:creationId xmlns:p14="http://schemas.microsoft.com/office/powerpoint/2010/main" val="279184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B3EA2-D602-4901-8578-20778E925399}"/>
              </a:ext>
            </a:extLst>
          </p:cNvPr>
          <p:cNvSpPr>
            <a:spLocks noGrp="1"/>
          </p:cNvSpPr>
          <p:nvPr>
            <p:ph idx="1"/>
          </p:nvPr>
        </p:nvSpPr>
        <p:spPr/>
        <p:txBody>
          <a:bodyPr>
            <a:normAutofit/>
          </a:bodyPr>
          <a:lstStyle/>
          <a:p>
            <a:r>
              <a:rPr lang="en-US" dirty="0"/>
              <a:t>Academic texts avoid casual or conversational language and to do this they make use of formal vocabulary. </a:t>
            </a:r>
          </a:p>
          <a:p>
            <a:r>
              <a:rPr lang="en-US" dirty="0"/>
              <a:t>Examples:</a:t>
            </a:r>
          </a:p>
          <a:p>
            <a:pPr marL="0" indent="0">
              <a:buNone/>
            </a:pPr>
            <a:r>
              <a:rPr lang="en-US" dirty="0"/>
              <a:t> (a) Avoid the use of ‘somewhat’ c.f. –( confer) compare,  ‘a bit’; </a:t>
            </a:r>
          </a:p>
          <a:p>
            <a:pPr marL="0" indent="0">
              <a:buNone/>
            </a:pPr>
            <a:endParaRPr lang="en-US" dirty="0"/>
          </a:p>
          <a:p>
            <a:pPr marL="0" indent="0">
              <a:buNone/>
            </a:pPr>
            <a:r>
              <a:rPr lang="en-US" dirty="0"/>
              <a:t>(b) Avoid contractions like didn’t and using ‘did not’ instead; </a:t>
            </a:r>
          </a:p>
          <a:p>
            <a:pPr marL="0" indent="0">
              <a:buNone/>
            </a:pPr>
            <a:endParaRPr lang="en-US" dirty="0"/>
          </a:p>
        </p:txBody>
      </p:sp>
      <p:sp>
        <p:nvSpPr>
          <p:cNvPr id="2" name="Title 1">
            <a:extLst>
              <a:ext uri="{FF2B5EF4-FFF2-40B4-BE49-F238E27FC236}">
                <a16:creationId xmlns:a16="http://schemas.microsoft.com/office/drawing/2014/main" id="{C9B57C5C-C913-4885-9AB9-38C7C6B53BB1}"/>
              </a:ext>
            </a:extLst>
          </p:cNvPr>
          <p:cNvSpPr>
            <a:spLocks noGrp="1"/>
          </p:cNvSpPr>
          <p:nvPr>
            <p:ph type="title"/>
          </p:nvPr>
        </p:nvSpPr>
        <p:spPr/>
        <p:txBody>
          <a:bodyPr/>
          <a:lstStyle/>
          <a:p>
            <a:r>
              <a:rPr lang="en-US" dirty="0"/>
              <a:t>Formal vocabulary </a:t>
            </a:r>
          </a:p>
        </p:txBody>
      </p:sp>
    </p:spTree>
    <p:extLst>
      <p:ext uri="{BB962C8B-B14F-4D97-AF65-F5344CB8AC3E}">
        <p14:creationId xmlns:p14="http://schemas.microsoft.com/office/powerpoint/2010/main" val="418911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46FF58-C61E-4DDC-AF43-BCD7A6F2A023}"/>
              </a:ext>
            </a:extLst>
          </p:cNvPr>
          <p:cNvSpPr>
            <a:spLocks noGrp="1"/>
          </p:cNvSpPr>
          <p:nvPr>
            <p:ph idx="1"/>
          </p:nvPr>
        </p:nvSpPr>
        <p:spPr/>
        <p:txBody>
          <a:bodyPr/>
          <a:lstStyle/>
          <a:p>
            <a:r>
              <a:rPr lang="en-US" dirty="0"/>
              <a:t>c) Avoid emotional tones such as ‘wonderful or ‘terrible’ and using moderate phrases such as ‘helpful’ or ‘problematic’; </a:t>
            </a:r>
          </a:p>
          <a:p>
            <a:pPr marL="109728" indent="0">
              <a:buNone/>
            </a:pPr>
            <a:endParaRPr lang="en-US" dirty="0"/>
          </a:p>
          <a:p>
            <a:pPr marL="109728" indent="0">
              <a:buNone/>
            </a:pPr>
            <a:endParaRPr lang="en-US" dirty="0"/>
          </a:p>
          <a:p>
            <a:r>
              <a:rPr lang="en-US" dirty="0"/>
              <a:t>(d) Avoid the use of absolute positives and negative such as ‘wrong’ and opting instead for words like ‘less convincing’</a:t>
            </a:r>
          </a:p>
          <a:p>
            <a:endParaRPr lang="en-US" dirty="0"/>
          </a:p>
        </p:txBody>
      </p:sp>
      <p:sp>
        <p:nvSpPr>
          <p:cNvPr id="3" name="Slide Number Placeholder 2">
            <a:extLst>
              <a:ext uri="{FF2B5EF4-FFF2-40B4-BE49-F238E27FC236}">
                <a16:creationId xmlns:a16="http://schemas.microsoft.com/office/drawing/2014/main" id="{836B8383-45A2-4167-9492-342BAABB2748}"/>
              </a:ext>
            </a:extLst>
          </p:cNvPr>
          <p:cNvSpPr>
            <a:spLocks noGrp="1"/>
          </p:cNvSpPr>
          <p:nvPr>
            <p:ph type="sldNum" sz="quarter" idx="12"/>
          </p:nvPr>
        </p:nvSpPr>
        <p:spPr/>
        <p:txBody>
          <a:bodyPr/>
          <a:lstStyle/>
          <a:p>
            <a:fld id="{5F60D92C-7C53-448E-8B88-30E8A7CD79DD}" type="slidenum">
              <a:rPr lang="en-GB" smtClean="0"/>
              <a:pPr/>
              <a:t>11</a:t>
            </a:fld>
            <a:endParaRPr lang="en-GB" dirty="0"/>
          </a:p>
        </p:txBody>
      </p:sp>
      <p:sp>
        <p:nvSpPr>
          <p:cNvPr id="4" name="Title 3">
            <a:extLst>
              <a:ext uri="{FF2B5EF4-FFF2-40B4-BE49-F238E27FC236}">
                <a16:creationId xmlns:a16="http://schemas.microsoft.com/office/drawing/2014/main" id="{A9B08971-35E5-4FAB-A72D-A4FE3EE1590F}"/>
              </a:ext>
            </a:extLst>
          </p:cNvPr>
          <p:cNvSpPr>
            <a:spLocks noGrp="1"/>
          </p:cNvSpPr>
          <p:nvPr>
            <p:ph type="title"/>
          </p:nvPr>
        </p:nvSpPr>
        <p:spPr/>
        <p:txBody>
          <a:bodyPr/>
          <a:lstStyle/>
          <a:p>
            <a:r>
              <a:rPr lang="en-US" dirty="0"/>
              <a:t>Formal vocabulary </a:t>
            </a:r>
          </a:p>
        </p:txBody>
      </p:sp>
    </p:spTree>
    <p:extLst>
      <p:ext uri="{BB962C8B-B14F-4D97-AF65-F5344CB8AC3E}">
        <p14:creationId xmlns:p14="http://schemas.microsoft.com/office/powerpoint/2010/main" val="516131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99DE6-5726-4BF6-AE77-9E4086A5355C}"/>
              </a:ext>
            </a:extLst>
          </p:cNvPr>
          <p:cNvSpPr>
            <a:spLocks noGrp="1"/>
          </p:cNvSpPr>
          <p:nvPr>
            <p:ph idx="1"/>
          </p:nvPr>
        </p:nvSpPr>
        <p:spPr/>
        <p:txBody>
          <a:bodyPr>
            <a:normAutofit/>
          </a:bodyPr>
          <a:lstStyle/>
          <a:p>
            <a:r>
              <a:rPr lang="en-US" dirty="0"/>
              <a:t>Academic writing makes committed efforts to be precise when presenting information. </a:t>
            </a:r>
          </a:p>
          <a:p>
            <a:r>
              <a:rPr lang="en-US" dirty="0"/>
              <a:t>Imprecise or ambiguous terms such as “a lot of people” are generally avoided in favor of stating exact figures such as “50 million people”.</a:t>
            </a:r>
          </a:p>
          <a:p>
            <a:pPr marL="0" indent="0">
              <a:buNone/>
            </a:pPr>
            <a:r>
              <a:rPr lang="en-US" dirty="0"/>
              <a:t>HCL is  far from the bus station.</a:t>
            </a:r>
          </a:p>
          <a:p>
            <a:pPr marL="0" indent="0">
              <a:buNone/>
            </a:pPr>
            <a:r>
              <a:rPr lang="en-US" dirty="0"/>
              <a:t>HCL is  5 kms away from the bus station.</a:t>
            </a:r>
          </a:p>
          <a:p>
            <a:pPr marL="0" indent="0">
              <a:buNone/>
            </a:pPr>
            <a:endParaRPr lang="en-US" dirty="0"/>
          </a:p>
        </p:txBody>
      </p:sp>
      <p:sp>
        <p:nvSpPr>
          <p:cNvPr id="2" name="Title 1">
            <a:extLst>
              <a:ext uri="{FF2B5EF4-FFF2-40B4-BE49-F238E27FC236}">
                <a16:creationId xmlns:a16="http://schemas.microsoft.com/office/drawing/2014/main" id="{FD1F03C8-D854-4932-B8D8-9B025DEAB2EA}"/>
              </a:ext>
            </a:extLst>
          </p:cNvPr>
          <p:cNvSpPr>
            <a:spLocks noGrp="1"/>
          </p:cNvSpPr>
          <p:nvPr>
            <p:ph type="title"/>
          </p:nvPr>
        </p:nvSpPr>
        <p:spPr/>
        <p:txBody>
          <a:bodyPr/>
          <a:lstStyle/>
          <a:p>
            <a:r>
              <a:rPr lang="en-US" dirty="0"/>
              <a:t>Precision </a:t>
            </a:r>
          </a:p>
        </p:txBody>
      </p:sp>
    </p:spTree>
    <p:extLst>
      <p:ext uri="{BB962C8B-B14F-4D97-AF65-F5344CB8AC3E}">
        <p14:creationId xmlns:p14="http://schemas.microsoft.com/office/powerpoint/2010/main" val="198827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FEA75B-9691-4F89-95FE-AE3C92DAFE93}"/>
              </a:ext>
            </a:extLst>
          </p:cNvPr>
          <p:cNvSpPr>
            <a:spLocks noGrp="1"/>
          </p:cNvSpPr>
          <p:nvPr>
            <p:ph idx="1"/>
          </p:nvPr>
        </p:nvSpPr>
        <p:spPr/>
        <p:txBody>
          <a:bodyPr>
            <a:normAutofit fontScale="92500" lnSpcReduction="10000"/>
          </a:bodyPr>
          <a:lstStyle/>
          <a:p>
            <a:r>
              <a:rPr lang="en-US" dirty="0"/>
              <a:t>Objective language is used in academic writing</a:t>
            </a:r>
          </a:p>
          <a:p>
            <a:r>
              <a:rPr lang="en-US" dirty="0"/>
              <a:t> Emphasis is on the information and the arguments- rather on the writer. </a:t>
            </a:r>
          </a:p>
          <a:p>
            <a:r>
              <a:rPr lang="en-US" dirty="0"/>
              <a:t>Nobody really wants to know what you "think" or "believe".</a:t>
            </a:r>
          </a:p>
          <a:p>
            <a:pPr marL="109728" indent="0">
              <a:buNone/>
            </a:pPr>
            <a:r>
              <a:rPr lang="en-US" u="sng" dirty="0"/>
              <a:t>Example:</a:t>
            </a:r>
            <a:r>
              <a:rPr lang="en-US" dirty="0"/>
              <a:t> </a:t>
            </a:r>
          </a:p>
          <a:p>
            <a:pPr marL="228600"/>
            <a:r>
              <a:rPr lang="en-IN" kern="0" dirty="0">
                <a:effectLst/>
                <a:latin typeface="+mj-lt"/>
                <a:ea typeface="Times New Roman" panose="02020603050405020304" pitchFamily="18" charset="0"/>
                <a:cs typeface="Times New Roman" panose="02020603050405020304" pitchFamily="18" charset="0"/>
              </a:rPr>
              <a:t>Prof. X’s mathematics class is better than every other class. </a:t>
            </a:r>
            <a:endParaRPr lang="en-IN" kern="100" dirty="0">
              <a:effectLst/>
              <a:latin typeface="+mj-lt"/>
              <a:ea typeface="Aptos" panose="020B0004020202020204" pitchFamily="34" charset="0"/>
              <a:cs typeface="Times New Roman" panose="02020603050405020304" pitchFamily="18" charset="0"/>
            </a:endParaRPr>
          </a:p>
          <a:p>
            <a:pPr marL="228600"/>
            <a:r>
              <a:rPr lang="en-IN" kern="0" dirty="0">
                <a:effectLst/>
                <a:latin typeface="+mj-lt"/>
                <a:ea typeface="Times New Roman" panose="02020603050405020304" pitchFamily="18" charset="0"/>
                <a:cs typeface="Times New Roman" panose="02020603050405020304" pitchFamily="18" charset="0"/>
              </a:rPr>
              <a:t>Prof. X’s class had an average score of 95% on the math exam; while the average score for the other classes was 80%. </a:t>
            </a:r>
            <a:endParaRPr lang="en-IN" kern="100" dirty="0">
              <a:effectLst/>
              <a:latin typeface="+mj-lt"/>
              <a:ea typeface="Aptos" panose="020B0004020202020204" pitchFamily="34" charset="0"/>
              <a:cs typeface="Times New Roman" panose="02020603050405020304" pitchFamily="18" charset="0"/>
            </a:endParaRPr>
          </a:p>
          <a:p>
            <a:endParaRPr lang="en-US" dirty="0"/>
          </a:p>
        </p:txBody>
      </p:sp>
      <p:sp>
        <p:nvSpPr>
          <p:cNvPr id="2" name="Title 1">
            <a:extLst>
              <a:ext uri="{FF2B5EF4-FFF2-40B4-BE49-F238E27FC236}">
                <a16:creationId xmlns:a16="http://schemas.microsoft.com/office/drawing/2014/main" id="{713FE4B3-2D2A-4598-894E-10F7AD422258}"/>
              </a:ext>
            </a:extLst>
          </p:cNvPr>
          <p:cNvSpPr>
            <a:spLocks noGrp="1"/>
          </p:cNvSpPr>
          <p:nvPr>
            <p:ph type="title"/>
          </p:nvPr>
        </p:nvSpPr>
        <p:spPr/>
        <p:txBody>
          <a:bodyPr/>
          <a:lstStyle/>
          <a:p>
            <a:r>
              <a:rPr lang="en-US" dirty="0"/>
              <a:t>Objectivity </a:t>
            </a:r>
          </a:p>
        </p:txBody>
      </p:sp>
    </p:spTree>
    <p:extLst>
      <p:ext uri="{BB962C8B-B14F-4D97-AF65-F5344CB8AC3E}">
        <p14:creationId xmlns:p14="http://schemas.microsoft.com/office/powerpoint/2010/main" val="2314142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47D4E2B-0C5E-4AE8-B64E-C66ED3547694}"/>
              </a:ext>
            </a:extLst>
          </p:cNvPr>
          <p:cNvGraphicFramePr>
            <a:graphicFrameLocks noGrp="1"/>
          </p:cNvGraphicFramePr>
          <p:nvPr>
            <p:ph idx="1"/>
          </p:nvPr>
        </p:nvGraphicFramePr>
        <p:xfrm>
          <a:off x="0" y="0"/>
          <a:ext cx="9144000" cy="6857999"/>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927516">
                <a:tc>
                  <a:txBody>
                    <a:bodyPr/>
                    <a:lstStyle/>
                    <a:p>
                      <a:r>
                        <a:rPr lang="en-US" sz="3200" b="1" baseline="0" dirty="0">
                          <a:latin typeface="Times New Roman"/>
                        </a:rPr>
                        <a:t>Academic writing </a:t>
                      </a:r>
                      <a:endParaRPr lang="en-US" sz="3200" dirty="0"/>
                    </a:p>
                  </a:txBody>
                  <a:tcPr/>
                </a:tc>
                <a:tc>
                  <a:txBody>
                    <a:bodyPr/>
                    <a:lstStyle/>
                    <a:p>
                      <a:r>
                        <a:rPr lang="en-US" sz="3200" b="1" baseline="0" dirty="0">
                          <a:latin typeface="Times New Roman"/>
                        </a:rPr>
                        <a:t>Non academic writing</a:t>
                      </a:r>
                      <a:endParaRPr lang="en-US" sz="3200" b="1" dirty="0"/>
                    </a:p>
                  </a:txBody>
                  <a:tcPr/>
                </a:tc>
                <a:extLst>
                  <a:ext uri="{0D108BD9-81ED-4DB2-BD59-A6C34878D82A}">
                    <a16:rowId xmlns:a16="http://schemas.microsoft.com/office/drawing/2014/main" val="10000"/>
                  </a:ext>
                </a:extLst>
              </a:tr>
              <a:tr h="1199189">
                <a:tc>
                  <a:txBody>
                    <a:bodyPr/>
                    <a:lstStyle/>
                    <a:p>
                      <a:pPr algn="l">
                        <a:buFont typeface="Arial" pitchFamily="34" charset="0"/>
                        <a:buChar char="•"/>
                      </a:pPr>
                      <a:r>
                        <a:rPr lang="en-US" sz="2800" baseline="0" dirty="0">
                          <a:latin typeface="Times New Roman"/>
                        </a:rPr>
                        <a:t>Formal language, use technical and formal vocabulary.</a:t>
                      </a:r>
                      <a:endParaRPr lang="en-US" sz="2800" dirty="0"/>
                    </a:p>
                  </a:txBody>
                  <a:tcPr/>
                </a:tc>
                <a:tc>
                  <a:txBody>
                    <a:bodyPr/>
                    <a:lstStyle/>
                    <a:p>
                      <a:pPr algn="l">
                        <a:buFont typeface="Arial" pitchFamily="34" charset="0"/>
                        <a:buChar char="•"/>
                      </a:pPr>
                      <a:r>
                        <a:rPr lang="en-US" sz="2800" baseline="0" dirty="0">
                          <a:latin typeface="Times New Roman"/>
                        </a:rPr>
                        <a:t>Simple language, use informal phrases and slangs.</a:t>
                      </a:r>
                      <a:endParaRPr lang="en-US" sz="2800" dirty="0"/>
                    </a:p>
                  </a:txBody>
                  <a:tcPr/>
                </a:tc>
                <a:extLst>
                  <a:ext uri="{0D108BD9-81ED-4DB2-BD59-A6C34878D82A}">
                    <a16:rowId xmlns:a16="http://schemas.microsoft.com/office/drawing/2014/main" val="10001"/>
                  </a:ext>
                </a:extLst>
              </a:tr>
              <a:tr h="1501333">
                <a:tc>
                  <a:txBody>
                    <a:bodyPr/>
                    <a:lstStyle/>
                    <a:p>
                      <a:pPr algn="l">
                        <a:buFont typeface="Arial" pitchFamily="34" charset="0"/>
                        <a:buChar char="•"/>
                      </a:pPr>
                      <a:r>
                        <a:rPr lang="en-US" sz="2800" baseline="0" dirty="0">
                          <a:latin typeface="Times New Roman"/>
                        </a:rPr>
                        <a:t>Signal words to indicate organizational pattern of the work.</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a:latin typeface="Times New Roman"/>
                        </a:rPr>
                        <a:t>Short introduction, suiting the subject.</a:t>
                      </a:r>
                      <a:endParaRPr lang="en-US" sz="2800" dirty="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2800" dirty="0"/>
                    </a:p>
                  </a:txBody>
                  <a:tcPr/>
                </a:tc>
                <a:extLst>
                  <a:ext uri="{0D108BD9-81ED-4DB2-BD59-A6C34878D82A}">
                    <a16:rowId xmlns:a16="http://schemas.microsoft.com/office/drawing/2014/main" val="10002"/>
                  </a:ext>
                </a:extLst>
              </a:tr>
              <a:tr h="1261547">
                <a:tc>
                  <a:txBody>
                    <a:bodyPr/>
                    <a:lstStyle/>
                    <a:p>
                      <a:pPr algn="l">
                        <a:buFont typeface="Arial" pitchFamily="34" charset="0"/>
                        <a:buChar char="•"/>
                      </a:pPr>
                      <a:r>
                        <a:rPr lang="en-US" sz="2800" baseline="0" dirty="0">
                          <a:latin typeface="Times New Roman"/>
                        </a:rPr>
                        <a:t>Formal introductory paragraph containing statement.</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a:latin typeface="Times New Roman"/>
                        </a:rPr>
                        <a:t>Informal and without any predictable pattern</a:t>
                      </a:r>
                      <a:endParaRPr lang="en-US" sz="2800" dirty="0"/>
                    </a:p>
                  </a:txBody>
                  <a:tcPr/>
                </a:tc>
                <a:extLst>
                  <a:ext uri="{0D108BD9-81ED-4DB2-BD59-A6C34878D82A}">
                    <a16:rowId xmlns:a16="http://schemas.microsoft.com/office/drawing/2014/main" val="10003"/>
                  </a:ext>
                </a:extLst>
              </a:tr>
              <a:tr h="1968414">
                <a:tc>
                  <a:txBody>
                    <a:bodyPr/>
                    <a:lstStyle/>
                    <a:p>
                      <a:pPr algn="l">
                        <a:buFont typeface="Arial" pitchFamily="34" charset="0"/>
                        <a:buChar char="•"/>
                      </a:pPr>
                      <a:r>
                        <a:rPr lang="en-US" sz="2800" baseline="0" dirty="0">
                          <a:latin typeface="Times New Roman"/>
                        </a:rPr>
                        <a:t>Body paragraphs are long and with each sentence serving a specified purpose.</a:t>
                      </a:r>
                      <a:endParaRPr lang="en-US" sz="2800" dirty="0"/>
                    </a:p>
                  </a:txBody>
                  <a:tcPr/>
                </a:tc>
                <a:tc>
                  <a:txBody>
                    <a:bodyPr/>
                    <a:lstStyle/>
                    <a:p>
                      <a:pPr algn="l">
                        <a:buFont typeface="Arial" pitchFamily="34" charset="0"/>
                        <a:buChar char="•"/>
                      </a:pPr>
                      <a:r>
                        <a:rPr lang="en-US" sz="2800" baseline="0" dirty="0">
                          <a:latin typeface="Times New Roman"/>
                        </a:rPr>
                        <a:t>Main body paragraphs are shorter in length like topic sentence, substantiation and</a:t>
                      </a:r>
                    </a:p>
                    <a:p>
                      <a:pPr algn="l">
                        <a:buFont typeface="Arial" pitchFamily="34" charset="0"/>
                        <a:buNone/>
                      </a:pPr>
                      <a:r>
                        <a:rPr lang="en-US" sz="2800" baseline="0" dirty="0">
                          <a:latin typeface="Times New Roman"/>
                        </a:rPr>
                        <a:t>transition.</a:t>
                      </a:r>
                      <a:endParaRPr lang="en-US" sz="2800"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202D8A0-060E-4025-9E12-BE3DFC01231C}"/>
              </a:ext>
            </a:extLst>
          </p:cNvPr>
          <p:cNvGraphicFramePr>
            <a:graphicFrameLocks noGrp="1"/>
          </p:cNvGraphicFramePr>
          <p:nvPr>
            <p:ph idx="1"/>
            <p:extLst>
              <p:ext uri="{D42A27DB-BD31-4B8C-83A1-F6EECF244321}">
                <p14:modId xmlns:p14="http://schemas.microsoft.com/office/powerpoint/2010/main" val="4090129814"/>
              </p:ext>
            </p:extLst>
          </p:nvPr>
        </p:nvGraphicFramePr>
        <p:xfrm>
          <a:off x="0" y="0"/>
          <a:ext cx="9144000" cy="6929440"/>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9448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baseline="0" dirty="0">
                          <a:latin typeface="Times New Roman"/>
                        </a:rPr>
                        <a:t>Academic writing </a:t>
                      </a:r>
                      <a:endParaRPr lang="en-US" sz="2800" dirty="0"/>
                    </a:p>
                    <a:p>
                      <a:endParaRPr lang="en-US" sz="2800" dirty="0"/>
                    </a:p>
                  </a:txBody>
                  <a:tcPr marT="45719" marB="4571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baseline="0" dirty="0">
                          <a:latin typeface="Times New Roman"/>
                        </a:rPr>
                        <a:t>Non academic writing</a:t>
                      </a:r>
                      <a:endParaRPr lang="en-US" sz="2800" b="1" dirty="0"/>
                    </a:p>
                    <a:p>
                      <a:endParaRPr lang="en-US" sz="2800" dirty="0"/>
                    </a:p>
                  </a:txBody>
                  <a:tcPr marT="45719" marB="45719"/>
                </a:tc>
                <a:extLst>
                  <a:ext uri="{0D108BD9-81ED-4DB2-BD59-A6C34878D82A}">
                    <a16:rowId xmlns:a16="http://schemas.microsoft.com/office/drawing/2014/main" val="10000"/>
                  </a:ext>
                </a:extLst>
              </a:tr>
              <a:tr h="1455382">
                <a:tc>
                  <a:txBody>
                    <a:bodyPr/>
                    <a:lstStyle/>
                    <a:p>
                      <a:pPr algn="l">
                        <a:buFont typeface="Arial" pitchFamily="34" charset="0"/>
                        <a:buChar char="•"/>
                      </a:pPr>
                      <a:r>
                        <a:rPr lang="en-US" sz="2400" baseline="0" dirty="0">
                          <a:latin typeface="Times New Roman"/>
                        </a:rPr>
                        <a:t>Elaborate explanation of the central idea or argument with supporting expert sources.</a:t>
                      </a:r>
                      <a:endParaRPr lang="en-US" sz="2400" dirty="0"/>
                    </a:p>
                  </a:txBody>
                  <a:tcPr marT="45719" marB="45719"/>
                </a:tc>
                <a:tc>
                  <a:txBody>
                    <a:bodyPr/>
                    <a:lstStyle/>
                    <a:p>
                      <a:pPr algn="l">
                        <a:buFont typeface="Arial" pitchFamily="34" charset="0"/>
                        <a:buChar char="•"/>
                      </a:pPr>
                      <a:r>
                        <a:rPr lang="en-US" sz="2400" baseline="0" dirty="0">
                          <a:latin typeface="Times New Roman"/>
                        </a:rPr>
                        <a:t>Ideas are elaborated well, but not supported with expert sources.</a:t>
                      </a:r>
                      <a:endParaRPr lang="en-US" sz="2400" dirty="0"/>
                    </a:p>
                  </a:txBody>
                  <a:tcPr marT="45719" marB="45719"/>
                </a:tc>
                <a:extLst>
                  <a:ext uri="{0D108BD9-81ED-4DB2-BD59-A6C34878D82A}">
                    <a16:rowId xmlns:a16="http://schemas.microsoft.com/office/drawing/2014/main" val="10001"/>
                  </a:ext>
                </a:extLst>
              </a:tr>
              <a:tr h="884325">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baseline="0" dirty="0">
                          <a:latin typeface="Times New Roman"/>
                        </a:rPr>
                        <a:t>Referencing</a:t>
                      </a:r>
                      <a:endParaRPr lang="en-US" sz="2400" dirty="0"/>
                    </a:p>
                  </a:txBody>
                  <a:tcPr marT="45719" marB="45719"/>
                </a:tc>
                <a:tc>
                  <a:txBody>
                    <a:bodyPr/>
                    <a:lstStyle/>
                    <a:p>
                      <a:pPr algn="l">
                        <a:buFont typeface="Arial" pitchFamily="34" charset="0"/>
                        <a:buChar char="•"/>
                      </a:pPr>
                      <a:r>
                        <a:rPr lang="en-US" sz="2400" baseline="0" dirty="0">
                          <a:latin typeface="Times New Roman"/>
                        </a:rPr>
                        <a:t>Personal stories or impressions and no referencing</a:t>
                      </a:r>
                      <a:endParaRPr lang="en-US" sz="2400" dirty="0"/>
                    </a:p>
                  </a:txBody>
                  <a:tcPr marT="45719" marB="45719"/>
                </a:tc>
                <a:extLst>
                  <a:ext uri="{0D108BD9-81ED-4DB2-BD59-A6C34878D82A}">
                    <a16:rowId xmlns:a16="http://schemas.microsoft.com/office/drawing/2014/main" val="10002"/>
                  </a:ext>
                </a:extLst>
              </a:tr>
              <a:tr h="1263324">
                <a:tc>
                  <a:txBody>
                    <a:bodyPr/>
                    <a:lstStyle/>
                    <a:p>
                      <a:pPr algn="l">
                        <a:buFont typeface="Arial" pitchFamily="34" charset="0"/>
                        <a:buChar char="•"/>
                      </a:pPr>
                      <a:r>
                        <a:rPr lang="en-US" sz="2400" baseline="0" dirty="0">
                          <a:latin typeface="Times New Roman"/>
                        </a:rPr>
                        <a:t>Other’s ideas and answers incorporated to in body paragraphs as direct quotations, paraphrasing.</a:t>
                      </a:r>
                      <a:endParaRPr lang="en-US" sz="2400" dirty="0"/>
                    </a:p>
                  </a:txBody>
                  <a:tcPr marT="45719" marB="45719"/>
                </a:tc>
                <a:tc>
                  <a:txBody>
                    <a:bodyPr/>
                    <a:lstStyle/>
                    <a:p>
                      <a:pPr algn="l">
                        <a:buFont typeface="Arial" pitchFamily="34" charset="0"/>
                        <a:buChar char="•"/>
                      </a:pPr>
                      <a:r>
                        <a:rPr lang="en-US" sz="2400" baseline="0" dirty="0">
                          <a:latin typeface="Times New Roman"/>
                        </a:rPr>
                        <a:t>Direct quotations from others without citing sources.</a:t>
                      </a:r>
                      <a:endParaRPr lang="en-US" sz="2400" dirty="0"/>
                    </a:p>
                  </a:txBody>
                  <a:tcPr marT="45719" marB="45719"/>
                </a:tc>
                <a:extLst>
                  <a:ext uri="{0D108BD9-81ED-4DB2-BD59-A6C34878D82A}">
                    <a16:rowId xmlns:a16="http://schemas.microsoft.com/office/drawing/2014/main" val="10003"/>
                  </a:ext>
                </a:extLst>
              </a:tr>
              <a:tr h="1263324">
                <a:tc>
                  <a:txBody>
                    <a:bodyPr/>
                    <a:lstStyle/>
                    <a:p>
                      <a:pPr algn="l">
                        <a:buFont typeface="Arial" pitchFamily="34" charset="0"/>
                        <a:buChar char="•"/>
                      </a:pPr>
                      <a:r>
                        <a:rPr lang="en-US" sz="2400" baseline="0" dirty="0">
                          <a:latin typeface="Times New Roman"/>
                        </a:rPr>
                        <a:t>Author’s stand on the issue raised in the essay, but without expressions like ‘I think’, ‘In my view’.</a:t>
                      </a:r>
                      <a:endParaRPr lang="en-US" sz="2400" dirty="0"/>
                    </a:p>
                  </a:txBody>
                  <a:tcPr marT="45719" marB="45719"/>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baseline="0" dirty="0">
                          <a:latin typeface="Times New Roman"/>
                        </a:rPr>
                        <a:t>Author expresses opinion directly as ‘I’</a:t>
                      </a:r>
                      <a:endParaRPr lang="en-US" sz="2400" dirty="0"/>
                    </a:p>
                  </a:txBody>
                  <a:tcPr marT="45719" marB="45719"/>
                </a:tc>
                <a:extLst>
                  <a:ext uri="{0D108BD9-81ED-4DB2-BD59-A6C34878D82A}">
                    <a16:rowId xmlns:a16="http://schemas.microsoft.com/office/drawing/2014/main" val="10004"/>
                  </a:ext>
                </a:extLst>
              </a:tr>
              <a:tr h="485127">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baseline="0" dirty="0">
                          <a:latin typeface="Times New Roman"/>
                        </a:rPr>
                        <a:t>Tables</a:t>
                      </a:r>
                      <a:endParaRPr lang="en-US" sz="2400" dirty="0"/>
                    </a:p>
                  </a:txBody>
                  <a:tcPr marT="45719" marB="45719"/>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baseline="0" dirty="0">
                          <a:latin typeface="Times New Roman"/>
                        </a:rPr>
                        <a:t>No tables and figures</a:t>
                      </a:r>
                      <a:endParaRPr lang="en-US" sz="2400" dirty="0"/>
                    </a:p>
                  </a:txBody>
                  <a:tcPr marT="45719" marB="45719"/>
                </a:tc>
                <a:extLst>
                  <a:ext uri="{0D108BD9-81ED-4DB2-BD59-A6C34878D82A}">
                    <a16:rowId xmlns:a16="http://schemas.microsoft.com/office/drawing/2014/main" val="10005"/>
                  </a:ext>
                </a:extLst>
              </a:tr>
              <a:tr h="633080">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baseline="0" dirty="0">
                          <a:latin typeface="Times New Roman"/>
                        </a:rPr>
                        <a:t>Precise figures.</a:t>
                      </a:r>
                      <a:endParaRPr lang="en-US" sz="2400" dirty="0"/>
                    </a:p>
                  </a:txBody>
                  <a:tcPr marT="45719" marB="45719"/>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baseline="0" dirty="0">
                          <a:latin typeface="Times New Roman"/>
                        </a:rPr>
                        <a:t>Approximate figures</a:t>
                      </a:r>
                      <a:endParaRPr lang="en-US" sz="2400" dirty="0"/>
                    </a:p>
                  </a:txBody>
                  <a:tcPr marT="45719" marB="45719"/>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553200" y="6492875"/>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60D92C-7C53-448E-8B88-30E8A7CD79DD}" type="slidenum">
              <a:rPr kumimoji="0" lang="en-GB" sz="1000" b="0" i="0" u="none" strike="noStrike" kern="1200" cap="none" spc="0" normalizeH="0" baseline="0" noProof="0" smtClean="0">
                <a:ln>
                  <a:noFill/>
                </a:ln>
                <a:solidFill>
                  <a:prstClr val="black"/>
                </a:solidFill>
                <a:effectLst/>
                <a:uLnTx/>
                <a:uFillTx/>
                <a:latin typeface="Lucida Sans Unicod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000" b="0" i="0" u="none" strike="noStrike" kern="1200" cap="none" spc="0" normalizeH="0" baseline="0" noProof="0" dirty="0">
              <a:ln>
                <a:noFill/>
              </a:ln>
              <a:solidFill>
                <a:prstClr val="black"/>
              </a:solidFill>
              <a:effectLst/>
              <a:uLnTx/>
              <a:uFillTx/>
              <a:latin typeface="Lucida Sans Unicode"/>
              <a:ea typeface="+mn-ea"/>
              <a:cs typeface="+mn-cs"/>
            </a:endParaRPr>
          </a:p>
        </p:txBody>
      </p:sp>
      <p:sp>
        <p:nvSpPr>
          <p:cNvPr id="8" name="TextBox 7"/>
          <p:cNvSpPr txBox="1"/>
          <p:nvPr/>
        </p:nvSpPr>
        <p:spPr>
          <a:xfrm>
            <a:off x="0" y="461665"/>
            <a:ext cx="3962400" cy="1169551"/>
          </a:xfrm>
          <a:prstGeom prst="rect">
            <a:avLst/>
          </a:prstGeom>
          <a:noFill/>
        </p:spPr>
        <p:txBody>
          <a:bodyPr wrap="square" rtlCol="0">
            <a:spAutoFit/>
          </a:bodyPr>
          <a:lstStyle/>
          <a:p>
            <a:pPr marL="900113" marR="0" lvl="1"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The Classic Essay</a:t>
            </a:r>
          </a:p>
          <a:p>
            <a:pPr marL="722313" marR="0" lvl="1" indent="-2794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endParaRPr>
          </a:p>
        </p:txBody>
      </p:sp>
      <p:sp>
        <p:nvSpPr>
          <p:cNvPr id="6" name="TextBox 5"/>
          <p:cNvSpPr txBox="1"/>
          <p:nvPr/>
        </p:nvSpPr>
        <p:spPr>
          <a:xfrm>
            <a:off x="304800" y="53509"/>
            <a:ext cx="9144000" cy="461665"/>
          </a:xfrm>
          <a:prstGeom prst="rect">
            <a:avLst/>
          </a:prstGeom>
          <a:solidFill>
            <a:schemeClr val="tx2">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effectLst/>
                <a:uLnTx/>
                <a:uFillTx/>
                <a:latin typeface="Lucida Sans Unicode"/>
                <a:ea typeface="+mn-ea"/>
                <a:cs typeface="+mn-cs"/>
              </a:rPr>
              <a:t>Anatomy of an Academic Text </a:t>
            </a:r>
          </a:p>
        </p:txBody>
      </p:sp>
      <p:pic>
        <p:nvPicPr>
          <p:cNvPr id="9" name="Picture 8"/>
          <p:cNvPicPr/>
          <p:nvPr/>
        </p:nvPicPr>
        <p:blipFill rotWithShape="1">
          <a:blip r:embed="rId3" cstate="print">
            <a:extLst>
              <a:ext uri="{28A0092B-C50C-407E-A947-70E740481C1C}">
                <a14:useLocalDpi xmlns:a14="http://schemas.microsoft.com/office/drawing/2010/main" val="0"/>
              </a:ext>
            </a:extLst>
          </a:blip>
          <a:srcRect t="3348"/>
          <a:stretch/>
        </p:blipFill>
        <p:spPr bwMode="auto">
          <a:xfrm>
            <a:off x="3962400" y="750590"/>
            <a:ext cx="4343400" cy="6031210"/>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5181600" y="6514540"/>
            <a:ext cx="2299027" cy="289951"/>
          </a:xfrm>
          <a:prstGeom prst="rect">
            <a:avLst/>
          </a:prstGeom>
        </p:spPr>
        <p:txBody>
          <a:bodyPr wrap="none">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Source: English Skills One (2018)</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166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553200" y="6492875"/>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60D92C-7C53-448E-8B88-30E8A7CD79DD}" type="slidenum">
              <a:rPr kumimoji="0" lang="en-GB" sz="1000" b="0" i="0" u="none" strike="noStrike" kern="1200" cap="none" spc="0" normalizeH="0" baseline="0" noProof="0" smtClean="0">
                <a:ln>
                  <a:noFill/>
                </a:ln>
                <a:solidFill>
                  <a:prstClr val="black"/>
                </a:solidFill>
                <a:effectLst/>
                <a:uLnTx/>
                <a:uFillTx/>
                <a:latin typeface="Lucida Sans Unicod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000" b="0" i="0" u="none" strike="noStrike" kern="1200" cap="none" spc="0" normalizeH="0" baseline="0" noProof="0" dirty="0">
              <a:ln>
                <a:noFill/>
              </a:ln>
              <a:solidFill>
                <a:prstClr val="black"/>
              </a:solidFill>
              <a:effectLst/>
              <a:uLnTx/>
              <a:uFillTx/>
              <a:latin typeface="Lucida Sans Unicode"/>
              <a:ea typeface="+mn-ea"/>
              <a:cs typeface="+mn-cs"/>
            </a:endParaRPr>
          </a:p>
        </p:txBody>
      </p:sp>
      <p:sp>
        <p:nvSpPr>
          <p:cNvPr id="8" name="TextBox 7"/>
          <p:cNvSpPr txBox="1"/>
          <p:nvPr/>
        </p:nvSpPr>
        <p:spPr>
          <a:xfrm>
            <a:off x="0" y="461665"/>
            <a:ext cx="3962400" cy="1169551"/>
          </a:xfrm>
          <a:prstGeom prst="rect">
            <a:avLst/>
          </a:prstGeom>
          <a:noFill/>
        </p:spPr>
        <p:txBody>
          <a:bodyPr wrap="square" rtlCol="0">
            <a:spAutoFit/>
          </a:bodyPr>
          <a:lstStyle/>
          <a:p>
            <a:pPr marL="900113" marR="0" lvl="1"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The Classic Essay</a:t>
            </a:r>
          </a:p>
          <a:p>
            <a:pPr marL="722313" marR="0" lvl="1" indent="-2794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endParaRPr>
          </a:p>
        </p:txBody>
      </p:sp>
      <p:sp>
        <p:nvSpPr>
          <p:cNvPr id="6" name="TextBox 5"/>
          <p:cNvSpPr txBox="1"/>
          <p:nvPr/>
        </p:nvSpPr>
        <p:spPr>
          <a:xfrm>
            <a:off x="0" y="0"/>
            <a:ext cx="9144000" cy="461665"/>
          </a:xfrm>
          <a:prstGeom prst="rect">
            <a:avLst/>
          </a:prstGeom>
          <a:solidFill>
            <a:schemeClr val="tx2">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effectLst/>
                <a:uLnTx/>
                <a:uFillTx/>
                <a:latin typeface="Lucida Sans Unicode"/>
                <a:ea typeface="+mn-ea"/>
                <a:cs typeface="+mn-cs"/>
              </a:rPr>
              <a:t>Anatomy of an Academic Text</a:t>
            </a:r>
          </a:p>
        </p:txBody>
      </p:sp>
      <p:pic>
        <p:nvPicPr>
          <p:cNvPr id="10" name="Picture 9"/>
          <p:cNvPicPr/>
          <p:nvPr/>
        </p:nvPicPr>
        <p:blipFill>
          <a:blip r:embed="rId3" cstate="print"/>
          <a:stretch>
            <a:fillRect/>
          </a:stretch>
        </p:blipFill>
        <p:spPr>
          <a:xfrm>
            <a:off x="3657600" y="498142"/>
            <a:ext cx="5181600" cy="6104281"/>
          </a:xfrm>
          <a:prstGeom prst="rect">
            <a:avLst/>
          </a:prstGeom>
        </p:spPr>
      </p:pic>
      <p:sp>
        <p:nvSpPr>
          <p:cNvPr id="2" name="Rectangle 1"/>
          <p:cNvSpPr/>
          <p:nvPr/>
        </p:nvSpPr>
        <p:spPr>
          <a:xfrm>
            <a:off x="5943600" y="6560507"/>
            <a:ext cx="2250936" cy="280270"/>
          </a:xfrm>
          <a:prstGeom prst="rect">
            <a:avLst/>
          </a:prstGeom>
        </p:spPr>
        <p:txBody>
          <a:bodyPr wrap="none">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Source: Monash University (</a:t>
            </a:r>
            <a:r>
              <a:rPr kumimoji="0" lang="en-GB" sz="12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n.d.</a:t>
            </a:r>
            <a:r>
              <a:rPr kumimoji="0" lang="en-GB"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7235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553200" y="6492875"/>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60D92C-7C53-448E-8B88-30E8A7CD79DD}" type="slidenum">
              <a:rPr kumimoji="0" lang="en-GB" sz="1000" b="0" i="0" u="none" strike="noStrike" kern="1200" cap="none" spc="0" normalizeH="0" baseline="0" noProof="0" smtClean="0">
                <a:ln>
                  <a:noFill/>
                </a:ln>
                <a:solidFill>
                  <a:prstClr val="black"/>
                </a:solidFill>
                <a:effectLst/>
                <a:uLnTx/>
                <a:uFillTx/>
                <a:latin typeface="Lucida Sans Unicod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000" b="0" i="0" u="none" strike="noStrike" kern="1200" cap="none" spc="0" normalizeH="0" baseline="0" noProof="0" dirty="0">
              <a:ln>
                <a:noFill/>
              </a:ln>
              <a:solidFill>
                <a:prstClr val="black"/>
              </a:solidFill>
              <a:effectLst/>
              <a:uLnTx/>
              <a:uFillTx/>
              <a:latin typeface="Lucida Sans Unicode"/>
              <a:ea typeface="+mn-ea"/>
              <a:cs typeface="+mn-cs"/>
            </a:endParaRPr>
          </a:p>
        </p:txBody>
      </p:sp>
      <p:sp>
        <p:nvSpPr>
          <p:cNvPr id="8" name="TextBox 7"/>
          <p:cNvSpPr txBox="1"/>
          <p:nvPr/>
        </p:nvSpPr>
        <p:spPr>
          <a:xfrm>
            <a:off x="-21610" y="378896"/>
            <a:ext cx="4669809" cy="1169551"/>
          </a:xfrm>
          <a:prstGeom prst="rect">
            <a:avLst/>
          </a:prstGeom>
          <a:noFill/>
        </p:spPr>
        <p:txBody>
          <a:bodyPr wrap="square" rtlCol="0">
            <a:spAutoFit/>
          </a:bodyPr>
          <a:lstStyle/>
          <a:p>
            <a:pPr marL="900113" marR="0" lvl="1"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The Academic Article</a:t>
            </a:r>
          </a:p>
          <a:p>
            <a:pPr marL="722313" marR="0" lvl="1" indent="-2794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endParaRPr>
          </a:p>
        </p:txBody>
      </p:sp>
      <p:sp>
        <p:nvSpPr>
          <p:cNvPr id="6" name="TextBox 5"/>
          <p:cNvSpPr txBox="1"/>
          <p:nvPr/>
        </p:nvSpPr>
        <p:spPr>
          <a:xfrm>
            <a:off x="0" y="0"/>
            <a:ext cx="9144000" cy="461665"/>
          </a:xfrm>
          <a:prstGeom prst="rect">
            <a:avLst/>
          </a:prstGeom>
          <a:solidFill>
            <a:schemeClr val="tx2">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effectLst/>
                <a:uLnTx/>
                <a:uFillTx/>
                <a:latin typeface="Lucida Sans Unicode"/>
                <a:ea typeface="+mn-ea"/>
                <a:cs typeface="+mn-cs"/>
              </a:rPr>
              <a:t>Anatomy of an Academic Text </a:t>
            </a:r>
          </a:p>
        </p:txBody>
      </p:sp>
      <p:pic>
        <p:nvPicPr>
          <p:cNvPr id="9" name="Picture 8"/>
          <p:cNvPicPr/>
          <p:nvPr/>
        </p:nvPicPr>
        <p:blipFill>
          <a:blip r:embed="rId3" cstate="print">
            <a:extLst>
              <a:ext uri="{28A0092B-C50C-407E-A947-70E740481C1C}">
                <a14:useLocalDpi xmlns:a14="http://schemas.microsoft.com/office/drawing/2010/main" val="0"/>
              </a:ext>
            </a:extLst>
          </a:blip>
          <a:stretch>
            <a:fillRect/>
          </a:stretch>
        </p:blipFill>
        <p:spPr>
          <a:xfrm>
            <a:off x="685800" y="1006476"/>
            <a:ext cx="7772400" cy="5486399"/>
          </a:xfrm>
          <a:prstGeom prst="rect">
            <a:avLst/>
          </a:prstGeom>
        </p:spPr>
      </p:pic>
      <p:sp>
        <p:nvSpPr>
          <p:cNvPr id="2" name="Rectangle 1"/>
          <p:cNvSpPr/>
          <p:nvPr/>
        </p:nvSpPr>
        <p:spPr>
          <a:xfrm>
            <a:off x="6079023" y="6463905"/>
            <a:ext cx="2379177" cy="289951"/>
          </a:xfrm>
          <a:prstGeom prst="rect">
            <a:avLst/>
          </a:prstGeom>
        </p:spPr>
        <p:txBody>
          <a:bodyPr wrap="none">
            <a:spAutoFit/>
          </a:bodyPr>
          <a:lstStyle/>
          <a:p>
            <a:pPr marL="228600" marR="0" lvl="0" indent="0" algn="just" defTabSz="914400" rtl="0" eaLnBrk="1" fontAlgn="auto" latinLnBrk="0" hangingPunct="1">
              <a:lnSpc>
                <a:spcPct val="107000"/>
              </a:lnSpc>
              <a:spcBef>
                <a:spcPts val="0"/>
              </a:spcBef>
              <a:spcAft>
                <a:spcPts val="80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Source: NCSU Libraries (2009)</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8061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553200" y="6492875"/>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60D92C-7C53-448E-8B88-30E8A7CD79DD}" type="slidenum">
              <a:rPr kumimoji="0" lang="en-GB" sz="1000" b="0" i="0" u="none" strike="noStrike" kern="1200" cap="none" spc="0" normalizeH="0" baseline="0" noProof="0" smtClean="0">
                <a:ln>
                  <a:noFill/>
                </a:ln>
                <a:solidFill>
                  <a:prstClr val="black"/>
                </a:solidFill>
                <a:effectLst/>
                <a:uLnTx/>
                <a:uFillTx/>
                <a:latin typeface="Lucida Sans Unicod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000" b="0" i="0" u="none" strike="noStrike" kern="1200" cap="none" spc="0" normalizeH="0" baseline="0" noProof="0" dirty="0">
              <a:ln>
                <a:noFill/>
              </a:ln>
              <a:solidFill>
                <a:prstClr val="black"/>
              </a:solidFill>
              <a:effectLst/>
              <a:uLnTx/>
              <a:uFillTx/>
              <a:latin typeface="Lucida Sans Unicode"/>
              <a:ea typeface="+mn-ea"/>
              <a:cs typeface="+mn-cs"/>
            </a:endParaRPr>
          </a:p>
        </p:txBody>
      </p:sp>
      <p:sp>
        <p:nvSpPr>
          <p:cNvPr id="8" name="TextBox 7"/>
          <p:cNvSpPr txBox="1"/>
          <p:nvPr/>
        </p:nvSpPr>
        <p:spPr>
          <a:xfrm>
            <a:off x="0" y="541193"/>
            <a:ext cx="6019800" cy="5262979"/>
          </a:xfrm>
          <a:prstGeom prst="rect">
            <a:avLst/>
          </a:prstGeom>
          <a:noFill/>
        </p:spPr>
        <p:txBody>
          <a:bodyPr wrap="square" rtlCol="0">
            <a:spAutoFit/>
          </a:bodyPr>
          <a:lstStyle/>
          <a:p>
            <a:pPr marL="627063" marR="0" lvl="1" indent="-44926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Parts of an Academic Article</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Title</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Authors</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Financial equipment Support</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Abstract </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Introduction</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Literature review</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Main body</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Conclusion</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Acknowledgements</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rPr>
              <a:t>References</a:t>
            </a:r>
          </a:p>
          <a:p>
            <a:pPr marL="722313" marR="0" lvl="1" indent="-2794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GB" sz="2800" b="0" i="0" u="none" strike="noStrike" kern="1200" cap="none" spc="0" normalizeH="0" baseline="0" noProof="0" dirty="0">
              <a:ln>
                <a:noFill/>
              </a:ln>
              <a:solidFill>
                <a:prstClr val="black"/>
              </a:solidFill>
              <a:effectLst/>
              <a:uLnTx/>
              <a:uFillTx/>
              <a:latin typeface="Garamond" pitchFamily="18" charset="0"/>
              <a:ea typeface="+mn-ea"/>
              <a:cs typeface="+mn-cs"/>
            </a:endParaRPr>
          </a:p>
        </p:txBody>
      </p:sp>
      <p:sp>
        <p:nvSpPr>
          <p:cNvPr id="6" name="TextBox 5"/>
          <p:cNvSpPr txBox="1"/>
          <p:nvPr/>
        </p:nvSpPr>
        <p:spPr>
          <a:xfrm>
            <a:off x="0" y="-28136"/>
            <a:ext cx="9144000" cy="461665"/>
          </a:xfrm>
          <a:prstGeom prst="rect">
            <a:avLst/>
          </a:prstGeom>
          <a:solidFill>
            <a:schemeClr val="tx2">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effectLst/>
                <a:uLnTx/>
                <a:uFillTx/>
                <a:latin typeface="Lucida Sans Unicode"/>
                <a:ea typeface="+mn-ea"/>
                <a:cs typeface="+mn-cs"/>
              </a:rPr>
              <a:t>Anatomy of an Academic Text </a:t>
            </a:r>
          </a:p>
        </p:txBody>
      </p:sp>
      <p:pic>
        <p:nvPicPr>
          <p:cNvPr id="9" name="Picture 8"/>
          <p:cNvPicPr/>
          <p:nvPr/>
        </p:nvPicPr>
        <p:blipFill>
          <a:blip r:embed="rId3" cstate="print">
            <a:extLst>
              <a:ext uri="{28A0092B-C50C-407E-A947-70E740481C1C}">
                <a14:useLocalDpi xmlns:a14="http://schemas.microsoft.com/office/drawing/2010/main" val="0"/>
              </a:ext>
            </a:extLst>
          </a:blip>
          <a:stretch>
            <a:fillRect/>
          </a:stretch>
        </p:blipFill>
        <p:spPr>
          <a:xfrm>
            <a:off x="5163402" y="567350"/>
            <a:ext cx="3904397" cy="3471249"/>
          </a:xfrm>
          <a:prstGeom prst="rect">
            <a:avLst/>
          </a:prstGeom>
        </p:spPr>
      </p:pic>
      <p:sp>
        <p:nvSpPr>
          <p:cNvPr id="2" name="Rectangle 1"/>
          <p:cNvSpPr/>
          <p:nvPr/>
        </p:nvSpPr>
        <p:spPr>
          <a:xfrm>
            <a:off x="5630311" y="4242133"/>
            <a:ext cx="2379177" cy="289951"/>
          </a:xfrm>
          <a:prstGeom prst="rect">
            <a:avLst/>
          </a:prstGeom>
        </p:spPr>
        <p:txBody>
          <a:bodyPr wrap="none">
            <a:spAutoFit/>
          </a:bodyPr>
          <a:lstStyle/>
          <a:p>
            <a:pPr marL="228600" marR="0" lvl="0" indent="0" algn="just" defTabSz="914400" rtl="0" eaLnBrk="1" fontAlgn="auto" latinLnBrk="0" hangingPunct="1">
              <a:lnSpc>
                <a:spcPct val="107000"/>
              </a:lnSpc>
              <a:spcBef>
                <a:spcPts val="0"/>
              </a:spcBef>
              <a:spcAft>
                <a:spcPts val="80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Source: NCSU Libraries (2009)</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570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5BE30-9EB6-4CBE-A5F6-A9CF05FEC49C}"/>
              </a:ext>
            </a:extLst>
          </p:cNvPr>
          <p:cNvSpPr>
            <a:spLocks noGrp="1"/>
          </p:cNvSpPr>
          <p:nvPr>
            <p:ph idx="1"/>
          </p:nvPr>
        </p:nvSpPr>
        <p:spPr/>
        <p:txBody>
          <a:bodyPr>
            <a:normAutofit fontScale="70000" lnSpcReduction="20000"/>
          </a:bodyPr>
          <a:lstStyle/>
          <a:p>
            <a:r>
              <a:rPr lang="en-US" sz="3400" dirty="0"/>
              <a:t>Academic writing is a concise, focused, structured form of writing based on evidence </a:t>
            </a:r>
          </a:p>
          <a:p>
            <a:pPr marL="0" indent="0">
              <a:buNone/>
            </a:pPr>
            <a:endParaRPr lang="en-US" sz="3400" dirty="0"/>
          </a:p>
          <a:p>
            <a:pPr marL="0" indent="0">
              <a:buNone/>
            </a:pPr>
            <a:endParaRPr lang="en-US" sz="3400" dirty="0"/>
          </a:p>
          <a:p>
            <a:pPr marL="0" indent="0">
              <a:buNone/>
            </a:pPr>
            <a:endParaRPr lang="en-US" sz="3400" dirty="0"/>
          </a:p>
          <a:p>
            <a:r>
              <a:rPr lang="en-US" sz="3400" dirty="0"/>
              <a:t>Academic writing - a style of expression - researchers use to define the intellectual boundaries of their disciplines/ expertise. </a:t>
            </a:r>
          </a:p>
          <a:p>
            <a:pPr marL="0" indent="0">
              <a:buNone/>
            </a:pPr>
            <a:endParaRPr lang="en-US" sz="3400" dirty="0"/>
          </a:p>
          <a:p>
            <a:pPr marL="0" indent="0" fontAlgn="base">
              <a:spcAft>
                <a:spcPct val="0"/>
              </a:spcAft>
              <a:buNone/>
            </a:pPr>
            <a:endParaRPr lang="en-US" altLang="en-US" sz="3400" dirty="0"/>
          </a:p>
          <a:p>
            <a:pPr marL="0" indent="0" fontAlgn="base">
              <a:spcAft>
                <a:spcPct val="0"/>
              </a:spcAft>
              <a:buNone/>
            </a:pPr>
            <a:endParaRPr lang="en-US" altLang="en-US" sz="3400" dirty="0"/>
          </a:p>
          <a:p>
            <a:pPr fontAlgn="base">
              <a:spcAft>
                <a:spcPct val="0"/>
              </a:spcAft>
              <a:buFont typeface="Wingdings" panose="05000000000000000000" pitchFamily="2" charset="2"/>
              <a:buChar char="§"/>
            </a:pPr>
            <a:r>
              <a:rPr lang="en-US" altLang="en-US" sz="3400" dirty="0"/>
              <a:t>Organizes ideas in a formal order or structure -  references from academic literature </a:t>
            </a:r>
          </a:p>
          <a:p>
            <a:pPr marL="0" indent="0" fontAlgn="base">
              <a:spcAft>
                <a:spcPct val="0"/>
              </a:spcAft>
              <a:buNone/>
            </a:pPr>
            <a:endParaRPr lang="en-US" altLang="en-US" sz="3400" dirty="0"/>
          </a:p>
          <a:p>
            <a:pPr fontAlgn="base">
              <a:spcAft>
                <a:spcPct val="0"/>
              </a:spcAft>
              <a:buFont typeface="Wingdings" panose="05000000000000000000" pitchFamily="2" charset="2"/>
              <a:buChar char="v"/>
            </a:pPr>
            <a:endParaRPr lang="en-US" altLang="en-US" dirty="0"/>
          </a:p>
          <a:p>
            <a:pPr fontAlgn="base">
              <a:spcAft>
                <a:spcPct val="0"/>
              </a:spcAft>
              <a:buFont typeface="Wingdings" panose="05000000000000000000" pitchFamily="2" charset="2"/>
              <a:buChar char="v"/>
            </a:pPr>
            <a:endParaRPr lang="en-US" altLang="en-US" dirty="0"/>
          </a:p>
          <a:p>
            <a:pPr marL="0" indent="0" fontAlgn="base">
              <a:spcAft>
                <a:spcPct val="0"/>
              </a:spcAft>
              <a:buNone/>
            </a:pPr>
            <a:endParaRPr lang="en-US" altLang="en-US" dirty="0"/>
          </a:p>
          <a:p>
            <a:pPr marL="0" indent="0">
              <a:buNone/>
            </a:pPr>
            <a:endParaRPr lang="en-US" dirty="0"/>
          </a:p>
        </p:txBody>
      </p:sp>
      <p:sp>
        <p:nvSpPr>
          <p:cNvPr id="2" name="Title 1">
            <a:extLst>
              <a:ext uri="{FF2B5EF4-FFF2-40B4-BE49-F238E27FC236}">
                <a16:creationId xmlns:a16="http://schemas.microsoft.com/office/drawing/2014/main" id="{3F684FE1-70A9-46BC-9B24-F2701598FF97}"/>
              </a:ext>
            </a:extLst>
          </p:cNvPr>
          <p:cNvSpPr>
            <a:spLocks noGrp="1"/>
          </p:cNvSpPr>
          <p:nvPr>
            <p:ph type="title"/>
          </p:nvPr>
        </p:nvSpPr>
        <p:spPr/>
        <p:txBody>
          <a:bodyPr>
            <a:normAutofit fontScale="90000"/>
          </a:bodyPr>
          <a:lstStyle/>
          <a:p>
            <a:br>
              <a:rPr lang="en-GB" dirty="0">
                <a:latin typeface="Garamond" panose="02020404030301010803" pitchFamily="18" charset="0"/>
              </a:rPr>
            </a:br>
            <a:r>
              <a:rPr lang="en-GB" dirty="0">
                <a:latin typeface="Garamond" panose="02020404030301010803" pitchFamily="18" charset="0"/>
              </a:rPr>
              <a:t>Academic writing </a:t>
            </a:r>
            <a:br>
              <a:rPr lang="en-GB" dirty="0">
                <a:latin typeface="Garamond" panose="02020404030301010803" pitchFamily="18" charset="0"/>
              </a:rPr>
            </a:br>
            <a:endParaRPr lang="en-US" dirty="0"/>
          </a:p>
        </p:txBody>
      </p:sp>
    </p:spTree>
    <p:extLst>
      <p:ext uri="{BB962C8B-B14F-4D97-AF65-F5344CB8AC3E}">
        <p14:creationId xmlns:p14="http://schemas.microsoft.com/office/powerpoint/2010/main" val="1640451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60D92C-7C53-448E-8B88-30E8A7CD79DD}" type="slidenum">
              <a:rPr kumimoji="0" lang="en-GB" sz="1000" b="0" i="0" u="none" strike="noStrike" kern="1200" cap="none" spc="0" normalizeH="0" baseline="0" noProof="0" smtClean="0">
                <a:ln>
                  <a:noFill/>
                </a:ln>
                <a:solidFill>
                  <a:prstClr val="black"/>
                </a:solidFill>
                <a:effectLst/>
                <a:uLnTx/>
                <a:uFillTx/>
                <a:latin typeface="Lucida Sans Unicod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000" b="0" i="0" u="none" strike="noStrike" kern="1200" cap="none" spc="0" normalizeH="0" baseline="0" noProof="0" dirty="0">
              <a:ln>
                <a:noFill/>
              </a:ln>
              <a:solidFill>
                <a:prstClr val="black"/>
              </a:solidFill>
              <a:effectLst/>
              <a:uLnTx/>
              <a:uFillTx/>
              <a:latin typeface="Lucida Sans Unicode"/>
              <a:ea typeface="+mn-ea"/>
              <a:cs typeface="+mn-cs"/>
            </a:endParaRPr>
          </a:p>
        </p:txBody>
      </p:sp>
      <p:sp>
        <p:nvSpPr>
          <p:cNvPr id="6" name="Rectangle 5"/>
          <p:cNvSpPr/>
          <p:nvPr/>
        </p:nvSpPr>
        <p:spPr>
          <a:xfrm>
            <a:off x="228600" y="335846"/>
            <a:ext cx="8458200" cy="59400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Lucida Sans Unicode"/>
                <a:ea typeface="+mn-ea"/>
                <a:cs typeface="+mn-cs"/>
              </a:rPr>
              <a:t>Topic sentence </a:t>
            </a:r>
            <a:r>
              <a:rPr kumimoji="0" lang="en-GB" sz="2000" b="0" i="0" u="none" strike="noStrike" kern="1200" cap="none" spc="0" normalizeH="0" baseline="0" noProof="0" dirty="0">
                <a:ln>
                  <a:noFill/>
                </a:ln>
                <a:solidFill>
                  <a:prstClr val="black"/>
                </a:solidFill>
                <a:effectLst/>
                <a:uLnTx/>
                <a:uFillTx/>
                <a:latin typeface="Lucida Sans Unicode"/>
                <a:ea typeface="+mn-ea"/>
                <a:cs typeface="+mn-cs"/>
              </a:rPr>
              <a:t>– the first sentence in a body paragraph that tells the reader what the main idea or claim of the paragraph will be.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Lucida Sans Unicod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Lucida Sans Unicod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Lucida Sans Unicode"/>
                <a:ea typeface="+mn-ea"/>
                <a:cs typeface="+mn-cs"/>
              </a:rPr>
              <a:t>Explanation</a:t>
            </a:r>
            <a:r>
              <a:rPr kumimoji="0" lang="en-GB" sz="2000" b="0" i="0" u="none" strike="noStrike" kern="1200" cap="none" spc="0" normalizeH="0" baseline="0" noProof="0" dirty="0">
                <a:ln>
                  <a:noFill/>
                </a:ln>
                <a:solidFill>
                  <a:prstClr val="black"/>
                </a:solidFill>
                <a:effectLst/>
                <a:uLnTx/>
                <a:uFillTx/>
                <a:latin typeface="Lucida Sans Unicode"/>
                <a:ea typeface="+mn-ea"/>
                <a:cs typeface="+mn-cs"/>
              </a:rPr>
              <a:t> – Explain what you mean in greater detail.</a:t>
            </a:r>
            <a:endParaRPr kumimoji="0" lang="en-US" sz="2000" b="0" i="0" u="none" strike="noStrike" kern="1200" cap="none" spc="0" normalizeH="0" baseline="0" noProof="0" dirty="0">
              <a:ln>
                <a:noFill/>
              </a:ln>
              <a:solidFill>
                <a:prstClr val="black"/>
              </a:solidFill>
              <a:effectLst/>
              <a:uLnTx/>
              <a:uFillTx/>
              <a:latin typeface="Lucida Sans Unicod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Lucida Sans Unicod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Lucida Sans Unicod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Lucida Sans Unicode"/>
                <a:ea typeface="+mn-ea"/>
                <a:cs typeface="+mn-cs"/>
              </a:rPr>
              <a:t>Evidence</a:t>
            </a:r>
            <a:r>
              <a:rPr kumimoji="0" lang="en-GB" sz="2000" b="0" i="0" u="none" strike="noStrike" kern="1200" cap="none" spc="0" normalizeH="0" baseline="0" noProof="0" dirty="0">
                <a:ln>
                  <a:noFill/>
                </a:ln>
                <a:solidFill>
                  <a:prstClr val="black"/>
                </a:solidFill>
                <a:effectLst/>
                <a:uLnTx/>
                <a:uFillTx/>
                <a:latin typeface="Lucida Sans Unicode"/>
                <a:ea typeface="+mn-ea"/>
                <a:cs typeface="+mn-cs"/>
              </a:rPr>
              <a:t> – Provide evidence to support your idea or claim. To do this, refer to your research. This may include: case studies, statistics, documentary evidence, academic books or journal articles. Remember that all evidence will require appropriate citation.</a:t>
            </a:r>
            <a:endParaRPr kumimoji="0" lang="en-US" sz="2000" b="0" i="0" u="none" strike="noStrike" kern="1200" cap="none" spc="0" normalizeH="0" baseline="0" noProof="0" dirty="0">
              <a:ln>
                <a:noFill/>
              </a:ln>
              <a:solidFill>
                <a:prstClr val="black"/>
              </a:solidFill>
              <a:effectLst/>
              <a:uLnTx/>
              <a:uFillTx/>
              <a:latin typeface="Lucida Sans Unicod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Lucida Sans Unicod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Lucida Sans Unicode"/>
                <a:ea typeface="+mn-ea"/>
                <a:cs typeface="+mn-cs"/>
              </a:rPr>
              <a:t>Comment</a:t>
            </a:r>
            <a:r>
              <a:rPr kumimoji="0" lang="en-GB" sz="2000" b="0" i="0" u="none" strike="noStrike" kern="1200" cap="none" spc="0" normalizeH="0" baseline="0" noProof="0" dirty="0">
                <a:ln>
                  <a:noFill/>
                </a:ln>
                <a:solidFill>
                  <a:prstClr val="black"/>
                </a:solidFill>
                <a:effectLst/>
                <a:uLnTx/>
                <a:uFillTx/>
                <a:latin typeface="Lucida Sans Unicode"/>
                <a:ea typeface="+mn-ea"/>
                <a:cs typeface="+mn-cs"/>
              </a:rPr>
              <a:t> – Consider the strengths and limitations of the evidence and examples that you have presented. Explain how your evidence supports your claim (i.e. how does it ‘prove’ your topic sentence?).</a:t>
            </a:r>
            <a:endParaRPr kumimoji="0" lang="en-US" sz="2000" b="0" i="0" u="none" strike="noStrike" kern="1200" cap="none" spc="0" normalizeH="0" baseline="0" noProof="0" dirty="0">
              <a:ln>
                <a:noFill/>
              </a:ln>
              <a:solidFill>
                <a:prstClr val="black"/>
              </a:solidFill>
              <a:effectLst/>
              <a:uLnTx/>
              <a:uFillTx/>
              <a:latin typeface="Lucida Sans Unicod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Lucida Sans Unicod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Lucida Sans Unicode"/>
                <a:ea typeface="+mn-ea"/>
                <a:cs typeface="+mn-cs"/>
              </a:rPr>
              <a:t>Link –</a:t>
            </a:r>
            <a:r>
              <a:rPr kumimoji="0" lang="en-GB" sz="2000" b="0" i="0" u="none" strike="noStrike" kern="1200" cap="none" spc="0" normalizeH="0" baseline="0" noProof="0" dirty="0">
                <a:ln>
                  <a:noFill/>
                </a:ln>
                <a:solidFill>
                  <a:prstClr val="black"/>
                </a:solidFill>
                <a:effectLst/>
                <a:uLnTx/>
                <a:uFillTx/>
                <a:latin typeface="Lucida Sans Unicode"/>
                <a:ea typeface="+mn-ea"/>
                <a:cs typeface="+mn-cs"/>
              </a:rPr>
              <a:t> Summarise the main idea of the paragraph, and make clear how this paragraph supports your overall thesis.</a:t>
            </a:r>
            <a:endParaRPr kumimoji="0" lang="en-US" sz="2000" b="0" i="0" u="none" strike="noStrike" kern="1200" cap="none" spc="0" normalizeH="0" baseline="0" noProof="0" dirty="0">
              <a:ln>
                <a:noFill/>
              </a:ln>
              <a:solidFill>
                <a:prstClr val="black"/>
              </a:solidFill>
              <a:effectLst/>
              <a:uLnTx/>
              <a:uFillTx/>
              <a:latin typeface="Lucida Sans Unicode"/>
              <a:ea typeface="+mn-ea"/>
              <a:cs typeface="+mn-cs"/>
            </a:endParaRPr>
          </a:p>
        </p:txBody>
      </p:sp>
    </p:spTree>
    <p:extLst>
      <p:ext uri="{BB962C8B-B14F-4D97-AF65-F5344CB8AC3E}">
        <p14:creationId xmlns:p14="http://schemas.microsoft.com/office/powerpoint/2010/main" val="1208371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553200" y="6492875"/>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60D92C-7C53-448E-8B88-30E8A7CD79DD}" type="slidenum">
              <a:rPr kumimoji="0" lang="en-GB" sz="1000" b="0" i="0" u="none" strike="noStrike" kern="1200" cap="none" spc="0" normalizeH="0" baseline="0" noProof="0" smtClean="0">
                <a:ln>
                  <a:noFill/>
                </a:ln>
                <a:solidFill>
                  <a:prstClr val="black"/>
                </a:solidFill>
                <a:effectLst/>
                <a:uLnTx/>
                <a:uFillTx/>
                <a:latin typeface="Lucida Sans Unicod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000" b="0" i="0" u="none" strike="noStrike" kern="1200" cap="none" spc="0" normalizeH="0" baseline="0" noProof="0" dirty="0">
              <a:ln>
                <a:noFill/>
              </a:ln>
              <a:solidFill>
                <a:prstClr val="black"/>
              </a:solidFill>
              <a:effectLst/>
              <a:uLnTx/>
              <a:uFillTx/>
              <a:latin typeface="Lucida Sans Unicode"/>
              <a:ea typeface="+mn-ea"/>
              <a:cs typeface="+mn-cs"/>
            </a:endParaRPr>
          </a:p>
        </p:txBody>
      </p:sp>
      <p:sp>
        <p:nvSpPr>
          <p:cNvPr id="8" name="TextBox 7"/>
          <p:cNvSpPr txBox="1"/>
          <p:nvPr/>
        </p:nvSpPr>
        <p:spPr>
          <a:xfrm>
            <a:off x="0" y="461665"/>
            <a:ext cx="6019800" cy="2308324"/>
          </a:xfrm>
          <a:prstGeom prst="rect">
            <a:avLst/>
          </a:prstGeom>
          <a:noFill/>
        </p:spPr>
        <p:txBody>
          <a:bodyPr wrap="square" rtlCol="0">
            <a:spAutoFit/>
          </a:bodyPr>
          <a:lstStyle/>
          <a:p>
            <a:pPr marL="627063" marR="0" lvl="1" indent="-44926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Garamond" pitchFamily="18" charset="0"/>
                <a:ea typeface="+mn-ea"/>
                <a:cs typeface="+mn-cs"/>
              </a:rPr>
              <a:t>Parts of an Academic Article</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Garamond" pitchFamily="18" charset="0"/>
                <a:ea typeface="+mn-ea"/>
                <a:cs typeface="+mn-cs"/>
              </a:rPr>
              <a:t>Title</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Garamond" pitchFamily="18" charset="0"/>
                <a:ea typeface="+mn-ea"/>
                <a:cs typeface="+mn-cs"/>
              </a:rPr>
              <a:t>Authors</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Garamond" pitchFamily="18" charset="0"/>
                <a:ea typeface="+mn-ea"/>
                <a:cs typeface="+mn-cs"/>
              </a:rPr>
              <a:t>Financial equipment Support</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Garamond" pitchFamily="18" charset="0"/>
                <a:ea typeface="+mn-ea"/>
                <a:cs typeface="+mn-cs"/>
              </a:rPr>
              <a:t>Abstract </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Garamond" pitchFamily="18" charset="0"/>
                <a:ea typeface="+mn-ea"/>
                <a:cs typeface="+mn-cs"/>
              </a:rPr>
              <a:t>Introduction</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Garamond" pitchFamily="18" charset="0"/>
                <a:ea typeface="+mn-ea"/>
                <a:cs typeface="+mn-cs"/>
              </a:rPr>
              <a:t>Literature review</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1" i="0" u="none" strike="noStrike" kern="1200" cap="none" spc="0" normalizeH="0" baseline="0" noProof="0" dirty="0">
                <a:ln>
                  <a:noFill/>
                </a:ln>
                <a:solidFill>
                  <a:prstClr val="black"/>
                </a:solidFill>
                <a:effectLst/>
                <a:uLnTx/>
                <a:uFillTx/>
                <a:latin typeface="Garamond" pitchFamily="18" charset="0"/>
                <a:ea typeface="+mn-ea"/>
                <a:cs typeface="+mn-cs"/>
              </a:rPr>
              <a:t>Main body</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Garamond" pitchFamily="18" charset="0"/>
                <a:ea typeface="+mn-ea"/>
                <a:cs typeface="+mn-cs"/>
              </a:rPr>
              <a:t>Conclusion</a:t>
            </a:r>
          </a:p>
          <a:p>
            <a:pPr marL="982663"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Garamond" pitchFamily="18" charset="0"/>
                <a:ea typeface="+mn-ea"/>
                <a:cs typeface="+mn-cs"/>
              </a:rPr>
              <a:t>References</a:t>
            </a:r>
          </a:p>
          <a:p>
            <a:pPr marL="722313" marR="0" lvl="1" indent="-2794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Garamond" pitchFamily="18" charset="0"/>
              <a:ea typeface="+mn-ea"/>
              <a:cs typeface="+mn-cs"/>
            </a:endParaRPr>
          </a:p>
        </p:txBody>
      </p:sp>
      <p:sp>
        <p:nvSpPr>
          <p:cNvPr id="6" name="TextBox 5"/>
          <p:cNvSpPr txBox="1"/>
          <p:nvPr/>
        </p:nvSpPr>
        <p:spPr>
          <a:xfrm>
            <a:off x="0" y="0"/>
            <a:ext cx="9144000" cy="461665"/>
          </a:xfrm>
          <a:prstGeom prst="rect">
            <a:avLst/>
          </a:prstGeom>
          <a:solidFill>
            <a:schemeClr val="tx2">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effectLst/>
                <a:uLnTx/>
                <a:uFillTx/>
                <a:latin typeface="Lucida Sans Unicode"/>
                <a:ea typeface="+mn-ea"/>
                <a:cs typeface="+mn-cs"/>
              </a:rPr>
              <a:t>Anatomy of an Academic Text </a:t>
            </a:r>
          </a:p>
        </p:txBody>
      </p:sp>
      <p:pic>
        <p:nvPicPr>
          <p:cNvPr id="10" name="Picture 9"/>
          <p:cNvPicPr/>
          <p:nvPr/>
        </p:nvPicPr>
        <p:blipFill>
          <a:blip r:embed="rId3" cstate="print"/>
          <a:stretch>
            <a:fillRect/>
          </a:stretch>
        </p:blipFill>
        <p:spPr>
          <a:xfrm>
            <a:off x="1149824" y="2667000"/>
            <a:ext cx="7969155" cy="4114800"/>
          </a:xfrm>
          <a:prstGeom prst="rect">
            <a:avLst/>
          </a:prstGeom>
        </p:spPr>
      </p:pic>
      <p:sp>
        <p:nvSpPr>
          <p:cNvPr id="3" name="Rectangle 2"/>
          <p:cNvSpPr/>
          <p:nvPr/>
        </p:nvSpPr>
        <p:spPr>
          <a:xfrm>
            <a:off x="2895600" y="2212895"/>
            <a:ext cx="534492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Figure: Using </a:t>
            </a:r>
            <a:r>
              <a:rPr kumimoji="0" lang="en-GB" sz="1800" b="1" i="0" u="none" strike="noStrike" kern="1200" cap="none" spc="0" normalizeH="0" baseline="0" noProof="0" dirty="0" err="1">
                <a:ln>
                  <a:noFill/>
                </a:ln>
                <a:solidFill>
                  <a:prstClr val="black"/>
                </a:solidFill>
                <a:effectLst/>
                <a:uLnTx/>
                <a:uFillTx/>
                <a:latin typeface="Garamond" panose="02020404030301010803" pitchFamily="18" charset="0"/>
                <a:ea typeface="+mn-ea"/>
                <a:cs typeface="+mn-cs"/>
              </a:rPr>
              <a:t>TEEcL</a:t>
            </a:r>
            <a:r>
              <a:rPr kumimoji="0" lang="en-GB"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when Structuring a Paragraph</a:t>
            </a:r>
            <a:endParaRPr kumimoji="0" lang="en-GB" sz="1800" b="0" i="1"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p:txBody>
      </p:sp>
    </p:spTree>
    <p:extLst>
      <p:ext uri="{BB962C8B-B14F-4D97-AF65-F5344CB8AC3E}">
        <p14:creationId xmlns:p14="http://schemas.microsoft.com/office/powerpoint/2010/main" val="1314162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C1E10-08F6-404C-B29B-D7E5C6824E76}"/>
              </a:ext>
            </a:extLst>
          </p:cNvPr>
          <p:cNvSpPr>
            <a:spLocks noGrp="1"/>
          </p:cNvSpPr>
          <p:nvPr>
            <p:ph idx="1"/>
          </p:nvPr>
        </p:nvSpPr>
        <p:spPr/>
        <p:txBody>
          <a:bodyPr/>
          <a:lstStyle/>
          <a:p>
            <a:r>
              <a:rPr lang="en-US" dirty="0"/>
              <a:t>Note taking – refers to the process of writing useful information – lecture, text books, journal articles etc. –application, comprehension, knowledge </a:t>
            </a:r>
          </a:p>
          <a:p>
            <a:pPr marL="109728" indent="0">
              <a:buNone/>
            </a:pPr>
            <a:endParaRPr lang="en-US" dirty="0"/>
          </a:p>
          <a:p>
            <a:r>
              <a:rPr lang="en-US" dirty="0"/>
              <a:t>Note making – more an active process – critical approach – evaluation, synthesis and analysis.</a:t>
            </a:r>
          </a:p>
          <a:p>
            <a:endParaRPr lang="en-US" dirty="0"/>
          </a:p>
          <a:p>
            <a:endParaRPr lang="en-US" dirty="0"/>
          </a:p>
        </p:txBody>
      </p:sp>
      <p:sp>
        <p:nvSpPr>
          <p:cNvPr id="2" name="Title 1">
            <a:extLst>
              <a:ext uri="{FF2B5EF4-FFF2-40B4-BE49-F238E27FC236}">
                <a16:creationId xmlns:a16="http://schemas.microsoft.com/office/drawing/2014/main" id="{5B251D72-B5A7-4629-A7C7-26EF7EA1901B}"/>
              </a:ext>
            </a:extLst>
          </p:cNvPr>
          <p:cNvSpPr>
            <a:spLocks noGrp="1"/>
          </p:cNvSpPr>
          <p:nvPr>
            <p:ph type="title"/>
          </p:nvPr>
        </p:nvSpPr>
        <p:spPr/>
        <p:txBody>
          <a:bodyPr>
            <a:normAutofit fontScale="90000"/>
          </a:bodyPr>
          <a:lstStyle/>
          <a:p>
            <a:r>
              <a:rPr lang="en-US" dirty="0"/>
              <a:t>Process – Academic writing</a:t>
            </a:r>
            <a:br>
              <a:rPr lang="en-US" dirty="0"/>
            </a:br>
            <a:r>
              <a:rPr lang="en-US" dirty="0"/>
              <a:t>Note making- Skill</a:t>
            </a:r>
          </a:p>
        </p:txBody>
      </p:sp>
    </p:spTree>
    <p:extLst>
      <p:ext uri="{BB962C8B-B14F-4D97-AF65-F5344CB8AC3E}">
        <p14:creationId xmlns:p14="http://schemas.microsoft.com/office/powerpoint/2010/main" val="1298661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6D858-A879-451E-AF3A-9154D712399B}"/>
              </a:ext>
            </a:extLst>
          </p:cNvPr>
          <p:cNvSpPr>
            <a:spLocks noGrp="1"/>
          </p:cNvSpPr>
          <p:nvPr>
            <p:ph idx="1"/>
          </p:nvPr>
        </p:nvSpPr>
        <p:spPr/>
        <p:txBody>
          <a:bodyPr>
            <a:normAutofit fontScale="40000" lnSpcReduction="20000"/>
          </a:bodyPr>
          <a:lstStyle/>
          <a:p>
            <a:r>
              <a:rPr lang="en-US" sz="6000" dirty="0">
                <a:cs typeface="Times New Roman" panose="02020603050405020304" pitchFamily="18" charset="0"/>
              </a:rPr>
              <a:t>Your notes should not just restate, or describe the content of a text or a  lecture. </a:t>
            </a:r>
          </a:p>
          <a:p>
            <a:pPr marL="0" indent="0">
              <a:buNone/>
            </a:pPr>
            <a:endParaRPr lang="en-US" sz="6000" dirty="0">
              <a:cs typeface="Times New Roman" panose="02020603050405020304" pitchFamily="18" charset="0"/>
            </a:endParaRPr>
          </a:p>
          <a:p>
            <a:r>
              <a:rPr lang="en-US" sz="6000" dirty="0">
                <a:cs typeface="Times New Roman" panose="02020603050405020304" pitchFamily="18" charset="0"/>
              </a:rPr>
              <a:t>Notes should be interpreted  in the context of your overall knowledge of the subject</a:t>
            </a:r>
          </a:p>
          <a:p>
            <a:pPr marL="0" indent="0">
              <a:buNone/>
            </a:pPr>
            <a:endParaRPr lang="en-US" sz="6000" dirty="0">
              <a:cs typeface="Times New Roman" panose="02020603050405020304" pitchFamily="18" charset="0"/>
            </a:endParaRPr>
          </a:p>
          <a:p>
            <a:r>
              <a:rPr lang="en-US" sz="6000" dirty="0">
                <a:cs typeface="Times New Roman" panose="02020603050405020304" pitchFamily="18" charset="0"/>
              </a:rPr>
              <a:t>If you are copying verbatim, it should be cited in your essay/article/report with references</a:t>
            </a:r>
          </a:p>
          <a:p>
            <a:endParaRPr lang="en-US" sz="6000" dirty="0">
              <a:cs typeface="Times New Roman" panose="02020603050405020304" pitchFamily="18" charset="0"/>
            </a:endParaRPr>
          </a:p>
          <a:p>
            <a:r>
              <a:rPr lang="en-US" sz="6000" dirty="0">
                <a:cs typeface="Times New Roman" panose="02020603050405020304" pitchFamily="18" charset="0"/>
              </a:rPr>
              <a:t>Methods- Linear, pattern(concept mapping), columns (Cornell)</a:t>
            </a:r>
          </a:p>
          <a:p>
            <a:endParaRPr lang="en-US" sz="6000" dirty="0"/>
          </a:p>
          <a:p>
            <a:pPr marL="0" indent="0">
              <a:buNone/>
            </a:pPr>
            <a:br>
              <a:rPr lang="en-US" dirty="0"/>
            </a:br>
            <a:endParaRPr lang="en-US" dirty="0"/>
          </a:p>
        </p:txBody>
      </p:sp>
      <p:sp>
        <p:nvSpPr>
          <p:cNvPr id="2" name="Title 1">
            <a:extLst>
              <a:ext uri="{FF2B5EF4-FFF2-40B4-BE49-F238E27FC236}">
                <a16:creationId xmlns:a16="http://schemas.microsoft.com/office/drawing/2014/main" id="{D8A9D5E0-B349-4348-9E30-6CF358734A16}"/>
              </a:ext>
            </a:extLst>
          </p:cNvPr>
          <p:cNvSpPr>
            <a:spLocks noGrp="1"/>
          </p:cNvSpPr>
          <p:nvPr>
            <p:ph type="title"/>
          </p:nvPr>
        </p:nvSpPr>
        <p:spPr/>
        <p:txBody>
          <a:bodyPr>
            <a:normAutofit fontScale="90000"/>
          </a:bodyPr>
          <a:lstStyle/>
          <a:p>
            <a:r>
              <a:rPr lang="en-US" dirty="0"/>
              <a:t>Process – Academic writing</a:t>
            </a:r>
            <a:br>
              <a:rPr lang="en-US" dirty="0"/>
            </a:br>
            <a:r>
              <a:rPr lang="en-US" dirty="0"/>
              <a:t>Note making </a:t>
            </a:r>
          </a:p>
        </p:txBody>
      </p:sp>
    </p:spTree>
    <p:extLst>
      <p:ext uri="{BB962C8B-B14F-4D97-AF65-F5344CB8AC3E}">
        <p14:creationId xmlns:p14="http://schemas.microsoft.com/office/powerpoint/2010/main" val="100817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017AF-DB06-4721-BE7A-71960F952668}"/>
              </a:ext>
            </a:extLst>
          </p:cNvPr>
          <p:cNvSpPr>
            <a:spLocks noGrp="1"/>
          </p:cNvSpPr>
          <p:nvPr>
            <p:ph idx="1"/>
          </p:nvPr>
        </p:nvSpPr>
        <p:spPr/>
        <p:txBody>
          <a:bodyPr>
            <a:normAutofit/>
          </a:bodyPr>
          <a:lstStyle/>
          <a:p>
            <a:r>
              <a:rPr lang="en-US" dirty="0"/>
              <a:t>Continuous form of note making, </a:t>
            </a:r>
          </a:p>
          <a:p>
            <a:r>
              <a:rPr lang="en-US" dirty="0"/>
              <a:t>Structure with headings and highlight key points by underlining and using capitals</a:t>
            </a:r>
          </a:p>
          <a:p>
            <a:r>
              <a:rPr lang="en-US" dirty="0"/>
              <a:t>Keep it brief using symbols, abbreviations and bullet points </a:t>
            </a:r>
          </a:p>
          <a:p>
            <a:r>
              <a:rPr lang="en-US" dirty="0"/>
              <a:t>Prioritize sections by adding numbers</a:t>
            </a:r>
          </a:p>
          <a:p>
            <a:r>
              <a:rPr lang="en-US" dirty="0"/>
              <a:t>Leave good margins so you can add additional notes and reflections later</a:t>
            </a:r>
          </a:p>
          <a:p>
            <a:r>
              <a:rPr lang="en-US" dirty="0"/>
              <a:t>Separate direct quotes and your own ideas using square brackets or a different color.</a:t>
            </a:r>
          </a:p>
          <a:p>
            <a:endParaRPr lang="en-US" dirty="0"/>
          </a:p>
        </p:txBody>
      </p:sp>
      <p:sp>
        <p:nvSpPr>
          <p:cNvPr id="2" name="Title 1">
            <a:extLst>
              <a:ext uri="{FF2B5EF4-FFF2-40B4-BE49-F238E27FC236}">
                <a16:creationId xmlns:a16="http://schemas.microsoft.com/office/drawing/2014/main" id="{4EB850E6-2F31-4925-A30D-F411B6D63074}"/>
              </a:ext>
            </a:extLst>
          </p:cNvPr>
          <p:cNvSpPr>
            <a:spLocks noGrp="1"/>
          </p:cNvSpPr>
          <p:nvPr>
            <p:ph type="title"/>
          </p:nvPr>
        </p:nvSpPr>
        <p:spPr/>
        <p:txBody>
          <a:bodyPr>
            <a:normAutofit fontScale="90000"/>
          </a:bodyPr>
          <a:lstStyle/>
          <a:p>
            <a:r>
              <a:rPr lang="en-US" dirty="0"/>
              <a:t>Note Making – Approaches</a:t>
            </a:r>
            <a:br>
              <a:rPr lang="en-US" dirty="0"/>
            </a:br>
            <a:r>
              <a:rPr lang="en-US" dirty="0"/>
              <a:t>Linear </a:t>
            </a:r>
          </a:p>
        </p:txBody>
      </p:sp>
    </p:spTree>
    <p:extLst>
      <p:ext uri="{BB962C8B-B14F-4D97-AF65-F5344CB8AC3E}">
        <p14:creationId xmlns:p14="http://schemas.microsoft.com/office/powerpoint/2010/main" val="3572073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0CD23-FFDD-45C1-BE0E-72603998F6AF}"/>
              </a:ext>
            </a:extLst>
          </p:cNvPr>
          <p:cNvSpPr>
            <a:spLocks noGrp="1"/>
          </p:cNvSpPr>
          <p:nvPr>
            <p:ph idx="1"/>
          </p:nvPr>
        </p:nvSpPr>
        <p:spPr/>
        <p:txBody>
          <a:bodyPr>
            <a:normAutofit fontScale="47500" lnSpcReduction="20000"/>
          </a:bodyPr>
          <a:lstStyle/>
          <a:p>
            <a:pPr marL="0" indent="0">
              <a:buNone/>
            </a:pPr>
            <a:endParaRPr lang="en-US" dirty="0"/>
          </a:p>
          <a:p>
            <a:r>
              <a:rPr lang="en-US" sz="4400" dirty="0"/>
              <a:t>Also known as mind-mapping/ concept mapping </a:t>
            </a:r>
          </a:p>
          <a:p>
            <a:pPr marL="0" indent="0">
              <a:buNone/>
            </a:pPr>
            <a:endParaRPr lang="en-US" sz="4400" dirty="0"/>
          </a:p>
          <a:p>
            <a:r>
              <a:rPr lang="en-US" sz="4400" dirty="0"/>
              <a:t>This approach organizes keywords and concepts around a main theme in the center of the page.</a:t>
            </a:r>
          </a:p>
          <a:p>
            <a:pPr marL="0" indent="0">
              <a:buNone/>
            </a:pPr>
            <a:endParaRPr lang="en-US" sz="4400" dirty="0"/>
          </a:p>
          <a:p>
            <a:r>
              <a:rPr lang="en-US" sz="4400" dirty="0"/>
              <a:t>Learn visually - useful – as it is easy to make links to new and existing knowledge and add extra thoughts later on.</a:t>
            </a:r>
          </a:p>
          <a:p>
            <a:pPr marL="0" indent="0">
              <a:buNone/>
            </a:pPr>
            <a:endParaRPr lang="en-US" sz="4400" dirty="0"/>
          </a:p>
          <a:p>
            <a:r>
              <a:rPr lang="en-US" sz="4400" dirty="0"/>
              <a:t>Use of colors or images  to help you remember points. </a:t>
            </a:r>
          </a:p>
          <a:p>
            <a:endParaRPr lang="en-US" sz="4400" dirty="0"/>
          </a:p>
          <a:p>
            <a:r>
              <a:rPr lang="en-US" sz="4400" dirty="0"/>
              <a:t>Try not to fill up the page, but leave space for questions that arise.</a:t>
            </a:r>
          </a:p>
          <a:p>
            <a:pPr marL="0" indent="0">
              <a:buNone/>
            </a:pPr>
            <a:r>
              <a:rPr lang="en-US" sz="4400" dirty="0"/>
              <a:t> </a:t>
            </a:r>
          </a:p>
          <a:p>
            <a:r>
              <a:rPr lang="en-US" sz="4400" dirty="0"/>
              <a:t>Need to revisit  - to add a hierarchy to your ideas. </a:t>
            </a:r>
          </a:p>
          <a:p>
            <a:endParaRPr lang="en-US" dirty="0"/>
          </a:p>
        </p:txBody>
      </p:sp>
      <p:sp>
        <p:nvSpPr>
          <p:cNvPr id="2" name="Title 1">
            <a:extLst>
              <a:ext uri="{FF2B5EF4-FFF2-40B4-BE49-F238E27FC236}">
                <a16:creationId xmlns:a16="http://schemas.microsoft.com/office/drawing/2014/main" id="{CCE5376C-F878-44A4-B1DC-4FEE6A326ABC}"/>
              </a:ext>
            </a:extLst>
          </p:cNvPr>
          <p:cNvSpPr>
            <a:spLocks noGrp="1"/>
          </p:cNvSpPr>
          <p:nvPr>
            <p:ph type="title"/>
          </p:nvPr>
        </p:nvSpPr>
        <p:spPr/>
        <p:txBody>
          <a:bodyPr/>
          <a:lstStyle/>
          <a:p>
            <a:r>
              <a:rPr lang="en-US" dirty="0"/>
              <a:t>Note making - Pattern</a:t>
            </a:r>
          </a:p>
        </p:txBody>
      </p:sp>
    </p:spTree>
    <p:extLst>
      <p:ext uri="{BB962C8B-B14F-4D97-AF65-F5344CB8AC3E}">
        <p14:creationId xmlns:p14="http://schemas.microsoft.com/office/powerpoint/2010/main" val="1549728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2BE07-B5EE-469F-9AFC-6D4E18A15C8D}"/>
              </a:ext>
            </a:extLst>
          </p:cNvPr>
          <p:cNvSpPr>
            <a:spLocks noGrp="1"/>
          </p:cNvSpPr>
          <p:nvPr>
            <p:ph idx="1"/>
          </p:nvPr>
        </p:nvSpPr>
        <p:spPr/>
        <p:txBody>
          <a:bodyPr>
            <a:normAutofit lnSpcReduction="10000"/>
          </a:bodyPr>
          <a:lstStyle/>
          <a:p>
            <a:r>
              <a:rPr lang="en-US" dirty="0"/>
              <a:t>Cornell method - Organize your page into three areas - is particularly useful for lecture notes</a:t>
            </a:r>
          </a:p>
          <a:p>
            <a:r>
              <a:rPr lang="en-US" dirty="0"/>
              <a:t>Draw a line down the middle of your page</a:t>
            </a:r>
          </a:p>
          <a:p>
            <a:r>
              <a:rPr lang="en-US" dirty="0"/>
              <a:t>Write key points on one side</a:t>
            </a:r>
          </a:p>
          <a:p>
            <a:r>
              <a:rPr lang="en-US" dirty="0"/>
              <a:t>Put your own comments and questions on the other</a:t>
            </a:r>
          </a:p>
          <a:p>
            <a:r>
              <a:rPr lang="en-US" dirty="0"/>
              <a:t>Include bibliographic details at the top and a summary section at the foot of the page. </a:t>
            </a:r>
          </a:p>
          <a:p>
            <a:r>
              <a:rPr lang="en-US" dirty="0"/>
              <a:t>Helpful when you need to revisit your notes if revising or writing up. </a:t>
            </a:r>
          </a:p>
        </p:txBody>
      </p:sp>
      <p:sp>
        <p:nvSpPr>
          <p:cNvPr id="2" name="Title 1">
            <a:extLst>
              <a:ext uri="{FF2B5EF4-FFF2-40B4-BE49-F238E27FC236}">
                <a16:creationId xmlns:a16="http://schemas.microsoft.com/office/drawing/2014/main" id="{9423ABC2-D3E8-4661-896B-762F1BA68F7D}"/>
              </a:ext>
            </a:extLst>
          </p:cNvPr>
          <p:cNvSpPr>
            <a:spLocks noGrp="1"/>
          </p:cNvSpPr>
          <p:nvPr>
            <p:ph type="title"/>
          </p:nvPr>
        </p:nvSpPr>
        <p:spPr/>
        <p:txBody>
          <a:bodyPr/>
          <a:lstStyle/>
          <a:p>
            <a:r>
              <a:rPr lang="en-US" dirty="0"/>
              <a:t>Note making – Columns </a:t>
            </a:r>
          </a:p>
        </p:txBody>
      </p:sp>
    </p:spTree>
    <p:extLst>
      <p:ext uri="{BB962C8B-B14F-4D97-AF65-F5344CB8AC3E}">
        <p14:creationId xmlns:p14="http://schemas.microsoft.com/office/powerpoint/2010/main" val="640949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D7A75-4F68-4327-944B-B0651E1A5264}"/>
              </a:ext>
            </a:extLst>
          </p:cNvPr>
          <p:cNvSpPr>
            <a:spLocks noGrp="1"/>
          </p:cNvSpPr>
          <p:nvPr>
            <p:ph idx="1"/>
          </p:nvPr>
        </p:nvSpPr>
        <p:spPr/>
        <p:txBody>
          <a:bodyPr>
            <a:normAutofit/>
          </a:bodyPr>
          <a:lstStyle/>
          <a:p>
            <a:pPr marL="0" indent="0">
              <a:buNone/>
            </a:pPr>
            <a:endParaRPr lang="en-US" dirty="0"/>
          </a:p>
          <a:p>
            <a:r>
              <a:rPr lang="en-US" dirty="0"/>
              <a:t>However you decide to make notes, try to approach it in several stages: </a:t>
            </a:r>
          </a:p>
          <a:p>
            <a:r>
              <a:rPr lang="en-US" dirty="0"/>
              <a:t>Scan – record bibliographic information and the structure of the text </a:t>
            </a:r>
          </a:p>
          <a:p>
            <a:r>
              <a:rPr lang="en-US" dirty="0"/>
              <a:t>Skim – record keywords, citations and ask questions</a:t>
            </a:r>
          </a:p>
          <a:p>
            <a:r>
              <a:rPr lang="en-US" dirty="0"/>
              <a:t>In-depth – review your notes - make critical comments and evaluate ideas in your own words. </a:t>
            </a:r>
          </a:p>
          <a:p>
            <a:endParaRPr lang="en-US" dirty="0"/>
          </a:p>
        </p:txBody>
      </p:sp>
      <p:sp>
        <p:nvSpPr>
          <p:cNvPr id="2" name="Title 1">
            <a:extLst>
              <a:ext uri="{FF2B5EF4-FFF2-40B4-BE49-F238E27FC236}">
                <a16:creationId xmlns:a16="http://schemas.microsoft.com/office/drawing/2014/main" id="{BFA8B3E7-285F-419E-B494-B5FD2332293D}"/>
              </a:ext>
            </a:extLst>
          </p:cNvPr>
          <p:cNvSpPr>
            <a:spLocks noGrp="1"/>
          </p:cNvSpPr>
          <p:nvPr>
            <p:ph type="title"/>
          </p:nvPr>
        </p:nvSpPr>
        <p:spPr/>
        <p:txBody>
          <a:bodyPr/>
          <a:lstStyle/>
          <a:p>
            <a:r>
              <a:rPr lang="en-US" dirty="0"/>
              <a:t>Note making - stages</a:t>
            </a:r>
          </a:p>
        </p:txBody>
      </p:sp>
    </p:spTree>
    <p:extLst>
      <p:ext uri="{BB962C8B-B14F-4D97-AF65-F5344CB8AC3E}">
        <p14:creationId xmlns:p14="http://schemas.microsoft.com/office/powerpoint/2010/main" val="404024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dirty="0"/>
              <a:t>Descriptive</a:t>
            </a:r>
          </a:p>
          <a:p>
            <a:pPr marL="514350" indent="-514350">
              <a:buFont typeface="+mj-lt"/>
              <a:buAutoNum type="arabicPeriod"/>
            </a:pPr>
            <a:endParaRPr lang="en-US" dirty="0"/>
          </a:p>
          <a:p>
            <a:pPr marL="514350" indent="-514350">
              <a:buFont typeface="+mj-lt"/>
              <a:buAutoNum type="arabicPeriod"/>
            </a:pPr>
            <a:r>
              <a:rPr lang="en-US" dirty="0"/>
              <a:t>Analytical</a:t>
            </a:r>
          </a:p>
          <a:p>
            <a:pPr marL="514350" indent="-514350">
              <a:buFont typeface="+mj-lt"/>
              <a:buAutoNum type="arabicPeriod"/>
            </a:pPr>
            <a:endParaRPr lang="en-US" dirty="0"/>
          </a:p>
          <a:p>
            <a:pPr marL="514350" indent="-514350">
              <a:buFont typeface="+mj-lt"/>
              <a:buAutoNum type="arabicPeriod"/>
            </a:pPr>
            <a:r>
              <a:rPr lang="en-US" dirty="0"/>
              <a:t>Persuasive</a:t>
            </a:r>
          </a:p>
          <a:p>
            <a:pPr marL="514350" indent="-514350">
              <a:buFont typeface="+mj-lt"/>
              <a:buAutoNum type="arabicPeriod"/>
            </a:pPr>
            <a:endParaRPr lang="en-US" dirty="0"/>
          </a:p>
          <a:p>
            <a:pPr marL="514350" indent="-514350">
              <a:buFont typeface="+mj-lt"/>
              <a:buAutoNum type="arabicPeriod"/>
            </a:pPr>
            <a:r>
              <a:rPr lang="en-US" dirty="0"/>
              <a:t>Critical</a:t>
            </a:r>
          </a:p>
        </p:txBody>
      </p:sp>
      <p:sp>
        <p:nvSpPr>
          <p:cNvPr id="2" name="Title 1"/>
          <p:cNvSpPr>
            <a:spLocks noGrp="1"/>
          </p:cNvSpPr>
          <p:nvPr>
            <p:ph type="title"/>
          </p:nvPr>
        </p:nvSpPr>
        <p:spPr/>
        <p:txBody>
          <a:bodyPr/>
          <a:lstStyle/>
          <a:p>
            <a:r>
              <a:rPr lang="en-US" dirty="0"/>
              <a:t>Types Of Academic Writing</a:t>
            </a:r>
          </a:p>
        </p:txBody>
      </p:sp>
    </p:spTree>
    <p:extLst>
      <p:ext uri="{BB962C8B-B14F-4D97-AF65-F5344CB8AC3E}">
        <p14:creationId xmlns:p14="http://schemas.microsoft.com/office/powerpoint/2010/main" val="3959876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simplest type of academic writing </a:t>
            </a:r>
          </a:p>
          <a:p>
            <a:r>
              <a:rPr lang="en-US" dirty="0"/>
              <a:t>Its purpose is to provide facts or information. </a:t>
            </a:r>
            <a:r>
              <a:rPr lang="en-GB" dirty="0"/>
              <a:t>reports the findings of experiments  -  summarises the subject</a:t>
            </a:r>
            <a:r>
              <a:rPr lang="en-US" dirty="0"/>
              <a:t>. </a:t>
            </a:r>
          </a:p>
          <a:p>
            <a:pPr marL="0" indent="0">
              <a:buNone/>
            </a:pPr>
            <a:r>
              <a:rPr lang="en-US" dirty="0"/>
              <a:t>     e.g. a summary of an article or a report of the     	results of an experiment.</a:t>
            </a:r>
          </a:p>
          <a:p>
            <a:r>
              <a:rPr lang="en-US" dirty="0"/>
              <a:t>The kinds of instructions for a purely descriptive assignment include: 'identify', 'report', 'record', '</a:t>
            </a:r>
            <a:r>
              <a:rPr lang="en-US" dirty="0" err="1"/>
              <a:t>summarise</a:t>
            </a:r>
            <a:r>
              <a:rPr lang="en-US" dirty="0"/>
              <a:t>' and 'define'.</a:t>
            </a:r>
          </a:p>
          <a:p>
            <a:endParaRPr lang="en-US" dirty="0"/>
          </a:p>
        </p:txBody>
      </p:sp>
      <p:sp>
        <p:nvSpPr>
          <p:cNvPr id="2" name="Title 1"/>
          <p:cNvSpPr>
            <a:spLocks noGrp="1"/>
          </p:cNvSpPr>
          <p:nvPr>
            <p:ph type="title"/>
          </p:nvPr>
        </p:nvSpPr>
        <p:spPr/>
        <p:txBody>
          <a:bodyPr/>
          <a:lstStyle/>
          <a:p>
            <a:r>
              <a:rPr lang="en-US" dirty="0"/>
              <a:t>Descriptive</a:t>
            </a:r>
          </a:p>
        </p:txBody>
      </p:sp>
    </p:spTree>
    <p:extLst>
      <p:ext uri="{BB962C8B-B14F-4D97-AF65-F5344CB8AC3E}">
        <p14:creationId xmlns:p14="http://schemas.microsoft.com/office/powerpoint/2010/main" val="321081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D048F-79B2-45CA-B4EB-60B40C5F76E7}"/>
              </a:ext>
            </a:extLst>
          </p:cNvPr>
          <p:cNvSpPr>
            <a:spLocks noGrp="1"/>
          </p:cNvSpPr>
          <p:nvPr>
            <p:ph idx="1"/>
          </p:nvPr>
        </p:nvSpPr>
        <p:spPr/>
        <p:txBody>
          <a:bodyPr>
            <a:normAutofit/>
          </a:bodyPr>
          <a:lstStyle/>
          <a:p>
            <a:pPr fontAlgn="base">
              <a:lnSpc>
                <a:spcPct val="150000"/>
              </a:lnSpc>
              <a:spcBef>
                <a:spcPct val="0"/>
              </a:spcBef>
              <a:spcAft>
                <a:spcPct val="0"/>
              </a:spcAft>
            </a:pPr>
            <a:r>
              <a:rPr lang="en-US" altLang="en-US" dirty="0"/>
              <a:t>Essays</a:t>
            </a:r>
          </a:p>
          <a:p>
            <a:pPr fontAlgn="base">
              <a:lnSpc>
                <a:spcPct val="150000"/>
              </a:lnSpc>
              <a:spcBef>
                <a:spcPct val="0"/>
              </a:spcBef>
              <a:spcAft>
                <a:spcPct val="0"/>
              </a:spcAft>
            </a:pPr>
            <a:r>
              <a:rPr lang="en-US" altLang="en-US" dirty="0"/>
              <a:t>Dissertation/Thesis</a:t>
            </a:r>
          </a:p>
          <a:p>
            <a:pPr fontAlgn="base">
              <a:lnSpc>
                <a:spcPct val="150000"/>
              </a:lnSpc>
              <a:spcBef>
                <a:spcPct val="0"/>
              </a:spcBef>
              <a:spcAft>
                <a:spcPct val="0"/>
              </a:spcAft>
            </a:pPr>
            <a:r>
              <a:rPr lang="en-US" altLang="en-US" dirty="0"/>
              <a:t>Laboratory reports </a:t>
            </a:r>
          </a:p>
          <a:p>
            <a:pPr fontAlgn="base">
              <a:lnSpc>
                <a:spcPct val="150000"/>
              </a:lnSpc>
              <a:spcBef>
                <a:spcPct val="0"/>
              </a:spcBef>
              <a:spcAft>
                <a:spcPct val="0"/>
              </a:spcAft>
            </a:pPr>
            <a:r>
              <a:rPr lang="en-US" altLang="en-US" dirty="0"/>
              <a:t>Conference paper</a:t>
            </a:r>
          </a:p>
          <a:p>
            <a:pPr fontAlgn="base">
              <a:lnSpc>
                <a:spcPct val="150000"/>
              </a:lnSpc>
              <a:spcBef>
                <a:spcPct val="0"/>
              </a:spcBef>
              <a:spcAft>
                <a:spcPct val="0"/>
              </a:spcAft>
            </a:pPr>
            <a:r>
              <a:rPr lang="en-US" altLang="en-US" dirty="0"/>
              <a:t>Journal Articles</a:t>
            </a:r>
          </a:p>
          <a:p>
            <a:pPr fontAlgn="base">
              <a:lnSpc>
                <a:spcPct val="150000"/>
              </a:lnSpc>
              <a:spcBef>
                <a:spcPct val="0"/>
              </a:spcBef>
              <a:spcAft>
                <a:spcPct val="0"/>
              </a:spcAft>
            </a:pPr>
            <a:r>
              <a:rPr lang="en-US" altLang="en-US" dirty="0"/>
              <a:t>Book reviews</a:t>
            </a:r>
          </a:p>
          <a:p>
            <a:pPr fontAlgn="base">
              <a:lnSpc>
                <a:spcPct val="150000"/>
              </a:lnSpc>
              <a:spcBef>
                <a:spcPct val="0"/>
              </a:spcBef>
              <a:spcAft>
                <a:spcPct val="0"/>
              </a:spcAft>
            </a:pPr>
            <a:r>
              <a:rPr lang="en-US" altLang="en-US" dirty="0"/>
              <a:t>Case-studies</a:t>
            </a:r>
          </a:p>
          <a:p>
            <a:endParaRPr lang="en-US" dirty="0"/>
          </a:p>
        </p:txBody>
      </p:sp>
      <p:sp>
        <p:nvSpPr>
          <p:cNvPr id="2" name="Title 1">
            <a:extLst>
              <a:ext uri="{FF2B5EF4-FFF2-40B4-BE49-F238E27FC236}">
                <a16:creationId xmlns:a16="http://schemas.microsoft.com/office/drawing/2014/main" id="{B5FEC896-3AB2-4870-888B-DDCE6A57153F}"/>
              </a:ext>
            </a:extLst>
          </p:cNvPr>
          <p:cNvSpPr>
            <a:spLocks noGrp="1"/>
          </p:cNvSpPr>
          <p:nvPr>
            <p:ph type="title"/>
          </p:nvPr>
        </p:nvSpPr>
        <p:spPr/>
        <p:txBody>
          <a:bodyPr/>
          <a:lstStyle/>
          <a:p>
            <a:r>
              <a:rPr lang="en-US" dirty="0"/>
              <a:t>Examples of academic writing </a:t>
            </a:r>
          </a:p>
        </p:txBody>
      </p:sp>
    </p:spTree>
    <p:extLst>
      <p:ext uri="{BB962C8B-B14F-4D97-AF65-F5344CB8AC3E}">
        <p14:creationId xmlns:p14="http://schemas.microsoft.com/office/powerpoint/2010/main" val="1861741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Analytical writing  gives facts and information – includes descriptive writing </a:t>
            </a:r>
          </a:p>
          <a:p>
            <a:pPr marL="0" indent="0">
              <a:buNone/>
            </a:pPr>
            <a:endParaRPr lang="en-US" dirty="0"/>
          </a:p>
          <a:p>
            <a:r>
              <a:rPr lang="en-US" dirty="0"/>
              <a:t>Re-organize the facts and information into categories, groups, parts, types or relationships.</a:t>
            </a:r>
          </a:p>
          <a:p>
            <a:endParaRPr lang="en-US" dirty="0"/>
          </a:p>
          <a:p>
            <a:r>
              <a:rPr lang="en-US" altLang="en-US" dirty="0"/>
              <a:t>Explores relationships of ideas or parts of something by comparing and contrasting </a:t>
            </a:r>
          </a:p>
          <a:p>
            <a:endParaRPr lang="en-US" dirty="0"/>
          </a:p>
        </p:txBody>
      </p:sp>
      <p:sp>
        <p:nvSpPr>
          <p:cNvPr id="2" name="Title 1"/>
          <p:cNvSpPr>
            <a:spLocks noGrp="1"/>
          </p:cNvSpPr>
          <p:nvPr>
            <p:ph type="title"/>
          </p:nvPr>
        </p:nvSpPr>
        <p:spPr/>
        <p:txBody>
          <a:bodyPr/>
          <a:lstStyle/>
          <a:p>
            <a:r>
              <a:rPr lang="en-US" dirty="0"/>
              <a:t>Analytical</a:t>
            </a:r>
          </a:p>
        </p:txBody>
      </p:sp>
    </p:spTree>
    <p:extLst>
      <p:ext uri="{BB962C8B-B14F-4D97-AF65-F5344CB8AC3E}">
        <p14:creationId xmlns:p14="http://schemas.microsoft.com/office/powerpoint/2010/main" val="3840701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8B930-450E-4A5C-97BE-8A324EBB6AFF}"/>
              </a:ext>
            </a:extLst>
          </p:cNvPr>
          <p:cNvSpPr>
            <a:spLocks noGrp="1"/>
          </p:cNvSpPr>
          <p:nvPr>
            <p:ph idx="1"/>
          </p:nvPr>
        </p:nvSpPr>
        <p:spPr/>
        <p:txBody>
          <a:bodyPr>
            <a:normAutofit/>
          </a:bodyPr>
          <a:lstStyle/>
          <a:p>
            <a:r>
              <a:rPr lang="en-US" dirty="0"/>
              <a:t>Example : If you’re comparing two theories, break your comparison into several parts: </a:t>
            </a:r>
          </a:p>
          <a:p>
            <a:pPr marL="0" indent="0">
              <a:buNone/>
            </a:pPr>
            <a:r>
              <a:rPr lang="en-US" dirty="0"/>
              <a:t>         how each theory deals with social context,      	how each theory deals with language 	learning</a:t>
            </a:r>
          </a:p>
          <a:p>
            <a:pPr marL="0" indent="0">
              <a:buNone/>
            </a:pPr>
            <a:r>
              <a:rPr lang="en-US" dirty="0"/>
              <a:t>         how each theory can be used in practice.</a:t>
            </a:r>
          </a:p>
          <a:p>
            <a:pPr marL="0" indent="0">
              <a:buNone/>
            </a:pPr>
            <a:endParaRPr lang="en-US" dirty="0"/>
          </a:p>
          <a:p>
            <a:r>
              <a:rPr lang="en-US" dirty="0"/>
              <a:t>The kinds of instructions for an analytical assignment include: '</a:t>
            </a:r>
            <a:r>
              <a:rPr lang="en-US" dirty="0" err="1"/>
              <a:t>analyse</a:t>
            </a:r>
            <a:r>
              <a:rPr lang="en-US" dirty="0"/>
              <a:t>', 'compare', 'contrast', 'relate', and 'examine'.</a:t>
            </a:r>
          </a:p>
          <a:p>
            <a:endParaRPr lang="en-US" dirty="0"/>
          </a:p>
        </p:txBody>
      </p:sp>
      <p:sp>
        <p:nvSpPr>
          <p:cNvPr id="2" name="Title 1">
            <a:extLst>
              <a:ext uri="{FF2B5EF4-FFF2-40B4-BE49-F238E27FC236}">
                <a16:creationId xmlns:a16="http://schemas.microsoft.com/office/drawing/2014/main" id="{D658353C-53D0-4DFE-AD4C-A498BD0846D5}"/>
              </a:ext>
            </a:extLst>
          </p:cNvPr>
          <p:cNvSpPr>
            <a:spLocks noGrp="1"/>
          </p:cNvSpPr>
          <p:nvPr>
            <p:ph type="title"/>
          </p:nvPr>
        </p:nvSpPr>
        <p:spPr/>
        <p:txBody>
          <a:bodyPr/>
          <a:lstStyle/>
          <a:p>
            <a:r>
              <a:rPr lang="en-US" dirty="0"/>
              <a:t>Analytical (Contd.)</a:t>
            </a:r>
          </a:p>
        </p:txBody>
      </p:sp>
    </p:spTree>
    <p:extLst>
      <p:ext uri="{BB962C8B-B14F-4D97-AF65-F5344CB8AC3E}">
        <p14:creationId xmlns:p14="http://schemas.microsoft.com/office/powerpoint/2010/main" val="786437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dirty="0"/>
              <a:t>Brainstorm the facts and ideas - try different ways of grouping them - to patterns, parts, similarities and differences. </a:t>
            </a:r>
          </a:p>
          <a:p>
            <a:pPr lvl="0"/>
            <a:r>
              <a:rPr lang="en-US" dirty="0"/>
              <a:t>You could use </a:t>
            </a:r>
            <a:r>
              <a:rPr lang="en-US" dirty="0" err="1"/>
              <a:t>colour</a:t>
            </a:r>
            <a:r>
              <a:rPr lang="en-US" dirty="0"/>
              <a:t>-coding, flow charts, tree diagrams or tables.</a:t>
            </a:r>
          </a:p>
          <a:p>
            <a:pPr lvl="0"/>
            <a:r>
              <a:rPr lang="en-US" dirty="0"/>
              <a:t>Create a name for the relationships and categories you find.  e.g. advantages and disadvantages.</a:t>
            </a:r>
          </a:p>
          <a:p>
            <a:pPr lvl="0"/>
            <a:r>
              <a:rPr lang="en-US" dirty="0"/>
              <a:t>Build your paragraph around one of the analytical categories.</a:t>
            </a:r>
          </a:p>
          <a:p>
            <a:pPr lvl="0"/>
            <a:r>
              <a:rPr lang="en-US" dirty="0"/>
              <a:t>Make the structure of your composition clear - by using topic sentences and a clear introduction.</a:t>
            </a:r>
          </a:p>
        </p:txBody>
      </p:sp>
      <p:sp>
        <p:nvSpPr>
          <p:cNvPr id="2" name="Title 1"/>
          <p:cNvSpPr>
            <a:spLocks noGrp="1"/>
          </p:cNvSpPr>
          <p:nvPr>
            <p:ph type="title"/>
          </p:nvPr>
        </p:nvSpPr>
        <p:spPr/>
        <p:txBody>
          <a:bodyPr/>
          <a:lstStyle/>
          <a:p>
            <a:r>
              <a:rPr lang="en-US" dirty="0"/>
              <a:t>Tips for Analytical Writing</a:t>
            </a:r>
          </a:p>
        </p:txBody>
      </p:sp>
    </p:spTree>
    <p:extLst>
      <p:ext uri="{BB962C8B-B14F-4D97-AF65-F5344CB8AC3E}">
        <p14:creationId xmlns:p14="http://schemas.microsoft.com/office/powerpoint/2010/main" val="4275221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fontAlgn="base">
              <a:spcAft>
                <a:spcPct val="0"/>
              </a:spcAft>
            </a:pPr>
            <a:r>
              <a:rPr lang="en-US" dirty="0"/>
              <a:t>Persuasive writing has all the features of analytical writing ( information &amp; re-</a:t>
            </a:r>
            <a:r>
              <a:rPr lang="en-US" dirty="0" err="1"/>
              <a:t>organising</a:t>
            </a:r>
            <a:r>
              <a:rPr lang="en-US" dirty="0"/>
              <a:t> the information)- addition - your own point of view. </a:t>
            </a:r>
          </a:p>
          <a:p>
            <a:pPr fontAlgn="base">
              <a:spcAft>
                <a:spcPct val="0"/>
              </a:spcAft>
            </a:pPr>
            <a:r>
              <a:rPr lang="en-US" altLang="en-US" dirty="0"/>
              <a:t>Used to  convince the reader on the purpose and to accept the new knowledge claims </a:t>
            </a:r>
          </a:p>
          <a:p>
            <a:pPr fontAlgn="base">
              <a:spcAft>
                <a:spcPct val="0"/>
              </a:spcAft>
            </a:pPr>
            <a:r>
              <a:rPr lang="en-US" altLang="en-US" dirty="0"/>
              <a:t>Used to convince that the research is necessary and useful. </a:t>
            </a:r>
          </a:p>
          <a:p>
            <a:pPr fontAlgn="base">
              <a:spcAft>
                <a:spcPct val="0"/>
              </a:spcAft>
            </a:pPr>
            <a:r>
              <a:rPr lang="en-US" altLang="en-US" dirty="0"/>
              <a:t>To state that the statistical methods used were useful and informative</a:t>
            </a:r>
          </a:p>
          <a:p>
            <a:pPr fontAlgn="base">
              <a:spcAft>
                <a:spcPct val="0"/>
              </a:spcAft>
            </a:pPr>
            <a:r>
              <a:rPr lang="en-US" altLang="en-US" dirty="0"/>
              <a:t>To persuade that the results make sense and contribute to a consistent body of knowledge</a:t>
            </a:r>
          </a:p>
          <a:p>
            <a:endParaRPr lang="en-US" dirty="0"/>
          </a:p>
          <a:p>
            <a:endParaRPr lang="en-US" dirty="0"/>
          </a:p>
        </p:txBody>
      </p:sp>
      <p:sp>
        <p:nvSpPr>
          <p:cNvPr id="2" name="Title 1"/>
          <p:cNvSpPr>
            <a:spLocks noGrp="1"/>
          </p:cNvSpPr>
          <p:nvPr>
            <p:ph type="title"/>
          </p:nvPr>
        </p:nvSpPr>
        <p:spPr/>
        <p:txBody>
          <a:bodyPr/>
          <a:lstStyle/>
          <a:p>
            <a:r>
              <a:rPr lang="en-US" dirty="0"/>
              <a:t>Persuasive Writing</a:t>
            </a:r>
          </a:p>
        </p:txBody>
      </p:sp>
    </p:spTree>
    <p:extLst>
      <p:ext uri="{BB962C8B-B14F-4D97-AF65-F5344CB8AC3E}">
        <p14:creationId xmlns:p14="http://schemas.microsoft.com/office/powerpoint/2010/main" val="3641949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D7D1-9102-4303-B139-B64AF565763E}"/>
              </a:ext>
            </a:extLst>
          </p:cNvPr>
          <p:cNvSpPr>
            <a:spLocks noGrp="1"/>
          </p:cNvSpPr>
          <p:nvPr>
            <p:ph idx="1"/>
          </p:nvPr>
        </p:nvSpPr>
        <p:spPr/>
        <p:txBody>
          <a:bodyPr>
            <a:normAutofit fontScale="62500" lnSpcReduction="20000"/>
          </a:bodyPr>
          <a:lstStyle/>
          <a:p>
            <a:r>
              <a:rPr lang="en-US" sz="3400" dirty="0"/>
              <a:t>Most essays are persuasive, - there is a persuasive element - the discussion and conclusion of a research article.</a:t>
            </a:r>
          </a:p>
          <a:p>
            <a:pPr marL="0" indent="0">
              <a:buNone/>
            </a:pPr>
            <a:endParaRPr lang="en-US" sz="3400" dirty="0"/>
          </a:p>
          <a:p>
            <a:r>
              <a:rPr lang="en-US" sz="3400" dirty="0"/>
              <a:t>Points of view in academic writing  - include an argument, recommendation, interpretation of findings or evaluation of the work of others. </a:t>
            </a:r>
          </a:p>
          <a:p>
            <a:pPr marL="0" indent="0">
              <a:buNone/>
            </a:pPr>
            <a:endParaRPr lang="en-US" sz="3400" dirty="0"/>
          </a:p>
          <a:p>
            <a:r>
              <a:rPr lang="en-US" sz="3400" dirty="0"/>
              <a:t>In persuasive writing, each claim needs to be supported by some evidence </a:t>
            </a:r>
          </a:p>
          <a:p>
            <a:pPr marL="0" indent="0">
              <a:buNone/>
            </a:pPr>
            <a:endParaRPr lang="en-US" sz="3400" dirty="0"/>
          </a:p>
          <a:p>
            <a:pPr marL="0" indent="0">
              <a:buNone/>
            </a:pPr>
            <a:r>
              <a:rPr lang="en-US" sz="3400" dirty="0"/>
              <a:t>     e.g. a reference to research findings or published sources.</a:t>
            </a:r>
          </a:p>
          <a:p>
            <a:pPr marL="0" indent="0">
              <a:buNone/>
            </a:pPr>
            <a:endParaRPr lang="en-US" sz="3400" dirty="0"/>
          </a:p>
          <a:p>
            <a:r>
              <a:rPr lang="en-US" sz="3400" dirty="0"/>
              <a:t>The kinds of instructions for a persuasive assignment include: 'argue', 'evaluate', 'discuss', and 'take a position'.</a:t>
            </a:r>
          </a:p>
          <a:p>
            <a:endParaRPr lang="en-US" dirty="0"/>
          </a:p>
        </p:txBody>
      </p:sp>
      <p:sp>
        <p:nvSpPr>
          <p:cNvPr id="2" name="Title 1">
            <a:extLst>
              <a:ext uri="{FF2B5EF4-FFF2-40B4-BE49-F238E27FC236}">
                <a16:creationId xmlns:a16="http://schemas.microsoft.com/office/drawing/2014/main" id="{BCC4D336-ACC7-4721-A5CE-4BCF934EF752}"/>
              </a:ext>
            </a:extLst>
          </p:cNvPr>
          <p:cNvSpPr>
            <a:spLocks noGrp="1"/>
          </p:cNvSpPr>
          <p:nvPr>
            <p:ph type="title"/>
          </p:nvPr>
        </p:nvSpPr>
        <p:spPr/>
        <p:txBody>
          <a:bodyPr/>
          <a:lstStyle/>
          <a:p>
            <a:r>
              <a:rPr lang="en-US" dirty="0"/>
              <a:t>Persuasive Writing </a:t>
            </a:r>
          </a:p>
        </p:txBody>
      </p:sp>
    </p:spTree>
    <p:extLst>
      <p:ext uri="{BB962C8B-B14F-4D97-AF65-F5344CB8AC3E}">
        <p14:creationId xmlns:p14="http://schemas.microsoft.com/office/powerpoint/2010/main" val="3519955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i="1" dirty="0"/>
              <a:t>To present your argument, make sure</a:t>
            </a:r>
            <a:r>
              <a:rPr lang="en-US" dirty="0"/>
              <a:t>:</a:t>
            </a:r>
          </a:p>
          <a:p>
            <a:pPr lvl="0"/>
            <a:r>
              <a:rPr lang="en-US" dirty="0"/>
              <a:t>your text develops a coherent argument - all the individual claims work together - to support your overall point of view</a:t>
            </a:r>
          </a:p>
          <a:p>
            <a:pPr lvl="0"/>
            <a:r>
              <a:rPr lang="en-US" dirty="0"/>
              <a:t>your reasoning for each claim is clear to the reader</a:t>
            </a:r>
          </a:p>
          <a:p>
            <a:pPr lvl="0"/>
            <a:r>
              <a:rPr lang="en-US" dirty="0"/>
              <a:t>your assumptions are valid</a:t>
            </a:r>
          </a:p>
          <a:p>
            <a:pPr lvl="0"/>
            <a:r>
              <a:rPr lang="en-US" dirty="0"/>
              <a:t>you have evidence for every claim you make</a:t>
            </a:r>
          </a:p>
          <a:p>
            <a:pPr lvl="0"/>
            <a:r>
              <a:rPr lang="en-US" dirty="0"/>
              <a:t>you use evidence that is convincing and directly relevant.</a:t>
            </a:r>
          </a:p>
          <a:p>
            <a:endParaRPr lang="en-US" dirty="0"/>
          </a:p>
        </p:txBody>
      </p:sp>
      <p:sp>
        <p:nvSpPr>
          <p:cNvPr id="2" name="Title 1"/>
          <p:cNvSpPr>
            <a:spLocks noGrp="1"/>
          </p:cNvSpPr>
          <p:nvPr>
            <p:ph type="title"/>
          </p:nvPr>
        </p:nvSpPr>
        <p:spPr/>
        <p:txBody>
          <a:bodyPr/>
          <a:lstStyle/>
          <a:p>
            <a:r>
              <a:rPr lang="en-US" dirty="0"/>
              <a:t>Tips for persuasive Writing</a:t>
            </a:r>
          </a:p>
        </p:txBody>
      </p:sp>
    </p:spTree>
    <p:extLst>
      <p:ext uri="{BB962C8B-B14F-4D97-AF65-F5344CB8AC3E}">
        <p14:creationId xmlns:p14="http://schemas.microsoft.com/office/powerpoint/2010/main" val="781567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While persuasive writing requires you to have your own point of view on an issue or topic, </a:t>
            </a:r>
            <a:r>
              <a:rPr lang="en-US" i="1" dirty="0"/>
              <a:t>critical writing requires you to consider at least two points of view, including your own.</a:t>
            </a:r>
          </a:p>
          <a:p>
            <a:pPr fontAlgn="base">
              <a:spcAft>
                <a:spcPct val="0"/>
              </a:spcAft>
            </a:pPr>
            <a:r>
              <a:rPr lang="en-US" altLang="en-US" dirty="0"/>
              <a:t>Gives opinions (positive and negative)</a:t>
            </a:r>
          </a:p>
          <a:p>
            <a:pPr fontAlgn="base">
              <a:spcAft>
                <a:spcPct val="0"/>
              </a:spcAft>
            </a:pPr>
            <a:r>
              <a:rPr lang="en-US" altLang="en-US" dirty="0"/>
              <a:t>Weighs evidence and draws conclusions</a:t>
            </a:r>
          </a:p>
          <a:p>
            <a:pPr fontAlgn="base">
              <a:spcAft>
                <a:spcPct val="0"/>
              </a:spcAft>
            </a:pPr>
            <a:r>
              <a:rPr lang="en-US" altLang="en-US" dirty="0"/>
              <a:t>Makes logical connections between theory and practice</a:t>
            </a:r>
          </a:p>
          <a:p>
            <a:pPr fontAlgn="base">
              <a:spcAft>
                <a:spcPct val="0"/>
              </a:spcAft>
            </a:pPr>
            <a:r>
              <a:rPr lang="en-US" altLang="en-US" dirty="0"/>
              <a:t>Outlines implications and solutions</a:t>
            </a:r>
          </a:p>
          <a:p>
            <a:pPr fontAlgn="base">
              <a:spcAft>
                <a:spcPct val="0"/>
              </a:spcAft>
            </a:pPr>
            <a:r>
              <a:rPr lang="en-US" altLang="en-US" dirty="0"/>
              <a:t>Draws conclusions and makes recommendations</a:t>
            </a:r>
          </a:p>
          <a:p>
            <a:endParaRPr lang="en-US" i="1" dirty="0"/>
          </a:p>
          <a:p>
            <a:endParaRPr lang="en-US" dirty="0"/>
          </a:p>
        </p:txBody>
      </p:sp>
      <p:sp>
        <p:nvSpPr>
          <p:cNvPr id="2" name="Title 1"/>
          <p:cNvSpPr>
            <a:spLocks noGrp="1"/>
          </p:cNvSpPr>
          <p:nvPr>
            <p:ph type="title"/>
          </p:nvPr>
        </p:nvSpPr>
        <p:spPr/>
        <p:txBody>
          <a:bodyPr/>
          <a:lstStyle/>
          <a:p>
            <a:r>
              <a:rPr lang="en-US" dirty="0"/>
              <a:t>Critical Writing</a:t>
            </a:r>
          </a:p>
        </p:txBody>
      </p:sp>
    </p:spTree>
    <p:extLst>
      <p:ext uri="{BB962C8B-B14F-4D97-AF65-F5344CB8AC3E}">
        <p14:creationId xmlns:p14="http://schemas.microsoft.com/office/powerpoint/2010/main" val="3964602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26936-6AF0-4103-9C28-F304B3CBB89A}"/>
              </a:ext>
            </a:extLst>
          </p:cNvPr>
          <p:cNvSpPr>
            <a:spLocks noGrp="1"/>
          </p:cNvSpPr>
          <p:nvPr>
            <p:ph idx="1"/>
          </p:nvPr>
        </p:nvSpPr>
        <p:spPr/>
        <p:txBody>
          <a:bodyPr>
            <a:normAutofit lnSpcReduction="10000"/>
          </a:bodyPr>
          <a:lstStyle/>
          <a:p>
            <a:r>
              <a:rPr lang="en-US" dirty="0"/>
              <a:t>E.g. - explain a researcher's interpretation or argument and then evaluate the merits of the argument, or give your own alternative interpretation.</a:t>
            </a:r>
          </a:p>
          <a:p>
            <a:r>
              <a:rPr lang="en-US" dirty="0"/>
              <a:t>Examples of critical writing assignments  - critique of a journal article, or a literature review that identifies the strengths and weaknesses of existing research. </a:t>
            </a:r>
          </a:p>
          <a:p>
            <a:r>
              <a:rPr lang="en-US" dirty="0"/>
              <a:t>The kinds of instructions for critical writing include: 'critique', 'debate', 'disagree' and 'evaluate'.</a:t>
            </a:r>
          </a:p>
          <a:p>
            <a:endParaRPr lang="en-US" dirty="0"/>
          </a:p>
        </p:txBody>
      </p:sp>
      <p:sp>
        <p:nvSpPr>
          <p:cNvPr id="2" name="Title 1">
            <a:extLst>
              <a:ext uri="{FF2B5EF4-FFF2-40B4-BE49-F238E27FC236}">
                <a16:creationId xmlns:a16="http://schemas.microsoft.com/office/drawing/2014/main" id="{7C62D600-386F-4513-8A5D-EDF7452305B5}"/>
              </a:ext>
            </a:extLst>
          </p:cNvPr>
          <p:cNvSpPr>
            <a:spLocks noGrp="1"/>
          </p:cNvSpPr>
          <p:nvPr>
            <p:ph type="title"/>
          </p:nvPr>
        </p:nvSpPr>
        <p:spPr/>
        <p:txBody>
          <a:bodyPr/>
          <a:lstStyle/>
          <a:p>
            <a:r>
              <a:rPr lang="en-US" dirty="0"/>
              <a:t>Critical Writing</a:t>
            </a:r>
          </a:p>
        </p:txBody>
      </p:sp>
    </p:spTree>
    <p:extLst>
      <p:ext uri="{BB962C8B-B14F-4D97-AF65-F5344CB8AC3E}">
        <p14:creationId xmlns:p14="http://schemas.microsoft.com/office/powerpoint/2010/main" val="682428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indent="0">
              <a:buNone/>
            </a:pPr>
            <a:r>
              <a:rPr lang="en-US" sz="4200" i="1" dirty="0">
                <a:latin typeface="+mj-lt"/>
              </a:rPr>
              <a:t>You need to:</a:t>
            </a:r>
          </a:p>
          <a:p>
            <a:pPr lvl="0"/>
            <a:r>
              <a:rPr lang="en-US" sz="4200" dirty="0">
                <a:latin typeface="+mj-lt"/>
              </a:rPr>
              <a:t>accurately summarize all or part of the work – identify the main interpretations, assumptions or methodology.</a:t>
            </a:r>
          </a:p>
          <a:p>
            <a:pPr lvl="0"/>
            <a:r>
              <a:rPr lang="en-US" sz="4200" dirty="0">
                <a:latin typeface="+mj-lt"/>
              </a:rPr>
              <a:t>have an opinion about the work – point  out some problems with it,</a:t>
            </a:r>
          </a:p>
          <a:p>
            <a:pPr lvl="0"/>
            <a:r>
              <a:rPr lang="en-US" sz="4200" dirty="0">
                <a:latin typeface="+mj-lt"/>
              </a:rPr>
              <a:t> propose  an alternative approach that would be better, and/or defend the work against the critiques of others.</a:t>
            </a:r>
          </a:p>
          <a:p>
            <a:pPr lvl="0"/>
            <a:r>
              <a:rPr lang="en-US" sz="4200" dirty="0">
                <a:latin typeface="+mj-lt"/>
              </a:rPr>
              <a:t>provide evidence for your point of view. - such as logical reasoning, reference to authoritative sources and/or research data.</a:t>
            </a:r>
          </a:p>
          <a:p>
            <a:pPr marL="0" lvl="0" indent="0">
              <a:buNone/>
            </a:pPr>
            <a:endParaRPr lang="en-US" sz="4200" dirty="0">
              <a:latin typeface="+mj-lt"/>
            </a:endParaRPr>
          </a:p>
          <a:p>
            <a:pPr marL="0" lvl="0" indent="0">
              <a:buNone/>
            </a:pPr>
            <a:r>
              <a:rPr lang="en-US" sz="4200" i="1" u="sng" dirty="0">
                <a:latin typeface="+mj-lt"/>
              </a:rPr>
              <a:t>Note: </a:t>
            </a:r>
            <a:r>
              <a:rPr lang="en-US" sz="4200" dirty="0">
                <a:latin typeface="+mj-lt"/>
              </a:rPr>
              <a:t>Critical writing requires strong writing skills. You need to thoroughly understand the topic and the issues. You need to develop essay/paragraph structure that allows you to analyze different interpretations and develop your own argument, supported by evidence.</a:t>
            </a:r>
            <a:endParaRPr lang="en-US" sz="4200" i="1" u="sng" dirty="0">
              <a:latin typeface="+mj-lt"/>
            </a:endParaRPr>
          </a:p>
          <a:p>
            <a:endParaRPr lang="en-US" dirty="0"/>
          </a:p>
        </p:txBody>
      </p:sp>
      <p:sp>
        <p:nvSpPr>
          <p:cNvPr id="2" name="Title 1"/>
          <p:cNvSpPr>
            <a:spLocks noGrp="1"/>
          </p:cNvSpPr>
          <p:nvPr>
            <p:ph type="title"/>
          </p:nvPr>
        </p:nvSpPr>
        <p:spPr/>
        <p:txBody>
          <a:bodyPr/>
          <a:lstStyle/>
          <a:p>
            <a:r>
              <a:rPr lang="en-US" dirty="0"/>
              <a:t>Tips for Critical Writing</a:t>
            </a:r>
          </a:p>
        </p:txBody>
      </p:sp>
    </p:spTree>
    <p:extLst>
      <p:ext uri="{BB962C8B-B14F-4D97-AF65-F5344CB8AC3E}">
        <p14:creationId xmlns:p14="http://schemas.microsoft.com/office/powerpoint/2010/main" val="3387195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169091"/>
          </a:xfrm>
        </p:spPr>
        <p:txBody>
          <a:bodyPr/>
          <a:lstStyle/>
          <a:p>
            <a:pPr marL="0" indent="0">
              <a:buNone/>
            </a:pPr>
            <a:r>
              <a:rPr lang="en-US" dirty="0"/>
              <a:t>Critical:</a:t>
            </a:r>
          </a:p>
        </p:txBody>
      </p:sp>
      <p:sp>
        <p:nvSpPr>
          <p:cNvPr id="2" name="Title 1"/>
          <p:cNvSpPr>
            <a:spLocks noGrp="1"/>
          </p:cNvSpPr>
          <p:nvPr>
            <p:ph type="title"/>
          </p:nvPr>
        </p:nvSpPr>
        <p:spPr>
          <a:xfrm>
            <a:off x="457200" y="274638"/>
            <a:ext cx="8229600" cy="476706"/>
          </a:xfrm>
        </p:spPr>
        <p:txBody>
          <a:bodyPr>
            <a:normAutofit fontScale="90000"/>
          </a:bodyPr>
          <a:lstStyle/>
          <a:p>
            <a:r>
              <a:rPr lang="en-US" dirty="0"/>
              <a:t>Sample  Paragraphs</a:t>
            </a:r>
          </a:p>
        </p:txBody>
      </p:sp>
      <p:sp>
        <p:nvSpPr>
          <p:cNvPr id="4" name="Rectangle 3">
            <a:extLst>
              <a:ext uri="{FF2B5EF4-FFF2-40B4-BE49-F238E27FC236}">
                <a16:creationId xmlns:a16="http://schemas.microsoft.com/office/drawing/2014/main" id="{D25ABC16-D95D-4044-A8D4-4DA0382DB59D}"/>
              </a:ext>
            </a:extLst>
          </p:cNvPr>
          <p:cNvSpPr/>
          <p:nvPr/>
        </p:nvSpPr>
        <p:spPr>
          <a:xfrm>
            <a:off x="457200" y="1600200"/>
            <a:ext cx="7924800" cy="5262979"/>
          </a:xfrm>
          <a:prstGeom prst="rect">
            <a:avLst/>
          </a:prstGeom>
        </p:spPr>
        <p:txBody>
          <a:bodyPr wrap="square">
            <a:spAutoFit/>
          </a:bodyPr>
          <a:lstStyle/>
          <a:p>
            <a:pPr algn="just"/>
            <a:r>
              <a:rPr lang="en-US" sz="2400" dirty="0">
                <a:latin typeface="Calibri" panose="020F0502020204030204" pitchFamily="34" charset="0"/>
                <a:ea typeface="Calibri" panose="020F0502020204030204" pitchFamily="34" charset="0"/>
                <a:cs typeface="Arial" panose="020B0604020202020204" pitchFamily="34" charset="0"/>
              </a:rPr>
              <a:t>Brown (2005) maintains that leadership is an essential quality in nursing.  This is confirmed by the recent requirements of the NHS Plan (DOH, 2002).  This Plan has emphasized the importance of introducing the transformational model of leadership.  Smith (2001) explains that this is a leadership which involves the use of charisma and interpersonal skills to enable achievement.  Jones (2004) argues that the key characteristic of transformational leadership is empowering others to achieve.  In my own experience, a leader with transformational qualities can make any team member feel that they have a useful part to play in the organization.  This is confirmed by </a:t>
            </a:r>
            <a:r>
              <a:rPr lang="en-US" sz="2400" dirty="0" err="1">
                <a:latin typeface="Calibri" panose="020F0502020204030204" pitchFamily="34" charset="0"/>
                <a:ea typeface="Calibri" panose="020F0502020204030204" pitchFamily="34" charset="0"/>
                <a:cs typeface="Arial" panose="020B0604020202020204" pitchFamily="34" charset="0"/>
              </a:rPr>
              <a:t>Fea</a:t>
            </a:r>
            <a:r>
              <a:rPr lang="en-US" sz="2400" dirty="0">
                <a:latin typeface="Calibri" panose="020F0502020204030204" pitchFamily="34" charset="0"/>
                <a:ea typeface="Calibri" panose="020F0502020204030204" pitchFamily="34" charset="0"/>
                <a:cs typeface="Arial" panose="020B0604020202020204" pitchFamily="34" charset="0"/>
              </a:rPr>
              <a:t> (2001) who argues that transformational leadership increases feelings of self-worth and capability in their team members</a:t>
            </a:r>
            <a:endParaRPr lang="en-US" sz="2400" dirty="0"/>
          </a:p>
        </p:txBody>
      </p:sp>
    </p:spTree>
    <p:extLst>
      <p:ext uri="{BB962C8B-B14F-4D97-AF65-F5344CB8AC3E}">
        <p14:creationId xmlns:p14="http://schemas.microsoft.com/office/powerpoint/2010/main" val="10407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most common purposes in academic writing are :</a:t>
            </a:r>
          </a:p>
          <a:p>
            <a:pPr marL="109728" indent="0">
              <a:buNone/>
            </a:pPr>
            <a:endParaRPr lang="en-US" dirty="0"/>
          </a:p>
          <a:p>
            <a:r>
              <a:rPr lang="en-US" dirty="0"/>
              <a:t>Persuade</a:t>
            </a:r>
          </a:p>
          <a:p>
            <a:pPr marL="109728" indent="0">
              <a:buNone/>
            </a:pPr>
            <a:endParaRPr lang="en-US" dirty="0"/>
          </a:p>
          <a:p>
            <a:r>
              <a:rPr lang="en-US" dirty="0"/>
              <a:t>Analyze/synthesize </a:t>
            </a:r>
          </a:p>
          <a:p>
            <a:pPr marL="109728" indent="0">
              <a:buNone/>
            </a:pPr>
            <a:endParaRPr lang="en-US" dirty="0"/>
          </a:p>
          <a:p>
            <a:r>
              <a:rPr lang="en-US" dirty="0"/>
              <a:t>Inform. </a:t>
            </a:r>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Purpose of Academic writing </a:t>
            </a:r>
          </a:p>
        </p:txBody>
      </p:sp>
    </p:spTree>
    <p:extLst>
      <p:ext uri="{BB962C8B-B14F-4D97-AF65-F5344CB8AC3E}">
        <p14:creationId xmlns:p14="http://schemas.microsoft.com/office/powerpoint/2010/main" val="1292987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58249D-AF7A-4D5A-A2AF-5181A291F659}"/>
              </a:ext>
            </a:extLst>
          </p:cNvPr>
          <p:cNvSpPr>
            <a:spLocks noGrp="1"/>
          </p:cNvSpPr>
          <p:nvPr>
            <p:ph idx="1"/>
          </p:nvPr>
        </p:nvSpPr>
        <p:spPr>
          <a:xfrm>
            <a:off x="457200" y="1066800"/>
            <a:ext cx="8229600" cy="5341144"/>
          </a:xfrm>
        </p:spPr>
        <p:txBody>
          <a:bodyPr>
            <a:normAutofit fontScale="55000" lnSpcReduction="20000"/>
          </a:bodyPr>
          <a:lstStyle/>
          <a:p>
            <a:pPr lvl="0" algn="just"/>
            <a:r>
              <a:rPr lang="en-US" sz="2900" b="1" dirty="0"/>
              <a:t>Is this piece an example of good academic writing?</a:t>
            </a:r>
            <a:endParaRPr lang="en-US" sz="2900" dirty="0"/>
          </a:p>
          <a:p>
            <a:pPr lvl="1" algn="just"/>
            <a:r>
              <a:rPr lang="en-US" sz="2900" dirty="0"/>
              <a:t>Yes , the style is formal and flows well.</a:t>
            </a:r>
          </a:p>
          <a:p>
            <a:pPr lvl="1" algn="just"/>
            <a:r>
              <a:rPr lang="en-US" sz="2900" dirty="0"/>
              <a:t>Paraphrasing (rather than quotations) is used to introduce evidence from the literature</a:t>
            </a:r>
          </a:p>
          <a:p>
            <a:pPr algn="just"/>
            <a:r>
              <a:rPr lang="en-US" sz="2900" dirty="0"/>
              <a:t> </a:t>
            </a:r>
          </a:p>
          <a:p>
            <a:pPr lvl="0" algn="just"/>
            <a:r>
              <a:rPr lang="en-US" sz="2900" b="1" dirty="0"/>
              <a:t>How well does it use literature to back up statements being made?</a:t>
            </a:r>
            <a:endParaRPr lang="en-US" sz="2900" dirty="0"/>
          </a:p>
          <a:p>
            <a:pPr lvl="0" algn="just"/>
            <a:r>
              <a:rPr lang="en-US" sz="2900" dirty="0"/>
              <a:t>Literature is used to make a number of points.  An attempt is made to </a:t>
            </a:r>
          </a:p>
          <a:p>
            <a:pPr algn="just"/>
            <a:r>
              <a:rPr lang="en-US" sz="2900" dirty="0"/>
              <a:t>find answers in the literature.</a:t>
            </a:r>
          </a:p>
          <a:p>
            <a:pPr lvl="1" algn="just"/>
            <a:r>
              <a:rPr lang="en-US" sz="2900" dirty="0"/>
              <a:t>However, each citation is not really explored or interpreted by the student</a:t>
            </a:r>
          </a:p>
          <a:p>
            <a:pPr algn="just"/>
            <a:r>
              <a:rPr lang="en-US" sz="2900" dirty="0"/>
              <a:t> </a:t>
            </a:r>
          </a:p>
          <a:p>
            <a:pPr lvl="0" algn="just"/>
            <a:r>
              <a:rPr lang="en-US" sz="2900" b="1" dirty="0"/>
              <a:t>To what extent is it reflective?</a:t>
            </a:r>
            <a:endParaRPr lang="en-US" sz="2900" dirty="0"/>
          </a:p>
          <a:p>
            <a:pPr lvl="0" algn="just"/>
            <a:r>
              <a:rPr lang="en-US" sz="2900" dirty="0"/>
              <a:t>There is some reflection on the part of the student and answers from the literature are used to confirm these feelings.</a:t>
            </a:r>
          </a:p>
          <a:p>
            <a:pPr lvl="0" algn="just"/>
            <a:r>
              <a:rPr lang="en-US" sz="2900" dirty="0"/>
              <a:t>The student does not go far enough in trying to explain/justify these feelings.</a:t>
            </a:r>
          </a:p>
          <a:p>
            <a:pPr algn="just"/>
            <a:r>
              <a:rPr lang="en-US" sz="2900" dirty="0"/>
              <a:t> </a:t>
            </a:r>
          </a:p>
          <a:p>
            <a:pPr lvl="0" algn="just"/>
            <a:r>
              <a:rPr lang="en-US" sz="2900" b="1" dirty="0"/>
              <a:t>To what extent is it analytical and critical?</a:t>
            </a:r>
            <a:endParaRPr lang="en-US" sz="2900" dirty="0"/>
          </a:p>
          <a:p>
            <a:pPr lvl="1" algn="just"/>
            <a:r>
              <a:rPr lang="en-US" sz="2900" dirty="0"/>
              <a:t>There is an attempt to </a:t>
            </a:r>
            <a:r>
              <a:rPr lang="en-US" sz="2900" dirty="0" err="1"/>
              <a:t>analyse</a:t>
            </a:r>
            <a:r>
              <a:rPr lang="en-US" sz="2900" dirty="0"/>
              <a:t> the topic but this is not done in great  </a:t>
            </a:r>
          </a:p>
          <a:p>
            <a:pPr algn="just"/>
            <a:r>
              <a:rPr lang="en-US" sz="2900" dirty="0"/>
              <a:t>depth.</a:t>
            </a:r>
          </a:p>
          <a:p>
            <a:pPr lvl="0" algn="just"/>
            <a:r>
              <a:rPr lang="en-US" sz="2900" dirty="0"/>
              <a:t>The student does not question/evaluate the evidence from the literature  </a:t>
            </a:r>
          </a:p>
          <a:p>
            <a:pPr algn="just"/>
            <a:r>
              <a:rPr lang="en-US" sz="2900" dirty="0"/>
              <a:t>and therefore shows limited critical thinking.</a:t>
            </a:r>
          </a:p>
          <a:p>
            <a:pPr algn="just"/>
            <a:r>
              <a:rPr lang="en-US" sz="2900" dirty="0"/>
              <a:t> </a:t>
            </a:r>
          </a:p>
          <a:p>
            <a:endParaRPr lang="en-US" dirty="0"/>
          </a:p>
        </p:txBody>
      </p:sp>
      <p:sp>
        <p:nvSpPr>
          <p:cNvPr id="3" name="Slide Number Placeholder 2">
            <a:extLst>
              <a:ext uri="{FF2B5EF4-FFF2-40B4-BE49-F238E27FC236}">
                <a16:creationId xmlns:a16="http://schemas.microsoft.com/office/drawing/2014/main" id="{8A691C3E-61DD-4372-8526-DE3C0B703856}"/>
              </a:ext>
            </a:extLst>
          </p:cNvPr>
          <p:cNvSpPr>
            <a:spLocks noGrp="1"/>
          </p:cNvSpPr>
          <p:nvPr>
            <p:ph type="sldNum" sz="quarter" idx="12"/>
          </p:nvPr>
        </p:nvSpPr>
        <p:spPr/>
        <p:txBody>
          <a:bodyPr/>
          <a:lstStyle/>
          <a:p>
            <a:fld id="{5F60D92C-7C53-448E-8B88-30E8A7CD79DD}" type="slidenum">
              <a:rPr lang="en-GB" smtClean="0"/>
              <a:pPr/>
              <a:t>40</a:t>
            </a:fld>
            <a:endParaRPr lang="en-GB" dirty="0"/>
          </a:p>
        </p:txBody>
      </p:sp>
      <p:sp>
        <p:nvSpPr>
          <p:cNvPr id="4" name="Title 3">
            <a:extLst>
              <a:ext uri="{FF2B5EF4-FFF2-40B4-BE49-F238E27FC236}">
                <a16:creationId xmlns:a16="http://schemas.microsoft.com/office/drawing/2014/main" id="{9E51E49B-94DD-4C54-8F82-A478495DC5D1}"/>
              </a:ext>
            </a:extLst>
          </p:cNvPr>
          <p:cNvSpPr>
            <a:spLocks noGrp="1"/>
          </p:cNvSpPr>
          <p:nvPr>
            <p:ph type="title"/>
          </p:nvPr>
        </p:nvSpPr>
        <p:spPr>
          <a:xfrm>
            <a:off x="457200" y="274638"/>
            <a:ext cx="8229600" cy="563562"/>
          </a:xfrm>
        </p:spPr>
        <p:txBody>
          <a:bodyPr>
            <a:normAutofit fontScale="90000"/>
          </a:bodyPr>
          <a:lstStyle/>
          <a:p>
            <a:r>
              <a:rPr lang="en-US" dirty="0"/>
              <a:t>Cont..</a:t>
            </a:r>
          </a:p>
        </p:txBody>
      </p:sp>
    </p:spTree>
    <p:extLst>
      <p:ext uri="{BB962C8B-B14F-4D97-AF65-F5344CB8AC3E}">
        <p14:creationId xmlns:p14="http://schemas.microsoft.com/office/powerpoint/2010/main" val="199844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E3D541-E737-4B78-A250-CFF248CE923E}"/>
              </a:ext>
            </a:extLst>
          </p:cNvPr>
          <p:cNvSpPr>
            <a:spLocks noGrp="1"/>
          </p:cNvSpPr>
          <p:nvPr>
            <p:ph idx="1"/>
          </p:nvPr>
        </p:nvSpPr>
        <p:spPr>
          <a:xfrm>
            <a:off x="130968" y="84931"/>
            <a:ext cx="8555832" cy="6688139"/>
          </a:xfrm>
        </p:spPr>
        <p:txBody>
          <a:bodyPr>
            <a:normAutofit fontScale="25000" lnSpcReduction="20000"/>
          </a:bodyPr>
          <a:lstStyle/>
          <a:p>
            <a:pPr algn="just"/>
            <a:r>
              <a:rPr lang="en-US" sz="9600" b="1" dirty="0"/>
              <a:t>Other Example:</a:t>
            </a:r>
          </a:p>
          <a:p>
            <a:pPr algn="just"/>
            <a:r>
              <a:rPr lang="en-US" sz="5600" dirty="0"/>
              <a:t>A review of the available literature provides a wealth of examples of authors advocating leadership as an essential quality in nursing. For example, Shackleton </a:t>
            </a:r>
            <a:r>
              <a:rPr lang="en-GB" sz="5600" dirty="0"/>
              <a:t>(1950) emphasises</a:t>
            </a:r>
            <a:r>
              <a:rPr lang="en-US" sz="5600" dirty="0"/>
              <a:t> that nursing needs strong leadership and recommends a strong transactional approach of reward and punishment to get results and promote teamwork. However, more recently, authors have moved towards the concept of charismatic and transformational leadership (Smith, 2001; Jones, 2004). These qualities are also an integral part of the new recommendations in the NHS Plan (DOH 2002).</a:t>
            </a:r>
          </a:p>
          <a:p>
            <a:pPr algn="just"/>
            <a:r>
              <a:rPr lang="en-US" sz="5600" dirty="0"/>
              <a:t>Charisma appears to be a complex phenomenon to define. </a:t>
            </a:r>
            <a:r>
              <a:rPr lang="en-US" sz="5600" dirty="0" err="1"/>
              <a:t>Davidzhar</a:t>
            </a:r>
            <a:r>
              <a:rPr lang="en-US" sz="5600" dirty="0"/>
              <a:t> (1991) suggests that it is an aspect of personality which makes the individual irresistible to others, in terms of their ability to persuade and empower others. However, other authors, such as Romano (1996) and Harvey (2000) highlight the intangible nature of charisma and</a:t>
            </a:r>
            <a:r>
              <a:rPr lang="en-GB" sz="5600" dirty="0"/>
              <a:t> emphasise</a:t>
            </a:r>
            <a:r>
              <a:rPr lang="en-US" sz="5600" dirty="0"/>
              <a:t> the frustrating point that individuals know charisma if they see it, but find it difficult to define.</a:t>
            </a:r>
          </a:p>
          <a:p>
            <a:pPr algn="just"/>
            <a:r>
              <a:rPr lang="en-US" sz="5600" dirty="0"/>
              <a:t>It appears problematic, therefore, to identify exactly how charisma can become an integral part of developing transformational leadership in nursing, if it is a quality which, in itself, is difficult to define. For example, Smith (2001) maintains that transformational leadership uses a combination of charisma and interpersonal skills to enable achievement. However, identifying potential transformational leaders may be a difficulty if the pre-requisite for identifying charismatic individuals is an integral part of this selection process.</a:t>
            </a:r>
          </a:p>
          <a:p>
            <a:pPr algn="just"/>
            <a:r>
              <a:rPr lang="en-US" sz="5600" dirty="0"/>
              <a:t>Jones (2004) argues that the key ability of a transformational leader is the ability to empower others, while </a:t>
            </a:r>
            <a:r>
              <a:rPr lang="en-US" sz="5600" dirty="0" err="1"/>
              <a:t>Fea</a:t>
            </a:r>
            <a:r>
              <a:rPr lang="en-US" sz="5600" dirty="0"/>
              <a:t> (2001) maintains that their key strength is to increase feelings of self-worth and capability in their team members. On reflection, my own experience of transformational leadership appeared to be based principally on being persuaded, by the sheer force of personality of the individual, that I had the potential to contribute and achieve. It seemed to me that it was their apparent faith in me and their power of persuasion that enabled me to become an effective team member. </a:t>
            </a:r>
          </a:p>
          <a:p>
            <a:pPr algn="just"/>
            <a:r>
              <a:rPr lang="en-US" sz="5600" dirty="0"/>
              <a:t> This requirement for charisma in transformational leadership, therefore, may indeed be based on individual personality factors that enable others to feel good about themselves and their achievements. There is some evidence that this is the case. Jones (2003), for example, argues that transformational leaders are born and cannot be made. </a:t>
            </a:r>
            <a:r>
              <a:rPr lang="en-US" sz="5600" dirty="0" err="1"/>
              <a:t>Regisara</a:t>
            </a:r>
            <a:r>
              <a:rPr lang="en-US" sz="5600" dirty="0"/>
              <a:t> (2003) also maintains common key personality traits can be identified in effective transformational leaders, which have probably been present since childhood. It seems, therefore, that the key requirement of the NHS Plan (2002) for the training of transformational leaders is not as straightforward as they first envisioned, as the available literature suggests that these leaders are born, rather than made. </a:t>
            </a:r>
          </a:p>
          <a:p>
            <a:endParaRPr lang="en-US" dirty="0"/>
          </a:p>
        </p:txBody>
      </p:sp>
      <p:sp>
        <p:nvSpPr>
          <p:cNvPr id="3" name="Slide Number Placeholder 2">
            <a:extLst>
              <a:ext uri="{FF2B5EF4-FFF2-40B4-BE49-F238E27FC236}">
                <a16:creationId xmlns:a16="http://schemas.microsoft.com/office/drawing/2014/main" id="{9FFFC4D2-9F34-4B7B-A418-8BB96DCCC6DA}"/>
              </a:ext>
            </a:extLst>
          </p:cNvPr>
          <p:cNvSpPr>
            <a:spLocks noGrp="1"/>
          </p:cNvSpPr>
          <p:nvPr>
            <p:ph type="sldNum" sz="quarter" idx="12"/>
          </p:nvPr>
        </p:nvSpPr>
        <p:spPr/>
        <p:txBody>
          <a:bodyPr/>
          <a:lstStyle/>
          <a:p>
            <a:fld id="{5F60D92C-7C53-448E-8B88-30E8A7CD79DD}" type="slidenum">
              <a:rPr lang="en-GB" smtClean="0"/>
              <a:pPr/>
              <a:t>41</a:t>
            </a:fld>
            <a:endParaRPr lang="en-GB" dirty="0"/>
          </a:p>
        </p:txBody>
      </p:sp>
    </p:spTree>
    <p:extLst>
      <p:ext uri="{BB962C8B-B14F-4D97-AF65-F5344CB8AC3E}">
        <p14:creationId xmlns:p14="http://schemas.microsoft.com/office/powerpoint/2010/main" val="136281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816BA6-7CE3-4519-90D5-17E7C810DA55}"/>
              </a:ext>
            </a:extLst>
          </p:cNvPr>
          <p:cNvSpPr>
            <a:spLocks noGrp="1"/>
          </p:cNvSpPr>
          <p:nvPr>
            <p:ph idx="1"/>
          </p:nvPr>
        </p:nvSpPr>
        <p:spPr>
          <a:xfrm>
            <a:off x="457200" y="1481328"/>
            <a:ext cx="8229600" cy="4690872"/>
          </a:xfrm>
        </p:spPr>
        <p:txBody>
          <a:bodyPr>
            <a:normAutofit fontScale="85000" lnSpcReduction="20000"/>
          </a:bodyPr>
          <a:lstStyle/>
          <a:p>
            <a:pPr lvl="0" algn="just"/>
            <a:r>
              <a:rPr lang="en-US" dirty="0"/>
              <a:t>The issue is explored in considerably more depth</a:t>
            </a:r>
          </a:p>
          <a:p>
            <a:pPr lvl="0" algn="just"/>
            <a:r>
              <a:rPr lang="en-US" dirty="0"/>
              <a:t>The student constantly tries to find answers in the literature, particularly finding different definitions and interpretations of the key issue.</a:t>
            </a:r>
          </a:p>
          <a:p>
            <a:pPr lvl="0" algn="just"/>
            <a:r>
              <a:rPr lang="en-US" dirty="0"/>
              <a:t>Once the literature is presented, the student puts their own “spin” (interpretation) on it</a:t>
            </a:r>
          </a:p>
          <a:p>
            <a:pPr lvl="0" algn="just"/>
            <a:r>
              <a:rPr lang="en-US" dirty="0"/>
              <a:t>Personal thoughts and reflections are always followed up by attempts to find supporting evidence (substantiation) in the literature</a:t>
            </a:r>
          </a:p>
          <a:p>
            <a:pPr lvl="0" algn="just"/>
            <a:r>
              <a:rPr lang="en-US" dirty="0"/>
              <a:t>The complexity of the issue is </a:t>
            </a:r>
            <a:r>
              <a:rPr lang="en-GB" dirty="0"/>
              <a:t>recognised</a:t>
            </a:r>
            <a:r>
              <a:rPr lang="en-US" dirty="0"/>
              <a:t>.  Things are not presented simplistically as “black and white”.  Instead, shades of grey are acknowledged.</a:t>
            </a:r>
          </a:p>
          <a:p>
            <a:pPr lvl="0" algn="just"/>
            <a:r>
              <a:rPr lang="en-US" dirty="0"/>
              <a:t>The student’s “voice” is heard throughout, trying to make sense of what they have read and comparing it with what they have experienced.</a:t>
            </a:r>
          </a:p>
          <a:p>
            <a:endParaRPr lang="en-US" dirty="0"/>
          </a:p>
        </p:txBody>
      </p:sp>
      <p:sp>
        <p:nvSpPr>
          <p:cNvPr id="3" name="Slide Number Placeholder 2">
            <a:extLst>
              <a:ext uri="{FF2B5EF4-FFF2-40B4-BE49-F238E27FC236}">
                <a16:creationId xmlns:a16="http://schemas.microsoft.com/office/drawing/2014/main" id="{4D8B1547-BBFB-4329-B285-9FA975D7FE50}"/>
              </a:ext>
            </a:extLst>
          </p:cNvPr>
          <p:cNvSpPr>
            <a:spLocks noGrp="1"/>
          </p:cNvSpPr>
          <p:nvPr>
            <p:ph type="sldNum" sz="quarter" idx="12"/>
          </p:nvPr>
        </p:nvSpPr>
        <p:spPr/>
        <p:txBody>
          <a:bodyPr/>
          <a:lstStyle/>
          <a:p>
            <a:fld id="{5F60D92C-7C53-448E-8B88-30E8A7CD79DD}" type="slidenum">
              <a:rPr lang="en-GB" smtClean="0"/>
              <a:pPr/>
              <a:t>42</a:t>
            </a:fld>
            <a:endParaRPr lang="en-GB" dirty="0"/>
          </a:p>
        </p:txBody>
      </p:sp>
      <p:sp>
        <p:nvSpPr>
          <p:cNvPr id="4" name="Title 3">
            <a:extLst>
              <a:ext uri="{FF2B5EF4-FFF2-40B4-BE49-F238E27FC236}">
                <a16:creationId xmlns:a16="http://schemas.microsoft.com/office/drawing/2014/main" id="{0AB0CF67-2373-4792-BB02-5DCA2E3D5D46}"/>
              </a:ext>
            </a:extLst>
          </p:cNvPr>
          <p:cNvSpPr>
            <a:spLocks noGrp="1"/>
          </p:cNvSpPr>
          <p:nvPr>
            <p:ph type="title"/>
          </p:nvPr>
        </p:nvSpPr>
        <p:spPr/>
        <p:txBody>
          <a:bodyPr>
            <a:normAutofit fontScale="90000"/>
          </a:bodyPr>
          <a:lstStyle/>
          <a:p>
            <a:br>
              <a:rPr lang="en-US" dirty="0"/>
            </a:br>
            <a:r>
              <a:rPr lang="en-US" dirty="0"/>
              <a:t>How different is this piece of writing?</a:t>
            </a:r>
            <a:br>
              <a:rPr lang="en-US" dirty="0"/>
            </a:br>
            <a:endParaRPr lang="en-US" dirty="0"/>
          </a:p>
        </p:txBody>
      </p:sp>
    </p:spTree>
    <p:extLst>
      <p:ext uri="{BB962C8B-B14F-4D97-AF65-F5344CB8AC3E}">
        <p14:creationId xmlns:p14="http://schemas.microsoft.com/office/powerpoint/2010/main" val="2420232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Analytical Para example.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189652" y="1481138"/>
            <a:ext cx="6764696" cy="45259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Analytical</a:t>
            </a:r>
          </a:p>
        </p:txBody>
      </p:sp>
    </p:spTree>
    <p:extLst>
      <p:ext uri="{BB962C8B-B14F-4D97-AF65-F5344CB8AC3E}">
        <p14:creationId xmlns:p14="http://schemas.microsoft.com/office/powerpoint/2010/main" val="1420507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76200"/>
            <a:ext cx="8915400" cy="6324600"/>
          </a:xfrm>
        </p:spPr>
      </p:pic>
    </p:spTree>
    <p:extLst>
      <p:ext uri="{BB962C8B-B14F-4D97-AF65-F5344CB8AC3E}">
        <p14:creationId xmlns:p14="http://schemas.microsoft.com/office/powerpoint/2010/main" val="2949484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Desktop\Capture1.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524000"/>
            <a:ext cx="7772400" cy="44957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Persuasive</a:t>
            </a:r>
          </a:p>
        </p:txBody>
      </p:sp>
    </p:spTree>
    <p:extLst>
      <p:ext uri="{BB962C8B-B14F-4D97-AF65-F5344CB8AC3E}">
        <p14:creationId xmlns:p14="http://schemas.microsoft.com/office/powerpoint/2010/main" val="171149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r>
              <a:rPr lang="en-US" dirty="0"/>
              <a:t>You will  use critical writing in the literature review to show where there is a gap or opportunity in the existing research</a:t>
            </a:r>
          </a:p>
          <a:p>
            <a:pPr lvl="0"/>
            <a:r>
              <a:rPr lang="en-US" dirty="0"/>
              <a:t>The methods section will be mostly descriptive to summarize the methods used to collect and analyze information</a:t>
            </a:r>
          </a:p>
          <a:p>
            <a:pPr lvl="0"/>
            <a:r>
              <a:rPr lang="en-US" dirty="0"/>
              <a:t>The results section will be mostly descriptive and analytical as you report on the data you collected</a:t>
            </a:r>
          </a:p>
          <a:p>
            <a:pPr lvl="0"/>
            <a:r>
              <a:rPr lang="en-US" dirty="0"/>
              <a:t>The discussion section is more analytical, as you relate your findings back to your research questions, and also persuasive, as you propose your interpretations of the findings.</a:t>
            </a:r>
          </a:p>
          <a:p>
            <a:endParaRPr lang="en-US" dirty="0"/>
          </a:p>
          <a:p>
            <a:endParaRPr lang="en-US" dirty="0"/>
          </a:p>
        </p:txBody>
      </p:sp>
      <p:sp>
        <p:nvSpPr>
          <p:cNvPr id="2" name="Title 1"/>
          <p:cNvSpPr>
            <a:spLocks noGrp="1"/>
          </p:cNvSpPr>
          <p:nvPr>
            <p:ph type="title"/>
          </p:nvPr>
        </p:nvSpPr>
        <p:spPr/>
        <p:txBody>
          <a:bodyPr>
            <a:normAutofit fontScale="90000"/>
          </a:bodyPr>
          <a:lstStyle/>
          <a:p>
            <a:r>
              <a:rPr lang="en-US" dirty="0"/>
              <a:t>How to Apply Different Types of Writings in </a:t>
            </a:r>
            <a:r>
              <a:rPr lang="en-US"/>
              <a:t>a  Report/Proposals?</a:t>
            </a:r>
            <a:endParaRPr lang="en-US" dirty="0"/>
          </a:p>
        </p:txBody>
      </p:sp>
    </p:spTree>
    <p:extLst>
      <p:ext uri="{BB962C8B-B14F-4D97-AF65-F5344CB8AC3E}">
        <p14:creationId xmlns:p14="http://schemas.microsoft.com/office/powerpoint/2010/main" val="3112041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AE16B-03B8-4E04-8EB7-E373384BE0EB}"/>
              </a:ext>
            </a:extLst>
          </p:cNvPr>
          <p:cNvSpPr>
            <a:spLocks noGrp="1"/>
          </p:cNvSpPr>
          <p:nvPr>
            <p:ph idx="1"/>
          </p:nvPr>
        </p:nvSpPr>
        <p:spPr>
          <a:xfrm>
            <a:off x="464234" y="1600200"/>
            <a:ext cx="8229600" cy="4525963"/>
          </a:xfrm>
        </p:spPr>
        <p:txBody>
          <a:bodyPr>
            <a:normAutofit lnSpcReduction="10000"/>
          </a:bodyPr>
          <a:lstStyle/>
          <a:p>
            <a:r>
              <a:rPr lang="en-US" dirty="0"/>
              <a:t>Academic integrity / academic honesty is the foundation for academic life. </a:t>
            </a:r>
          </a:p>
          <a:p>
            <a:r>
              <a:rPr lang="en-US" dirty="0"/>
              <a:t>The five fundamental values in this academic process are: honesty, trust, respect, fairness and responsibility. </a:t>
            </a:r>
          </a:p>
          <a:p>
            <a:r>
              <a:rPr lang="en-US" dirty="0"/>
              <a:t>Academic integrity is the commitment to live by these values. </a:t>
            </a:r>
          </a:p>
          <a:p>
            <a:r>
              <a:rPr lang="en-US" dirty="0"/>
              <a:t>Plagiarism is an aspect of academic integrity in which using another's ideas, words, theories, illustrations or graphics, opinions or facts without giving credit is dishonest.</a:t>
            </a:r>
          </a:p>
          <a:p>
            <a:endParaRPr lang="en-US" dirty="0"/>
          </a:p>
        </p:txBody>
      </p:sp>
      <p:sp>
        <p:nvSpPr>
          <p:cNvPr id="2" name="Title 1">
            <a:extLst>
              <a:ext uri="{FF2B5EF4-FFF2-40B4-BE49-F238E27FC236}">
                <a16:creationId xmlns:a16="http://schemas.microsoft.com/office/drawing/2014/main" id="{50C0827B-D043-4138-8DCD-0900CACE24CC}"/>
              </a:ext>
            </a:extLst>
          </p:cNvPr>
          <p:cNvSpPr>
            <a:spLocks noGrp="1"/>
          </p:cNvSpPr>
          <p:nvPr>
            <p:ph type="title"/>
          </p:nvPr>
        </p:nvSpPr>
        <p:spPr/>
        <p:txBody>
          <a:bodyPr/>
          <a:lstStyle/>
          <a:p>
            <a:r>
              <a:rPr lang="en-US" dirty="0"/>
              <a:t>Academic Integrity</a:t>
            </a:r>
          </a:p>
        </p:txBody>
      </p:sp>
    </p:spTree>
    <p:extLst>
      <p:ext uri="{BB962C8B-B14F-4D97-AF65-F5344CB8AC3E}">
        <p14:creationId xmlns:p14="http://schemas.microsoft.com/office/powerpoint/2010/main" val="3373869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C2AE4-1345-4A54-854E-89F968880E57}"/>
              </a:ext>
            </a:extLst>
          </p:cNvPr>
          <p:cNvSpPr>
            <a:spLocks noGrp="1"/>
          </p:cNvSpPr>
          <p:nvPr>
            <p:ph idx="1"/>
          </p:nvPr>
        </p:nvSpPr>
        <p:spPr/>
        <p:txBody>
          <a:bodyPr>
            <a:normAutofit fontScale="55000" lnSpcReduction="20000"/>
          </a:bodyPr>
          <a:lstStyle/>
          <a:p>
            <a:pPr marL="565150" indent="-457200">
              <a:defRPr/>
            </a:pPr>
            <a:r>
              <a:rPr lang="en-US" sz="2900" dirty="0"/>
              <a:t>Stephen Bailey, </a:t>
            </a:r>
            <a:r>
              <a:rPr lang="en-US" sz="2900" i="1" dirty="0"/>
              <a:t>Academic Writing: A Handbook for International Students</a:t>
            </a:r>
            <a:r>
              <a:rPr lang="en-US" sz="2900" dirty="0"/>
              <a:t>, 5th Edition, Special Indian Edition, Routledge, 2018.</a:t>
            </a:r>
          </a:p>
          <a:p>
            <a:pPr marL="565150" indent="-457200">
              <a:defRPr/>
            </a:pPr>
            <a:r>
              <a:rPr lang="en-US" sz="2900" dirty="0"/>
              <a:t>www.uefap.com (accessed on 5</a:t>
            </a:r>
            <a:r>
              <a:rPr lang="en-US" sz="2900" baseline="30000" dirty="0"/>
              <a:t>th</a:t>
            </a:r>
            <a:r>
              <a:rPr lang="en-US" sz="2900" dirty="0"/>
              <a:t> June 2021)</a:t>
            </a:r>
          </a:p>
          <a:p>
            <a:pPr marL="565150" indent="-457200">
              <a:defRPr/>
            </a:pPr>
            <a:r>
              <a:rPr lang="en-US" sz="2900" dirty="0">
                <a:hlinkClick r:id="rId2"/>
              </a:rPr>
              <a:t>https://academicintegrity.uoguelph.ca/</a:t>
            </a:r>
            <a:r>
              <a:rPr lang="en-US" sz="2900" dirty="0"/>
              <a:t> (accessed on 5</a:t>
            </a:r>
            <a:r>
              <a:rPr lang="en-US" sz="2900" baseline="30000" dirty="0"/>
              <a:t>th</a:t>
            </a:r>
            <a:r>
              <a:rPr lang="en-US" sz="2900" dirty="0"/>
              <a:t> June 2021)</a:t>
            </a:r>
          </a:p>
          <a:p>
            <a:pPr marL="565150" indent="-457200">
              <a:defRPr/>
            </a:pPr>
            <a:r>
              <a:rPr lang="en-US" sz="2900" dirty="0">
                <a:hlinkClick r:id="rId3"/>
              </a:rPr>
              <a:t>Note making - Wolfson College Academic Skills - </a:t>
            </a:r>
            <a:r>
              <a:rPr lang="en-US" sz="2900" dirty="0" err="1">
                <a:hlinkClick r:id="rId3"/>
              </a:rPr>
              <a:t>LibGuides</a:t>
            </a:r>
            <a:r>
              <a:rPr lang="en-US" sz="2900" dirty="0">
                <a:hlinkClick r:id="rId3"/>
              </a:rPr>
              <a:t> at University of Cambridge Subject Libraries</a:t>
            </a:r>
            <a:r>
              <a:rPr lang="en-US" sz="2900" dirty="0"/>
              <a:t> (accessed on 22</a:t>
            </a:r>
            <a:r>
              <a:rPr lang="en-US" sz="2900" baseline="30000" dirty="0"/>
              <a:t>nd</a:t>
            </a:r>
            <a:r>
              <a:rPr lang="en-US" sz="2900" dirty="0"/>
              <a:t> September, 2022)</a:t>
            </a:r>
          </a:p>
          <a:p>
            <a:pPr marL="565150" indent="-457200">
              <a:defRPr/>
            </a:pPr>
            <a:r>
              <a:rPr lang="en-US" sz="2900" dirty="0"/>
              <a:t>ASK Academic Skills (n.d.) 'The Power of the Paragraph', Available online: https://vimeo.com/44666462 [Accessed on 5th June 2019]</a:t>
            </a:r>
          </a:p>
          <a:p>
            <a:pPr marL="565150" indent="-457200">
              <a:defRPr/>
            </a:pPr>
            <a:r>
              <a:rPr lang="en-US" sz="2900" dirty="0"/>
              <a:t>Best Custom Writing (2018) 'The 4 Types of Academic Writing' Available </a:t>
            </a:r>
            <a:r>
              <a:rPr lang="en-US" sz="2900" dirty="0" err="1"/>
              <a:t>online:https</a:t>
            </a:r>
            <a:r>
              <a:rPr lang="en-US" sz="2900" dirty="0"/>
              <a:t>://www.bestcustomwriting.com/blog/types-of-academic-writing [Accessed on 5th June 2019]</a:t>
            </a:r>
          </a:p>
          <a:p>
            <a:pPr marL="565150" indent="-457200">
              <a:defRPr/>
            </a:pPr>
            <a:r>
              <a:rPr lang="en-US" sz="2900" dirty="0"/>
              <a:t>Branson, R. D. (2004) ‘The Anatomy of an Academic Article’ in Respiratory Care, Vol. 49 (October), No. 10. Available online: http://www.rcjournal.com/contents/10.04/10.04.1222.pdf [Accessed on 5th June 2019]</a:t>
            </a:r>
          </a:p>
          <a:p>
            <a:pPr marL="565150" indent="-457200">
              <a:defRPr/>
            </a:pPr>
            <a:r>
              <a:rPr lang="en-US" sz="2900" dirty="0"/>
              <a:t>English Skills One (2018) 'Unit II - Genres and Types of Academic Writing' Available online: https://www.englishskillsone.com/units-1-iv/c/0/i/21114864/unit-ii-genres-and-types-academic-writing [Accessed on 5th June 2019]</a:t>
            </a:r>
          </a:p>
          <a:p>
            <a:pPr marL="565150" indent="-457200">
              <a:defRPr/>
            </a:pPr>
            <a:endParaRPr lang="en-US" sz="2900" dirty="0"/>
          </a:p>
          <a:p>
            <a:pPr marL="0" indent="0">
              <a:buNone/>
            </a:pPr>
            <a:endParaRPr lang="en-US" dirty="0"/>
          </a:p>
        </p:txBody>
      </p:sp>
      <p:sp>
        <p:nvSpPr>
          <p:cNvPr id="2" name="Title 1">
            <a:extLst>
              <a:ext uri="{FF2B5EF4-FFF2-40B4-BE49-F238E27FC236}">
                <a16:creationId xmlns:a16="http://schemas.microsoft.com/office/drawing/2014/main" id="{A540F99C-2321-43F2-8748-9AE0C14A1F58}"/>
              </a:ext>
            </a:extLst>
          </p:cNvPr>
          <p:cNvSpPr>
            <a:spLocks noGrp="1"/>
          </p:cNvSpPr>
          <p:nvPr>
            <p:ph type="title"/>
          </p:nvPr>
        </p:nvSpPr>
        <p:spPr/>
        <p:txBody>
          <a:bodyPr/>
          <a:lstStyle/>
          <a:p>
            <a:r>
              <a:rPr lang="en-US"/>
              <a:t>References </a:t>
            </a:r>
          </a:p>
        </p:txBody>
      </p:sp>
    </p:spTree>
    <p:extLst>
      <p:ext uri="{BB962C8B-B14F-4D97-AF65-F5344CB8AC3E}">
        <p14:creationId xmlns:p14="http://schemas.microsoft.com/office/powerpoint/2010/main" val="2698667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E67167-796B-4B2B-BC89-248555D5FF32}"/>
              </a:ext>
            </a:extLst>
          </p:cNvPr>
          <p:cNvSpPr>
            <a:spLocks noGrp="1"/>
          </p:cNvSpPr>
          <p:nvPr>
            <p:ph idx="1"/>
          </p:nvPr>
        </p:nvSpPr>
        <p:spPr/>
        <p:txBody>
          <a:bodyPr>
            <a:normAutofit fontScale="62500" lnSpcReduction="20000"/>
          </a:bodyPr>
          <a:lstStyle/>
          <a:p>
            <a:pPr marL="177800" indent="-177800"/>
            <a:r>
              <a:rPr lang="en-GB" dirty="0">
                <a:latin typeface="Garamond" panose="02020404030301010803" pitchFamily="18" charset="0"/>
              </a:rPr>
              <a:t>Hartley, J. (2008) Academic Writing and Publishing: A practical handbook. New York: Routledge.</a:t>
            </a:r>
          </a:p>
          <a:p>
            <a:pPr marL="177800" indent="-177800"/>
            <a:r>
              <a:rPr lang="en-GB" dirty="0">
                <a:latin typeface="Garamond" panose="02020404030301010803" pitchFamily="18" charset="0"/>
              </a:rPr>
              <a:t>Lund University (2011) 'Academic Writing in English', Available online: https://awelu.srv.lu.se/sources-and-referencing/writing-acknowledgements/ [Accessed on 5th June 2019]</a:t>
            </a:r>
          </a:p>
          <a:p>
            <a:pPr marL="177800" indent="-177800"/>
            <a:r>
              <a:rPr lang="en-GB" dirty="0">
                <a:latin typeface="Garamond" panose="02020404030301010803" pitchFamily="18" charset="0"/>
              </a:rPr>
              <a:t>Medawar, P (1964) ‘Is the Scientific Paper a Fraud?’ Listener. 1963;70:377–378. Available Online: </a:t>
            </a:r>
            <a:r>
              <a:rPr lang="en-GB" u="sng" dirty="0">
                <a:latin typeface="Garamond" panose="02020404030301010803" pitchFamily="18" charset="0"/>
                <a:hlinkClick r:id="rId2"/>
              </a:rPr>
              <a:t>http://www.weizmann.ac.il/mcb/UriAlon/sites/mcb.UriAlon/files/uploads/medawar.pdf</a:t>
            </a:r>
            <a:r>
              <a:rPr lang="en-GB" dirty="0">
                <a:latin typeface="Garamond" panose="02020404030301010803" pitchFamily="18" charset="0"/>
              </a:rPr>
              <a:t> [Accessed on 5th June 2019]</a:t>
            </a:r>
          </a:p>
          <a:p>
            <a:pPr marL="177800" indent="-177800"/>
            <a:r>
              <a:rPr lang="en-GB" dirty="0">
                <a:latin typeface="Garamond" panose="02020404030301010803" pitchFamily="18" charset="0"/>
              </a:rPr>
              <a:t>Monash University (n.d.) 'Research and writing for assignments'. Available online: </a:t>
            </a:r>
            <a:r>
              <a:rPr lang="en-GB" u="sng" dirty="0">
                <a:latin typeface="Garamond" panose="02020404030301010803" pitchFamily="18" charset="0"/>
                <a:hlinkClick r:id="rId3"/>
              </a:rPr>
              <a:t>https://www.monash.edu/rlo/research-writing-assignments/writing/clear-communication/writing-clearly-concisely-and-precisely</a:t>
            </a:r>
            <a:r>
              <a:rPr lang="en-GB" dirty="0">
                <a:latin typeface="Garamond" panose="02020404030301010803" pitchFamily="18" charset="0"/>
              </a:rPr>
              <a:t> [Accessed on 6th June 2019]</a:t>
            </a:r>
          </a:p>
          <a:p>
            <a:pPr marL="177800" indent="-177800"/>
            <a:r>
              <a:rPr lang="en-GB" dirty="0">
                <a:latin typeface="Garamond" panose="02020404030301010803" pitchFamily="18" charset="0"/>
              </a:rPr>
              <a:t>NCSU Libraries (2009) 'Anatomy of a Scholarly Article' Available online: </a:t>
            </a:r>
            <a:r>
              <a:rPr lang="en-GB" u="sng" dirty="0">
                <a:latin typeface="Garamond" panose="02020404030301010803" pitchFamily="18" charset="0"/>
                <a:hlinkClick r:id="rId4"/>
              </a:rPr>
              <a:t>https://www.lib.ncsu.edu/tutorials/scholarly-articles/</a:t>
            </a:r>
            <a:r>
              <a:rPr lang="en-GB" dirty="0">
                <a:latin typeface="Garamond" panose="02020404030301010803" pitchFamily="18" charset="0"/>
              </a:rPr>
              <a:t> [Accessed on 5th June 2019]</a:t>
            </a:r>
          </a:p>
          <a:p>
            <a:pPr marL="177800" indent="-177800"/>
            <a:r>
              <a:rPr lang="en-GB" dirty="0">
                <a:latin typeface="Garamond" panose="02020404030301010803" pitchFamily="18" charset="0"/>
              </a:rPr>
              <a:t>UEFAP (n.d.) 'Features of Academic Writing'. Available online: </a:t>
            </a:r>
            <a:r>
              <a:rPr lang="en-GB" u="sng" dirty="0">
                <a:latin typeface="Garamond" panose="02020404030301010803" pitchFamily="18" charset="0"/>
                <a:hlinkClick r:id="rId5"/>
              </a:rPr>
              <a:t>http://www.uefap.com/writing/feature/precise.htm</a:t>
            </a:r>
            <a:r>
              <a:rPr lang="en-GB" dirty="0">
                <a:latin typeface="Garamond" panose="02020404030301010803" pitchFamily="18" charset="0"/>
              </a:rPr>
              <a:t> [Accessed on 6th June 2019]</a:t>
            </a:r>
          </a:p>
          <a:p>
            <a:pPr marL="177800" indent="-177800"/>
            <a:r>
              <a:rPr lang="en-GB" dirty="0">
                <a:latin typeface="Garamond" panose="02020404030301010803" pitchFamily="18" charset="0"/>
              </a:rPr>
              <a:t>University of Sydney (2019) 'Writing' Available online: </a:t>
            </a:r>
            <a:r>
              <a:rPr lang="en-GB" u="sng" dirty="0">
                <a:latin typeface="Garamond" panose="02020404030301010803" pitchFamily="18" charset="0"/>
                <a:hlinkClick r:id="rId6"/>
              </a:rPr>
              <a:t>https://sydney.edu.au/students/writing.html</a:t>
            </a:r>
            <a:r>
              <a:rPr lang="en-GB" dirty="0">
                <a:latin typeface="Garamond" panose="02020404030301010803" pitchFamily="18" charset="0"/>
              </a:rPr>
              <a:t> [Accessed on 5th June 2019]</a:t>
            </a:r>
          </a:p>
          <a:p>
            <a:endParaRPr lang="en-US" dirty="0"/>
          </a:p>
        </p:txBody>
      </p:sp>
      <p:sp>
        <p:nvSpPr>
          <p:cNvPr id="2" name="Title 1">
            <a:extLst>
              <a:ext uri="{FF2B5EF4-FFF2-40B4-BE49-F238E27FC236}">
                <a16:creationId xmlns:a16="http://schemas.microsoft.com/office/drawing/2014/main" id="{2F271FEE-5876-4939-830E-B3B73F0B7F57}"/>
              </a:ext>
            </a:extLst>
          </p:cNvPr>
          <p:cNvSpPr>
            <a:spLocks noGrp="1"/>
          </p:cNvSpPr>
          <p:nvPr>
            <p:ph type="title"/>
          </p:nvPr>
        </p:nvSpPr>
        <p:spPr/>
        <p:txBody>
          <a:bodyPr/>
          <a:lstStyle/>
          <a:p>
            <a:r>
              <a:rPr lang="en-US" dirty="0"/>
              <a:t>References (Contd.)</a:t>
            </a:r>
          </a:p>
        </p:txBody>
      </p:sp>
    </p:spTree>
    <p:extLst>
      <p:ext uri="{BB962C8B-B14F-4D97-AF65-F5344CB8AC3E}">
        <p14:creationId xmlns:p14="http://schemas.microsoft.com/office/powerpoint/2010/main" val="382882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Persuasive purpose– argumentative writing </a:t>
            </a:r>
          </a:p>
          <a:p>
            <a:pPr marL="109728" indent="0">
              <a:buNone/>
            </a:pPr>
            <a:endParaRPr lang="en-US" dirty="0"/>
          </a:p>
          <a:p>
            <a:r>
              <a:rPr lang="en-US" dirty="0"/>
              <a:t>To give an answer to a question </a:t>
            </a:r>
          </a:p>
          <a:p>
            <a:pPr marL="109728" indent="0">
              <a:buNone/>
            </a:pPr>
            <a:endParaRPr lang="en-US" dirty="0"/>
          </a:p>
          <a:p>
            <a:pPr marL="109728" indent="0">
              <a:buNone/>
            </a:pPr>
            <a:endParaRPr lang="en-US" dirty="0"/>
          </a:p>
          <a:p>
            <a:r>
              <a:rPr lang="en-US" dirty="0"/>
              <a:t>Make your readers accept your answer. </a:t>
            </a:r>
          </a:p>
          <a:p>
            <a:pPr marL="109728" indent="0">
              <a:buNone/>
            </a:pPr>
            <a:endParaRPr lang="en-US" dirty="0"/>
          </a:p>
          <a:p>
            <a:pPr marL="109728" indent="0">
              <a:buNone/>
            </a:pPr>
            <a:endParaRPr lang="en-US" dirty="0"/>
          </a:p>
          <a:p>
            <a:r>
              <a:rPr lang="en-US" dirty="0"/>
              <a:t>Should support your answer using reason and evidence</a:t>
            </a:r>
          </a:p>
        </p:txBody>
      </p:sp>
      <p:sp>
        <p:nvSpPr>
          <p:cNvPr id="2" name="Title 1"/>
          <p:cNvSpPr>
            <a:spLocks noGrp="1"/>
          </p:cNvSpPr>
          <p:nvPr>
            <p:ph type="title"/>
          </p:nvPr>
        </p:nvSpPr>
        <p:spPr/>
        <p:txBody>
          <a:bodyPr/>
          <a:lstStyle/>
          <a:p>
            <a:r>
              <a:rPr lang="en-US" dirty="0"/>
              <a:t>Purpose of Academic writing </a:t>
            </a:r>
          </a:p>
        </p:txBody>
      </p:sp>
    </p:spTree>
    <p:extLst>
      <p:ext uri="{BB962C8B-B14F-4D97-AF65-F5344CB8AC3E}">
        <p14:creationId xmlns:p14="http://schemas.microsoft.com/office/powerpoint/2010/main" val="3426382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en-US" b="1" dirty="0">
                <a:latin typeface="Bradley Hand ITC" pitchFamily="66" charset="0"/>
              </a:rPr>
              <a:t>                         </a:t>
            </a:r>
            <a:r>
              <a:rPr lang="en-US" sz="7200" b="1" dirty="0">
                <a:solidFill>
                  <a:schemeClr val="accent1"/>
                </a:solidFill>
                <a:latin typeface="Blackadder ITC" panose="04020505051007020D02" pitchFamily="82" charset="0"/>
              </a:rPr>
              <a:t>Thank you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164" y="1981200"/>
            <a:ext cx="7197436"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91200" y="1752600"/>
            <a:ext cx="1295400" cy="369332"/>
          </a:xfrm>
          <a:prstGeom prst="rect">
            <a:avLst/>
          </a:prstGeom>
          <a:noFill/>
        </p:spPr>
        <p:txBody>
          <a:bodyPr wrap="square" rtlCol="0">
            <a:spAutoFit/>
          </a:bodyPr>
          <a:lstStyle/>
          <a:p>
            <a:r>
              <a:rPr lang="en-US" dirty="0">
                <a:latin typeface="Berlin Sans FB" pitchFamily="34" charset="0"/>
              </a:rPr>
              <a:t>  </a:t>
            </a:r>
          </a:p>
        </p:txBody>
      </p:sp>
    </p:spTree>
    <p:extLst>
      <p:ext uri="{BB962C8B-B14F-4D97-AF65-F5344CB8AC3E}">
        <p14:creationId xmlns:p14="http://schemas.microsoft.com/office/powerpoint/2010/main" val="383886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Analytical purpose–  analyze papers - critical analyses</a:t>
            </a:r>
          </a:p>
          <a:p>
            <a:pPr marL="109728" indent="0">
              <a:buNone/>
            </a:pPr>
            <a:endParaRPr lang="en-US" dirty="0"/>
          </a:p>
          <a:p>
            <a:r>
              <a:rPr lang="en-US" dirty="0"/>
              <a:t>To explain and evaluate possible answers to your question</a:t>
            </a:r>
          </a:p>
          <a:p>
            <a:pPr marL="109728" indent="0">
              <a:buNone/>
            </a:pPr>
            <a:endParaRPr lang="en-US" dirty="0"/>
          </a:p>
          <a:p>
            <a:r>
              <a:rPr lang="en-US" dirty="0"/>
              <a:t>Investigate causes, examine effects, evaluate effectiveness ,assess ways to solve problems,</a:t>
            </a:r>
          </a:p>
        </p:txBody>
      </p:sp>
      <p:sp>
        <p:nvSpPr>
          <p:cNvPr id="2" name="Title 1"/>
          <p:cNvSpPr>
            <a:spLocks noGrp="1"/>
          </p:cNvSpPr>
          <p:nvPr>
            <p:ph type="title"/>
          </p:nvPr>
        </p:nvSpPr>
        <p:spPr/>
        <p:txBody>
          <a:bodyPr/>
          <a:lstStyle/>
          <a:p>
            <a:r>
              <a:rPr lang="en-US" dirty="0"/>
              <a:t>Purpose of Academic writing </a:t>
            </a:r>
          </a:p>
        </p:txBody>
      </p:sp>
    </p:spTree>
    <p:extLst>
      <p:ext uri="{BB962C8B-B14F-4D97-AF65-F5344CB8AC3E}">
        <p14:creationId xmlns:p14="http://schemas.microsoft.com/office/powerpoint/2010/main" val="191375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Analytical - find the relationships between various ideas, or analyze other people’s arguments. </a:t>
            </a:r>
          </a:p>
          <a:p>
            <a:pPr marL="109728" indent="0">
              <a:buNone/>
            </a:pPr>
            <a:endParaRPr lang="en-US" dirty="0"/>
          </a:p>
          <a:p>
            <a:pPr marL="109728" indent="0">
              <a:buNone/>
            </a:pPr>
            <a:endParaRPr lang="en-US" dirty="0"/>
          </a:p>
          <a:p>
            <a:r>
              <a:rPr lang="en-US" dirty="0"/>
              <a:t> Synthesize   the different arguments  and come up with your own answer to the question. </a:t>
            </a:r>
          </a:p>
          <a:p>
            <a:endParaRPr lang="en-US" dirty="0"/>
          </a:p>
        </p:txBody>
      </p:sp>
      <p:sp>
        <p:nvSpPr>
          <p:cNvPr id="3" name="Title 2"/>
          <p:cNvSpPr>
            <a:spLocks noGrp="1"/>
          </p:cNvSpPr>
          <p:nvPr>
            <p:ph type="title"/>
          </p:nvPr>
        </p:nvSpPr>
        <p:spPr/>
        <p:txBody>
          <a:bodyPr/>
          <a:lstStyle/>
          <a:p>
            <a:r>
              <a:rPr lang="en-US" dirty="0"/>
              <a:t>Purpose of Academic Writing </a:t>
            </a:r>
          </a:p>
        </p:txBody>
      </p:sp>
    </p:spTree>
    <p:extLst>
      <p:ext uri="{BB962C8B-B14F-4D97-AF65-F5344CB8AC3E}">
        <p14:creationId xmlns:p14="http://schemas.microsoft.com/office/powerpoint/2010/main" val="39316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Informative academic writing</a:t>
            </a:r>
          </a:p>
          <a:p>
            <a:pPr marL="109728" indent="0">
              <a:buNone/>
            </a:pPr>
            <a:endParaRPr lang="en-US" dirty="0"/>
          </a:p>
          <a:p>
            <a:r>
              <a:rPr lang="en-US" dirty="0"/>
              <a:t>To explain possible answers to your question </a:t>
            </a:r>
          </a:p>
          <a:p>
            <a:pPr marL="109728" indent="0">
              <a:buNone/>
            </a:pPr>
            <a:endParaRPr lang="en-US" dirty="0"/>
          </a:p>
          <a:p>
            <a:r>
              <a:rPr lang="en-US" dirty="0"/>
              <a:t>Give  the readers new information about your topic. </a:t>
            </a:r>
          </a:p>
          <a:p>
            <a:pPr marL="109728" indent="0">
              <a:buNone/>
            </a:pPr>
            <a:endParaRPr lang="en-US" dirty="0"/>
          </a:p>
          <a:p>
            <a:r>
              <a:rPr lang="en-US" dirty="0"/>
              <a:t>Differs from an analytical topic  - you do not push your viewpoint on the readers -  rather provide new facts/information</a:t>
            </a:r>
          </a:p>
          <a:p>
            <a:endParaRPr lang="en-US" dirty="0"/>
          </a:p>
        </p:txBody>
      </p:sp>
      <p:sp>
        <p:nvSpPr>
          <p:cNvPr id="2" name="Title 1"/>
          <p:cNvSpPr>
            <a:spLocks noGrp="1"/>
          </p:cNvSpPr>
          <p:nvPr>
            <p:ph type="title"/>
          </p:nvPr>
        </p:nvSpPr>
        <p:spPr/>
        <p:txBody>
          <a:bodyPr/>
          <a:lstStyle/>
          <a:p>
            <a:r>
              <a:rPr lang="en-US" dirty="0"/>
              <a:t>Purpose of Academic Writing </a:t>
            </a:r>
          </a:p>
        </p:txBody>
      </p:sp>
    </p:spTree>
    <p:extLst>
      <p:ext uri="{BB962C8B-B14F-4D97-AF65-F5344CB8AC3E}">
        <p14:creationId xmlns:p14="http://schemas.microsoft.com/office/powerpoint/2010/main" val="73860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96C73-8CA9-4884-9D5E-2CE7CADE6DCD}"/>
              </a:ext>
            </a:extLst>
          </p:cNvPr>
          <p:cNvSpPr>
            <a:spLocks noGrp="1"/>
          </p:cNvSpPr>
          <p:nvPr>
            <p:ph idx="1"/>
          </p:nvPr>
        </p:nvSpPr>
        <p:spPr/>
        <p:txBody>
          <a:bodyPr>
            <a:normAutofit/>
          </a:bodyPr>
          <a:lstStyle/>
          <a:p>
            <a:pPr marL="457200" indent="-457200">
              <a:buFont typeface="Wingdings" panose="05000000000000000000" pitchFamily="2" charset="2"/>
              <a:buChar char="q"/>
              <a:defRPr/>
            </a:pPr>
            <a:endParaRPr lang="en-US" dirty="0"/>
          </a:p>
          <a:p>
            <a:pPr>
              <a:defRPr/>
            </a:pPr>
            <a:r>
              <a:rPr lang="en-US" dirty="0"/>
              <a:t>Formal vocabulary</a:t>
            </a:r>
          </a:p>
          <a:p>
            <a:pPr marL="0" indent="0">
              <a:buNone/>
              <a:defRPr/>
            </a:pPr>
            <a:endParaRPr lang="en-US" dirty="0"/>
          </a:p>
          <a:p>
            <a:pPr>
              <a:defRPr/>
            </a:pPr>
            <a:r>
              <a:rPr lang="en-US" dirty="0"/>
              <a:t>Precision</a:t>
            </a:r>
          </a:p>
          <a:p>
            <a:pPr marL="0" indent="0">
              <a:buNone/>
              <a:defRPr/>
            </a:pPr>
            <a:endParaRPr lang="en-US" dirty="0"/>
          </a:p>
          <a:p>
            <a:pPr>
              <a:defRPr/>
            </a:pPr>
            <a:r>
              <a:rPr lang="en-US" dirty="0"/>
              <a:t>Objectivity</a:t>
            </a:r>
          </a:p>
          <a:p>
            <a:pPr marL="0" indent="0">
              <a:buNone/>
              <a:defRPr/>
            </a:pPr>
            <a:endParaRPr lang="en-US" dirty="0"/>
          </a:p>
          <a:p>
            <a:pPr marL="0" indent="0">
              <a:buNone/>
              <a:defRPr/>
            </a:pPr>
            <a:endParaRPr lang="en-US" dirty="0"/>
          </a:p>
          <a:p>
            <a:pPr marL="457200" indent="-457200">
              <a:buFont typeface="Wingdings" panose="05000000000000000000" pitchFamily="2" charset="2"/>
              <a:buChar char="q"/>
              <a:defRPr/>
            </a:pPr>
            <a:endParaRPr lang="en-US" dirty="0"/>
          </a:p>
          <a:p>
            <a:endParaRPr lang="en-US" dirty="0"/>
          </a:p>
        </p:txBody>
      </p:sp>
      <p:sp>
        <p:nvSpPr>
          <p:cNvPr id="2" name="Title 1">
            <a:extLst>
              <a:ext uri="{FF2B5EF4-FFF2-40B4-BE49-F238E27FC236}">
                <a16:creationId xmlns:a16="http://schemas.microsoft.com/office/drawing/2014/main" id="{93E21452-4F5C-497C-8AAD-019A0A91579F}"/>
              </a:ext>
            </a:extLst>
          </p:cNvPr>
          <p:cNvSpPr>
            <a:spLocks noGrp="1"/>
          </p:cNvSpPr>
          <p:nvPr>
            <p:ph type="title"/>
          </p:nvPr>
        </p:nvSpPr>
        <p:spPr/>
        <p:txBody>
          <a:bodyPr>
            <a:normAutofit fontScale="90000"/>
          </a:bodyPr>
          <a:lstStyle/>
          <a:p>
            <a:r>
              <a:rPr lang="en-US" dirty="0"/>
              <a:t>Characteristics of Academic writing </a:t>
            </a:r>
          </a:p>
        </p:txBody>
      </p:sp>
    </p:spTree>
    <p:extLst>
      <p:ext uri="{BB962C8B-B14F-4D97-AF65-F5344CB8AC3E}">
        <p14:creationId xmlns:p14="http://schemas.microsoft.com/office/powerpoint/2010/main" val="4128414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2070</TotalTime>
  <Words>3860</Words>
  <Application>Microsoft Macintosh PowerPoint</Application>
  <PresentationFormat>On-screen Show (4:3)</PresentationFormat>
  <Paragraphs>374</Paragraphs>
  <Slides>50</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Arial</vt:lpstr>
      <vt:lpstr>Berlin Sans FB</vt:lpstr>
      <vt:lpstr>Blackadder ITC</vt:lpstr>
      <vt:lpstr>Bradley Hand ITC</vt:lpstr>
      <vt:lpstr>Calibri</vt:lpstr>
      <vt:lpstr>Garamond</vt:lpstr>
      <vt:lpstr>Lucida Sans Unicode</vt:lpstr>
      <vt:lpstr>Times New Roman</vt:lpstr>
      <vt:lpstr>Verdana</vt:lpstr>
      <vt:lpstr>Wingdings</vt:lpstr>
      <vt:lpstr>Wingdings 2</vt:lpstr>
      <vt:lpstr>Wingdings 3</vt:lpstr>
      <vt:lpstr>Concourse</vt:lpstr>
      <vt:lpstr>Academic Writing And Its Types</vt:lpstr>
      <vt:lpstr> Academic writing  </vt:lpstr>
      <vt:lpstr>Examples of academic writing </vt:lpstr>
      <vt:lpstr>Purpose of Academic writing </vt:lpstr>
      <vt:lpstr>Purpose of Academic writing </vt:lpstr>
      <vt:lpstr>Purpose of Academic writing </vt:lpstr>
      <vt:lpstr>Purpose of Academic Writing </vt:lpstr>
      <vt:lpstr>Purpose of Academic Writing </vt:lpstr>
      <vt:lpstr>Characteristics of Academic writing </vt:lpstr>
      <vt:lpstr>Formal vocabulary </vt:lpstr>
      <vt:lpstr>Formal vocabulary </vt:lpstr>
      <vt:lpstr>Precision </vt:lpstr>
      <vt:lpstr>Objectivity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 Academic writing Note making- Skill</vt:lpstr>
      <vt:lpstr>Process – Academic writing Note making </vt:lpstr>
      <vt:lpstr>Note Making – Approaches Linear </vt:lpstr>
      <vt:lpstr>Note making - Pattern</vt:lpstr>
      <vt:lpstr>Note making – Columns </vt:lpstr>
      <vt:lpstr>Note making - stages</vt:lpstr>
      <vt:lpstr>Types Of Academic Writing</vt:lpstr>
      <vt:lpstr>Descriptive</vt:lpstr>
      <vt:lpstr>Analytical</vt:lpstr>
      <vt:lpstr>Analytical (Contd.)</vt:lpstr>
      <vt:lpstr>Tips for Analytical Writing</vt:lpstr>
      <vt:lpstr>Persuasive Writing</vt:lpstr>
      <vt:lpstr>Persuasive Writing </vt:lpstr>
      <vt:lpstr>Tips for persuasive Writing</vt:lpstr>
      <vt:lpstr>Critical Writing</vt:lpstr>
      <vt:lpstr>Critical Writing</vt:lpstr>
      <vt:lpstr>Tips for Critical Writing</vt:lpstr>
      <vt:lpstr>Sample  Paragraphs</vt:lpstr>
      <vt:lpstr>Cont..</vt:lpstr>
      <vt:lpstr>PowerPoint Presentation</vt:lpstr>
      <vt:lpstr> How different is this piece of writing? </vt:lpstr>
      <vt:lpstr>Analytical</vt:lpstr>
      <vt:lpstr>PowerPoint Presentation</vt:lpstr>
      <vt:lpstr>Persuasive</vt:lpstr>
      <vt:lpstr>How to Apply Different Types of Writings in a  Report/Proposals?</vt:lpstr>
      <vt:lpstr>Academic Integrity</vt:lpstr>
      <vt:lpstr>References </vt:lpstr>
      <vt:lpstr>References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The Process of Writing</dc:title>
  <dc:creator>Shalini</dc:creator>
  <cp:lastModifiedBy>Geetha B</cp:lastModifiedBy>
  <cp:revision>67</cp:revision>
  <dcterms:created xsi:type="dcterms:W3CDTF">2021-01-12T04:01:29Z</dcterms:created>
  <dcterms:modified xsi:type="dcterms:W3CDTF">2024-08-07T14:32:36Z</dcterms:modified>
</cp:coreProperties>
</file>