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42"/>
  </p:notesMasterIdLst>
  <p:sldIdLst>
    <p:sldId id="256" r:id="rId3"/>
    <p:sldId id="257" r:id="rId4"/>
    <p:sldId id="258" r:id="rId5"/>
    <p:sldId id="259" r:id="rId6"/>
    <p:sldId id="299" r:id="rId7"/>
    <p:sldId id="261" r:id="rId8"/>
    <p:sldId id="262" r:id="rId9"/>
    <p:sldId id="263" r:id="rId10"/>
    <p:sldId id="264" r:id="rId11"/>
    <p:sldId id="265" r:id="rId12"/>
    <p:sldId id="266" r:id="rId13"/>
    <p:sldId id="267" r:id="rId14"/>
    <p:sldId id="300" r:id="rId15"/>
    <p:sldId id="268" r:id="rId16"/>
    <p:sldId id="269" r:id="rId17"/>
    <p:sldId id="270" r:id="rId18"/>
    <p:sldId id="271" r:id="rId19"/>
    <p:sldId id="272" r:id="rId20"/>
    <p:sldId id="273" r:id="rId21"/>
    <p:sldId id="274" r:id="rId22"/>
    <p:sldId id="277" r:id="rId23"/>
    <p:sldId id="302" r:id="rId24"/>
    <p:sldId id="280" r:id="rId25"/>
    <p:sldId id="281" r:id="rId26"/>
    <p:sldId id="282" r:id="rId27"/>
    <p:sldId id="283" r:id="rId28"/>
    <p:sldId id="284" r:id="rId29"/>
    <p:sldId id="285" r:id="rId30"/>
    <p:sldId id="301" r:id="rId31"/>
    <p:sldId id="288" r:id="rId32"/>
    <p:sldId id="290" r:id="rId33"/>
    <p:sldId id="291" r:id="rId34"/>
    <p:sldId id="292" r:id="rId35"/>
    <p:sldId id="293" r:id="rId36"/>
    <p:sldId id="294" r:id="rId37"/>
    <p:sldId id="295" r:id="rId38"/>
    <p:sldId id="296" r:id="rId39"/>
    <p:sldId id="297" r:id="rId40"/>
    <p:sldId id="298" r:id="rId41"/>
  </p:sldIdLst>
  <p:sldSz cx="9144000" cy="6858000" type="screen4x3"/>
  <p:notesSz cx="6858000" cy="9144000"/>
  <p:embeddedFontLst>
    <p:embeddedFont>
      <p:font typeface="Garamond" panose="02020404030301010803" pitchFamily="18"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0" roundtripDataSignature="AMtx7mi+eaI0+5VHAQA1pQF/KZ/fhHFKX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olano Da Silv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C9D7C6-3DBB-4953-AE40-FDBF9FBAC61D}">
  <a:tblStyle styleId="{E5C9D7C6-3DBB-4953-AE40-FDBF9FBAC61D}" styleName="Table_0">
    <a:wholeTbl>
      <a:tcTxStyle b="off" i="off">
        <a:font>
          <a:latin typeface="Garamond"/>
          <a:ea typeface="Garamond"/>
          <a:cs typeface="Garamond"/>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9595" autoAdjust="0"/>
  </p:normalViewPr>
  <p:slideViewPr>
    <p:cSldViewPr snapToGrid="0">
      <p:cViewPr varScale="1">
        <p:scale>
          <a:sx n="87" d="100"/>
          <a:sy n="87" d="100"/>
        </p:scale>
        <p:origin x="116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61"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2.fntdata"/><Relationship Id="rId60" Type="http://customschemas.google.com/relationships/presentationmetadata" Target="metadata"/><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1.fntdata"/><Relationship Id="rId64"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4.fntdata"/><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8-19T06:51:51.706" idx="1">
    <p:pos x="10" y="10"/>
    <p:text>Perhaps slides 3 &amp; 4 should be rephrased as technical communication and then we move to technical reports?</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bYZRxtY"/>
      </p:ext>
    </p:extLst>
  </p:cm>
</p:cmLst>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42442B-E47D-4F74-A0C4-463E59E80683}" type="doc">
      <dgm:prSet loTypeId="urn:microsoft.com/office/officeart/2005/8/layout/hierarchy2" loCatId="hierarchy" qsTypeId="urn:microsoft.com/office/officeart/2005/8/quickstyle/simple1" qsCatId="simple" csTypeId="urn:microsoft.com/office/officeart/2005/8/colors/accent2_1" csCatId="accent2" phldr="1"/>
      <dgm:spPr/>
      <dgm:t>
        <a:bodyPr/>
        <a:lstStyle/>
        <a:p>
          <a:endParaRPr lang="en-US"/>
        </a:p>
      </dgm:t>
    </dgm:pt>
    <dgm:pt modelId="{015D239E-D6AC-4C28-B86C-6C1C05639938}">
      <dgm:prSet phldrT="[Text]" custT="1"/>
      <dgm:spPr/>
      <dgm:t>
        <a:bodyPr/>
        <a:lstStyle/>
        <a:p>
          <a:r>
            <a:rPr lang="en-US" sz="2000" dirty="0"/>
            <a:t>Technical communication</a:t>
          </a:r>
        </a:p>
      </dgm:t>
    </dgm:pt>
    <dgm:pt modelId="{CB9C188B-E6A0-4DC6-B5EF-3DDDDA35E768}" type="parTrans" cxnId="{02EBDB6F-98FF-4B43-AD25-907F5576DD6E}">
      <dgm:prSet/>
      <dgm:spPr/>
      <dgm:t>
        <a:bodyPr/>
        <a:lstStyle/>
        <a:p>
          <a:endParaRPr lang="en-US"/>
        </a:p>
      </dgm:t>
    </dgm:pt>
    <dgm:pt modelId="{C240B83E-87DB-4AC9-B637-238C763CA490}" type="sibTrans" cxnId="{02EBDB6F-98FF-4B43-AD25-907F5576DD6E}">
      <dgm:prSet/>
      <dgm:spPr/>
      <dgm:t>
        <a:bodyPr/>
        <a:lstStyle/>
        <a:p>
          <a:endParaRPr lang="en-US"/>
        </a:p>
      </dgm:t>
    </dgm:pt>
    <dgm:pt modelId="{9DF2350D-4495-49F8-B38A-F5837362A32C}">
      <dgm:prSet phldrT="[Text]" custT="1"/>
      <dgm:spPr/>
      <dgm:t>
        <a:bodyPr/>
        <a:lstStyle/>
        <a:p>
          <a:r>
            <a:rPr lang="en-US" sz="2000" dirty="0"/>
            <a:t>Written</a:t>
          </a:r>
        </a:p>
      </dgm:t>
    </dgm:pt>
    <dgm:pt modelId="{CEC8467D-9594-47A6-B677-C57FF4C39C3B}" type="parTrans" cxnId="{DC781918-3C79-417C-B9C2-2B64453B9F0F}">
      <dgm:prSet/>
      <dgm:spPr/>
      <dgm:t>
        <a:bodyPr/>
        <a:lstStyle/>
        <a:p>
          <a:endParaRPr lang="en-US"/>
        </a:p>
      </dgm:t>
    </dgm:pt>
    <dgm:pt modelId="{AF91A2C3-6DA2-4E21-A2AE-F8123FE38126}" type="sibTrans" cxnId="{DC781918-3C79-417C-B9C2-2B64453B9F0F}">
      <dgm:prSet/>
      <dgm:spPr/>
      <dgm:t>
        <a:bodyPr/>
        <a:lstStyle/>
        <a:p>
          <a:endParaRPr lang="en-US"/>
        </a:p>
      </dgm:t>
    </dgm:pt>
    <dgm:pt modelId="{2B4CC3E9-5067-4F1D-B53C-93D1C4669FF6}">
      <dgm:prSet phldrT="[Text]" custT="1"/>
      <dgm:spPr/>
      <dgm:t>
        <a:bodyPr/>
        <a:lstStyle/>
        <a:p>
          <a:r>
            <a:rPr lang="en-US" sz="2000" dirty="0"/>
            <a:t>Oral/Visual</a:t>
          </a:r>
        </a:p>
      </dgm:t>
    </dgm:pt>
    <dgm:pt modelId="{131CE574-A934-4DA3-BB8F-418F413CFE53}" type="sibTrans" cxnId="{64DD828B-E6D2-4521-8851-F6164FD25266}">
      <dgm:prSet/>
      <dgm:spPr/>
      <dgm:t>
        <a:bodyPr/>
        <a:lstStyle/>
        <a:p>
          <a:endParaRPr lang="en-US"/>
        </a:p>
      </dgm:t>
    </dgm:pt>
    <dgm:pt modelId="{DB21087B-B326-4136-AB30-2D51FA0C1F63}" type="parTrans" cxnId="{64DD828B-E6D2-4521-8851-F6164FD25266}">
      <dgm:prSet/>
      <dgm:spPr/>
      <dgm:t>
        <a:bodyPr/>
        <a:lstStyle/>
        <a:p>
          <a:endParaRPr lang="en-US"/>
        </a:p>
      </dgm:t>
    </dgm:pt>
    <dgm:pt modelId="{F2A08849-8784-4526-B267-60DAC9169890}">
      <dgm:prSet phldrT="[Text]"/>
      <dgm:spPr/>
      <dgm:t>
        <a:bodyPr/>
        <a:lstStyle/>
        <a:p>
          <a:r>
            <a:rPr lang="en-US" dirty="0"/>
            <a:t>Specialized Technical Information</a:t>
          </a:r>
        </a:p>
      </dgm:t>
    </dgm:pt>
    <dgm:pt modelId="{7D2C80B6-DF7C-4317-8ACE-EC47DFE12DD8}" type="parTrans" cxnId="{FB24C5EC-7236-431E-BD11-C5FAC24114B7}">
      <dgm:prSet/>
      <dgm:spPr/>
      <dgm:t>
        <a:bodyPr/>
        <a:lstStyle/>
        <a:p>
          <a:endParaRPr lang="en-US"/>
        </a:p>
      </dgm:t>
    </dgm:pt>
    <dgm:pt modelId="{82F6F4F4-5553-40D6-ACA2-7C65758E65CD}" type="sibTrans" cxnId="{FB24C5EC-7236-431E-BD11-C5FAC24114B7}">
      <dgm:prSet/>
      <dgm:spPr/>
      <dgm:t>
        <a:bodyPr/>
        <a:lstStyle/>
        <a:p>
          <a:endParaRPr lang="en-US"/>
        </a:p>
      </dgm:t>
    </dgm:pt>
    <dgm:pt modelId="{BDEEC5DA-D9DF-4D87-9679-2F7591A1AE58}">
      <dgm:prSet phldrT="[Text]"/>
      <dgm:spPr/>
      <dgm:t>
        <a:bodyPr/>
        <a:lstStyle/>
        <a:p>
          <a:r>
            <a:rPr lang="en-US" dirty="0"/>
            <a:t>Mediation related writing</a:t>
          </a:r>
        </a:p>
      </dgm:t>
    </dgm:pt>
    <dgm:pt modelId="{0C0E8870-9EC1-4C54-9A51-4089657B13C9}" type="parTrans" cxnId="{81638240-3C56-444B-AED1-0FBAFCFF5725}">
      <dgm:prSet/>
      <dgm:spPr/>
      <dgm:t>
        <a:bodyPr/>
        <a:lstStyle/>
        <a:p>
          <a:endParaRPr lang="en-US"/>
        </a:p>
      </dgm:t>
    </dgm:pt>
    <dgm:pt modelId="{C7337A4A-6076-42CD-A30E-0595F4EED1D4}" type="sibTrans" cxnId="{81638240-3C56-444B-AED1-0FBAFCFF5725}">
      <dgm:prSet/>
      <dgm:spPr/>
      <dgm:t>
        <a:bodyPr/>
        <a:lstStyle/>
        <a:p>
          <a:endParaRPr lang="en-US"/>
        </a:p>
      </dgm:t>
    </dgm:pt>
    <dgm:pt modelId="{40238446-BAC1-40DD-9B7A-558770DB914A}" type="pres">
      <dgm:prSet presAssocID="{5142442B-E47D-4F74-A0C4-463E59E80683}" presName="diagram" presStyleCnt="0">
        <dgm:presLayoutVars>
          <dgm:chPref val="1"/>
          <dgm:dir/>
          <dgm:animOne val="branch"/>
          <dgm:animLvl val="lvl"/>
          <dgm:resizeHandles val="exact"/>
        </dgm:presLayoutVars>
      </dgm:prSet>
      <dgm:spPr/>
    </dgm:pt>
    <dgm:pt modelId="{5AD2C56E-E088-4A9A-A966-4F35EEDB93B0}" type="pres">
      <dgm:prSet presAssocID="{015D239E-D6AC-4C28-B86C-6C1C05639938}" presName="root1" presStyleCnt="0"/>
      <dgm:spPr/>
    </dgm:pt>
    <dgm:pt modelId="{25D3E562-16F7-42BF-81A6-80F52E9DA933}" type="pres">
      <dgm:prSet presAssocID="{015D239E-D6AC-4C28-B86C-6C1C05639938}" presName="LevelOneTextNode" presStyleLbl="node0" presStyleIdx="0" presStyleCnt="1">
        <dgm:presLayoutVars>
          <dgm:chPref val="3"/>
        </dgm:presLayoutVars>
      </dgm:prSet>
      <dgm:spPr/>
    </dgm:pt>
    <dgm:pt modelId="{A573114D-48F3-48F2-9886-9A547A6F5A9C}" type="pres">
      <dgm:prSet presAssocID="{015D239E-D6AC-4C28-B86C-6C1C05639938}" presName="level2hierChild" presStyleCnt="0"/>
      <dgm:spPr/>
    </dgm:pt>
    <dgm:pt modelId="{F0FFF019-ED66-4F00-974F-78F226CB1ACB}" type="pres">
      <dgm:prSet presAssocID="{CEC8467D-9594-47A6-B677-C57FF4C39C3B}" presName="conn2-1" presStyleLbl="parChTrans1D2" presStyleIdx="0" presStyleCnt="2"/>
      <dgm:spPr/>
    </dgm:pt>
    <dgm:pt modelId="{EBC939FD-B40E-408F-BCFD-CB0CB1570451}" type="pres">
      <dgm:prSet presAssocID="{CEC8467D-9594-47A6-B677-C57FF4C39C3B}" presName="connTx" presStyleLbl="parChTrans1D2" presStyleIdx="0" presStyleCnt="2"/>
      <dgm:spPr/>
    </dgm:pt>
    <dgm:pt modelId="{AC9C8DF6-1C08-4C68-928C-9319DBE48EFB}" type="pres">
      <dgm:prSet presAssocID="{9DF2350D-4495-49F8-B38A-F5837362A32C}" presName="root2" presStyleCnt="0"/>
      <dgm:spPr/>
    </dgm:pt>
    <dgm:pt modelId="{BE4EF503-0066-4C3D-B873-C73E2DCDED80}" type="pres">
      <dgm:prSet presAssocID="{9DF2350D-4495-49F8-B38A-F5837362A32C}" presName="LevelTwoTextNode" presStyleLbl="node2" presStyleIdx="0" presStyleCnt="2">
        <dgm:presLayoutVars>
          <dgm:chPref val="3"/>
        </dgm:presLayoutVars>
      </dgm:prSet>
      <dgm:spPr/>
    </dgm:pt>
    <dgm:pt modelId="{9F7E7737-A807-4545-BAB7-BE4E2204CD7B}" type="pres">
      <dgm:prSet presAssocID="{9DF2350D-4495-49F8-B38A-F5837362A32C}" presName="level3hierChild" presStyleCnt="0"/>
      <dgm:spPr/>
    </dgm:pt>
    <dgm:pt modelId="{58AF967F-B2C6-420E-A54D-3D00228D3B17}" type="pres">
      <dgm:prSet presAssocID="{7D2C80B6-DF7C-4317-8ACE-EC47DFE12DD8}" presName="conn2-1" presStyleLbl="parChTrans1D3" presStyleIdx="0" presStyleCnt="2"/>
      <dgm:spPr/>
    </dgm:pt>
    <dgm:pt modelId="{972D30CF-4B07-40AA-93BF-3D4CAFC3C174}" type="pres">
      <dgm:prSet presAssocID="{7D2C80B6-DF7C-4317-8ACE-EC47DFE12DD8}" presName="connTx" presStyleLbl="parChTrans1D3" presStyleIdx="0" presStyleCnt="2"/>
      <dgm:spPr/>
    </dgm:pt>
    <dgm:pt modelId="{E815F77A-C0C0-4C92-810B-B70BFE7DF377}" type="pres">
      <dgm:prSet presAssocID="{F2A08849-8784-4526-B267-60DAC9169890}" presName="root2" presStyleCnt="0"/>
      <dgm:spPr/>
    </dgm:pt>
    <dgm:pt modelId="{22F5A8EE-A664-4926-AAA7-1975B3201080}" type="pres">
      <dgm:prSet presAssocID="{F2A08849-8784-4526-B267-60DAC9169890}" presName="LevelTwoTextNode" presStyleLbl="node3" presStyleIdx="0" presStyleCnt="2">
        <dgm:presLayoutVars>
          <dgm:chPref val="3"/>
        </dgm:presLayoutVars>
      </dgm:prSet>
      <dgm:spPr/>
    </dgm:pt>
    <dgm:pt modelId="{FEB532BA-F14B-4FC9-95CD-2CF2F286FB22}" type="pres">
      <dgm:prSet presAssocID="{F2A08849-8784-4526-B267-60DAC9169890}" presName="level3hierChild" presStyleCnt="0"/>
      <dgm:spPr/>
    </dgm:pt>
    <dgm:pt modelId="{F7F5349F-B128-44C2-827E-E73F53D041F3}" type="pres">
      <dgm:prSet presAssocID="{0C0E8870-9EC1-4C54-9A51-4089657B13C9}" presName="conn2-1" presStyleLbl="parChTrans1D3" presStyleIdx="1" presStyleCnt="2"/>
      <dgm:spPr/>
    </dgm:pt>
    <dgm:pt modelId="{2315CB42-24BE-41C9-9F52-DAF421748E21}" type="pres">
      <dgm:prSet presAssocID="{0C0E8870-9EC1-4C54-9A51-4089657B13C9}" presName="connTx" presStyleLbl="parChTrans1D3" presStyleIdx="1" presStyleCnt="2"/>
      <dgm:spPr/>
    </dgm:pt>
    <dgm:pt modelId="{CC676796-7612-46C1-AE9F-DD4E30AF3006}" type="pres">
      <dgm:prSet presAssocID="{BDEEC5DA-D9DF-4D87-9679-2F7591A1AE58}" presName="root2" presStyleCnt="0"/>
      <dgm:spPr/>
    </dgm:pt>
    <dgm:pt modelId="{B963D1E8-F0B5-41A3-B5FF-3DF33A658792}" type="pres">
      <dgm:prSet presAssocID="{BDEEC5DA-D9DF-4D87-9679-2F7591A1AE58}" presName="LevelTwoTextNode" presStyleLbl="node3" presStyleIdx="1" presStyleCnt="2">
        <dgm:presLayoutVars>
          <dgm:chPref val="3"/>
        </dgm:presLayoutVars>
      </dgm:prSet>
      <dgm:spPr/>
    </dgm:pt>
    <dgm:pt modelId="{FC072A8C-8C15-4B39-ACAD-556F09E72140}" type="pres">
      <dgm:prSet presAssocID="{BDEEC5DA-D9DF-4D87-9679-2F7591A1AE58}" presName="level3hierChild" presStyleCnt="0"/>
      <dgm:spPr/>
    </dgm:pt>
    <dgm:pt modelId="{0D22F3E2-8040-4B10-BE4A-D30CABCEB2E4}" type="pres">
      <dgm:prSet presAssocID="{DB21087B-B326-4136-AB30-2D51FA0C1F63}" presName="conn2-1" presStyleLbl="parChTrans1D2" presStyleIdx="1" presStyleCnt="2"/>
      <dgm:spPr/>
    </dgm:pt>
    <dgm:pt modelId="{0C177B67-1B82-44CA-9E52-5E12ED7913FE}" type="pres">
      <dgm:prSet presAssocID="{DB21087B-B326-4136-AB30-2D51FA0C1F63}" presName="connTx" presStyleLbl="parChTrans1D2" presStyleIdx="1" presStyleCnt="2"/>
      <dgm:spPr/>
    </dgm:pt>
    <dgm:pt modelId="{0FABFADA-3B20-4540-9B4B-31C6D000E62E}" type="pres">
      <dgm:prSet presAssocID="{2B4CC3E9-5067-4F1D-B53C-93D1C4669FF6}" presName="root2" presStyleCnt="0"/>
      <dgm:spPr/>
    </dgm:pt>
    <dgm:pt modelId="{C67F86A7-9EDF-4339-A0FD-2BA14DF5F6C5}" type="pres">
      <dgm:prSet presAssocID="{2B4CC3E9-5067-4F1D-B53C-93D1C4669FF6}" presName="LevelTwoTextNode" presStyleLbl="node2" presStyleIdx="1" presStyleCnt="2">
        <dgm:presLayoutVars>
          <dgm:chPref val="3"/>
        </dgm:presLayoutVars>
      </dgm:prSet>
      <dgm:spPr/>
    </dgm:pt>
    <dgm:pt modelId="{E97F3FC7-BB3C-4373-9392-A95A4B41E3BB}" type="pres">
      <dgm:prSet presAssocID="{2B4CC3E9-5067-4F1D-B53C-93D1C4669FF6}" presName="level3hierChild" presStyleCnt="0"/>
      <dgm:spPr/>
    </dgm:pt>
  </dgm:ptLst>
  <dgm:cxnLst>
    <dgm:cxn modelId="{240A0314-1869-47B7-8235-B3C7B7DEC913}" type="presOf" srcId="{7D2C80B6-DF7C-4317-8ACE-EC47DFE12DD8}" destId="{972D30CF-4B07-40AA-93BF-3D4CAFC3C174}" srcOrd="1" destOrd="0" presId="urn:microsoft.com/office/officeart/2005/8/layout/hierarchy2"/>
    <dgm:cxn modelId="{DC781918-3C79-417C-B9C2-2B64453B9F0F}" srcId="{015D239E-D6AC-4C28-B86C-6C1C05639938}" destId="{9DF2350D-4495-49F8-B38A-F5837362A32C}" srcOrd="0" destOrd="0" parTransId="{CEC8467D-9594-47A6-B677-C57FF4C39C3B}" sibTransId="{AF91A2C3-6DA2-4E21-A2AE-F8123FE38126}"/>
    <dgm:cxn modelId="{B743EA34-F8CF-4B53-900D-5F8B7B4B92BE}" type="presOf" srcId="{DB21087B-B326-4136-AB30-2D51FA0C1F63}" destId="{0D22F3E2-8040-4B10-BE4A-D30CABCEB2E4}" srcOrd="0" destOrd="0" presId="urn:microsoft.com/office/officeart/2005/8/layout/hierarchy2"/>
    <dgm:cxn modelId="{81638240-3C56-444B-AED1-0FBAFCFF5725}" srcId="{9DF2350D-4495-49F8-B38A-F5837362A32C}" destId="{BDEEC5DA-D9DF-4D87-9679-2F7591A1AE58}" srcOrd="1" destOrd="0" parTransId="{0C0E8870-9EC1-4C54-9A51-4089657B13C9}" sibTransId="{C7337A4A-6076-42CD-A30E-0595F4EED1D4}"/>
    <dgm:cxn modelId="{AC975546-661C-49C7-83A7-C766AD077510}" type="presOf" srcId="{CEC8467D-9594-47A6-B677-C57FF4C39C3B}" destId="{F0FFF019-ED66-4F00-974F-78F226CB1ACB}" srcOrd="0" destOrd="0" presId="urn:microsoft.com/office/officeart/2005/8/layout/hierarchy2"/>
    <dgm:cxn modelId="{02EBDB6F-98FF-4B43-AD25-907F5576DD6E}" srcId="{5142442B-E47D-4F74-A0C4-463E59E80683}" destId="{015D239E-D6AC-4C28-B86C-6C1C05639938}" srcOrd="0" destOrd="0" parTransId="{CB9C188B-E6A0-4DC6-B5EF-3DDDDA35E768}" sibTransId="{C240B83E-87DB-4AC9-B637-238C763CA490}"/>
    <dgm:cxn modelId="{191FF874-DE01-4B5A-8D8D-0539B73ECC6D}" type="presOf" srcId="{015D239E-D6AC-4C28-B86C-6C1C05639938}" destId="{25D3E562-16F7-42BF-81A6-80F52E9DA933}" srcOrd="0" destOrd="0" presId="urn:microsoft.com/office/officeart/2005/8/layout/hierarchy2"/>
    <dgm:cxn modelId="{9BD71A75-997C-4657-AD6B-DBCADC262D97}" type="presOf" srcId="{F2A08849-8784-4526-B267-60DAC9169890}" destId="{22F5A8EE-A664-4926-AAA7-1975B3201080}" srcOrd="0" destOrd="0" presId="urn:microsoft.com/office/officeart/2005/8/layout/hierarchy2"/>
    <dgm:cxn modelId="{0530E579-7807-443B-BEE8-5D17C9F906B0}" type="presOf" srcId="{9DF2350D-4495-49F8-B38A-F5837362A32C}" destId="{BE4EF503-0066-4C3D-B873-C73E2DCDED80}" srcOrd="0" destOrd="0" presId="urn:microsoft.com/office/officeart/2005/8/layout/hierarchy2"/>
    <dgm:cxn modelId="{64DD828B-E6D2-4521-8851-F6164FD25266}" srcId="{015D239E-D6AC-4C28-B86C-6C1C05639938}" destId="{2B4CC3E9-5067-4F1D-B53C-93D1C4669FF6}" srcOrd="1" destOrd="0" parTransId="{DB21087B-B326-4136-AB30-2D51FA0C1F63}" sibTransId="{131CE574-A934-4DA3-BB8F-418F413CFE53}"/>
    <dgm:cxn modelId="{6D019595-5A08-4373-BE90-EC8EEBC2B448}" type="presOf" srcId="{7D2C80B6-DF7C-4317-8ACE-EC47DFE12DD8}" destId="{58AF967F-B2C6-420E-A54D-3D00228D3B17}" srcOrd="0" destOrd="0" presId="urn:microsoft.com/office/officeart/2005/8/layout/hierarchy2"/>
    <dgm:cxn modelId="{8EAC5699-0DC9-4425-999D-0211E5B827EA}" type="presOf" srcId="{5142442B-E47D-4F74-A0C4-463E59E80683}" destId="{40238446-BAC1-40DD-9B7A-558770DB914A}" srcOrd="0" destOrd="0" presId="urn:microsoft.com/office/officeart/2005/8/layout/hierarchy2"/>
    <dgm:cxn modelId="{4ECAFC9F-A93A-4A42-B525-43361F69AD51}" type="presOf" srcId="{2B4CC3E9-5067-4F1D-B53C-93D1C4669FF6}" destId="{C67F86A7-9EDF-4339-A0FD-2BA14DF5F6C5}" srcOrd="0" destOrd="0" presId="urn:microsoft.com/office/officeart/2005/8/layout/hierarchy2"/>
    <dgm:cxn modelId="{745D97AA-5B74-4135-87F6-23EE53D9CD64}" type="presOf" srcId="{DB21087B-B326-4136-AB30-2D51FA0C1F63}" destId="{0C177B67-1B82-44CA-9E52-5E12ED7913FE}" srcOrd="1" destOrd="0" presId="urn:microsoft.com/office/officeart/2005/8/layout/hierarchy2"/>
    <dgm:cxn modelId="{0D01DFAF-4F68-4A35-BB5A-256D609CEE90}" type="presOf" srcId="{BDEEC5DA-D9DF-4D87-9679-2F7591A1AE58}" destId="{B963D1E8-F0B5-41A3-B5FF-3DF33A658792}" srcOrd="0" destOrd="0" presId="urn:microsoft.com/office/officeart/2005/8/layout/hierarchy2"/>
    <dgm:cxn modelId="{580A72B0-341C-42FB-91E2-3E511193C513}" type="presOf" srcId="{CEC8467D-9594-47A6-B677-C57FF4C39C3B}" destId="{EBC939FD-B40E-408F-BCFD-CB0CB1570451}" srcOrd="1" destOrd="0" presId="urn:microsoft.com/office/officeart/2005/8/layout/hierarchy2"/>
    <dgm:cxn modelId="{F2B8C6CD-D009-462C-A8BE-37D17FF0D1DB}" type="presOf" srcId="{0C0E8870-9EC1-4C54-9A51-4089657B13C9}" destId="{2315CB42-24BE-41C9-9F52-DAF421748E21}" srcOrd="1" destOrd="0" presId="urn:microsoft.com/office/officeart/2005/8/layout/hierarchy2"/>
    <dgm:cxn modelId="{9C2623D1-A018-4A96-91F8-176158D3DEA2}" type="presOf" srcId="{0C0E8870-9EC1-4C54-9A51-4089657B13C9}" destId="{F7F5349F-B128-44C2-827E-E73F53D041F3}" srcOrd="0" destOrd="0" presId="urn:microsoft.com/office/officeart/2005/8/layout/hierarchy2"/>
    <dgm:cxn modelId="{FB24C5EC-7236-431E-BD11-C5FAC24114B7}" srcId="{9DF2350D-4495-49F8-B38A-F5837362A32C}" destId="{F2A08849-8784-4526-B267-60DAC9169890}" srcOrd="0" destOrd="0" parTransId="{7D2C80B6-DF7C-4317-8ACE-EC47DFE12DD8}" sibTransId="{82F6F4F4-5553-40D6-ACA2-7C65758E65CD}"/>
    <dgm:cxn modelId="{72064D3C-9A81-406A-90EC-A8ED656FDF52}" type="presParOf" srcId="{40238446-BAC1-40DD-9B7A-558770DB914A}" destId="{5AD2C56E-E088-4A9A-A966-4F35EEDB93B0}" srcOrd="0" destOrd="0" presId="urn:microsoft.com/office/officeart/2005/8/layout/hierarchy2"/>
    <dgm:cxn modelId="{E6608FA3-7BAB-4A5C-B18A-EC9F7618C654}" type="presParOf" srcId="{5AD2C56E-E088-4A9A-A966-4F35EEDB93B0}" destId="{25D3E562-16F7-42BF-81A6-80F52E9DA933}" srcOrd="0" destOrd="0" presId="urn:microsoft.com/office/officeart/2005/8/layout/hierarchy2"/>
    <dgm:cxn modelId="{23EDF9DA-3405-448F-B753-E05D45715B4E}" type="presParOf" srcId="{5AD2C56E-E088-4A9A-A966-4F35EEDB93B0}" destId="{A573114D-48F3-48F2-9886-9A547A6F5A9C}" srcOrd="1" destOrd="0" presId="urn:microsoft.com/office/officeart/2005/8/layout/hierarchy2"/>
    <dgm:cxn modelId="{DC3DA89C-567D-437D-8ECA-930833F7D3A2}" type="presParOf" srcId="{A573114D-48F3-48F2-9886-9A547A6F5A9C}" destId="{F0FFF019-ED66-4F00-974F-78F226CB1ACB}" srcOrd="0" destOrd="0" presId="urn:microsoft.com/office/officeart/2005/8/layout/hierarchy2"/>
    <dgm:cxn modelId="{B02A67AB-42E3-4573-A947-3069E59A58CD}" type="presParOf" srcId="{F0FFF019-ED66-4F00-974F-78F226CB1ACB}" destId="{EBC939FD-B40E-408F-BCFD-CB0CB1570451}" srcOrd="0" destOrd="0" presId="urn:microsoft.com/office/officeart/2005/8/layout/hierarchy2"/>
    <dgm:cxn modelId="{8FE800A0-63AA-4A78-9788-2E3A83A77C02}" type="presParOf" srcId="{A573114D-48F3-48F2-9886-9A547A6F5A9C}" destId="{AC9C8DF6-1C08-4C68-928C-9319DBE48EFB}" srcOrd="1" destOrd="0" presId="urn:microsoft.com/office/officeart/2005/8/layout/hierarchy2"/>
    <dgm:cxn modelId="{04F87189-DA71-41DE-9286-F4796675DBBE}" type="presParOf" srcId="{AC9C8DF6-1C08-4C68-928C-9319DBE48EFB}" destId="{BE4EF503-0066-4C3D-B873-C73E2DCDED80}" srcOrd="0" destOrd="0" presId="urn:microsoft.com/office/officeart/2005/8/layout/hierarchy2"/>
    <dgm:cxn modelId="{48253475-2368-418B-B34A-5A367FD73B4F}" type="presParOf" srcId="{AC9C8DF6-1C08-4C68-928C-9319DBE48EFB}" destId="{9F7E7737-A807-4545-BAB7-BE4E2204CD7B}" srcOrd="1" destOrd="0" presId="urn:microsoft.com/office/officeart/2005/8/layout/hierarchy2"/>
    <dgm:cxn modelId="{2DEDC704-1BA6-4F48-B212-3A39CFBC2603}" type="presParOf" srcId="{9F7E7737-A807-4545-BAB7-BE4E2204CD7B}" destId="{58AF967F-B2C6-420E-A54D-3D00228D3B17}" srcOrd="0" destOrd="0" presId="urn:microsoft.com/office/officeart/2005/8/layout/hierarchy2"/>
    <dgm:cxn modelId="{E80D21E0-CC84-4D21-86CE-285781C282C5}" type="presParOf" srcId="{58AF967F-B2C6-420E-A54D-3D00228D3B17}" destId="{972D30CF-4B07-40AA-93BF-3D4CAFC3C174}" srcOrd="0" destOrd="0" presId="urn:microsoft.com/office/officeart/2005/8/layout/hierarchy2"/>
    <dgm:cxn modelId="{0D6C4F88-572D-40FA-A9BE-AF0FA7D22EC1}" type="presParOf" srcId="{9F7E7737-A807-4545-BAB7-BE4E2204CD7B}" destId="{E815F77A-C0C0-4C92-810B-B70BFE7DF377}" srcOrd="1" destOrd="0" presId="urn:microsoft.com/office/officeart/2005/8/layout/hierarchy2"/>
    <dgm:cxn modelId="{50E27090-269A-4BDE-B5ED-960060B4D812}" type="presParOf" srcId="{E815F77A-C0C0-4C92-810B-B70BFE7DF377}" destId="{22F5A8EE-A664-4926-AAA7-1975B3201080}" srcOrd="0" destOrd="0" presId="urn:microsoft.com/office/officeart/2005/8/layout/hierarchy2"/>
    <dgm:cxn modelId="{0FF1ED0B-CABC-42BA-BF86-137028CC1579}" type="presParOf" srcId="{E815F77A-C0C0-4C92-810B-B70BFE7DF377}" destId="{FEB532BA-F14B-4FC9-95CD-2CF2F286FB22}" srcOrd="1" destOrd="0" presId="urn:microsoft.com/office/officeart/2005/8/layout/hierarchy2"/>
    <dgm:cxn modelId="{6E8AA232-AC4E-47A6-AEF6-89071BAA1C90}" type="presParOf" srcId="{9F7E7737-A807-4545-BAB7-BE4E2204CD7B}" destId="{F7F5349F-B128-44C2-827E-E73F53D041F3}" srcOrd="2" destOrd="0" presId="urn:microsoft.com/office/officeart/2005/8/layout/hierarchy2"/>
    <dgm:cxn modelId="{98C5304D-8318-4802-9456-02F7013D375D}" type="presParOf" srcId="{F7F5349F-B128-44C2-827E-E73F53D041F3}" destId="{2315CB42-24BE-41C9-9F52-DAF421748E21}" srcOrd="0" destOrd="0" presId="urn:microsoft.com/office/officeart/2005/8/layout/hierarchy2"/>
    <dgm:cxn modelId="{D2BABEBA-E7C3-41B4-AD2A-170B647DB87B}" type="presParOf" srcId="{9F7E7737-A807-4545-BAB7-BE4E2204CD7B}" destId="{CC676796-7612-46C1-AE9F-DD4E30AF3006}" srcOrd="3" destOrd="0" presId="urn:microsoft.com/office/officeart/2005/8/layout/hierarchy2"/>
    <dgm:cxn modelId="{054326FD-1AF9-4369-8F43-E2E5FE098039}" type="presParOf" srcId="{CC676796-7612-46C1-AE9F-DD4E30AF3006}" destId="{B963D1E8-F0B5-41A3-B5FF-3DF33A658792}" srcOrd="0" destOrd="0" presId="urn:microsoft.com/office/officeart/2005/8/layout/hierarchy2"/>
    <dgm:cxn modelId="{95065FA0-68F9-473D-A2DF-8D25E9F18953}" type="presParOf" srcId="{CC676796-7612-46C1-AE9F-DD4E30AF3006}" destId="{FC072A8C-8C15-4B39-ACAD-556F09E72140}" srcOrd="1" destOrd="0" presId="urn:microsoft.com/office/officeart/2005/8/layout/hierarchy2"/>
    <dgm:cxn modelId="{7825F712-156E-48F7-84C4-CA65B19FF8B1}" type="presParOf" srcId="{A573114D-48F3-48F2-9886-9A547A6F5A9C}" destId="{0D22F3E2-8040-4B10-BE4A-D30CABCEB2E4}" srcOrd="2" destOrd="0" presId="urn:microsoft.com/office/officeart/2005/8/layout/hierarchy2"/>
    <dgm:cxn modelId="{BFA54B04-DD1D-4194-977C-A00833042543}" type="presParOf" srcId="{0D22F3E2-8040-4B10-BE4A-D30CABCEB2E4}" destId="{0C177B67-1B82-44CA-9E52-5E12ED7913FE}" srcOrd="0" destOrd="0" presId="urn:microsoft.com/office/officeart/2005/8/layout/hierarchy2"/>
    <dgm:cxn modelId="{E6F74FA9-C5BC-44AE-B81E-3B38BF374EE6}" type="presParOf" srcId="{A573114D-48F3-48F2-9886-9A547A6F5A9C}" destId="{0FABFADA-3B20-4540-9B4B-31C6D000E62E}" srcOrd="3" destOrd="0" presId="urn:microsoft.com/office/officeart/2005/8/layout/hierarchy2"/>
    <dgm:cxn modelId="{FBFD40F0-D2F5-4B76-BF38-6087B39D109A}" type="presParOf" srcId="{0FABFADA-3B20-4540-9B4B-31C6D000E62E}" destId="{C67F86A7-9EDF-4339-A0FD-2BA14DF5F6C5}" srcOrd="0" destOrd="0" presId="urn:microsoft.com/office/officeart/2005/8/layout/hierarchy2"/>
    <dgm:cxn modelId="{64A8BCC1-BF88-454A-84C8-5627FE0BDA21}" type="presParOf" srcId="{0FABFADA-3B20-4540-9B4B-31C6D000E62E}" destId="{E97F3FC7-BB3C-4373-9392-A95A4B41E3B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3E562-16F7-42BF-81A6-80F52E9DA933}">
      <dsp:nvSpPr>
        <dsp:cNvPr id="0" name=""/>
        <dsp:cNvSpPr/>
      </dsp:nvSpPr>
      <dsp:spPr>
        <a:xfrm>
          <a:off x="3512" y="2131020"/>
          <a:ext cx="2083624" cy="10418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Technical communication</a:t>
          </a:r>
        </a:p>
      </dsp:txBody>
      <dsp:txXfrm>
        <a:off x="34026" y="2161534"/>
        <a:ext cx="2022596" cy="980784"/>
      </dsp:txXfrm>
    </dsp:sp>
    <dsp:sp modelId="{F0FFF019-ED66-4F00-974F-78F226CB1ACB}">
      <dsp:nvSpPr>
        <dsp:cNvPr id="0" name=""/>
        <dsp:cNvSpPr/>
      </dsp:nvSpPr>
      <dsp:spPr>
        <a:xfrm rot="19457599">
          <a:off x="1990664" y="2332476"/>
          <a:ext cx="1026396" cy="39858"/>
        </a:xfrm>
        <a:custGeom>
          <a:avLst/>
          <a:gdLst/>
          <a:ahLst/>
          <a:cxnLst/>
          <a:rect l="0" t="0" r="0" b="0"/>
          <a:pathLst>
            <a:path>
              <a:moveTo>
                <a:pt x="0" y="19929"/>
              </a:moveTo>
              <a:lnTo>
                <a:pt x="1026396" y="1992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8202" y="2326745"/>
        <a:ext cx="51319" cy="51319"/>
      </dsp:txXfrm>
    </dsp:sp>
    <dsp:sp modelId="{BE4EF503-0066-4C3D-B873-C73E2DCDED80}">
      <dsp:nvSpPr>
        <dsp:cNvPr id="0" name=""/>
        <dsp:cNvSpPr/>
      </dsp:nvSpPr>
      <dsp:spPr>
        <a:xfrm>
          <a:off x="2920587" y="1531978"/>
          <a:ext cx="2083624" cy="10418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Written</a:t>
          </a:r>
        </a:p>
      </dsp:txBody>
      <dsp:txXfrm>
        <a:off x="2951101" y="1562492"/>
        <a:ext cx="2022596" cy="980784"/>
      </dsp:txXfrm>
    </dsp:sp>
    <dsp:sp modelId="{58AF967F-B2C6-420E-A54D-3D00228D3B17}">
      <dsp:nvSpPr>
        <dsp:cNvPr id="0" name=""/>
        <dsp:cNvSpPr/>
      </dsp:nvSpPr>
      <dsp:spPr>
        <a:xfrm rot="19457599">
          <a:off x="4907738" y="1733434"/>
          <a:ext cx="1026396" cy="39858"/>
        </a:xfrm>
        <a:custGeom>
          <a:avLst/>
          <a:gdLst/>
          <a:ahLst/>
          <a:cxnLst/>
          <a:rect l="0" t="0" r="0" b="0"/>
          <a:pathLst>
            <a:path>
              <a:moveTo>
                <a:pt x="0" y="19929"/>
              </a:moveTo>
              <a:lnTo>
                <a:pt x="1026396" y="1992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95277" y="1727703"/>
        <a:ext cx="51319" cy="51319"/>
      </dsp:txXfrm>
    </dsp:sp>
    <dsp:sp modelId="{22F5A8EE-A664-4926-AAA7-1975B3201080}">
      <dsp:nvSpPr>
        <dsp:cNvPr id="0" name=""/>
        <dsp:cNvSpPr/>
      </dsp:nvSpPr>
      <dsp:spPr>
        <a:xfrm>
          <a:off x="5837662" y="932936"/>
          <a:ext cx="2083624" cy="10418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Specialized Technical Information</a:t>
          </a:r>
        </a:p>
      </dsp:txBody>
      <dsp:txXfrm>
        <a:off x="5868176" y="963450"/>
        <a:ext cx="2022596" cy="980784"/>
      </dsp:txXfrm>
    </dsp:sp>
    <dsp:sp modelId="{F7F5349F-B128-44C2-827E-E73F53D041F3}">
      <dsp:nvSpPr>
        <dsp:cNvPr id="0" name=""/>
        <dsp:cNvSpPr/>
      </dsp:nvSpPr>
      <dsp:spPr>
        <a:xfrm rot="2142401">
          <a:off x="4907738" y="2332476"/>
          <a:ext cx="1026396" cy="39858"/>
        </a:xfrm>
        <a:custGeom>
          <a:avLst/>
          <a:gdLst/>
          <a:ahLst/>
          <a:cxnLst/>
          <a:rect l="0" t="0" r="0" b="0"/>
          <a:pathLst>
            <a:path>
              <a:moveTo>
                <a:pt x="0" y="19929"/>
              </a:moveTo>
              <a:lnTo>
                <a:pt x="1026396" y="1992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95277" y="2326745"/>
        <a:ext cx="51319" cy="51319"/>
      </dsp:txXfrm>
    </dsp:sp>
    <dsp:sp modelId="{B963D1E8-F0B5-41A3-B5FF-3DF33A658792}">
      <dsp:nvSpPr>
        <dsp:cNvPr id="0" name=""/>
        <dsp:cNvSpPr/>
      </dsp:nvSpPr>
      <dsp:spPr>
        <a:xfrm>
          <a:off x="5837662" y="2131020"/>
          <a:ext cx="2083624" cy="10418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Mediation related writing</a:t>
          </a:r>
        </a:p>
      </dsp:txBody>
      <dsp:txXfrm>
        <a:off x="5868176" y="2161534"/>
        <a:ext cx="2022596" cy="980784"/>
      </dsp:txXfrm>
    </dsp:sp>
    <dsp:sp modelId="{0D22F3E2-8040-4B10-BE4A-D30CABCEB2E4}">
      <dsp:nvSpPr>
        <dsp:cNvPr id="0" name=""/>
        <dsp:cNvSpPr/>
      </dsp:nvSpPr>
      <dsp:spPr>
        <a:xfrm rot="2142401">
          <a:off x="1990664" y="2931518"/>
          <a:ext cx="1026396" cy="39858"/>
        </a:xfrm>
        <a:custGeom>
          <a:avLst/>
          <a:gdLst/>
          <a:ahLst/>
          <a:cxnLst/>
          <a:rect l="0" t="0" r="0" b="0"/>
          <a:pathLst>
            <a:path>
              <a:moveTo>
                <a:pt x="0" y="19929"/>
              </a:moveTo>
              <a:lnTo>
                <a:pt x="1026396" y="1992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8202" y="2925787"/>
        <a:ext cx="51319" cy="51319"/>
      </dsp:txXfrm>
    </dsp:sp>
    <dsp:sp modelId="{C67F86A7-9EDF-4339-A0FD-2BA14DF5F6C5}">
      <dsp:nvSpPr>
        <dsp:cNvPr id="0" name=""/>
        <dsp:cNvSpPr/>
      </dsp:nvSpPr>
      <dsp:spPr>
        <a:xfrm>
          <a:off x="2920587" y="2730062"/>
          <a:ext cx="2083624" cy="10418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Oral/Visual</a:t>
          </a:r>
        </a:p>
      </dsp:txBody>
      <dsp:txXfrm>
        <a:off x="2951101" y="2760576"/>
        <a:ext cx="2022596" cy="98078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ressbooks.bccampus.ca/technicalwriting/part/techcom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ritesite.elearn.usyd.edu.au/m3/m3u4/m3u4s3/m3u4s3_3.ht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t>In a recent presentation on the topic of Co-op Work Term Reports, </a:t>
            </a:r>
            <a:r>
              <a:rPr lang="en-US" sz="1200" u="sng" baseline="30000">
                <a:solidFill>
                  <a:schemeClr val="hlink"/>
                </a:solidFill>
                <a:hlinkClick r:id="rId3"/>
              </a:rPr>
              <a:t>[1]</a:t>
            </a:r>
            <a:r>
              <a:rPr lang="en-US" sz="1200"/>
              <a:t> the Engineering co-op coordinator for the University of Victoria presented the following statistics regarding the importance of communication skills in the professional world of engineering:</a:t>
            </a:r>
            <a:endParaRPr/>
          </a:p>
          <a:p>
            <a:pPr marL="0" lvl="0" indent="0" algn="l" rtl="0">
              <a:spcBef>
                <a:spcPts val="0"/>
              </a:spcBef>
              <a:spcAft>
                <a:spcPts val="0"/>
              </a:spcAft>
              <a:buNone/>
            </a:pPr>
            <a:endParaRPr sz="1200"/>
          </a:p>
          <a:p>
            <a:pPr marL="0" lvl="0" indent="0" algn="l" rtl="0">
              <a:spcBef>
                <a:spcPts val="0"/>
              </a:spcBef>
              <a:spcAft>
                <a:spcPts val="0"/>
              </a:spcAft>
              <a:buNone/>
            </a:pPr>
            <a:r>
              <a:rPr lang="en-US" sz="1200"/>
              <a:t>He added that engineers who are more advanced in their careers spend only 5-10% of their time engaged in problem solving of some kind and 90-95% of their time engaging in related communications tasks:  researching, writing and reading reports, proposals, emails, letters, memos; giving or attending presentations; discussing and meeting with colleagues, team mates, managers, clients, and so forth. In a recent survey of over 1000 professionals from various professions, over 70% of engineers and almost 50% of programmers rated the quality of their writing as either “very important” or “extremely important” to the performance of their jobs.</a:t>
            </a:r>
            <a:r>
              <a:rPr lang="en-US" sz="1200" u="sng" baseline="30000">
                <a:solidFill>
                  <a:schemeClr val="hlink"/>
                </a:solidFill>
                <a:hlinkClick r:id="rId3"/>
              </a:rPr>
              <a:t>[2]</a:t>
            </a:r>
            <a:r>
              <a:rPr lang="en-US" sz="1200"/>
              <a:t>  Clearly, as Barry Hyman asserts in </a:t>
            </a:r>
            <a:r>
              <a:rPr lang="en-US" sz="1200" i="1"/>
              <a:t>Fundamentals of Engineering Design</a:t>
            </a:r>
            <a:r>
              <a:rPr lang="en-US" sz="1200"/>
              <a:t>, “the stereotype that engineering is for inarticulate nerds is way off base.” </a:t>
            </a:r>
            <a:r>
              <a:rPr lang="en-US" sz="1200" u="sng" baseline="30000">
                <a:solidFill>
                  <a:schemeClr val="hlink"/>
                </a:solidFill>
                <a:hlinkClick r:id="rId3"/>
              </a:rPr>
              <a:t>[3]</a:t>
            </a:r>
            <a:endParaRPr sz="1200" baseline="30000"/>
          </a:p>
          <a:p>
            <a:pPr marL="0" lvl="0" indent="0" algn="l" rtl="0">
              <a:spcBef>
                <a:spcPts val="0"/>
              </a:spcBef>
              <a:spcAft>
                <a:spcPts val="0"/>
              </a:spcAft>
              <a:buNone/>
            </a:pPr>
            <a:r>
              <a:rPr lang="en-US" sz="1200" b="1"/>
              <a:t>Source</a:t>
            </a:r>
            <a:r>
              <a:rPr lang="en-US" sz="1200"/>
              <a:t>: Last, S. (2019)</a:t>
            </a:r>
            <a:endParaRPr/>
          </a:p>
        </p:txBody>
      </p:sp>
      <p:sp>
        <p:nvSpPr>
          <p:cNvPr id="213" name="Google Shape;213;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1200"/>
              <a:buFont typeface="Calibri"/>
              <a:buNone/>
            </a:pPr>
            <a:r>
              <a:rPr lang="en-US" dirty="0">
                <a:solidFill>
                  <a:srgbClr val="C00000"/>
                </a:solidFill>
              </a:rPr>
              <a:t>Technical reports are crafted bearing in mind:</a:t>
            </a:r>
            <a:endParaRPr dirty="0"/>
          </a:p>
          <a:p>
            <a:pPr marL="228600" marR="0" lvl="0" indent="-228600" algn="l" rtl="0">
              <a:lnSpc>
                <a:spcPct val="100000"/>
              </a:lnSpc>
              <a:spcBef>
                <a:spcPts val="0"/>
              </a:spcBef>
              <a:spcAft>
                <a:spcPts val="0"/>
              </a:spcAft>
              <a:buClr>
                <a:srgbClr val="C00000"/>
              </a:buClr>
              <a:buSzPts val="1200"/>
              <a:buFont typeface="Calibri"/>
              <a:buAutoNum type="arabicParenBoth"/>
            </a:pPr>
            <a:r>
              <a:rPr lang="en-US" dirty="0">
                <a:solidFill>
                  <a:srgbClr val="C00000"/>
                </a:solidFill>
              </a:rPr>
              <a:t>that it </a:t>
            </a:r>
            <a:r>
              <a:rPr lang="en-US" i="1" dirty="0">
                <a:solidFill>
                  <a:srgbClr val="C00000"/>
                </a:solidFill>
              </a:rPr>
              <a:t>may be </a:t>
            </a:r>
            <a:r>
              <a:rPr lang="en-US" dirty="0">
                <a:solidFill>
                  <a:srgbClr val="C00000"/>
                </a:solidFill>
              </a:rPr>
              <a:t>read by a variety of readers and </a:t>
            </a:r>
            <a:endParaRPr dirty="0"/>
          </a:p>
          <a:p>
            <a:pPr marL="228600" marR="0" lvl="0" indent="-228600" algn="l" rtl="0">
              <a:lnSpc>
                <a:spcPct val="100000"/>
              </a:lnSpc>
              <a:spcBef>
                <a:spcPts val="0"/>
              </a:spcBef>
              <a:spcAft>
                <a:spcPts val="0"/>
              </a:spcAft>
              <a:buClr>
                <a:srgbClr val="C00000"/>
              </a:buClr>
              <a:buSzPts val="1200"/>
              <a:buFont typeface="Calibri"/>
              <a:buAutoNum type="arabicParenBoth"/>
            </a:pPr>
            <a:r>
              <a:rPr lang="en-US" dirty="0">
                <a:solidFill>
                  <a:srgbClr val="C00000"/>
                </a:solidFill>
              </a:rPr>
              <a:t>that report must accommodate busy readers who would want to focus on specific parts of the report. For this purpose reports are prepared in manner that the reader can easily navigate herself </a:t>
            </a:r>
            <a:endParaRPr dirty="0"/>
          </a:p>
          <a:p>
            <a:pPr marL="0" marR="0" lvl="0" indent="0" algn="l" rtl="0">
              <a:lnSpc>
                <a:spcPct val="100000"/>
              </a:lnSpc>
              <a:spcBef>
                <a:spcPts val="0"/>
              </a:spcBef>
              <a:spcAft>
                <a:spcPts val="0"/>
              </a:spcAft>
              <a:buClr>
                <a:srgbClr val="C00000"/>
              </a:buClr>
              <a:buSzPts val="1200"/>
              <a:buFont typeface="Calibri"/>
              <a:buNone/>
            </a:pPr>
            <a:r>
              <a:rPr lang="en-US" dirty="0">
                <a:solidFill>
                  <a:srgbClr val="C00000"/>
                </a:solidFill>
              </a:rPr>
              <a:t>Source: (</a:t>
            </a:r>
            <a:r>
              <a:rPr lang="en-US" dirty="0" err="1">
                <a:solidFill>
                  <a:srgbClr val="C00000"/>
                </a:solidFill>
              </a:rPr>
              <a:t>Houp</a:t>
            </a:r>
            <a:r>
              <a:rPr lang="en-US" dirty="0">
                <a:solidFill>
                  <a:srgbClr val="C00000"/>
                </a:solidFill>
              </a:rPr>
              <a:t> et al 2006. p. 232).</a:t>
            </a:r>
            <a:endParaRPr dirty="0">
              <a:solidFill>
                <a:srgbClr val="C00000"/>
              </a:solidFill>
            </a:endParaRPr>
          </a:p>
        </p:txBody>
      </p:sp>
      <p:sp>
        <p:nvSpPr>
          <p:cNvPr id="223" name="Google Shape;22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Source</a:t>
            </a:r>
            <a:r>
              <a:rPr lang="en-US"/>
              <a:t>: Adapted from OER Services (n.d.)</a:t>
            </a:r>
            <a:endParaRPr/>
          </a:p>
        </p:txBody>
      </p:sp>
      <p:sp>
        <p:nvSpPr>
          <p:cNvPr id="271" name="Google Shape;271;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The type of report depends on its function. </a:t>
            </a:r>
            <a:endParaRPr/>
          </a:p>
          <a:p>
            <a:pPr marL="0" marR="0" lvl="0" indent="0" algn="l" rtl="0">
              <a:lnSpc>
                <a:spcPct val="100000"/>
              </a:lnSpc>
              <a:spcBef>
                <a:spcPts val="0"/>
              </a:spcBef>
              <a:spcAft>
                <a:spcPts val="0"/>
              </a:spcAft>
              <a:buClr>
                <a:schemeClr val="dk1"/>
              </a:buClr>
              <a:buSzPts val="1200"/>
              <a:buFont typeface="Calibri"/>
              <a:buNone/>
            </a:pPr>
            <a:r>
              <a:rPr lang="en-US"/>
              <a:t>The function of the report is its essential purpose, often indicated in the thesis or purpose statement. </a:t>
            </a:r>
            <a:endParaRPr/>
          </a:p>
          <a:p>
            <a:pPr marL="0" marR="0" lvl="0" indent="0" algn="l" rtl="0">
              <a:lnSpc>
                <a:spcPct val="100000"/>
              </a:lnSpc>
              <a:spcBef>
                <a:spcPts val="0"/>
              </a:spcBef>
              <a:spcAft>
                <a:spcPts val="0"/>
              </a:spcAft>
              <a:buClr>
                <a:schemeClr val="dk1"/>
              </a:buClr>
              <a:buSzPts val="1200"/>
              <a:buFont typeface="Calibri"/>
              <a:buNone/>
            </a:pPr>
            <a:r>
              <a:rPr lang="en-US"/>
              <a:t>The function will also influence the types of visual content or visual aids, representing words, numbers, and their relationships to the central purpose in graphic, representational ways that are easy for the reader to understand. </a:t>
            </a:r>
            <a:endParaRPr/>
          </a:p>
          <a:p>
            <a:pPr marL="0" marR="0" lvl="0" indent="0" algn="l" rtl="0">
              <a:lnSpc>
                <a:spcPct val="100000"/>
              </a:lnSpc>
              <a:spcBef>
                <a:spcPts val="0"/>
              </a:spcBef>
              <a:spcAft>
                <a:spcPts val="0"/>
              </a:spcAft>
              <a:buClr>
                <a:schemeClr val="dk1"/>
              </a:buClr>
              <a:buSzPts val="1200"/>
              <a:buFont typeface="Calibri"/>
              <a:buNone/>
            </a:pPr>
            <a:r>
              <a:rPr lang="en-US" b="1"/>
              <a:t>Source: </a:t>
            </a:r>
            <a:r>
              <a:rPr lang="en-US"/>
              <a:t>OER Services (n.d.)</a:t>
            </a:r>
            <a:endParaRPr/>
          </a:p>
        </p:txBody>
      </p:sp>
      <p:sp>
        <p:nvSpPr>
          <p:cNvPr id="278" name="Google Shape;27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There are two main categories for reports, regardless of their specific function or type. </a:t>
            </a:r>
            <a:endParaRPr/>
          </a:p>
          <a:p>
            <a:pPr marL="0" lvl="0" indent="0" algn="l" rtl="0">
              <a:spcBef>
                <a:spcPts val="0"/>
              </a:spcBef>
              <a:spcAft>
                <a:spcPts val="0"/>
              </a:spcAft>
              <a:buNone/>
            </a:pPr>
            <a:r>
              <a:rPr lang="en-US"/>
              <a:t>An informational report informs or instructs and presents details of events, activities, individuals, or conditions without analysis. An example of this type of “just the facts” report is a police accident report. The report will note the time, date, place, contributing factors like weather, and identification information for the drivers involved in an automobile accident. It does not establish fault or include judgmental statements. You should not see “Driver was falling down drunk” in a police accident report. Instead, you would see “Driver failed sobriety tests and breathalyzer test and was transported to the station for a blood sample.” The police officer is not a trained medical doctor and is therefore not licensed to make definitive diagnoses, but can collect and present relevant information that may contribute to that diagnosis.</a:t>
            </a:r>
            <a:endParaRPr/>
          </a:p>
          <a:p>
            <a:pPr marL="0" lvl="0" indent="0" algn="l" rtl="0">
              <a:spcBef>
                <a:spcPts val="0"/>
              </a:spcBef>
              <a:spcAft>
                <a:spcPts val="0"/>
              </a:spcAft>
              <a:buNone/>
            </a:pPr>
            <a:r>
              <a:rPr lang="en-US"/>
              <a:t>The second type of report is called an analytical report. An analytical report presents information with a comprehensive analysis to solve problems, demonstrate relationships, or make recommendations. An example of this report may be a field report by a Center for Disease Control (CDC) physician from the site of an outbreak of the H1N1 virus, noting symptoms, disease progression, steps taken to arrest the spread of the disease, and to make recommendations on the treatment and quarantine of subjects.</a:t>
            </a:r>
            <a:endParaRPr/>
          </a:p>
          <a:p>
            <a:pPr marL="0" marR="0" lvl="0" indent="0" algn="l" rtl="0">
              <a:lnSpc>
                <a:spcPct val="100000"/>
              </a:lnSpc>
              <a:spcBef>
                <a:spcPts val="0"/>
              </a:spcBef>
              <a:spcAft>
                <a:spcPts val="0"/>
              </a:spcAft>
              <a:buClr>
                <a:schemeClr val="dk1"/>
              </a:buClr>
              <a:buSzPts val="1200"/>
              <a:buFont typeface="Calibri"/>
              <a:buNone/>
            </a:pPr>
            <a:r>
              <a:rPr lang="en-US" b="1"/>
              <a:t>Source: </a:t>
            </a:r>
            <a:r>
              <a:rPr lang="en-US"/>
              <a:t>OER Services (n.d.)</a:t>
            </a: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86" name="Google Shape;286;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Descriptive writing is commonly used where you are asked to </a:t>
            </a:r>
            <a:r>
              <a:rPr lang="en-US" b="1"/>
              <a:t>describe</a:t>
            </a:r>
            <a:r>
              <a:rPr lang="en-US"/>
              <a:t> or </a:t>
            </a:r>
            <a:r>
              <a:rPr lang="en-US" b="1"/>
              <a:t>outline</a:t>
            </a:r>
            <a:r>
              <a:rPr lang="en-US"/>
              <a:t> </a:t>
            </a:r>
            <a:r>
              <a:rPr lang="en-US" i="1"/>
              <a:t>the way things are </a:t>
            </a:r>
            <a:r>
              <a:rPr lang="en-US"/>
              <a:t>(for example, the features of a particular theory) or </a:t>
            </a:r>
            <a:r>
              <a:rPr lang="en-US" i="1"/>
              <a:t>the way things happened</a:t>
            </a:r>
            <a:r>
              <a:rPr lang="en-US"/>
              <a:t> (for example, a series of historical events). Descriptive writing focuses on answering the ‘what?’ ‘when’ and ‘who’ type questions.</a:t>
            </a:r>
            <a:endParaRPr/>
          </a:p>
          <a:p>
            <a:pPr marL="0" lvl="0" indent="0" algn="l" rtl="0">
              <a:spcBef>
                <a:spcPts val="0"/>
              </a:spcBef>
              <a:spcAft>
                <a:spcPts val="0"/>
              </a:spcAft>
              <a:buNone/>
            </a:pPr>
            <a:endParaRPr/>
          </a:p>
          <a:p>
            <a:pPr marL="0" lvl="0" indent="0" algn="l" rtl="0">
              <a:spcBef>
                <a:spcPts val="0"/>
              </a:spcBef>
              <a:spcAft>
                <a:spcPts val="0"/>
              </a:spcAft>
              <a:buNone/>
            </a:pPr>
            <a:r>
              <a:rPr lang="en-US"/>
              <a:t>Descriptive writing simply lists or catalogues information. It does not establish relationships between the pieces of information and does not present a position to be argued.</a:t>
            </a:r>
            <a:endParaRPr/>
          </a:p>
          <a:p>
            <a:pPr marL="0" lvl="0" indent="0" algn="l" rtl="0">
              <a:spcBef>
                <a:spcPts val="0"/>
              </a:spcBef>
              <a:spcAft>
                <a:spcPts val="0"/>
              </a:spcAft>
              <a:buNone/>
            </a:pPr>
            <a:r>
              <a:rPr lang="en-US"/>
              <a:t>Descriptive writing also typically allows you very little opportunity to show your voice, that is, your interpretation of the source material and your point of view. </a:t>
            </a:r>
            <a:endParaRPr/>
          </a:p>
          <a:p>
            <a:pPr marL="0" lvl="0" indent="0" algn="l" rtl="0">
              <a:spcBef>
                <a:spcPts val="0"/>
              </a:spcBef>
              <a:spcAft>
                <a:spcPts val="0"/>
              </a:spcAft>
              <a:buNone/>
            </a:pPr>
            <a:endParaRPr/>
          </a:p>
          <a:p>
            <a:pPr marL="0" lvl="0" indent="0" algn="l" rtl="0">
              <a:spcBef>
                <a:spcPts val="0"/>
              </a:spcBef>
              <a:spcAft>
                <a:spcPts val="0"/>
              </a:spcAft>
              <a:buNone/>
            </a:pPr>
            <a:r>
              <a:rPr lang="en-US" b="1"/>
              <a:t>Source</a:t>
            </a:r>
            <a:r>
              <a:rPr lang="en-US"/>
              <a:t>: The Write Site (n.d.)</a:t>
            </a:r>
            <a:endParaRPr/>
          </a:p>
        </p:txBody>
      </p:sp>
      <p:sp>
        <p:nvSpPr>
          <p:cNvPr id="350" name="Google Shape;350;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previous classes have focused largely on academic writing. This class will now shift the focus on report writing by providing a broad overview of the enterprise of technical reports. In the course of this class we shall cover… [READ CONTENTS ON SLIDE] </a:t>
            </a:r>
            <a:endParaRPr/>
          </a:p>
          <a:p>
            <a:pPr marL="0" lvl="0" indent="0" algn="l" rtl="0">
              <a:spcBef>
                <a:spcPts val="0"/>
              </a:spcBef>
              <a:spcAft>
                <a:spcPts val="0"/>
              </a:spcAft>
              <a:buNone/>
            </a:pPr>
            <a:endParaRPr/>
          </a:p>
          <a:p>
            <a:pPr marL="0" marR="0" lvl="0" indent="0" algn="l" rtl="0">
              <a:lnSpc>
                <a:spcPct val="100000"/>
              </a:lnSpc>
              <a:spcBef>
                <a:spcPts val="0"/>
              </a:spcBef>
              <a:spcAft>
                <a:spcPts val="0"/>
              </a:spcAft>
              <a:buClr>
                <a:schemeClr val="accent2"/>
              </a:buClr>
              <a:buSzPts val="1200"/>
              <a:buFont typeface="Calibri"/>
              <a:buNone/>
            </a:pPr>
            <a:r>
              <a:rPr lang="en-US">
                <a:solidFill>
                  <a:schemeClr val="accent2"/>
                </a:solidFill>
              </a:rPr>
              <a:t>Academic writing is carried out during the period when students are trained through course work in their respective disciplines and by academic researchers. Importantly academic writing tends to read by others who have a </a:t>
            </a:r>
            <a:r>
              <a:rPr lang="en-US" i="1">
                <a:solidFill>
                  <a:schemeClr val="accent2"/>
                </a:solidFill>
              </a:rPr>
              <a:t>similar academic background</a:t>
            </a:r>
            <a:r>
              <a:rPr lang="en-US" i="0">
                <a:solidFill>
                  <a:schemeClr val="accent2"/>
                </a:solidFill>
              </a:rPr>
              <a:t>; in other words </a:t>
            </a:r>
            <a:r>
              <a:rPr lang="en-US"/>
              <a:t>usually oriented to specific academic ‘cultures’ and therefore to specific audiences. </a:t>
            </a:r>
            <a:endParaRPr/>
          </a:p>
          <a:p>
            <a:pPr marL="0" lvl="0" indent="0" algn="l" rtl="0">
              <a:spcBef>
                <a:spcPts val="0"/>
              </a:spcBef>
              <a:spcAft>
                <a:spcPts val="0"/>
              </a:spcAft>
              <a:buNone/>
            </a:pPr>
            <a:endParaRPr>
              <a:solidFill>
                <a:schemeClr val="accent2"/>
              </a:solidFill>
            </a:endParaRPr>
          </a:p>
          <a:p>
            <a:pPr marL="0" marR="0" lvl="0" indent="0" algn="l" rtl="0">
              <a:lnSpc>
                <a:spcPct val="100000"/>
              </a:lnSpc>
              <a:spcBef>
                <a:spcPts val="0"/>
              </a:spcBef>
              <a:spcAft>
                <a:spcPts val="0"/>
              </a:spcAft>
              <a:buClr>
                <a:schemeClr val="dk1"/>
              </a:buClr>
              <a:buSzPts val="1200"/>
              <a:buFont typeface="Calibri"/>
              <a:buNone/>
            </a:pPr>
            <a:r>
              <a:rPr lang="en-US"/>
              <a:t>Technical writing is also called professional, business and workplace writing. Technical writing is similar to academic writing but is not entirely the same. It differs in the following ways: </a:t>
            </a:r>
            <a:endParaRPr/>
          </a:p>
          <a:p>
            <a:pPr marL="228600" marR="0" lvl="0" indent="-228600" algn="l" rtl="0">
              <a:lnSpc>
                <a:spcPct val="100000"/>
              </a:lnSpc>
              <a:spcBef>
                <a:spcPts val="0"/>
              </a:spcBef>
              <a:spcAft>
                <a:spcPts val="0"/>
              </a:spcAft>
              <a:buClr>
                <a:schemeClr val="dk1"/>
              </a:buClr>
              <a:buSzPts val="1200"/>
              <a:buFont typeface="Calibri"/>
              <a:buAutoNum type="arabicParenBoth"/>
            </a:pPr>
            <a:r>
              <a:rPr lang="en-US"/>
              <a:t>this form of communication becomes a way in which an organisation operates and c.f. to the academic objective of convincing an audience it enables the completion of job tasks.</a:t>
            </a:r>
            <a:endParaRPr/>
          </a:p>
          <a:p>
            <a:pPr marL="228600" marR="0" lvl="0" indent="-228600" algn="l" rtl="0">
              <a:lnSpc>
                <a:spcPct val="100000"/>
              </a:lnSpc>
              <a:spcBef>
                <a:spcPts val="0"/>
              </a:spcBef>
              <a:spcAft>
                <a:spcPts val="0"/>
              </a:spcAft>
              <a:buClr>
                <a:schemeClr val="dk1"/>
              </a:buClr>
              <a:buSzPts val="1200"/>
              <a:buFont typeface="Calibri"/>
              <a:buAutoNum type="arabicParenBoth"/>
            </a:pPr>
            <a:r>
              <a:rPr lang="en-US"/>
              <a:t>in technical communication one communicates with people with a wide range of expertise, educational and work backgrounds*** </a:t>
            </a:r>
            <a:endParaRPr/>
          </a:p>
          <a:p>
            <a:pPr marL="228600" marR="0" lvl="0" indent="-228600" algn="l" rtl="0">
              <a:lnSpc>
                <a:spcPct val="100000"/>
              </a:lnSpc>
              <a:spcBef>
                <a:spcPts val="0"/>
              </a:spcBef>
              <a:spcAft>
                <a:spcPts val="0"/>
              </a:spcAft>
              <a:buClr>
                <a:schemeClr val="dk1"/>
              </a:buClr>
              <a:buSzPts val="1200"/>
              <a:buFont typeface="Calibri"/>
              <a:buAutoNum type="arabicParenBoth"/>
            </a:pPr>
            <a:r>
              <a:rPr lang="en-US"/>
              <a:t>the readers will usually not read the entire communication but focus only on those aspects which are relevant to their role in the organisation. </a:t>
            </a:r>
            <a:endParaRPr/>
          </a:p>
          <a:p>
            <a:pPr marL="228600" marR="0" lvl="0" indent="-228600" algn="l" rtl="0">
              <a:lnSpc>
                <a:spcPct val="100000"/>
              </a:lnSpc>
              <a:spcBef>
                <a:spcPts val="0"/>
              </a:spcBef>
              <a:spcAft>
                <a:spcPts val="0"/>
              </a:spcAft>
              <a:buClr>
                <a:schemeClr val="dk1"/>
              </a:buClr>
              <a:buSzPts val="1200"/>
              <a:buFont typeface="Calibri"/>
              <a:buAutoNum type="arabicParenBoth"/>
            </a:pPr>
            <a:r>
              <a:rPr lang="en-US"/>
              <a:t>professional communication creates an indefinite life span and can often create legal liabilities for the writer and the audience </a:t>
            </a:r>
            <a:endParaRPr/>
          </a:p>
          <a:p>
            <a:pPr marL="228600" marR="0" lvl="0" indent="-228600" algn="l" rtl="0">
              <a:lnSpc>
                <a:spcPct val="100000"/>
              </a:lnSpc>
              <a:spcBef>
                <a:spcPts val="0"/>
              </a:spcBef>
              <a:spcAft>
                <a:spcPts val="0"/>
              </a:spcAft>
              <a:buClr>
                <a:schemeClr val="dk1"/>
              </a:buClr>
              <a:buSzPts val="1200"/>
              <a:buFont typeface="Calibri"/>
              <a:buAutoNum type="arabicParenBoth"/>
            </a:pPr>
            <a:r>
              <a:rPr lang="en-US"/>
              <a:t>Most academic writing is limited to essays, research papers and laboratory reports. However, professional communication comprises of a wider variety: email, memos, proposals, progress reports, feasibility studies, speeches, training procedures, news releases, user documentation, budgets, evaluations etc. (Houp et al 2006. pp. 6-8).</a:t>
            </a:r>
            <a:endParaRPr/>
          </a:p>
          <a:p>
            <a:pPr marL="0" lvl="0" indent="0" algn="l" rtl="0">
              <a:spcBef>
                <a:spcPts val="0"/>
              </a:spcBef>
              <a:spcAft>
                <a:spcPts val="0"/>
              </a:spcAft>
              <a:buNone/>
            </a:pPr>
            <a:r>
              <a:rPr lang="en-US">
                <a:solidFill>
                  <a:schemeClr val="accent2"/>
                </a:solidFill>
              </a:rPr>
              <a:t> </a:t>
            </a:r>
            <a:endParaRPr/>
          </a:p>
        </p:txBody>
      </p:sp>
      <p:sp>
        <p:nvSpPr>
          <p:cNvPr id="134" name="Google Shape;13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Analytical reports show relationships between pieces of information. It is used to compare and contrast, assess or evaluate (for example, a number of approaches, theories, methodologies or outcomes). </a:t>
            </a:r>
            <a:endParaRPr/>
          </a:p>
          <a:p>
            <a:pPr marL="0" lvl="0" indent="0" algn="l" rtl="0">
              <a:spcBef>
                <a:spcPts val="0"/>
              </a:spcBef>
              <a:spcAft>
                <a:spcPts val="0"/>
              </a:spcAft>
              <a:buNone/>
            </a:pPr>
            <a:r>
              <a:rPr lang="en-US"/>
              <a:t>It therefore has a structure </a:t>
            </a:r>
            <a:r>
              <a:rPr lang="en-US" i="1"/>
              <a:t>based on the ordering of main ideas in relation to each other </a:t>
            </a:r>
            <a:r>
              <a:rPr lang="en-US"/>
              <a:t>and uses evidence from various sources. </a:t>
            </a:r>
            <a:endParaRPr/>
          </a:p>
          <a:p>
            <a:pPr marL="0" lvl="0" indent="0" algn="l" rtl="0">
              <a:spcBef>
                <a:spcPts val="0"/>
              </a:spcBef>
              <a:spcAft>
                <a:spcPts val="0"/>
              </a:spcAft>
              <a:buNone/>
            </a:pPr>
            <a:r>
              <a:rPr lang="en-US"/>
              <a:t>Analytical reports usually start with a brief description and then focus on answering questions like: ‘why?’ ‘how?’ and ‘so what?’</a:t>
            </a:r>
            <a:endParaRPr/>
          </a:p>
          <a:p>
            <a:pPr marL="0" lvl="0" indent="0" algn="l" rtl="0">
              <a:spcBef>
                <a:spcPts val="0"/>
              </a:spcBef>
              <a:spcAft>
                <a:spcPts val="0"/>
              </a:spcAft>
              <a:buNone/>
            </a:pPr>
            <a:endParaRPr/>
          </a:p>
          <a:p>
            <a:pPr marL="0" lvl="0" indent="0" algn="l" rtl="0">
              <a:spcBef>
                <a:spcPts val="0"/>
              </a:spcBef>
              <a:spcAft>
                <a:spcPts val="0"/>
              </a:spcAft>
              <a:buNone/>
            </a:pPr>
            <a:r>
              <a:rPr lang="en-US"/>
              <a:t>Analytical writing typically: </a:t>
            </a:r>
            <a:endParaRPr/>
          </a:p>
          <a:p>
            <a:pPr marL="171450" lvl="0" indent="-171450" algn="l" rtl="0">
              <a:spcBef>
                <a:spcPts val="0"/>
              </a:spcBef>
              <a:spcAft>
                <a:spcPts val="0"/>
              </a:spcAft>
              <a:buClr>
                <a:schemeClr val="dk1"/>
              </a:buClr>
              <a:buSzPts val="1200"/>
              <a:buFont typeface="Arial"/>
              <a:buChar char="•"/>
            </a:pPr>
            <a:r>
              <a:rPr lang="en-US"/>
              <a:t>creates relationships between individual pieces of information by identifying main points and grouping information under these main points or conceptual categories. </a:t>
            </a:r>
            <a:endParaRPr/>
          </a:p>
          <a:p>
            <a:pPr marL="171450" lvl="0" indent="-171450" algn="l" rtl="0">
              <a:spcBef>
                <a:spcPts val="0"/>
              </a:spcBef>
              <a:spcAft>
                <a:spcPts val="0"/>
              </a:spcAft>
              <a:buClr>
                <a:schemeClr val="dk1"/>
              </a:buClr>
              <a:buSzPts val="1200"/>
              <a:buFont typeface="Arial"/>
              <a:buChar char="•"/>
            </a:pPr>
            <a:r>
              <a:rPr lang="en-US"/>
              <a:t>creates its structure by ordering the main points or concepts in relation to one another.</a:t>
            </a:r>
            <a:endParaRPr/>
          </a:p>
          <a:p>
            <a:pPr marL="171450" lvl="0" indent="-171450" algn="l" rtl="0">
              <a:spcBef>
                <a:spcPts val="0"/>
              </a:spcBef>
              <a:spcAft>
                <a:spcPts val="0"/>
              </a:spcAft>
              <a:buClr>
                <a:schemeClr val="dk1"/>
              </a:buClr>
              <a:buSzPts val="1200"/>
              <a:buFont typeface="Arial"/>
              <a:buChar char="•"/>
            </a:pPr>
            <a:r>
              <a:rPr lang="en-US"/>
              <a:t>often puts the identified concepts, at the beginning of the sentence, in </a:t>
            </a:r>
            <a:r>
              <a:rPr lang="en-US" u="sng">
                <a:solidFill>
                  <a:schemeClr val="hlink"/>
                </a:solidFill>
                <a:hlinkClick r:id="rId3"/>
              </a:rPr>
              <a:t>theme</a:t>
            </a:r>
            <a:r>
              <a:rPr lang="en-US"/>
              <a:t> position (Writers often place information in theme position as a way of maintaining the reader’s focus on a particular aspect of what they are writing about. Repeating the same or a similar theme in successive sentences helps to create and maintain cohesion in a written text). </a:t>
            </a:r>
            <a:endParaRPr/>
          </a:p>
          <a:p>
            <a:pPr marL="171450" lvl="0" indent="-171450" algn="l" rtl="0">
              <a:spcBef>
                <a:spcPts val="0"/>
              </a:spcBef>
              <a:spcAft>
                <a:spcPts val="0"/>
              </a:spcAft>
              <a:buClr>
                <a:schemeClr val="dk1"/>
              </a:buClr>
              <a:buSzPts val="1200"/>
              <a:buFont typeface="Arial"/>
              <a:buChar char="•"/>
            </a:pPr>
            <a:r>
              <a:rPr lang="en-US"/>
              <a:t>uses comparative and contrastive language to express the relationships between different pieces of information, for example, comparative and contrastive conjunctions, adverbs and adjectives.</a:t>
            </a:r>
            <a:endParaRPr/>
          </a:p>
          <a:p>
            <a:pPr marL="171450" lvl="0" indent="-171450" algn="l" rtl="0">
              <a:spcBef>
                <a:spcPts val="0"/>
              </a:spcBef>
              <a:spcAft>
                <a:spcPts val="0"/>
              </a:spcAft>
              <a:buClr>
                <a:schemeClr val="dk1"/>
              </a:buClr>
              <a:buSzPts val="1200"/>
              <a:buFont typeface="Arial"/>
              <a:buChar char="•"/>
            </a:pPr>
            <a:r>
              <a:rPr lang="en-US"/>
              <a:t>uses evidence from multiple sources to support assertions which are made.</a:t>
            </a:r>
            <a:endParaRPr/>
          </a:p>
          <a:p>
            <a:pPr marL="171450" lvl="0" indent="-171450" algn="l" rtl="0">
              <a:spcBef>
                <a:spcPts val="0"/>
              </a:spcBef>
              <a:spcAft>
                <a:spcPts val="0"/>
              </a:spcAft>
              <a:buClr>
                <a:schemeClr val="dk1"/>
              </a:buClr>
              <a:buSzPts val="1200"/>
              <a:buFont typeface="Arial"/>
              <a:buChar char="•"/>
            </a:pPr>
            <a:r>
              <a:rPr lang="en-US"/>
              <a:t>does not identify and state a clear position – a thesis . </a:t>
            </a:r>
            <a:endParaRPr/>
          </a:p>
          <a:p>
            <a:pPr marL="171450" lvl="0" indent="-171450" algn="l" rtl="0">
              <a:spcBef>
                <a:spcPts val="0"/>
              </a:spcBef>
              <a:spcAft>
                <a:spcPts val="0"/>
              </a:spcAft>
              <a:buClr>
                <a:schemeClr val="dk1"/>
              </a:buClr>
              <a:buSzPts val="1200"/>
              <a:buFont typeface="Arial"/>
              <a:buChar char="•"/>
            </a:pPr>
            <a:r>
              <a:rPr lang="en-US"/>
              <a:t>does not present clearly identifiable arguments in support of a thesis.</a:t>
            </a:r>
            <a:endParaRPr/>
          </a:p>
          <a:p>
            <a:pPr marL="171450" lvl="0" indent="-9525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Another genre of analytical writing which can also be found in some analytical reports is called </a:t>
            </a:r>
            <a:r>
              <a:rPr lang="en-US" b="1"/>
              <a:t>Persuasive Analytical Writing </a:t>
            </a:r>
            <a:r>
              <a:rPr lang="en-US"/>
              <a:t>is a form of argumentative writing. This type of writing states a considered position and supports this position by presenting arguments and evidence from several sources. It uses a combination of organisational and linguistic elements to persuade the reader of the value of the approach you have taken to the question.</a:t>
            </a:r>
            <a:endParaRPr/>
          </a:p>
          <a:p>
            <a:pPr marL="0" lvl="0" indent="0" algn="l" rtl="0">
              <a:spcBef>
                <a:spcPts val="0"/>
              </a:spcBef>
              <a:spcAft>
                <a:spcPts val="0"/>
              </a:spcAft>
              <a:buNone/>
            </a:pPr>
            <a:r>
              <a:rPr lang="en-US"/>
              <a:t>Persuasive analytical writing typically:</a:t>
            </a:r>
            <a:endParaRPr/>
          </a:p>
          <a:p>
            <a:pPr marL="171450" lvl="0" indent="-171450" algn="l" rtl="0">
              <a:spcBef>
                <a:spcPts val="0"/>
              </a:spcBef>
              <a:spcAft>
                <a:spcPts val="0"/>
              </a:spcAft>
              <a:buClr>
                <a:schemeClr val="dk1"/>
              </a:buClr>
              <a:buSzPts val="1200"/>
              <a:buFont typeface="Arial"/>
              <a:buChar char="•"/>
            </a:pPr>
            <a:r>
              <a:rPr lang="en-US"/>
              <a:t>states a considered position on the basis of research and reading – a thesis. </a:t>
            </a:r>
            <a:endParaRPr/>
          </a:p>
          <a:p>
            <a:pPr marL="171450" lvl="0" indent="-171450" algn="l" rtl="0">
              <a:spcBef>
                <a:spcPts val="0"/>
              </a:spcBef>
              <a:spcAft>
                <a:spcPts val="0"/>
              </a:spcAft>
              <a:buClr>
                <a:schemeClr val="dk1"/>
              </a:buClr>
              <a:buSzPts val="1200"/>
              <a:buFont typeface="Arial"/>
              <a:buChar char="•"/>
            </a:pPr>
            <a:r>
              <a:rPr lang="en-US"/>
              <a:t>supports this position by presenting arguments and evidence from multiple sources. </a:t>
            </a:r>
            <a:endParaRPr/>
          </a:p>
          <a:p>
            <a:pPr marL="171450" lvl="0" indent="-171450" algn="l" rtl="0">
              <a:spcBef>
                <a:spcPts val="0"/>
              </a:spcBef>
              <a:spcAft>
                <a:spcPts val="0"/>
              </a:spcAft>
              <a:buClr>
                <a:schemeClr val="dk1"/>
              </a:buClr>
              <a:buSzPts val="1200"/>
              <a:buFont typeface="Arial"/>
              <a:buChar char="•"/>
            </a:pPr>
            <a:r>
              <a:rPr lang="en-US"/>
              <a:t>bases its structure on a perceived relationship between the individual arguments, and between the arguments and the thesis, and shows clear links between these elements. </a:t>
            </a:r>
            <a:endParaRPr/>
          </a:p>
          <a:p>
            <a:pPr marL="171450" lvl="0" indent="-171450" algn="l" rtl="0">
              <a:spcBef>
                <a:spcPts val="0"/>
              </a:spcBef>
              <a:spcAft>
                <a:spcPts val="0"/>
              </a:spcAft>
              <a:buClr>
                <a:schemeClr val="dk1"/>
              </a:buClr>
              <a:buSzPts val="1200"/>
              <a:buFont typeface="Arial"/>
              <a:buChar char="•"/>
            </a:pPr>
            <a:r>
              <a:rPr lang="en-US"/>
              <a:t>develops conceptual categories and integrates and organises information under them. </a:t>
            </a:r>
            <a:endParaRPr/>
          </a:p>
          <a:p>
            <a:pPr marL="171450" lvl="0" indent="-171450" algn="l" rtl="0">
              <a:spcBef>
                <a:spcPts val="0"/>
              </a:spcBef>
              <a:spcAft>
                <a:spcPts val="0"/>
              </a:spcAft>
              <a:buClr>
                <a:schemeClr val="dk1"/>
              </a:buClr>
              <a:buSzPts val="1200"/>
              <a:buFont typeface="Arial"/>
              <a:buChar char="•"/>
            </a:pPr>
            <a:r>
              <a:rPr lang="en-US"/>
              <a:t>uses evaluative vocabulary to signal the judgments the writer is making. </a:t>
            </a:r>
            <a:endParaRPr/>
          </a:p>
          <a:p>
            <a:pPr marL="171450" lvl="0" indent="-171450" algn="l" rtl="0">
              <a:spcBef>
                <a:spcPts val="0"/>
              </a:spcBef>
              <a:spcAft>
                <a:spcPts val="0"/>
              </a:spcAft>
              <a:buClr>
                <a:schemeClr val="dk1"/>
              </a:buClr>
              <a:buSzPts val="1200"/>
              <a:buFont typeface="Arial"/>
              <a:buChar char="•"/>
            </a:pPr>
            <a:r>
              <a:rPr lang="en-US"/>
              <a:t>indicates the writer’s endorsement of or distance from the views presented by different sources. </a:t>
            </a:r>
            <a:endParaRPr/>
          </a:p>
          <a:p>
            <a:pPr marL="0" lvl="0" indent="0" algn="l" rtl="0">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b="1"/>
              <a:t>Source</a:t>
            </a:r>
            <a:r>
              <a:rPr lang="en-US"/>
              <a:t>: The Write Site (n.d.)</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None/>
            </a:pPr>
            <a:endParaRPr/>
          </a:p>
        </p:txBody>
      </p:sp>
      <p:sp>
        <p:nvSpPr>
          <p:cNvPr id="376" name="Google Shape;376;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8091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2" name="Google Shape;482;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Technical Communication is also called professional, business and workplace writing.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Technical communication is “transactional” – it entails a purposeful transaction between sender and receiver that provides specific information for practical and specific purposes (informing, instructing, persuading) </a:t>
            </a:r>
            <a:r>
              <a:rPr lang="en-GB" noProof="0" dirty="0"/>
              <a:t>(Last 2019).</a:t>
            </a:r>
          </a:p>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It comprises of a wide variety of: (1) </a:t>
            </a:r>
            <a:r>
              <a:rPr lang="en-GB" b="1" noProof="0" dirty="0"/>
              <a:t>written communications </a:t>
            </a:r>
            <a:r>
              <a:rPr lang="en-GB" noProof="0" dirty="0"/>
              <a:t>such as: professional emails, memos, proposals, progress reports, feasibility studies, speeches, training procedures, news releases, user documentation, budgets, evaluations etc. (</a:t>
            </a:r>
            <a:r>
              <a:rPr lang="en-GB" noProof="0" dirty="0" err="1"/>
              <a:t>Houp</a:t>
            </a:r>
            <a:r>
              <a:rPr lang="en-GB" noProof="0" dirty="0"/>
              <a:t> et al 2006. pp. 6-8) as well as (2) </a:t>
            </a:r>
            <a:r>
              <a:rPr lang="en-GB" b="1" noProof="0" dirty="0"/>
              <a:t>oral and visual presentations </a:t>
            </a:r>
            <a:r>
              <a:rPr lang="en-GB" noProof="0" dirty="0"/>
              <a:t>and reports (Last 2019).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Technical Writing is a form of written professional communication which can be defined as a genre of non-fiction writing that encompasses: (1) </a:t>
            </a:r>
            <a:r>
              <a:rPr lang="en-GB" b="1" noProof="0" dirty="0"/>
              <a:t>'specialised technical information'</a:t>
            </a:r>
            <a:r>
              <a:rPr lang="en-GB" noProof="0" dirty="0"/>
              <a:t> such as: manuals, instructions, specifications, and software documentation as well as (2) writing produced for the purposes of the </a:t>
            </a:r>
            <a:r>
              <a:rPr lang="en-GB" b="1" noProof="0" dirty="0"/>
              <a:t>'intricacies of meditation' </a:t>
            </a:r>
            <a:r>
              <a:rPr lang="en-GB" noProof="0" dirty="0"/>
              <a:t>in day-to-day professional operations such as correspondence, proposals, internal communications and media releases (Last 2019). </a:t>
            </a:r>
          </a:p>
        </p:txBody>
      </p:sp>
      <p:sp>
        <p:nvSpPr>
          <p:cNvPr id="4" name="Slide Number Placeholder 3"/>
          <p:cNvSpPr>
            <a:spLocks noGrp="1"/>
          </p:cNvSpPr>
          <p:nvPr>
            <p:ph type="sldNum" sz="quarter" idx="10"/>
          </p:nvPr>
        </p:nvSpPr>
        <p:spPr/>
        <p:txBody>
          <a:bodyPr/>
          <a:lstStyle/>
          <a:p>
            <a:fld id="{0A5D64FE-1567-4B50-8EF5-F3140A3A6F3C}" type="slidenum">
              <a:rPr lang="en-GB" smtClean="0"/>
              <a:pPr/>
              <a:t>5</a:t>
            </a:fld>
            <a:endParaRPr lang="en-GB"/>
          </a:p>
        </p:txBody>
      </p:sp>
    </p:spTree>
    <p:extLst>
      <p:ext uri="{BB962C8B-B14F-4D97-AF65-F5344CB8AC3E}">
        <p14:creationId xmlns:p14="http://schemas.microsoft.com/office/powerpoint/2010/main" val="1308324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First of all, the word ‘report,’ comes from reportare, which means to carry back. </a:t>
            </a:r>
            <a:endParaRPr/>
          </a:p>
          <a:p>
            <a:pPr marL="0" marR="0" lvl="0" indent="0" algn="l" rtl="0">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A report thus is a description of an event carried back to someone who was not present on the scene. </a:t>
            </a:r>
            <a:endParaRPr/>
          </a:p>
          <a:p>
            <a:pPr marL="0" marR="0" lvl="0" indent="0" algn="l" rtl="0">
              <a:lnSpc>
                <a:spcPct val="100000"/>
              </a:lnSpc>
              <a:spcBef>
                <a:spcPts val="0"/>
              </a:spcBef>
              <a:spcAft>
                <a:spcPts val="0"/>
              </a:spcAft>
              <a:buClr>
                <a:schemeClr val="dk1"/>
              </a:buClr>
              <a:buSzPts val="1200"/>
              <a:buFont typeface="Calibri"/>
              <a:buNone/>
            </a:pPr>
            <a:r>
              <a:rPr lang="en-US"/>
              <a:t>A report can also be thought of as a</a:t>
            </a:r>
            <a:r>
              <a:rPr lang="en-US" sz="1200"/>
              <a:t>n account of something –usually an answer to a question  or a demand from some other person for information </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endParaRPr/>
          </a:p>
        </p:txBody>
      </p:sp>
      <p:sp>
        <p:nvSpPr>
          <p:cNvPr id="182" name="Google Shape;18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Calibri"/>
              <a:buNone/>
            </a:pPr>
            <a:r>
              <a:rPr lang="en-US" sz="1000">
                <a:solidFill>
                  <a:schemeClr val="dk1"/>
                </a:solidFill>
                <a:latin typeface="Calibri"/>
                <a:ea typeface="Calibri"/>
                <a:cs typeface="Calibri"/>
                <a:sym typeface="Calibri"/>
              </a:rPr>
              <a:t>First of all, the word ‘report,’ comes from reportare, which means to carry back. A report thus is a description of an event carried back to someone who was not present on the scene. </a:t>
            </a:r>
            <a:endParaRPr sz="100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Similarly, </a:t>
            </a:r>
            <a:r>
              <a:rPr lang="en-US" b="1"/>
              <a:t>written documents </a:t>
            </a:r>
            <a:r>
              <a:rPr lang="en-US" b="0"/>
              <a:t>such as : memorandums</a:t>
            </a:r>
            <a:r>
              <a:rPr lang="en-US"/>
              <a:t>,  letters,  news  items,  analysis  of election  results  can  also  be considered reports in  a  broad  sense.  </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Written Reports are documents designed to record and convey information to the reader. Reports are part of any business or organization; from credit reports to police reports, they serve to document specific information for specific audiences, goals, or functions. The type of report is often identified by its primary purpose or function, as in an accident report, a laboratory report, a sales report, or even a book report (discusses the contents of a book). </a:t>
            </a:r>
            <a:endParaRPr/>
          </a:p>
        </p:txBody>
      </p:sp>
      <p:sp>
        <p:nvSpPr>
          <p:cNvPr id="190" name="Google Shape;19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In this course we are  concerned  with  those  kind  of  reports  which are written in a formal manner by scientists, engineers, business executives, administrators and technocrats.  Most of  the  times,  these  people  send these  reports  as  part  of their  day  to  day  activities.</a:t>
            </a:r>
            <a:endParaRPr dirty="0"/>
          </a:p>
          <a:p>
            <a:pPr marL="0" marR="0" lvl="0" indent="0" algn="l" rtl="0">
              <a:lnSpc>
                <a:spcPct val="100000"/>
              </a:lnSpc>
              <a:spcBef>
                <a:spcPts val="0"/>
              </a:spcBef>
              <a:spcAft>
                <a:spcPts val="0"/>
              </a:spcAft>
              <a:buClr>
                <a:schemeClr val="dk1"/>
              </a:buClr>
              <a:buSzPts val="1200"/>
              <a:buFont typeface="Calibri"/>
              <a:buNone/>
            </a:pPr>
            <a:r>
              <a:rPr lang="en-US" b="1" dirty="0"/>
              <a:t>Source: </a:t>
            </a:r>
            <a:r>
              <a:rPr lang="en-US" b="0" dirty="0"/>
              <a:t>NPTEL (2014)</a:t>
            </a:r>
            <a:endParaRPr dirty="0"/>
          </a:p>
          <a:p>
            <a:pPr marL="0" marR="0" lvl="0" indent="0" algn="l" rtl="0">
              <a:lnSpc>
                <a:spcPct val="100000"/>
              </a:lnSpc>
              <a:spcBef>
                <a:spcPts val="0"/>
              </a:spcBef>
              <a:spcAft>
                <a:spcPts val="0"/>
              </a:spcAft>
              <a:buClr>
                <a:schemeClr val="dk1"/>
              </a:buClr>
              <a:buSzPts val="1200"/>
              <a:buFont typeface="Calibri"/>
              <a:buNone/>
            </a:pPr>
            <a:endParaRPr b="0" dirty="0"/>
          </a:p>
          <a:p>
            <a:pPr marL="0" marR="0" lvl="0" indent="0" algn="l" rtl="0">
              <a:lnSpc>
                <a:spcPct val="100000"/>
              </a:lnSpc>
              <a:spcBef>
                <a:spcPts val="0"/>
              </a:spcBef>
              <a:spcAft>
                <a:spcPts val="0"/>
              </a:spcAft>
              <a:buClr>
                <a:schemeClr val="dk1"/>
              </a:buClr>
              <a:buSzPts val="1200"/>
              <a:buFont typeface="Calibri"/>
              <a:buNone/>
            </a:pPr>
            <a:r>
              <a:rPr lang="en-US" dirty="0"/>
              <a:t>Technical Reports tend to be analytical, or involve the rational analysis of information. Sometimes they simply “report the facts” with no analysis at all (these are called </a:t>
            </a:r>
            <a:r>
              <a:rPr lang="en-US" i="1" dirty="0"/>
              <a:t>Informative Reports</a:t>
            </a:r>
            <a:r>
              <a:rPr lang="en-US" dirty="0"/>
              <a:t>), but they still need to communicate the information in a clear and concise format. Other reports summarize past events, present current data, and forecast future trends (these are called </a:t>
            </a:r>
            <a:r>
              <a:rPr lang="en-US" i="1" dirty="0"/>
              <a:t>Analytical reports</a:t>
            </a:r>
            <a:r>
              <a:rPr lang="en-US" dirty="0"/>
              <a:t>). </a:t>
            </a:r>
            <a:endParaRPr dirty="0"/>
          </a:p>
          <a:p>
            <a:pPr marL="0" marR="0" lvl="0" indent="0" algn="l" rtl="0">
              <a:lnSpc>
                <a:spcPct val="100000"/>
              </a:lnSpc>
              <a:spcBef>
                <a:spcPts val="0"/>
              </a:spcBef>
              <a:spcAft>
                <a:spcPts val="0"/>
              </a:spcAft>
              <a:buClr>
                <a:schemeClr val="dk1"/>
              </a:buClr>
              <a:buSzPts val="1200"/>
              <a:buFont typeface="Calibri"/>
              <a:buNone/>
            </a:pPr>
            <a:r>
              <a:rPr lang="en-US" b="1" dirty="0"/>
              <a:t>While a report may have conclusions, propositions, or even a call to action, </a:t>
            </a:r>
            <a:r>
              <a:rPr lang="en-US" b="1" i="1" u="sng" dirty="0"/>
              <a:t>the demonstration of the analysis </a:t>
            </a:r>
            <a:r>
              <a:rPr lang="en-US" b="1" u="sng" dirty="0"/>
              <a:t>is the primary function</a:t>
            </a:r>
            <a:r>
              <a:rPr lang="en-US" b="1" dirty="0"/>
              <a:t>. </a:t>
            </a:r>
            <a:r>
              <a:rPr lang="en-US" dirty="0"/>
              <a:t>A sales report, for example, is not designed to make an individual sale. It is, however, supposed to report sales to date, and may forecast future sales based on previous trends. This chapter is designed to introduce you to the basics of report writing.</a:t>
            </a:r>
            <a:endParaRPr dirty="0"/>
          </a:p>
          <a:p>
            <a:pPr marL="0" marR="0" lvl="0" indent="0" algn="l" rtl="0">
              <a:lnSpc>
                <a:spcPct val="100000"/>
              </a:lnSpc>
              <a:spcBef>
                <a:spcPts val="0"/>
              </a:spcBef>
              <a:spcAft>
                <a:spcPts val="0"/>
              </a:spcAft>
              <a:buClr>
                <a:schemeClr val="dk1"/>
              </a:buClr>
              <a:buSzPts val="1200"/>
              <a:buFont typeface="Calibri"/>
              <a:buNone/>
            </a:pPr>
            <a:r>
              <a:rPr lang="en-US" b="1" dirty="0"/>
              <a:t>Source: </a:t>
            </a:r>
            <a:r>
              <a:rPr lang="en-US" dirty="0"/>
              <a:t>OER Services (</a:t>
            </a:r>
            <a:r>
              <a:rPr lang="en-US" dirty="0" err="1"/>
              <a:t>n.d</a:t>
            </a:r>
            <a:r>
              <a:rPr lang="en-US" dirty="0"/>
              <a:t>.)</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Technical   reports   therefore emanate   from   careful   investigation,   sound   thinking,   logical organization, and clear and formal writing. In this way, a report is a formal communication written for a specific purpose. It includes a description of procedures   followed   by   collection   and   analysis   of   data,   their   significance,     the     conclusions     drawn     from     them, and recommendations, if required. </a:t>
            </a:r>
            <a:endParaRPr dirty="0"/>
          </a:p>
          <a:p>
            <a:pPr marL="0" marR="0" lvl="0" indent="0" algn="l" rtl="0">
              <a:lnSpc>
                <a:spcPct val="100000"/>
              </a:lnSpc>
              <a:spcBef>
                <a:spcPts val="0"/>
              </a:spcBef>
              <a:spcAft>
                <a:spcPts val="0"/>
              </a:spcAft>
              <a:buClr>
                <a:schemeClr val="dk1"/>
              </a:buClr>
              <a:buSzPts val="1200"/>
              <a:buFont typeface="Calibri"/>
              <a:buNone/>
            </a:pPr>
            <a:r>
              <a:rPr lang="en-US" b="1" dirty="0"/>
              <a:t>Source: </a:t>
            </a:r>
            <a:r>
              <a:rPr lang="en-US" b="0" dirty="0"/>
              <a:t>NPTEL (2014)</a:t>
            </a:r>
            <a:endParaRPr dirty="0"/>
          </a:p>
        </p:txBody>
      </p:sp>
      <p:sp>
        <p:nvSpPr>
          <p:cNvPr id="198" name="Google Shape;198;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9"/>
        <p:cNvGrpSpPr/>
        <p:nvPr/>
      </p:nvGrpSpPr>
      <p:grpSpPr>
        <a:xfrm>
          <a:off x="0" y="0"/>
          <a:ext cx="0" cy="0"/>
          <a:chOff x="0" y="0"/>
          <a:chExt cx="0" cy="0"/>
        </a:xfrm>
      </p:grpSpPr>
      <p:sp>
        <p:nvSpPr>
          <p:cNvPr id="20" name="Google Shape;20;p45"/>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sp>
        <p:nvSpPr>
          <p:cNvPr id="21" name="Google Shape;21;p45"/>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2"/>
              </a:buClr>
              <a:buSzPts val="4800"/>
              <a:buFont typeface="Garamond"/>
              <a:buNone/>
              <a:defRPr sz="4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45"/>
          <p:cNvSpPr txBox="1">
            <a:spLocks noGrp="1"/>
          </p:cNvSpPr>
          <p:nvPr>
            <p:ph type="subTitle" idx="1"/>
          </p:nvPr>
        </p:nvSpPr>
        <p:spPr>
          <a:xfrm>
            <a:off x="685800" y="3611607"/>
            <a:ext cx="7772400" cy="1199704"/>
          </a:xfrm>
          <a:prstGeom prst="rect">
            <a:avLst/>
          </a:prstGeom>
          <a:noFill/>
          <a:ln>
            <a:noFill/>
          </a:ln>
        </p:spPr>
        <p:txBody>
          <a:bodyPr spcFirstLastPara="1" wrap="square" lIns="45700" tIns="45700" rIns="45700" bIns="45700" anchor="t" anchorCtr="0">
            <a:normAutofit/>
          </a:bodyPr>
          <a:lstStyle>
            <a:lvl1pPr marR="64008" lvl="0"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grpSp>
        <p:nvGrpSpPr>
          <p:cNvPr id="23" name="Google Shape;23;p45"/>
          <p:cNvGrpSpPr/>
          <p:nvPr/>
        </p:nvGrpSpPr>
        <p:grpSpPr>
          <a:xfrm>
            <a:off x="-3765" y="4953000"/>
            <a:ext cx="9147765" cy="1912088"/>
            <a:chOff x="-3765" y="4832896"/>
            <a:chExt cx="9147765" cy="2032192"/>
          </a:xfrm>
        </p:grpSpPr>
        <p:sp>
          <p:nvSpPr>
            <p:cNvPr id="24" name="Google Shape;24;p45"/>
            <p:cNvSpPr/>
            <p:nvPr/>
          </p:nvSpPr>
          <p:spPr>
            <a:xfrm>
              <a:off x="1687513" y="4832896"/>
              <a:ext cx="7456487" cy="51881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aramond"/>
                <a:ea typeface="Garamond"/>
                <a:cs typeface="Garamond"/>
                <a:sym typeface="Garamond"/>
              </a:endParaRPr>
            </a:p>
          </p:txBody>
        </p:sp>
        <p:sp>
          <p:nvSpPr>
            <p:cNvPr id="25" name="Google Shape;25;p45"/>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aramond"/>
                <a:ea typeface="Garamond"/>
                <a:cs typeface="Garamond"/>
                <a:sym typeface="Garamond"/>
              </a:endParaRPr>
            </a:p>
          </p:txBody>
        </p:sp>
        <p:sp>
          <p:nvSpPr>
            <p:cNvPr id="26" name="Google Shape;26;p45"/>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cxnSp>
          <p:nvCxnSpPr>
            <p:cNvPr id="27" name="Google Shape;27;p45"/>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28" name="Google Shape;28;p45"/>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5"/>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rgbClr val="FFFFFF"/>
                </a:solidFill>
                <a:latin typeface="Garamond"/>
                <a:ea typeface="Garamond"/>
                <a:cs typeface="Garamond"/>
                <a:sym typeface="Garamond"/>
              </a:defRPr>
            </a:lvl1pPr>
            <a:lvl2pPr marL="0" lvl="1" indent="0" algn="r">
              <a:spcBef>
                <a:spcPts val="0"/>
              </a:spcBef>
              <a:buNone/>
              <a:defRPr sz="1000" b="0">
                <a:solidFill>
                  <a:srgbClr val="FFFFFF"/>
                </a:solidFill>
                <a:latin typeface="Garamond"/>
                <a:ea typeface="Garamond"/>
                <a:cs typeface="Garamond"/>
                <a:sym typeface="Garamond"/>
              </a:defRPr>
            </a:lvl2pPr>
            <a:lvl3pPr marL="0" lvl="2" indent="0" algn="r">
              <a:spcBef>
                <a:spcPts val="0"/>
              </a:spcBef>
              <a:buNone/>
              <a:defRPr sz="1000" b="0">
                <a:solidFill>
                  <a:srgbClr val="FFFFFF"/>
                </a:solidFill>
                <a:latin typeface="Garamond"/>
                <a:ea typeface="Garamond"/>
                <a:cs typeface="Garamond"/>
                <a:sym typeface="Garamond"/>
              </a:defRPr>
            </a:lvl3pPr>
            <a:lvl4pPr marL="0" lvl="3" indent="0" algn="r">
              <a:spcBef>
                <a:spcPts val="0"/>
              </a:spcBef>
              <a:buNone/>
              <a:defRPr sz="1000" b="0">
                <a:solidFill>
                  <a:srgbClr val="FFFFFF"/>
                </a:solidFill>
                <a:latin typeface="Garamond"/>
                <a:ea typeface="Garamond"/>
                <a:cs typeface="Garamond"/>
                <a:sym typeface="Garamond"/>
              </a:defRPr>
            </a:lvl4pPr>
            <a:lvl5pPr marL="0" lvl="4" indent="0" algn="r">
              <a:spcBef>
                <a:spcPts val="0"/>
              </a:spcBef>
              <a:buNone/>
              <a:defRPr sz="1000" b="0">
                <a:solidFill>
                  <a:srgbClr val="FFFFFF"/>
                </a:solidFill>
                <a:latin typeface="Garamond"/>
                <a:ea typeface="Garamond"/>
                <a:cs typeface="Garamond"/>
                <a:sym typeface="Garamond"/>
              </a:defRPr>
            </a:lvl5pPr>
            <a:lvl6pPr marL="0" lvl="5" indent="0" algn="r">
              <a:spcBef>
                <a:spcPts val="0"/>
              </a:spcBef>
              <a:buNone/>
              <a:defRPr sz="1000" b="0">
                <a:solidFill>
                  <a:srgbClr val="FFFFFF"/>
                </a:solidFill>
                <a:latin typeface="Garamond"/>
                <a:ea typeface="Garamond"/>
                <a:cs typeface="Garamond"/>
                <a:sym typeface="Garamond"/>
              </a:defRPr>
            </a:lvl6pPr>
            <a:lvl7pPr marL="0" lvl="6" indent="0" algn="r">
              <a:spcBef>
                <a:spcPts val="0"/>
              </a:spcBef>
              <a:buNone/>
              <a:defRPr sz="1000" b="0">
                <a:solidFill>
                  <a:srgbClr val="FFFFFF"/>
                </a:solidFill>
                <a:latin typeface="Garamond"/>
                <a:ea typeface="Garamond"/>
                <a:cs typeface="Garamond"/>
                <a:sym typeface="Garamond"/>
              </a:defRPr>
            </a:lvl7pPr>
            <a:lvl8pPr marL="0" lvl="7" indent="0" algn="r">
              <a:spcBef>
                <a:spcPts val="0"/>
              </a:spcBef>
              <a:buNone/>
              <a:defRPr sz="1000" b="0">
                <a:solidFill>
                  <a:srgbClr val="FFFFFF"/>
                </a:solidFill>
                <a:latin typeface="Garamond"/>
                <a:ea typeface="Garamond"/>
                <a:cs typeface="Garamond"/>
                <a:sym typeface="Garamond"/>
              </a:defRPr>
            </a:lvl8pPr>
            <a:lvl9pPr marL="0" lvl="8" indent="0" algn="r">
              <a:spcBef>
                <a:spcPts val="0"/>
              </a:spcBef>
              <a:buNone/>
              <a:defRPr sz="1000" b="0">
                <a:solidFill>
                  <a:srgbClr val="FFFFFF"/>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56"/>
          <p:cNvSpPr txBox="1">
            <a:spLocks noGrp="1"/>
          </p:cNvSpPr>
          <p:nvPr>
            <p:ph type="body" idx="1"/>
          </p:nvPr>
        </p:nvSpPr>
        <p:spPr>
          <a:xfrm rot="5400000">
            <a:off x="2378965" y="-440435"/>
            <a:ext cx="4386071" cy="8229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3" name="Google Shape;93;p56"/>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6"/>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57"/>
          <p:cNvSpPr txBox="1">
            <a:spLocks noGrp="1"/>
          </p:cNvSpPr>
          <p:nvPr>
            <p:ph type="title"/>
          </p:nvPr>
        </p:nvSpPr>
        <p:spPr>
          <a:xfrm rot="5400000">
            <a:off x="4936367" y="2182286"/>
            <a:ext cx="5592761" cy="177747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57"/>
          <p:cNvSpPr txBox="1">
            <a:spLocks noGrp="1"/>
          </p:cNvSpPr>
          <p:nvPr>
            <p:ph type="body" idx="1"/>
          </p:nvPr>
        </p:nvSpPr>
        <p:spPr>
          <a:xfrm rot="5400000">
            <a:off x="823120" y="-91279"/>
            <a:ext cx="5592760" cy="6324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9" name="Google Shape;99;p57"/>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57"/>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5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112"/>
        <p:cNvGrpSpPr/>
        <p:nvPr/>
      </p:nvGrpSpPr>
      <p:grpSpPr>
        <a:xfrm>
          <a:off x="0" y="0"/>
          <a:ext cx="0" cy="0"/>
          <a:chOff x="0" y="0"/>
          <a:chExt cx="0" cy="0"/>
        </a:xfrm>
      </p:grpSpPr>
      <p:sp>
        <p:nvSpPr>
          <p:cNvPr id="113" name="Google Shape;113;p49"/>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lvl1pPr marL="457200" marR="18288" lvl="0" indent="-228600" algn="r">
              <a:spcBef>
                <a:spcPts val="400"/>
              </a:spcBef>
              <a:spcAft>
                <a:spcPts val="0"/>
              </a:spcAft>
              <a:buSzPts val="952"/>
              <a:buNone/>
              <a:defRPr sz="1400"/>
            </a:lvl1pPr>
            <a:lvl2pPr marL="914400" lvl="1" indent="-304800" algn="l">
              <a:spcBef>
                <a:spcPts val="324"/>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114" name="Google Shape;114;p49"/>
          <p:cNvSpPr>
            <a:spLocks noGrp="1"/>
          </p:cNvSpPr>
          <p:nvPr>
            <p:ph type="pic" idx="2"/>
          </p:nvPr>
        </p:nvSpPr>
        <p:spPr>
          <a:xfrm>
            <a:off x="228600" y="189968"/>
            <a:ext cx="8686800" cy="4389120"/>
          </a:xfrm>
          <a:prstGeom prst="rect">
            <a:avLst/>
          </a:prstGeom>
          <a:solidFill>
            <a:schemeClr val="dk2"/>
          </a:solidFill>
          <a:ln w="9525" cap="flat" cmpd="sng">
            <a:solidFill>
              <a:schemeClr val="dk1"/>
            </a:solidFill>
            <a:prstDash val="solid"/>
            <a:round/>
            <a:headEnd type="none" w="sm" len="sm"/>
            <a:tailEnd type="none" w="sm" len="sm"/>
          </a:ln>
        </p:spPr>
      </p:sp>
      <p:sp>
        <p:nvSpPr>
          <p:cNvPr id="115" name="Google Shape;115;p49"/>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49"/>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chemeClr val="lt1"/>
                </a:solidFill>
                <a:latin typeface="Garamond"/>
                <a:ea typeface="Garamond"/>
                <a:cs typeface="Garamond"/>
                <a:sym typeface="Garamond"/>
              </a:defRPr>
            </a:lvl1pPr>
            <a:lvl2pPr marL="0" lvl="1" indent="0" algn="r">
              <a:spcBef>
                <a:spcPts val="0"/>
              </a:spcBef>
              <a:buNone/>
              <a:defRPr sz="1000" b="0">
                <a:solidFill>
                  <a:schemeClr val="lt1"/>
                </a:solidFill>
                <a:latin typeface="Garamond"/>
                <a:ea typeface="Garamond"/>
                <a:cs typeface="Garamond"/>
                <a:sym typeface="Garamond"/>
              </a:defRPr>
            </a:lvl2pPr>
            <a:lvl3pPr marL="0" lvl="2" indent="0" algn="r">
              <a:spcBef>
                <a:spcPts val="0"/>
              </a:spcBef>
              <a:buNone/>
              <a:defRPr sz="1000" b="0">
                <a:solidFill>
                  <a:schemeClr val="lt1"/>
                </a:solidFill>
                <a:latin typeface="Garamond"/>
                <a:ea typeface="Garamond"/>
                <a:cs typeface="Garamond"/>
                <a:sym typeface="Garamond"/>
              </a:defRPr>
            </a:lvl3pPr>
            <a:lvl4pPr marL="0" lvl="3" indent="0" algn="r">
              <a:spcBef>
                <a:spcPts val="0"/>
              </a:spcBef>
              <a:buNone/>
              <a:defRPr sz="1000" b="0">
                <a:solidFill>
                  <a:schemeClr val="lt1"/>
                </a:solidFill>
                <a:latin typeface="Garamond"/>
                <a:ea typeface="Garamond"/>
                <a:cs typeface="Garamond"/>
                <a:sym typeface="Garamond"/>
              </a:defRPr>
            </a:lvl4pPr>
            <a:lvl5pPr marL="0" lvl="4" indent="0" algn="r">
              <a:spcBef>
                <a:spcPts val="0"/>
              </a:spcBef>
              <a:buNone/>
              <a:defRPr sz="1000" b="0">
                <a:solidFill>
                  <a:schemeClr val="lt1"/>
                </a:solidFill>
                <a:latin typeface="Garamond"/>
                <a:ea typeface="Garamond"/>
                <a:cs typeface="Garamond"/>
                <a:sym typeface="Garamond"/>
              </a:defRPr>
            </a:lvl5pPr>
            <a:lvl6pPr marL="0" lvl="5" indent="0" algn="r">
              <a:spcBef>
                <a:spcPts val="0"/>
              </a:spcBef>
              <a:buNone/>
              <a:defRPr sz="1000" b="0">
                <a:solidFill>
                  <a:schemeClr val="lt1"/>
                </a:solidFill>
                <a:latin typeface="Garamond"/>
                <a:ea typeface="Garamond"/>
                <a:cs typeface="Garamond"/>
                <a:sym typeface="Garamond"/>
              </a:defRPr>
            </a:lvl6pPr>
            <a:lvl7pPr marL="0" lvl="6" indent="0" algn="r">
              <a:spcBef>
                <a:spcPts val="0"/>
              </a:spcBef>
              <a:buNone/>
              <a:defRPr sz="1000" b="0">
                <a:solidFill>
                  <a:schemeClr val="lt1"/>
                </a:solidFill>
                <a:latin typeface="Garamond"/>
                <a:ea typeface="Garamond"/>
                <a:cs typeface="Garamond"/>
                <a:sym typeface="Garamond"/>
              </a:defRPr>
            </a:lvl7pPr>
            <a:lvl8pPr marL="0" lvl="7" indent="0" algn="r">
              <a:spcBef>
                <a:spcPts val="0"/>
              </a:spcBef>
              <a:buNone/>
              <a:defRPr sz="1000" b="0">
                <a:solidFill>
                  <a:schemeClr val="lt1"/>
                </a:solidFill>
                <a:latin typeface="Garamond"/>
                <a:ea typeface="Garamond"/>
                <a:cs typeface="Garamond"/>
                <a:sym typeface="Garamond"/>
              </a:defRPr>
            </a:lvl8pPr>
            <a:lvl9pPr marL="0" lvl="8" indent="0" algn="r">
              <a:spcBef>
                <a:spcPts val="0"/>
              </a:spcBef>
              <a:buNone/>
              <a:defRPr sz="1000" b="0">
                <a:solidFill>
                  <a:schemeClr val="lt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18" name="Google Shape;118;p49"/>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lvl1pPr marR="0" lvl="0" algn="r">
              <a:spcBef>
                <a:spcPts val="0"/>
              </a:spcBef>
              <a:spcAft>
                <a:spcPts val="0"/>
              </a:spcAft>
              <a:buClr>
                <a:schemeClr val="accent1"/>
              </a:buClr>
              <a:buSzPts val="3000"/>
              <a:buFont typeface="Garamond"/>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49"/>
          <p:cNvSpPr/>
          <p:nvPr/>
        </p:nvSpPr>
        <p:spPr>
          <a:xfrm>
            <a:off x="499273" y="5944936"/>
            <a:ext cx="4940624"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sp>
        <p:nvSpPr>
          <p:cNvPr id="120" name="Google Shape;120;p49"/>
          <p:cNvSpPr/>
          <p:nvPr/>
        </p:nvSpPr>
        <p:spPr>
          <a:xfrm>
            <a:off x="485717" y="5939011"/>
            <a:ext cx="369045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sp>
        <p:nvSpPr>
          <p:cNvPr id="121" name="Google Shape;121;p49"/>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cxnSp>
        <p:nvCxnSpPr>
          <p:cNvPr id="122" name="Google Shape;122;p49"/>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23" name="Google Shape;123;p49"/>
          <p:cNvSpPr/>
          <p:nvPr/>
        </p:nvSpPr>
        <p:spPr>
          <a:xfrm>
            <a:off x="8664112"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sp>
        <p:nvSpPr>
          <p:cNvPr id="124" name="Google Shape;124;p49"/>
          <p:cNvSpPr/>
          <p:nvPr/>
        </p:nvSpPr>
        <p:spPr>
          <a:xfrm>
            <a:off x="8477696"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46"/>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33" name="Google Shape;33;p46"/>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6"/>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6" name="Google Shape;36;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37"/>
        <p:cNvGrpSpPr/>
        <p:nvPr/>
      </p:nvGrpSpPr>
      <p:grpSpPr>
        <a:xfrm>
          <a:off x="0" y="0"/>
          <a:ext cx="0" cy="0"/>
          <a:chOff x="0" y="0"/>
          <a:chExt cx="0" cy="0"/>
        </a:xfrm>
      </p:grpSpPr>
      <p:sp>
        <p:nvSpPr>
          <p:cNvPr id="38" name="Google Shape;38;p50"/>
          <p:cNvSpPr txBox="1">
            <a:spLocks noGrp="1"/>
          </p:cNvSpPr>
          <p:nvPr>
            <p:ph type="title"/>
          </p:nvPr>
        </p:nvSpPr>
        <p:spPr>
          <a:xfrm>
            <a:off x="722376" y="1059712"/>
            <a:ext cx="7772400" cy="182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2"/>
              </a:buClr>
              <a:buSzPts val="4800"/>
              <a:buFont typeface="Garamond"/>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0"/>
          <p:cNvSpPr txBox="1">
            <a:spLocks noGrp="1"/>
          </p:cNvSpPr>
          <p:nvPr>
            <p:ph type="body" idx="1"/>
          </p:nvPr>
        </p:nvSpPr>
        <p:spPr>
          <a:xfrm>
            <a:off x="3922713" y="2931712"/>
            <a:ext cx="4572000" cy="1454888"/>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64"/>
              <a:buNone/>
              <a:defRPr sz="2300">
                <a:solidFill>
                  <a:schemeClr val="lt1"/>
                </a:solidFill>
              </a:defRPr>
            </a:lvl1pPr>
            <a:lvl2pPr marL="914400" lvl="1" indent="-228600" algn="l">
              <a:spcBef>
                <a:spcPts val="324"/>
              </a:spcBef>
              <a:spcAft>
                <a:spcPts val="0"/>
              </a:spcAft>
              <a:buSzPts val="1800"/>
              <a:buNone/>
              <a:defRPr sz="1800">
                <a:solidFill>
                  <a:schemeClr val="lt1"/>
                </a:solidFill>
              </a:defRPr>
            </a:lvl2pPr>
            <a:lvl3pPr marL="1371600" lvl="2" indent="-228600" algn="l">
              <a:spcBef>
                <a:spcPts val="350"/>
              </a:spcBef>
              <a:spcAft>
                <a:spcPts val="0"/>
              </a:spcAft>
              <a:buSzPts val="1600"/>
              <a:buNone/>
              <a:defRPr sz="1600">
                <a:solidFill>
                  <a:schemeClr val="lt1"/>
                </a:solidFill>
              </a:defRPr>
            </a:lvl3pPr>
            <a:lvl4pPr marL="1828800" lvl="3" indent="-228600" algn="l">
              <a:spcBef>
                <a:spcPts val="350"/>
              </a:spcBef>
              <a:spcAft>
                <a:spcPts val="0"/>
              </a:spcAft>
              <a:buSzPts val="1400"/>
              <a:buNone/>
              <a:defRPr sz="1400">
                <a:solidFill>
                  <a:schemeClr val="lt1"/>
                </a:solidFill>
              </a:defRPr>
            </a:lvl4pPr>
            <a:lvl5pPr marL="2286000" lvl="4" indent="-228600" algn="l">
              <a:spcBef>
                <a:spcPts val="350"/>
              </a:spcBef>
              <a:spcAft>
                <a:spcPts val="0"/>
              </a:spcAft>
              <a:buSzPts val="1400"/>
              <a:buNone/>
              <a:defRPr sz="1400">
                <a:solidFill>
                  <a:schemeClr val="lt1"/>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0" name="Google Shape;40;p50"/>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0"/>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43" name="Google Shape;43;p50"/>
          <p:cNvSpPr/>
          <p:nvPr/>
        </p:nvSpPr>
        <p:spPr>
          <a:xfrm>
            <a:off x="3636680"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sp>
        <p:nvSpPr>
          <p:cNvPr id="44" name="Google Shape;44;p50"/>
          <p:cNvSpPr/>
          <p:nvPr/>
        </p:nvSpPr>
        <p:spPr>
          <a:xfrm>
            <a:off x="3450264"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45"/>
        <p:cNvGrpSpPr/>
        <p:nvPr/>
      </p:nvGrpSpPr>
      <p:grpSpPr>
        <a:xfrm>
          <a:off x="0" y="0"/>
          <a:ext cx="0" cy="0"/>
          <a:chOff x="0" y="0"/>
          <a:chExt cx="0" cy="0"/>
        </a:xfrm>
      </p:grpSpPr>
      <p:sp>
        <p:nvSpPr>
          <p:cNvPr id="46" name="Google Shape;46;p51"/>
          <p:cNvSpPr txBox="1">
            <a:spLocks noGrp="1"/>
          </p:cNvSpPr>
          <p:nvPr>
            <p:ph type="body" idx="1"/>
          </p:nvPr>
        </p:nvSpPr>
        <p:spPr>
          <a:xfrm>
            <a:off x="457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7" name="Google Shape;47;p51"/>
          <p:cNvSpPr txBox="1">
            <a:spLocks noGrp="1"/>
          </p:cNvSpPr>
          <p:nvPr>
            <p:ph type="body" idx="2"/>
          </p:nvPr>
        </p:nvSpPr>
        <p:spPr>
          <a:xfrm>
            <a:off x="4648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8" name="Google Shape;48;p5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51" name="Google Shape;51;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52"/>
        <p:cNvGrpSpPr/>
        <p:nvPr/>
      </p:nvGrpSpPr>
      <p:grpSpPr>
        <a:xfrm>
          <a:off x="0" y="0"/>
          <a:ext cx="0" cy="0"/>
          <a:chOff x="0" y="0"/>
          <a:chExt cx="0" cy="0"/>
        </a:xfrm>
      </p:grpSpPr>
      <p:sp>
        <p:nvSpPr>
          <p:cNvPr id="53" name="Google Shape;53;p52"/>
          <p:cNvSpPr txBox="1">
            <a:spLocks noGrp="1"/>
          </p:cNvSpPr>
          <p:nvPr>
            <p:ph type="title"/>
          </p:nvPr>
        </p:nvSpPr>
        <p:spPr>
          <a:xfrm>
            <a:off x="457200" y="273050"/>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100"/>
              <a:buFont typeface="Garamond"/>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2"/>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5" name="Google Shape;55;p52"/>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6" name="Google Shape;56;p52"/>
          <p:cNvSpPr txBox="1">
            <a:spLocks noGrp="1"/>
          </p:cNvSpPr>
          <p:nvPr>
            <p:ph type="body" idx="3"/>
          </p:nvPr>
        </p:nvSpPr>
        <p:spPr>
          <a:xfrm>
            <a:off x="457200" y="1444294"/>
            <a:ext cx="4040188"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40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7" name="Google Shape;57;p52"/>
          <p:cNvSpPr txBox="1">
            <a:spLocks noGrp="1"/>
          </p:cNvSpPr>
          <p:nvPr>
            <p:ph type="body" idx="4"/>
          </p:nvPr>
        </p:nvSpPr>
        <p:spPr>
          <a:xfrm>
            <a:off x="4645025" y="1444294"/>
            <a:ext cx="4041775"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8" name="Google Shape;58;p5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61"/>
        <p:cNvGrpSpPr/>
        <p:nvPr/>
      </p:nvGrpSpPr>
      <p:grpSpPr>
        <a:xfrm>
          <a:off x="0" y="0"/>
          <a:ext cx="0" cy="0"/>
          <a:chOff x="0" y="0"/>
          <a:chExt cx="0" cy="0"/>
        </a:xfrm>
      </p:grpSpPr>
      <p:sp>
        <p:nvSpPr>
          <p:cNvPr id="62" name="Google Shape;62;p5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65" name="Google Shape;65;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54"/>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4"/>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70"/>
        <p:cNvGrpSpPr/>
        <p:nvPr/>
      </p:nvGrpSpPr>
      <p:grpSpPr>
        <a:xfrm>
          <a:off x="0" y="0"/>
          <a:ext cx="0" cy="0"/>
          <a:chOff x="0" y="0"/>
          <a:chExt cx="0" cy="0"/>
        </a:xfrm>
      </p:grpSpPr>
      <p:sp>
        <p:nvSpPr>
          <p:cNvPr id="71" name="Google Shape;71;p55"/>
          <p:cNvSpPr txBox="1">
            <a:spLocks noGrp="1"/>
          </p:cNvSpPr>
          <p:nvPr>
            <p:ph type="title"/>
          </p:nvPr>
        </p:nvSpPr>
        <p:spPr>
          <a:xfrm>
            <a:off x="914400" y="4876800"/>
            <a:ext cx="7481776"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Garamond"/>
              <a:buNone/>
              <a:defRPr sz="25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55"/>
          <p:cNvSpPr txBox="1">
            <a:spLocks noGrp="1"/>
          </p:cNvSpPr>
          <p:nvPr>
            <p:ph type="body" idx="1"/>
          </p:nvPr>
        </p:nvSpPr>
        <p:spPr>
          <a:xfrm>
            <a:off x="4419600" y="5355102"/>
            <a:ext cx="3974592" cy="914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1088"/>
              <a:buNone/>
              <a:defRPr sz="1600"/>
            </a:lvl1pPr>
            <a:lvl2pPr marL="914400" lvl="1" indent="-228600" algn="l">
              <a:spcBef>
                <a:spcPts val="324"/>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3" name="Google Shape;73;p55"/>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rmAutofit/>
          </a:bodyPr>
          <a:lstStyle>
            <a:lvl1pPr marL="457200" lvl="0" indent="-366776" algn="l">
              <a:spcBef>
                <a:spcPts val="400"/>
              </a:spcBef>
              <a:spcAft>
                <a:spcPts val="0"/>
              </a:spcAft>
              <a:buSzPts val="2176"/>
              <a:buChar char="🞂"/>
              <a:defRPr sz="3200"/>
            </a:lvl1pPr>
            <a:lvl2pPr marL="914400" lvl="1" indent="-406400" algn="l">
              <a:spcBef>
                <a:spcPts val="324"/>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4" name="Google Shape;74;p55"/>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55"/>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77"/>
        <p:cNvGrpSpPr/>
        <p:nvPr/>
      </p:nvGrpSpPr>
      <p:grpSpPr>
        <a:xfrm>
          <a:off x="0" y="0"/>
          <a:ext cx="0" cy="0"/>
          <a:chOff x="0" y="0"/>
          <a:chExt cx="0" cy="0"/>
        </a:xfrm>
      </p:grpSpPr>
      <p:sp>
        <p:nvSpPr>
          <p:cNvPr id="78" name="Google Shape;78;p48"/>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lvl1pPr marL="457200" marR="18288" lvl="0" indent="-228600" algn="r">
              <a:spcBef>
                <a:spcPts val="400"/>
              </a:spcBef>
              <a:spcAft>
                <a:spcPts val="0"/>
              </a:spcAft>
              <a:buSzPts val="952"/>
              <a:buNone/>
              <a:defRPr sz="1400"/>
            </a:lvl1pPr>
            <a:lvl2pPr marL="914400" lvl="1" indent="-304800" algn="l">
              <a:spcBef>
                <a:spcPts val="324"/>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9" name="Google Shape;79;p48"/>
          <p:cNvSpPr>
            <a:spLocks noGrp="1"/>
          </p:cNvSpPr>
          <p:nvPr>
            <p:ph type="pic" idx="2"/>
          </p:nvPr>
        </p:nvSpPr>
        <p:spPr>
          <a:xfrm>
            <a:off x="228600" y="189968"/>
            <a:ext cx="8686800" cy="4389120"/>
          </a:xfrm>
          <a:prstGeom prst="rect">
            <a:avLst/>
          </a:prstGeom>
          <a:solidFill>
            <a:schemeClr val="dk2"/>
          </a:solidFill>
          <a:ln w="9525" cap="flat" cmpd="sng">
            <a:solidFill>
              <a:schemeClr val="dk1"/>
            </a:solidFill>
            <a:prstDash val="solid"/>
            <a:round/>
            <a:headEnd type="none" w="sm" len="sm"/>
            <a:tailEnd type="none" w="sm" len="sm"/>
          </a:ln>
        </p:spPr>
      </p:sp>
      <p:sp>
        <p:nvSpPr>
          <p:cNvPr id="80" name="Google Shape;80;p48"/>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8"/>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chemeClr val="lt1"/>
                </a:solidFill>
                <a:latin typeface="Garamond"/>
                <a:ea typeface="Garamond"/>
                <a:cs typeface="Garamond"/>
                <a:sym typeface="Garamond"/>
              </a:defRPr>
            </a:lvl1pPr>
            <a:lvl2pPr marL="0" lvl="1" indent="0" algn="r">
              <a:spcBef>
                <a:spcPts val="0"/>
              </a:spcBef>
              <a:buNone/>
              <a:defRPr sz="1000" b="0">
                <a:solidFill>
                  <a:schemeClr val="lt1"/>
                </a:solidFill>
                <a:latin typeface="Garamond"/>
                <a:ea typeface="Garamond"/>
                <a:cs typeface="Garamond"/>
                <a:sym typeface="Garamond"/>
              </a:defRPr>
            </a:lvl2pPr>
            <a:lvl3pPr marL="0" lvl="2" indent="0" algn="r">
              <a:spcBef>
                <a:spcPts val="0"/>
              </a:spcBef>
              <a:buNone/>
              <a:defRPr sz="1000" b="0">
                <a:solidFill>
                  <a:schemeClr val="lt1"/>
                </a:solidFill>
                <a:latin typeface="Garamond"/>
                <a:ea typeface="Garamond"/>
                <a:cs typeface="Garamond"/>
                <a:sym typeface="Garamond"/>
              </a:defRPr>
            </a:lvl3pPr>
            <a:lvl4pPr marL="0" lvl="3" indent="0" algn="r">
              <a:spcBef>
                <a:spcPts val="0"/>
              </a:spcBef>
              <a:buNone/>
              <a:defRPr sz="1000" b="0">
                <a:solidFill>
                  <a:schemeClr val="lt1"/>
                </a:solidFill>
                <a:latin typeface="Garamond"/>
                <a:ea typeface="Garamond"/>
                <a:cs typeface="Garamond"/>
                <a:sym typeface="Garamond"/>
              </a:defRPr>
            </a:lvl4pPr>
            <a:lvl5pPr marL="0" lvl="4" indent="0" algn="r">
              <a:spcBef>
                <a:spcPts val="0"/>
              </a:spcBef>
              <a:buNone/>
              <a:defRPr sz="1000" b="0">
                <a:solidFill>
                  <a:schemeClr val="lt1"/>
                </a:solidFill>
                <a:latin typeface="Garamond"/>
                <a:ea typeface="Garamond"/>
                <a:cs typeface="Garamond"/>
                <a:sym typeface="Garamond"/>
              </a:defRPr>
            </a:lvl5pPr>
            <a:lvl6pPr marL="0" lvl="5" indent="0" algn="r">
              <a:spcBef>
                <a:spcPts val="0"/>
              </a:spcBef>
              <a:buNone/>
              <a:defRPr sz="1000" b="0">
                <a:solidFill>
                  <a:schemeClr val="lt1"/>
                </a:solidFill>
                <a:latin typeface="Garamond"/>
                <a:ea typeface="Garamond"/>
                <a:cs typeface="Garamond"/>
                <a:sym typeface="Garamond"/>
              </a:defRPr>
            </a:lvl6pPr>
            <a:lvl7pPr marL="0" lvl="6" indent="0" algn="r">
              <a:spcBef>
                <a:spcPts val="0"/>
              </a:spcBef>
              <a:buNone/>
              <a:defRPr sz="1000" b="0">
                <a:solidFill>
                  <a:schemeClr val="lt1"/>
                </a:solidFill>
                <a:latin typeface="Garamond"/>
                <a:ea typeface="Garamond"/>
                <a:cs typeface="Garamond"/>
                <a:sym typeface="Garamond"/>
              </a:defRPr>
            </a:lvl7pPr>
            <a:lvl8pPr marL="0" lvl="7" indent="0" algn="r">
              <a:spcBef>
                <a:spcPts val="0"/>
              </a:spcBef>
              <a:buNone/>
              <a:defRPr sz="1000" b="0">
                <a:solidFill>
                  <a:schemeClr val="lt1"/>
                </a:solidFill>
                <a:latin typeface="Garamond"/>
                <a:ea typeface="Garamond"/>
                <a:cs typeface="Garamond"/>
                <a:sym typeface="Garamond"/>
              </a:defRPr>
            </a:lvl8pPr>
            <a:lvl9pPr marL="0" lvl="8" indent="0" algn="r">
              <a:spcBef>
                <a:spcPts val="0"/>
              </a:spcBef>
              <a:buNone/>
              <a:defRPr sz="1000" b="0">
                <a:solidFill>
                  <a:schemeClr val="lt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83" name="Google Shape;83;p48"/>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lvl1pPr marR="0" lvl="0" algn="r">
              <a:spcBef>
                <a:spcPts val="0"/>
              </a:spcBef>
              <a:spcAft>
                <a:spcPts val="0"/>
              </a:spcAft>
              <a:buClr>
                <a:schemeClr val="accent1"/>
              </a:buClr>
              <a:buSzPts val="3000"/>
              <a:buFont typeface="Garamond"/>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48"/>
          <p:cNvSpPr/>
          <p:nvPr/>
        </p:nvSpPr>
        <p:spPr>
          <a:xfrm>
            <a:off x="499273" y="5944936"/>
            <a:ext cx="4940624"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sp>
        <p:nvSpPr>
          <p:cNvPr id="85" name="Google Shape;85;p48"/>
          <p:cNvSpPr/>
          <p:nvPr/>
        </p:nvSpPr>
        <p:spPr>
          <a:xfrm>
            <a:off x="485717" y="5939011"/>
            <a:ext cx="369045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sp>
        <p:nvSpPr>
          <p:cNvPr id="86" name="Google Shape;86;p48"/>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cxnSp>
        <p:nvCxnSpPr>
          <p:cNvPr id="87" name="Google Shape;87;p48"/>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88" name="Google Shape;88;p48"/>
          <p:cNvSpPr/>
          <p:nvPr/>
        </p:nvSpPr>
        <p:spPr>
          <a:xfrm>
            <a:off x="8664112"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sp>
        <p:nvSpPr>
          <p:cNvPr id="89" name="Google Shape;89;p48"/>
          <p:cNvSpPr/>
          <p:nvPr/>
        </p:nvSpPr>
        <p:spPr>
          <a:xfrm>
            <a:off x="8477696"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4"/>
          <p:cNvSpPr/>
          <p:nvPr/>
        </p:nvSpPr>
        <p:spPr>
          <a:xfrm>
            <a:off x="499273" y="5944936"/>
            <a:ext cx="4940624"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aramond"/>
              <a:ea typeface="Garamond"/>
              <a:cs typeface="Garamond"/>
              <a:sym typeface="Garamond"/>
            </a:endParaRPr>
          </a:p>
        </p:txBody>
      </p:sp>
      <p:sp>
        <p:nvSpPr>
          <p:cNvPr id="11" name="Google Shape;11;p44"/>
          <p:cNvSpPr/>
          <p:nvPr/>
        </p:nvSpPr>
        <p:spPr>
          <a:xfrm>
            <a:off x="485717" y="5939011"/>
            <a:ext cx="369045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aramond"/>
              <a:ea typeface="Garamond"/>
              <a:cs typeface="Garamond"/>
              <a:sym typeface="Garamond"/>
            </a:endParaRPr>
          </a:p>
        </p:txBody>
      </p:sp>
      <p:sp>
        <p:nvSpPr>
          <p:cNvPr id="12" name="Google Shape;12;p44"/>
          <p:cNvSpPr/>
          <p:nvPr/>
        </p:nvSpPr>
        <p:spPr>
          <a:xfrm>
            <a:off x="-6042" y="5791253"/>
            <a:ext cx="3402314" cy="1080868"/>
          </a:xfrm>
          <a:prstGeom prst="rtTriangle">
            <a:avLst/>
          </a:prstGeom>
          <a:blipFill rotWithShape="1">
            <a:blip r:embed="rId13">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cxnSp>
        <p:nvCxnSpPr>
          <p:cNvPr id="13" name="Google Shape;13;p44"/>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4" name="Google Shape;14;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100"/>
              <a:buFont typeface="Garamond"/>
              <a:buNone/>
              <a:defRPr sz="4100" b="1" i="0" u="none" strike="noStrike" cap="none">
                <a:solidFill>
                  <a:schemeClr val="dk2"/>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44"/>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Garamond"/>
                <a:ea typeface="Garamond"/>
                <a:cs typeface="Garamond"/>
                <a:sym typeface="Garamond"/>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Garamond"/>
                <a:ea typeface="Garamond"/>
                <a:cs typeface="Garamond"/>
                <a:sym typeface="Garamond"/>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Garamond"/>
                <a:ea typeface="Garamond"/>
                <a:cs typeface="Garamond"/>
                <a:sym typeface="Garamond"/>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Garamond"/>
                <a:ea typeface="Garamond"/>
                <a:cs typeface="Garamond"/>
                <a:sym typeface="Garamond"/>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Garamond"/>
                <a:ea typeface="Garamond"/>
                <a:cs typeface="Garamond"/>
                <a:sym typeface="Garamond"/>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Garamond"/>
                <a:ea typeface="Garamond"/>
                <a:cs typeface="Garamond"/>
                <a:sym typeface="Garamond"/>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Garamond"/>
                <a:ea typeface="Garamond"/>
                <a:cs typeface="Garamond"/>
                <a:sym typeface="Garamond"/>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Garamond"/>
                <a:ea typeface="Garamond"/>
                <a:cs typeface="Garamond"/>
                <a:sym typeface="Garamond"/>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Garamond"/>
                <a:ea typeface="Garamond"/>
                <a:cs typeface="Garamond"/>
                <a:sym typeface="Garamond"/>
              </a:defRPr>
            </a:lvl9pPr>
          </a:lstStyle>
          <a:p>
            <a:endParaRPr/>
          </a:p>
        </p:txBody>
      </p:sp>
      <p:sp>
        <p:nvSpPr>
          <p:cNvPr id="16" name="Google Shape;16;p44"/>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7" name="Google Shape;17;p44"/>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8" name="Google Shape;18;p4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dk1"/>
                </a:solidFill>
                <a:latin typeface="Garamond"/>
                <a:ea typeface="Garamond"/>
                <a:cs typeface="Garamond"/>
                <a:sym typeface="Garamond"/>
              </a:defRPr>
            </a:lvl1pPr>
            <a:lvl2pPr marL="0" marR="0" lvl="1" indent="0" algn="r" rtl="0">
              <a:spcBef>
                <a:spcPts val="0"/>
              </a:spcBef>
              <a:buNone/>
              <a:defRPr sz="1000" b="0" u="none">
                <a:solidFill>
                  <a:schemeClr val="dk1"/>
                </a:solidFill>
                <a:latin typeface="Garamond"/>
                <a:ea typeface="Garamond"/>
                <a:cs typeface="Garamond"/>
                <a:sym typeface="Garamond"/>
              </a:defRPr>
            </a:lvl2pPr>
            <a:lvl3pPr marL="0" marR="0" lvl="2" indent="0" algn="r" rtl="0">
              <a:spcBef>
                <a:spcPts val="0"/>
              </a:spcBef>
              <a:buNone/>
              <a:defRPr sz="1000" b="0" u="none">
                <a:solidFill>
                  <a:schemeClr val="dk1"/>
                </a:solidFill>
                <a:latin typeface="Garamond"/>
                <a:ea typeface="Garamond"/>
                <a:cs typeface="Garamond"/>
                <a:sym typeface="Garamond"/>
              </a:defRPr>
            </a:lvl3pPr>
            <a:lvl4pPr marL="0" marR="0" lvl="3" indent="0" algn="r" rtl="0">
              <a:spcBef>
                <a:spcPts val="0"/>
              </a:spcBef>
              <a:buNone/>
              <a:defRPr sz="1000" b="0" u="none">
                <a:solidFill>
                  <a:schemeClr val="dk1"/>
                </a:solidFill>
                <a:latin typeface="Garamond"/>
                <a:ea typeface="Garamond"/>
                <a:cs typeface="Garamond"/>
                <a:sym typeface="Garamond"/>
              </a:defRPr>
            </a:lvl4pPr>
            <a:lvl5pPr marL="0" marR="0" lvl="4" indent="0" algn="r" rtl="0">
              <a:spcBef>
                <a:spcPts val="0"/>
              </a:spcBef>
              <a:buNone/>
              <a:defRPr sz="1000" b="0" u="none">
                <a:solidFill>
                  <a:schemeClr val="dk1"/>
                </a:solidFill>
                <a:latin typeface="Garamond"/>
                <a:ea typeface="Garamond"/>
                <a:cs typeface="Garamond"/>
                <a:sym typeface="Garamond"/>
              </a:defRPr>
            </a:lvl5pPr>
            <a:lvl6pPr marL="0" marR="0" lvl="5" indent="0" algn="r" rtl="0">
              <a:spcBef>
                <a:spcPts val="0"/>
              </a:spcBef>
              <a:buNone/>
              <a:defRPr sz="1000" b="0" u="none">
                <a:solidFill>
                  <a:schemeClr val="dk1"/>
                </a:solidFill>
                <a:latin typeface="Garamond"/>
                <a:ea typeface="Garamond"/>
                <a:cs typeface="Garamond"/>
                <a:sym typeface="Garamond"/>
              </a:defRPr>
            </a:lvl6pPr>
            <a:lvl7pPr marL="0" marR="0" lvl="6" indent="0" algn="r" rtl="0">
              <a:spcBef>
                <a:spcPts val="0"/>
              </a:spcBef>
              <a:buNone/>
              <a:defRPr sz="1000" b="0" u="none">
                <a:solidFill>
                  <a:schemeClr val="dk1"/>
                </a:solidFill>
                <a:latin typeface="Garamond"/>
                <a:ea typeface="Garamond"/>
                <a:cs typeface="Garamond"/>
                <a:sym typeface="Garamond"/>
              </a:defRPr>
            </a:lvl7pPr>
            <a:lvl8pPr marL="0" marR="0" lvl="7" indent="0" algn="r" rtl="0">
              <a:spcBef>
                <a:spcPts val="0"/>
              </a:spcBef>
              <a:buNone/>
              <a:defRPr sz="1000" b="0" u="none">
                <a:solidFill>
                  <a:schemeClr val="dk1"/>
                </a:solidFill>
                <a:latin typeface="Garamond"/>
                <a:ea typeface="Garamond"/>
                <a:cs typeface="Garamond"/>
                <a:sym typeface="Garamond"/>
              </a:defRPr>
            </a:lvl8pPr>
            <a:lvl9pPr marL="0" marR="0" lvl="8" indent="0" algn="r" rtl="0">
              <a:spcBef>
                <a:spcPts val="0"/>
              </a:spcBef>
              <a:buNone/>
              <a:defRPr sz="1000" b="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2"/>
        <p:cNvGrpSpPr/>
        <p:nvPr/>
      </p:nvGrpSpPr>
      <p:grpSpPr>
        <a:xfrm>
          <a:off x="0" y="0"/>
          <a:ext cx="0" cy="0"/>
          <a:chOff x="0" y="0"/>
          <a:chExt cx="0" cy="0"/>
        </a:xfrm>
      </p:grpSpPr>
      <p:sp>
        <p:nvSpPr>
          <p:cNvPr id="103" name="Google Shape;103;p47"/>
          <p:cNvSpPr/>
          <p:nvPr/>
        </p:nvSpPr>
        <p:spPr>
          <a:xfrm>
            <a:off x="499273" y="5944936"/>
            <a:ext cx="4940624"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sp>
        <p:nvSpPr>
          <p:cNvPr id="104" name="Google Shape;104;p47"/>
          <p:cNvSpPr/>
          <p:nvPr/>
        </p:nvSpPr>
        <p:spPr>
          <a:xfrm>
            <a:off x="485717" y="5939011"/>
            <a:ext cx="369045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sp>
        <p:nvSpPr>
          <p:cNvPr id="105" name="Google Shape;105;p47"/>
          <p:cNvSpPr/>
          <p:nvPr/>
        </p:nvSpPr>
        <p:spPr>
          <a:xfrm>
            <a:off x="-6042" y="5791253"/>
            <a:ext cx="3402314" cy="1080868"/>
          </a:xfrm>
          <a:prstGeom prst="rtTriangle">
            <a:avLst/>
          </a:prstGeom>
          <a:blipFill rotWithShape="1">
            <a:blip r:embed="rId3">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cxnSp>
        <p:nvCxnSpPr>
          <p:cNvPr id="106" name="Google Shape;106;p47"/>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07" name="Google Shape;107;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2"/>
              </a:buClr>
              <a:buSzPts val="4100"/>
              <a:buFont typeface="Garamond"/>
              <a:buNone/>
              <a:defRPr sz="4100" b="1" i="0" u="none" strike="noStrike" cap="none">
                <a:solidFill>
                  <a:schemeClr val="lt2"/>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8" name="Google Shape;108;p47"/>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lt1"/>
                </a:solidFill>
                <a:latin typeface="Garamond"/>
                <a:ea typeface="Garamond"/>
                <a:cs typeface="Garamond"/>
                <a:sym typeface="Garamond"/>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lt1"/>
                </a:solidFill>
                <a:latin typeface="Garamond"/>
                <a:ea typeface="Garamond"/>
                <a:cs typeface="Garamond"/>
                <a:sym typeface="Garamond"/>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lt1"/>
                </a:solidFill>
                <a:latin typeface="Garamond"/>
                <a:ea typeface="Garamond"/>
                <a:cs typeface="Garamond"/>
                <a:sym typeface="Garamond"/>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lt1"/>
                </a:solidFill>
                <a:latin typeface="Garamond"/>
                <a:ea typeface="Garamond"/>
                <a:cs typeface="Garamond"/>
                <a:sym typeface="Garamond"/>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lt1"/>
                </a:solidFill>
                <a:latin typeface="Garamond"/>
                <a:ea typeface="Garamond"/>
                <a:cs typeface="Garamond"/>
                <a:sym typeface="Garamond"/>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lt1"/>
                </a:solidFill>
                <a:latin typeface="Garamond"/>
                <a:ea typeface="Garamond"/>
                <a:cs typeface="Garamond"/>
                <a:sym typeface="Garamond"/>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lt1"/>
                </a:solidFill>
                <a:latin typeface="Garamond"/>
                <a:ea typeface="Garamond"/>
                <a:cs typeface="Garamond"/>
                <a:sym typeface="Garamond"/>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lt1"/>
                </a:solidFill>
                <a:latin typeface="Garamond"/>
                <a:ea typeface="Garamond"/>
                <a:cs typeface="Garamond"/>
                <a:sym typeface="Garamond"/>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lt1"/>
                </a:solidFill>
                <a:latin typeface="Garamond"/>
                <a:ea typeface="Garamond"/>
                <a:cs typeface="Garamond"/>
                <a:sym typeface="Garamond"/>
              </a:defRPr>
            </a:lvl9pPr>
          </a:lstStyle>
          <a:p>
            <a:endParaRPr/>
          </a:p>
        </p:txBody>
      </p:sp>
      <p:sp>
        <p:nvSpPr>
          <p:cNvPr id="109" name="Google Shape;109;p47"/>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110" name="Google Shape;110;p47"/>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a:solidFill>
                  <a:schemeClr val="lt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lt1"/>
                </a:solidFill>
                <a:latin typeface="Garamond"/>
                <a:ea typeface="Garamond"/>
                <a:cs typeface="Garamond"/>
                <a:sym typeface="Garamond"/>
              </a:defRPr>
            </a:lvl9pPr>
          </a:lstStyle>
          <a:p>
            <a:endParaRPr/>
          </a:p>
        </p:txBody>
      </p:sp>
      <p:sp>
        <p:nvSpPr>
          <p:cNvPr id="111" name="Google Shape;111;p4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lt1"/>
                </a:solidFill>
                <a:latin typeface="Garamond"/>
                <a:ea typeface="Garamond"/>
                <a:cs typeface="Garamond"/>
                <a:sym typeface="Garamond"/>
              </a:defRPr>
            </a:lvl1pPr>
            <a:lvl2pPr marL="0" marR="0" lvl="1" indent="0" algn="r" rtl="0">
              <a:spcBef>
                <a:spcPts val="0"/>
              </a:spcBef>
              <a:buNone/>
              <a:defRPr sz="1000" b="0" u="none">
                <a:solidFill>
                  <a:schemeClr val="lt1"/>
                </a:solidFill>
                <a:latin typeface="Garamond"/>
                <a:ea typeface="Garamond"/>
                <a:cs typeface="Garamond"/>
                <a:sym typeface="Garamond"/>
              </a:defRPr>
            </a:lvl2pPr>
            <a:lvl3pPr marL="0" marR="0" lvl="2" indent="0" algn="r" rtl="0">
              <a:spcBef>
                <a:spcPts val="0"/>
              </a:spcBef>
              <a:buNone/>
              <a:defRPr sz="1000" b="0" u="none">
                <a:solidFill>
                  <a:schemeClr val="lt1"/>
                </a:solidFill>
                <a:latin typeface="Garamond"/>
                <a:ea typeface="Garamond"/>
                <a:cs typeface="Garamond"/>
                <a:sym typeface="Garamond"/>
              </a:defRPr>
            </a:lvl3pPr>
            <a:lvl4pPr marL="0" marR="0" lvl="3" indent="0" algn="r" rtl="0">
              <a:spcBef>
                <a:spcPts val="0"/>
              </a:spcBef>
              <a:buNone/>
              <a:defRPr sz="1000" b="0" u="none">
                <a:solidFill>
                  <a:schemeClr val="lt1"/>
                </a:solidFill>
                <a:latin typeface="Garamond"/>
                <a:ea typeface="Garamond"/>
                <a:cs typeface="Garamond"/>
                <a:sym typeface="Garamond"/>
              </a:defRPr>
            </a:lvl4pPr>
            <a:lvl5pPr marL="0" marR="0" lvl="4" indent="0" algn="r" rtl="0">
              <a:spcBef>
                <a:spcPts val="0"/>
              </a:spcBef>
              <a:buNone/>
              <a:defRPr sz="1000" b="0" u="none">
                <a:solidFill>
                  <a:schemeClr val="lt1"/>
                </a:solidFill>
                <a:latin typeface="Garamond"/>
                <a:ea typeface="Garamond"/>
                <a:cs typeface="Garamond"/>
                <a:sym typeface="Garamond"/>
              </a:defRPr>
            </a:lvl5pPr>
            <a:lvl6pPr marL="0" marR="0" lvl="5" indent="0" algn="r" rtl="0">
              <a:spcBef>
                <a:spcPts val="0"/>
              </a:spcBef>
              <a:buNone/>
              <a:defRPr sz="1000" b="0" u="none">
                <a:solidFill>
                  <a:schemeClr val="lt1"/>
                </a:solidFill>
                <a:latin typeface="Garamond"/>
                <a:ea typeface="Garamond"/>
                <a:cs typeface="Garamond"/>
                <a:sym typeface="Garamond"/>
              </a:defRPr>
            </a:lvl6pPr>
            <a:lvl7pPr marL="0" marR="0" lvl="6" indent="0" algn="r" rtl="0">
              <a:spcBef>
                <a:spcPts val="0"/>
              </a:spcBef>
              <a:buNone/>
              <a:defRPr sz="1000" b="0" u="none">
                <a:solidFill>
                  <a:schemeClr val="lt1"/>
                </a:solidFill>
                <a:latin typeface="Garamond"/>
                <a:ea typeface="Garamond"/>
                <a:cs typeface="Garamond"/>
                <a:sym typeface="Garamond"/>
              </a:defRPr>
            </a:lvl7pPr>
            <a:lvl8pPr marL="0" marR="0" lvl="7" indent="0" algn="r" rtl="0">
              <a:spcBef>
                <a:spcPts val="0"/>
              </a:spcBef>
              <a:buNone/>
              <a:defRPr sz="1000" b="0" u="none">
                <a:solidFill>
                  <a:schemeClr val="lt1"/>
                </a:solidFill>
                <a:latin typeface="Garamond"/>
                <a:ea typeface="Garamond"/>
                <a:cs typeface="Garamond"/>
                <a:sym typeface="Garamond"/>
              </a:defRPr>
            </a:lvl8pPr>
            <a:lvl9pPr marL="0" marR="0" lvl="8" indent="0" algn="r" rtl="0">
              <a:spcBef>
                <a:spcPts val="0"/>
              </a:spcBef>
              <a:buNone/>
              <a:defRPr sz="1000" b="0" u="none">
                <a:solidFill>
                  <a:schemeClr val="lt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
          <p:cNvSpPr txBox="1">
            <a:spLocks noGrp="1"/>
          </p:cNvSpPr>
          <p:nvPr>
            <p:ph type="ctrTitle"/>
          </p:nvPr>
        </p:nvSpPr>
        <p:spPr>
          <a:xfrm>
            <a:off x="685800" y="0"/>
            <a:ext cx="7772400" cy="1829761"/>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600"/>
              <a:buFont typeface="Garamond"/>
              <a:buNone/>
            </a:pPr>
            <a:r>
              <a:rPr lang="en-US" sz="3600"/>
              <a:t>Technical Reports: Definition, Characteristics and Types </a:t>
            </a:r>
            <a:endParaRPr/>
          </a:p>
        </p:txBody>
      </p:sp>
      <p:sp>
        <p:nvSpPr>
          <p:cNvPr id="130" name="Google Shape;130;p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0"/>
          <p:cNvSpPr txBox="1">
            <a:spLocks noGrp="1"/>
          </p:cNvSpPr>
          <p:nvPr>
            <p:ph type="body" idx="1"/>
          </p:nvPr>
        </p:nvSpPr>
        <p:spPr>
          <a:xfrm>
            <a:off x="457200" y="1192343"/>
            <a:ext cx="8229600" cy="4525963"/>
          </a:xfrm>
          <a:prstGeom prst="rect">
            <a:avLst/>
          </a:prstGeom>
          <a:noFill/>
          <a:ln>
            <a:noFill/>
          </a:ln>
        </p:spPr>
        <p:txBody>
          <a:bodyPr spcFirstLastPara="1" wrap="square" lIns="91425" tIns="45700" rIns="91425" bIns="45700" anchor="t" anchorCtr="0">
            <a:normAutofit/>
          </a:bodyPr>
          <a:lstStyle/>
          <a:p>
            <a:pPr marL="109728" lvl="0" indent="0" algn="l" rtl="0">
              <a:spcBef>
                <a:spcPts val="0"/>
              </a:spcBef>
              <a:spcAft>
                <a:spcPts val="0"/>
              </a:spcAft>
              <a:buSzPts val="1836"/>
              <a:buNone/>
            </a:pPr>
            <a:r>
              <a:rPr lang="en-US" dirty="0"/>
              <a:t>Serves to evaluate the measure of the progress, or success of an organization </a:t>
            </a:r>
            <a:endParaRPr dirty="0"/>
          </a:p>
          <a:p>
            <a:pPr marL="109728" lvl="0" indent="0" algn="l" rtl="0">
              <a:spcBef>
                <a:spcPts val="400"/>
              </a:spcBef>
              <a:spcAft>
                <a:spcPts val="0"/>
              </a:spcAft>
              <a:buSzPts val="1836"/>
              <a:buNone/>
            </a:pPr>
            <a:endParaRPr dirty="0"/>
          </a:p>
          <a:p>
            <a:pPr marL="109728" lvl="0" indent="0" algn="l" rtl="0">
              <a:spcBef>
                <a:spcPts val="400"/>
              </a:spcBef>
              <a:spcAft>
                <a:spcPts val="0"/>
              </a:spcAft>
              <a:buSzPts val="1836"/>
              <a:buNone/>
            </a:pPr>
            <a:r>
              <a:rPr lang="en-US" dirty="0"/>
              <a:t>Helps to develop critical thinking and writing skills </a:t>
            </a:r>
            <a:endParaRPr dirty="0"/>
          </a:p>
        </p:txBody>
      </p:sp>
      <p:sp>
        <p:nvSpPr>
          <p:cNvPr id="216" name="Google Shape;216;p10"/>
          <p:cNvSpPr txBox="1">
            <a:spLocks noGrp="1"/>
          </p:cNvSpPr>
          <p:nvPr>
            <p:ph type="title"/>
          </p:nvPr>
        </p:nvSpPr>
        <p:spPr>
          <a:xfrm>
            <a:off x="31630" y="49343"/>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Garamond"/>
              <a:buNone/>
            </a:pPr>
            <a:r>
              <a:rPr lang="en-US"/>
              <a:t>Importance of Reports (contd.)</a:t>
            </a:r>
            <a:endParaRPr/>
          </a:p>
        </p:txBody>
      </p:sp>
      <p:pic>
        <p:nvPicPr>
          <p:cNvPr id="217" name="Google Shape;217;p10"/>
          <p:cNvPicPr preferRelativeResize="0"/>
          <p:nvPr/>
        </p:nvPicPr>
        <p:blipFill rotWithShape="1">
          <a:blip r:embed="rId3">
            <a:alphaModFix/>
          </a:blip>
          <a:srcRect l="24231" t="35416" r="26574" b="33333"/>
          <a:stretch/>
        </p:blipFill>
        <p:spPr>
          <a:xfrm>
            <a:off x="1051559" y="3203706"/>
            <a:ext cx="7040881" cy="2514600"/>
          </a:xfrm>
          <a:prstGeom prst="rect">
            <a:avLst/>
          </a:prstGeom>
          <a:noFill/>
          <a:ln>
            <a:noFill/>
          </a:ln>
        </p:spPr>
      </p:pic>
      <p:sp>
        <p:nvSpPr>
          <p:cNvPr id="218" name="Google Shape;218;p10"/>
          <p:cNvSpPr/>
          <p:nvPr/>
        </p:nvSpPr>
        <p:spPr>
          <a:xfrm>
            <a:off x="6638965" y="5735559"/>
            <a:ext cx="159037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Garamond"/>
                <a:ea typeface="Garamond"/>
                <a:cs typeface="Garamond"/>
                <a:sym typeface="Garamond"/>
              </a:rPr>
              <a:t>Last, S. (2019)</a:t>
            </a:r>
            <a:endParaRPr/>
          </a:p>
        </p:txBody>
      </p:sp>
      <p:sp>
        <p:nvSpPr>
          <p:cNvPr id="219" name="Google Shape;219;p1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1"/>
          <p:cNvSpPr txBox="1">
            <a:spLocks noGrp="1"/>
          </p:cNvSpPr>
          <p:nvPr>
            <p:ph type="title"/>
          </p:nvPr>
        </p:nvSpPr>
        <p:spPr>
          <a:xfrm>
            <a:off x="-12940" y="3306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Garamond"/>
              <a:buNone/>
            </a:pPr>
            <a:r>
              <a:rPr lang="en-US"/>
              <a:t>(Broad) Objectives of Reports</a:t>
            </a:r>
            <a:endParaRPr/>
          </a:p>
        </p:txBody>
      </p:sp>
      <p:grpSp>
        <p:nvGrpSpPr>
          <p:cNvPr id="226" name="Google Shape;226;p11"/>
          <p:cNvGrpSpPr/>
          <p:nvPr/>
        </p:nvGrpSpPr>
        <p:grpSpPr>
          <a:xfrm>
            <a:off x="803123" y="1396639"/>
            <a:ext cx="7917315" cy="3546297"/>
            <a:chOff x="3742" y="579256"/>
            <a:chExt cx="7917315" cy="3546297"/>
          </a:xfrm>
        </p:grpSpPr>
        <p:sp>
          <p:nvSpPr>
            <p:cNvPr id="227" name="Google Shape;227;p11"/>
            <p:cNvSpPr/>
            <p:nvPr/>
          </p:nvSpPr>
          <p:spPr>
            <a:xfrm>
              <a:off x="3742" y="1527685"/>
              <a:ext cx="3298881" cy="1649440"/>
            </a:xfrm>
            <a:prstGeom prst="roundRect">
              <a:avLst>
                <a:gd name="adj" fmla="val 10000"/>
              </a:avLst>
            </a:prstGeom>
            <a:solidFill>
              <a:schemeClr val="lt1"/>
            </a:solidFill>
            <a:ln w="55000" cap="flat" cmpd="thickThin">
              <a:solidFill>
                <a:srgbClr val="C4192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txBox="1"/>
            <p:nvPr/>
          </p:nvSpPr>
          <p:spPr>
            <a:xfrm>
              <a:off x="52052" y="1575995"/>
              <a:ext cx="3202261" cy="1552820"/>
            </a:xfrm>
            <a:prstGeom prst="rect">
              <a:avLst/>
            </a:prstGeom>
            <a:noFill/>
            <a:ln>
              <a:noFill/>
            </a:ln>
          </p:spPr>
          <p:txBody>
            <a:bodyPr spcFirstLastPara="1" wrap="square" lIns="17775" tIns="17775" rIns="17775" bIns="17775" anchor="ctr" anchorCtr="0">
              <a:noAutofit/>
            </a:bodyPr>
            <a:lstStyle/>
            <a:p>
              <a:pPr marL="0" marR="0" lvl="0" indent="0" algn="ctr" rtl="0">
                <a:lnSpc>
                  <a:spcPct val="90000"/>
                </a:lnSpc>
                <a:spcBef>
                  <a:spcPts val="0"/>
                </a:spcBef>
                <a:spcAft>
                  <a:spcPts val="0"/>
                </a:spcAft>
                <a:buClr>
                  <a:schemeClr val="lt1"/>
                </a:buClr>
                <a:buSzPts val="2800"/>
                <a:buFont typeface="Garamond"/>
                <a:buNone/>
              </a:pPr>
              <a:r>
                <a:rPr lang="en-US" sz="2800">
                  <a:solidFill>
                    <a:schemeClr val="lt1"/>
                  </a:solidFill>
                  <a:latin typeface="Garamond"/>
                  <a:ea typeface="Garamond"/>
                  <a:cs typeface="Garamond"/>
                  <a:sym typeface="Garamond"/>
                </a:rPr>
                <a:t>T</a:t>
              </a:r>
              <a:r>
                <a:rPr lang="en-US" sz="2800">
                  <a:solidFill>
                    <a:schemeClr val="dk1"/>
                  </a:solidFill>
                </a:rPr>
                <a:t>•</a:t>
              </a:r>
              <a:endParaRPr sz="2800">
                <a:solidFill>
                  <a:schemeClr val="dk1"/>
                </a:solidFill>
              </a:endParaRPr>
            </a:p>
            <a:p>
              <a:pPr marL="0" marR="0" lvl="0" indent="0" algn="ctr" rtl="0">
                <a:lnSpc>
                  <a:spcPct val="90000"/>
                </a:lnSpc>
                <a:spcBef>
                  <a:spcPts val="0"/>
                </a:spcBef>
                <a:spcAft>
                  <a:spcPts val="0"/>
                </a:spcAft>
                <a:buClr>
                  <a:schemeClr val="lt1"/>
                </a:buClr>
                <a:buSzPts val="2800"/>
                <a:buFont typeface="Garamond"/>
                <a:buNone/>
              </a:pPr>
              <a:endParaRPr sz="2800">
                <a:solidFill>
                  <a:schemeClr val="dk1"/>
                </a:solidFill>
              </a:endParaRPr>
            </a:p>
            <a:p>
              <a:pPr marL="0" marR="0" lvl="0" indent="0" algn="ctr" rtl="0">
                <a:lnSpc>
                  <a:spcPct val="90000"/>
                </a:lnSpc>
                <a:spcBef>
                  <a:spcPts val="0"/>
                </a:spcBef>
                <a:spcAft>
                  <a:spcPts val="0"/>
                </a:spcAft>
                <a:buClr>
                  <a:schemeClr val="lt1"/>
                </a:buClr>
                <a:buSzPts val="2800"/>
                <a:buFont typeface="Garamond"/>
                <a:buNone/>
              </a:pPr>
              <a:endParaRPr sz="2800">
                <a:solidFill>
                  <a:schemeClr val="dk1"/>
                </a:solidFill>
              </a:endParaRPr>
            </a:p>
            <a:p>
              <a:pPr marL="0" marR="0" lvl="0" indent="0" algn="ctr" rtl="0">
                <a:lnSpc>
                  <a:spcPct val="90000"/>
                </a:lnSpc>
                <a:spcBef>
                  <a:spcPts val="0"/>
                </a:spcBef>
                <a:spcAft>
                  <a:spcPts val="0"/>
                </a:spcAft>
                <a:buClr>
                  <a:schemeClr val="lt1"/>
                </a:buClr>
                <a:buSzPts val="2800"/>
                <a:buFont typeface="Garamond"/>
                <a:buNone/>
              </a:pPr>
              <a:r>
                <a:rPr lang="en-US" sz="2800">
                  <a:solidFill>
                    <a:schemeClr val="dk1"/>
                  </a:solidFill>
                </a:rPr>
                <a:t>Technical reports crafted by bearing in mind</a:t>
              </a:r>
              <a:endParaRPr sz="2800">
                <a:solidFill>
                  <a:schemeClr val="dk1"/>
                </a:solidFill>
              </a:endParaRPr>
            </a:p>
            <a:p>
              <a:pPr marL="0" marR="0" lvl="0" indent="0" algn="ctr" rtl="0">
                <a:lnSpc>
                  <a:spcPct val="90000"/>
                </a:lnSpc>
                <a:spcBef>
                  <a:spcPts val="0"/>
                </a:spcBef>
                <a:spcAft>
                  <a:spcPts val="0"/>
                </a:spcAft>
                <a:buClr>
                  <a:schemeClr val="lt1"/>
                </a:buClr>
                <a:buSzPts val="2800"/>
                <a:buFont typeface="Garamond"/>
                <a:buNone/>
              </a:pPr>
              <a:r>
                <a:rPr lang="en-US" sz="2800">
                  <a:solidFill>
                    <a:schemeClr val="lt1"/>
                  </a:solidFill>
                  <a:latin typeface="Garamond"/>
                  <a:ea typeface="Garamond"/>
                  <a:cs typeface="Garamond"/>
                  <a:sym typeface="Garamond"/>
                </a:rPr>
                <a:t>echnical reports crafted by bearing in mind</a:t>
              </a:r>
              <a:endParaRPr/>
            </a:p>
          </p:txBody>
        </p:sp>
        <p:sp>
          <p:nvSpPr>
            <p:cNvPr id="229" name="Google Shape;229;p11"/>
            <p:cNvSpPr/>
            <p:nvPr/>
          </p:nvSpPr>
          <p:spPr>
            <a:xfrm rot="-2142401">
              <a:off x="3149883" y="1846638"/>
              <a:ext cx="1625033" cy="63105"/>
            </a:xfrm>
            <a:custGeom>
              <a:avLst/>
              <a:gdLst/>
              <a:ahLst/>
              <a:cxnLst/>
              <a:rect l="l" t="t" r="r" b="b"/>
              <a:pathLst>
                <a:path w="120000" h="120000" extrusionOk="0">
                  <a:moveTo>
                    <a:pt x="0" y="59999"/>
                  </a:moveTo>
                  <a:lnTo>
                    <a:pt x="120000" y="59999"/>
                  </a:lnTo>
                </a:path>
              </a:pathLst>
            </a:custGeom>
            <a:noFill/>
            <a:ln w="55000" cap="flat" cmpd="thickThin">
              <a:solidFill>
                <a:srgbClr val="AC15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txBox="1"/>
            <p:nvPr/>
          </p:nvSpPr>
          <p:spPr>
            <a:xfrm rot="-2142401">
              <a:off x="3921774" y="1837565"/>
              <a:ext cx="81251" cy="8125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600"/>
                <a:buFont typeface="Garamond"/>
                <a:buNone/>
              </a:pPr>
              <a:endParaRPr sz="600">
                <a:solidFill>
                  <a:schemeClr val="dk1"/>
                </a:solidFill>
                <a:latin typeface="Garamond"/>
                <a:ea typeface="Garamond"/>
                <a:cs typeface="Garamond"/>
                <a:sym typeface="Garamond"/>
              </a:endParaRPr>
            </a:p>
          </p:txBody>
        </p:sp>
        <p:sp>
          <p:nvSpPr>
            <p:cNvPr id="231" name="Google Shape;231;p11"/>
            <p:cNvSpPr/>
            <p:nvPr/>
          </p:nvSpPr>
          <p:spPr>
            <a:xfrm>
              <a:off x="4622176" y="579256"/>
              <a:ext cx="3298881" cy="1649440"/>
            </a:xfrm>
            <a:prstGeom prst="roundRect">
              <a:avLst>
                <a:gd name="adj" fmla="val 10000"/>
              </a:avLst>
            </a:prstGeom>
            <a:solidFill>
              <a:schemeClr val="lt1"/>
            </a:solidFill>
            <a:ln w="55000" cap="flat" cmpd="thickThin">
              <a:solidFill>
                <a:srgbClr val="C4192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txBox="1"/>
            <p:nvPr/>
          </p:nvSpPr>
          <p:spPr>
            <a:xfrm>
              <a:off x="4670486" y="627566"/>
              <a:ext cx="3202261" cy="1552820"/>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Garamond"/>
                <a:buNone/>
              </a:pPr>
              <a:r>
                <a:rPr lang="en-US" sz="2400">
                  <a:solidFill>
                    <a:schemeClr val="lt1"/>
                  </a:solidFill>
                  <a:latin typeface="Garamond"/>
                  <a:ea typeface="Garamond"/>
                  <a:cs typeface="Garamond"/>
                  <a:sym typeface="Garamond"/>
                </a:rPr>
                <a:t>Variety of readers (d</a:t>
              </a:r>
              <a:r>
                <a:rPr lang="en-US" sz="2400">
                  <a:solidFill>
                    <a:schemeClr val="dk1"/>
                  </a:solidFill>
                </a:rPr>
                <a:t>•</a:t>
              </a:r>
              <a:endParaRPr sz="2400">
                <a:solidFill>
                  <a:schemeClr val="dk1"/>
                </a:solidFill>
              </a:endParaRPr>
            </a:p>
            <a:p>
              <a:pPr marL="0" marR="0" lvl="0" indent="0" algn="ctr" rtl="0">
                <a:lnSpc>
                  <a:spcPct val="90000"/>
                </a:lnSpc>
                <a:spcBef>
                  <a:spcPts val="0"/>
                </a:spcBef>
                <a:spcAft>
                  <a:spcPts val="0"/>
                </a:spcAft>
                <a:buClr>
                  <a:schemeClr val="lt1"/>
                </a:buClr>
                <a:buSzPts val="2400"/>
                <a:buFont typeface="Garamond"/>
                <a:buNone/>
              </a:pPr>
              <a:endParaRPr sz="2400">
                <a:solidFill>
                  <a:schemeClr val="dk1"/>
                </a:solidFill>
              </a:endParaRPr>
            </a:p>
            <a:p>
              <a:pPr marL="0" marR="0" lvl="0" indent="0" algn="ctr" rtl="0">
                <a:lnSpc>
                  <a:spcPct val="90000"/>
                </a:lnSpc>
                <a:spcBef>
                  <a:spcPts val="0"/>
                </a:spcBef>
                <a:spcAft>
                  <a:spcPts val="0"/>
                </a:spcAft>
                <a:buClr>
                  <a:schemeClr val="lt1"/>
                </a:buClr>
                <a:buSzPts val="2400"/>
                <a:buFont typeface="Garamond"/>
                <a:buNone/>
              </a:pPr>
              <a:endParaRPr sz="2400">
                <a:solidFill>
                  <a:schemeClr val="dk1"/>
                </a:solidFill>
              </a:endParaRPr>
            </a:p>
            <a:p>
              <a:pPr marL="0" marR="0" lvl="0" indent="0" algn="ctr" rtl="0">
                <a:lnSpc>
                  <a:spcPct val="90000"/>
                </a:lnSpc>
                <a:spcBef>
                  <a:spcPts val="0"/>
                </a:spcBef>
                <a:spcAft>
                  <a:spcPts val="0"/>
                </a:spcAft>
                <a:buClr>
                  <a:schemeClr val="lt1"/>
                </a:buClr>
                <a:buSzPts val="2400"/>
                <a:buFont typeface="Garamond"/>
                <a:buNone/>
              </a:pPr>
              <a:r>
                <a:rPr lang="en-US" sz="2400">
                  <a:solidFill>
                    <a:schemeClr val="dk1"/>
                  </a:solidFill>
                </a:rPr>
                <a:t>Variety of readers (different departments, competencies and specialisations)</a:t>
              </a:r>
              <a:endParaRPr sz="2400">
                <a:solidFill>
                  <a:schemeClr val="dk1"/>
                </a:solidFill>
              </a:endParaRPr>
            </a:p>
            <a:p>
              <a:pPr marL="0" marR="0" lvl="0" indent="0" algn="ctr" rtl="0">
                <a:lnSpc>
                  <a:spcPct val="90000"/>
                </a:lnSpc>
                <a:spcBef>
                  <a:spcPts val="0"/>
                </a:spcBef>
                <a:spcAft>
                  <a:spcPts val="0"/>
                </a:spcAft>
                <a:buClr>
                  <a:schemeClr val="lt1"/>
                </a:buClr>
                <a:buSzPts val="2400"/>
                <a:buFont typeface="Garamond"/>
                <a:buNone/>
              </a:pPr>
              <a:r>
                <a:rPr lang="en-US" sz="2400">
                  <a:solidFill>
                    <a:schemeClr val="lt1"/>
                  </a:solidFill>
                  <a:latin typeface="Garamond"/>
                  <a:ea typeface="Garamond"/>
                  <a:cs typeface="Garamond"/>
                  <a:sym typeface="Garamond"/>
                </a:rPr>
                <a:t>ifferent departments, competencies and specialisations)</a:t>
              </a:r>
              <a:endParaRPr/>
            </a:p>
          </p:txBody>
        </p:sp>
        <p:sp>
          <p:nvSpPr>
            <p:cNvPr id="233" name="Google Shape;233;p11"/>
            <p:cNvSpPr/>
            <p:nvPr/>
          </p:nvSpPr>
          <p:spPr>
            <a:xfrm rot="2142401">
              <a:off x="3149883" y="2795066"/>
              <a:ext cx="1625033" cy="63105"/>
            </a:xfrm>
            <a:custGeom>
              <a:avLst/>
              <a:gdLst/>
              <a:ahLst/>
              <a:cxnLst/>
              <a:rect l="l" t="t" r="r" b="b"/>
              <a:pathLst>
                <a:path w="120000" h="120000" extrusionOk="0">
                  <a:moveTo>
                    <a:pt x="0" y="59999"/>
                  </a:moveTo>
                  <a:lnTo>
                    <a:pt x="120000" y="59999"/>
                  </a:lnTo>
                </a:path>
              </a:pathLst>
            </a:custGeom>
            <a:noFill/>
            <a:ln w="55000" cap="flat" cmpd="thickThin">
              <a:solidFill>
                <a:srgbClr val="AC15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txBox="1"/>
            <p:nvPr/>
          </p:nvSpPr>
          <p:spPr>
            <a:xfrm rot="2142401">
              <a:off x="3921774" y="2785993"/>
              <a:ext cx="81251" cy="8125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600"/>
                <a:buFont typeface="Garamond"/>
                <a:buNone/>
              </a:pPr>
              <a:endParaRPr sz="600">
                <a:solidFill>
                  <a:schemeClr val="dk1"/>
                </a:solidFill>
                <a:latin typeface="Garamond"/>
                <a:ea typeface="Garamond"/>
                <a:cs typeface="Garamond"/>
                <a:sym typeface="Garamond"/>
              </a:endParaRPr>
            </a:p>
          </p:txBody>
        </p:sp>
        <p:sp>
          <p:nvSpPr>
            <p:cNvPr id="235" name="Google Shape;235;p11"/>
            <p:cNvSpPr/>
            <p:nvPr/>
          </p:nvSpPr>
          <p:spPr>
            <a:xfrm>
              <a:off x="4622176" y="2476113"/>
              <a:ext cx="3298881" cy="1649440"/>
            </a:xfrm>
            <a:prstGeom prst="roundRect">
              <a:avLst>
                <a:gd name="adj" fmla="val 10000"/>
              </a:avLst>
            </a:prstGeom>
            <a:solidFill>
              <a:schemeClr val="lt1"/>
            </a:solidFill>
            <a:ln w="55000" cap="flat" cmpd="thickThin">
              <a:solidFill>
                <a:srgbClr val="C4192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txBox="1"/>
            <p:nvPr/>
          </p:nvSpPr>
          <p:spPr>
            <a:xfrm>
              <a:off x="4670486" y="2524423"/>
              <a:ext cx="3202261" cy="1552820"/>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2400"/>
                <a:buFont typeface="Garamond"/>
                <a:buNone/>
              </a:pPr>
              <a:r>
                <a:rPr lang="en-US" sz="2400">
                  <a:solidFill>
                    <a:schemeClr val="lt1"/>
                  </a:solidFill>
                  <a:latin typeface="Garamond"/>
                  <a:ea typeface="Garamond"/>
                  <a:cs typeface="Garamond"/>
                  <a:sym typeface="Garamond"/>
                </a:rPr>
                <a:t>A</a:t>
              </a:r>
              <a:r>
                <a:rPr lang="en-US" sz="2400">
                  <a:solidFill>
                    <a:schemeClr val="dk1"/>
                  </a:solidFill>
                </a:rPr>
                <a:t>•</a:t>
              </a:r>
              <a:endParaRPr sz="2400">
                <a:solidFill>
                  <a:schemeClr val="dk1"/>
                </a:solidFill>
              </a:endParaRPr>
            </a:p>
            <a:p>
              <a:pPr marL="0" marR="0" lvl="0" indent="0" algn="ctr" rtl="0">
                <a:lnSpc>
                  <a:spcPct val="90000"/>
                </a:lnSpc>
                <a:spcBef>
                  <a:spcPts val="0"/>
                </a:spcBef>
                <a:spcAft>
                  <a:spcPts val="0"/>
                </a:spcAft>
                <a:buClr>
                  <a:schemeClr val="lt1"/>
                </a:buClr>
                <a:buSzPts val="2400"/>
                <a:buFont typeface="Garamond"/>
                <a:buNone/>
              </a:pPr>
              <a:endParaRPr sz="2400">
                <a:solidFill>
                  <a:schemeClr val="dk1"/>
                </a:solidFill>
              </a:endParaRPr>
            </a:p>
            <a:p>
              <a:pPr marL="0" marR="0" lvl="0" indent="0" algn="ctr" rtl="0">
                <a:lnSpc>
                  <a:spcPct val="90000"/>
                </a:lnSpc>
                <a:spcBef>
                  <a:spcPts val="0"/>
                </a:spcBef>
                <a:spcAft>
                  <a:spcPts val="0"/>
                </a:spcAft>
                <a:buClr>
                  <a:schemeClr val="lt1"/>
                </a:buClr>
                <a:buSzPts val="2400"/>
                <a:buFont typeface="Garamond"/>
                <a:buNone/>
              </a:pPr>
              <a:endParaRPr sz="2400">
                <a:solidFill>
                  <a:schemeClr val="dk1"/>
                </a:solidFill>
              </a:endParaRPr>
            </a:p>
            <a:p>
              <a:pPr marL="0" marR="0" lvl="0" indent="0" algn="ctr" rtl="0">
                <a:lnSpc>
                  <a:spcPct val="90000"/>
                </a:lnSpc>
                <a:spcBef>
                  <a:spcPts val="0"/>
                </a:spcBef>
                <a:spcAft>
                  <a:spcPts val="0"/>
                </a:spcAft>
                <a:buClr>
                  <a:schemeClr val="lt1"/>
                </a:buClr>
                <a:buSzPts val="2400"/>
                <a:buFont typeface="Garamond"/>
                <a:buNone/>
              </a:pPr>
              <a:r>
                <a:rPr lang="en-US" sz="2400">
                  <a:solidFill>
                    <a:schemeClr val="dk1"/>
                  </a:solidFill>
                </a:rPr>
                <a:t>Accommodate readers desire to focus on specific parts of the report</a:t>
              </a:r>
              <a:endParaRPr sz="2400">
                <a:solidFill>
                  <a:schemeClr val="dk1"/>
                </a:solidFill>
              </a:endParaRPr>
            </a:p>
            <a:p>
              <a:pPr marL="0" marR="0" lvl="0" indent="0" algn="ctr" rtl="0">
                <a:lnSpc>
                  <a:spcPct val="90000"/>
                </a:lnSpc>
                <a:spcBef>
                  <a:spcPts val="0"/>
                </a:spcBef>
                <a:spcAft>
                  <a:spcPts val="0"/>
                </a:spcAft>
                <a:buClr>
                  <a:schemeClr val="lt1"/>
                </a:buClr>
                <a:buSzPts val="2400"/>
                <a:buFont typeface="Garamond"/>
                <a:buNone/>
              </a:pPr>
              <a:r>
                <a:rPr lang="en-US" sz="2400">
                  <a:solidFill>
                    <a:schemeClr val="lt1"/>
                  </a:solidFill>
                  <a:latin typeface="Garamond"/>
                  <a:ea typeface="Garamond"/>
                  <a:cs typeface="Garamond"/>
                  <a:sym typeface="Garamond"/>
                </a:rPr>
                <a:t>ccommodate readers desire to focus on specific parts of the report</a:t>
              </a:r>
              <a:endParaRPr/>
            </a:p>
          </p:txBody>
        </p:sp>
      </p:grpSp>
      <p:sp>
        <p:nvSpPr>
          <p:cNvPr id="237" name="Google Shape;237;p11"/>
          <p:cNvSpPr/>
          <p:nvPr/>
        </p:nvSpPr>
        <p:spPr>
          <a:xfrm>
            <a:off x="5546516" y="5322139"/>
            <a:ext cx="3177665" cy="400110"/>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2000" b="0" i="0" u="none" strike="noStrike" cap="none">
                <a:solidFill>
                  <a:schemeClr val="dk1"/>
                </a:solidFill>
                <a:latin typeface="Garamond"/>
                <a:ea typeface="Garamond"/>
                <a:cs typeface="Garamond"/>
                <a:sym typeface="Garamond"/>
              </a:rPr>
              <a:t>(Houp et al 2006. p. 232)</a:t>
            </a:r>
            <a:endParaRPr/>
          </a:p>
        </p:txBody>
      </p:sp>
      <p:sp>
        <p:nvSpPr>
          <p:cNvPr id="238" name="Google Shape;238;p1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2"/>
          <p:cNvSpPr txBox="1">
            <a:spLocks noGrp="1"/>
          </p:cNvSpPr>
          <p:nvPr>
            <p:ph type="body" idx="1"/>
          </p:nvPr>
        </p:nvSpPr>
        <p:spPr>
          <a:xfrm>
            <a:off x="820947" y="838200"/>
            <a:ext cx="8305800" cy="5410200"/>
          </a:xfrm>
          <a:prstGeom prst="rect">
            <a:avLst/>
          </a:prstGeom>
          <a:noFill/>
          <a:ln>
            <a:noFill/>
          </a:ln>
        </p:spPr>
        <p:txBody>
          <a:bodyPr spcFirstLastPara="1" wrap="square" lIns="91425" tIns="45700" rIns="91425" bIns="45700" anchor="t" anchorCtr="0">
            <a:noAutofit/>
          </a:bodyPr>
          <a:lstStyle/>
          <a:p>
            <a:pPr marL="109728" lvl="0" indent="0" algn="l" rtl="0">
              <a:spcBef>
                <a:spcPts val="0"/>
              </a:spcBef>
              <a:spcAft>
                <a:spcPts val="0"/>
              </a:spcAft>
              <a:buSzPts val="1700"/>
              <a:buNone/>
            </a:pPr>
            <a:endParaRPr lang="en-US" sz="2500" dirty="0"/>
          </a:p>
          <a:p>
            <a:pPr marL="452628" lvl="0" indent="-342900" algn="l" rtl="0">
              <a:spcBef>
                <a:spcPts val="0"/>
              </a:spcBef>
              <a:spcAft>
                <a:spcPts val="0"/>
              </a:spcAft>
              <a:buSzPts val="1700"/>
              <a:buFont typeface="Wingdings" panose="05000000000000000000" pitchFamily="2" charset="2"/>
              <a:buChar char="Ø"/>
            </a:pPr>
            <a:r>
              <a:rPr lang="en-US" sz="2500" dirty="0"/>
              <a:t>To present a record of accomplished work (Project work)</a:t>
            </a:r>
          </a:p>
          <a:p>
            <a:pPr marL="109728" lvl="0" indent="0" algn="l" rtl="0">
              <a:spcBef>
                <a:spcPts val="0"/>
              </a:spcBef>
              <a:spcAft>
                <a:spcPts val="0"/>
              </a:spcAft>
              <a:buSzPts val="1700"/>
              <a:buNone/>
            </a:pPr>
            <a:endParaRPr dirty="0"/>
          </a:p>
          <a:p>
            <a:pPr marL="452628" lvl="0" indent="-342900" algn="l" rtl="0">
              <a:spcBef>
                <a:spcPts val="400"/>
              </a:spcBef>
              <a:spcAft>
                <a:spcPts val="0"/>
              </a:spcAft>
              <a:buSzPts val="1700"/>
              <a:buFont typeface="Wingdings" panose="05000000000000000000" pitchFamily="2" charset="2"/>
              <a:buChar char="Ø"/>
            </a:pPr>
            <a:r>
              <a:rPr lang="en-US" sz="2500" dirty="0"/>
              <a:t>To record an experiment (primary research report/ lab report)</a:t>
            </a:r>
          </a:p>
          <a:p>
            <a:pPr marL="109728" lvl="0" indent="0" algn="l" rtl="0">
              <a:spcBef>
                <a:spcPts val="400"/>
              </a:spcBef>
              <a:spcAft>
                <a:spcPts val="0"/>
              </a:spcAft>
              <a:buSzPts val="1700"/>
              <a:buNone/>
            </a:pPr>
            <a:endParaRPr dirty="0"/>
          </a:p>
          <a:p>
            <a:pPr marL="452628" indent="-342900">
              <a:buSzPts val="1700"/>
              <a:buFont typeface="Wingdings" panose="05000000000000000000" pitchFamily="2" charset="2"/>
              <a:buChar char="Ø"/>
            </a:pPr>
            <a:r>
              <a:rPr lang="en-US" sz="2500" dirty="0"/>
              <a:t>To record research findings or technical specifications (details of a new product) </a:t>
            </a:r>
          </a:p>
          <a:p>
            <a:pPr marL="109728" indent="0">
              <a:buSzPts val="1700"/>
              <a:buNone/>
            </a:pPr>
            <a:endParaRPr dirty="0"/>
          </a:p>
          <a:p>
            <a:pPr marL="452628" lvl="0" indent="-342900" algn="l" rtl="0">
              <a:spcBef>
                <a:spcPts val="400"/>
              </a:spcBef>
              <a:spcAft>
                <a:spcPts val="0"/>
              </a:spcAft>
              <a:buSzPts val="1700"/>
              <a:buFont typeface="Wingdings" panose="05000000000000000000" pitchFamily="2" charset="2"/>
              <a:buChar char="Ø"/>
            </a:pPr>
            <a:r>
              <a:rPr lang="en-US" sz="2500" dirty="0"/>
              <a:t>To document schedules, timetables and milestones </a:t>
            </a:r>
          </a:p>
          <a:p>
            <a:pPr marL="109728" lvl="0" indent="0" algn="l" rtl="0">
              <a:spcBef>
                <a:spcPts val="400"/>
              </a:spcBef>
              <a:spcAft>
                <a:spcPts val="0"/>
              </a:spcAft>
              <a:buSzPts val="1700"/>
              <a:buNone/>
            </a:pPr>
            <a:endParaRPr dirty="0"/>
          </a:p>
          <a:p>
            <a:pPr marL="452628" indent="-342900">
              <a:buSzPts val="1700"/>
              <a:buFont typeface="Wingdings" panose="05000000000000000000" pitchFamily="2" charset="2"/>
              <a:buChar char="Ø"/>
            </a:pPr>
            <a:r>
              <a:rPr lang="en-US" sz="2500" dirty="0"/>
              <a:t>To record and clarify complex information for future reference (policies and procedures)</a:t>
            </a:r>
            <a:endParaRPr dirty="0"/>
          </a:p>
          <a:p>
            <a:pPr marL="365760" lvl="0" indent="-148082" algn="l" rtl="0">
              <a:spcBef>
                <a:spcPts val="400"/>
              </a:spcBef>
              <a:spcAft>
                <a:spcPts val="0"/>
              </a:spcAft>
              <a:buSzPts val="1700"/>
              <a:buNone/>
            </a:pPr>
            <a:endParaRPr sz="2500" dirty="0"/>
          </a:p>
        </p:txBody>
      </p:sp>
      <p:sp>
        <p:nvSpPr>
          <p:cNvPr id="244" name="Google Shape;244;p12"/>
          <p:cNvSpPr txBox="1">
            <a:spLocks noGrp="1"/>
          </p:cNvSpPr>
          <p:nvPr>
            <p:ph type="title"/>
          </p:nvPr>
        </p:nvSpPr>
        <p:spPr>
          <a:xfrm>
            <a:off x="10064" y="0"/>
            <a:ext cx="8229600" cy="838200"/>
          </a:xfrm>
          <a:prstGeom prst="rect">
            <a:avLst/>
          </a:prstGeom>
          <a:noFill/>
          <a:ln>
            <a:noFill/>
          </a:ln>
        </p:spPr>
        <p:txBody>
          <a:bodyPr spcFirstLastPara="1" wrap="square" lIns="91425" tIns="45700" rIns="91425" bIns="45700" anchor="ctr" anchorCtr="0">
            <a:normAutofit/>
          </a:bodyPr>
          <a:lstStyle/>
          <a:p>
            <a:pPr lvl="0" algn="l" rtl="0">
              <a:spcBef>
                <a:spcPts val="0"/>
              </a:spcBef>
              <a:spcAft>
                <a:spcPts val="0"/>
              </a:spcAft>
              <a:buClr>
                <a:schemeClr val="dk2"/>
              </a:buClr>
              <a:buSzPts val="4100"/>
            </a:pPr>
            <a:r>
              <a:rPr lang="en-US" dirty="0"/>
              <a:t>       (Specific) Objectives of Reports</a:t>
            </a:r>
            <a:endParaRPr dirty="0"/>
          </a:p>
        </p:txBody>
      </p:sp>
      <p:sp>
        <p:nvSpPr>
          <p:cNvPr id="245" name="Google Shape;245;p1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280F38-61D0-4A75-868C-719945E6CB1A}"/>
              </a:ext>
            </a:extLst>
          </p:cNvPr>
          <p:cNvSpPr>
            <a:spLocks noGrp="1"/>
          </p:cNvSpPr>
          <p:nvPr>
            <p:ph type="body" idx="1"/>
          </p:nvPr>
        </p:nvSpPr>
        <p:spPr/>
        <p:txBody>
          <a:bodyPr/>
          <a:lstStyle/>
          <a:p>
            <a:pPr marL="452628" lvl="0" indent="-342900">
              <a:buSzPts val="1700"/>
              <a:buFont typeface="Wingdings" panose="05000000000000000000" pitchFamily="2" charset="2"/>
              <a:buChar char="Ø"/>
            </a:pPr>
            <a:r>
              <a:rPr lang="en-US" sz="2800" dirty="0"/>
              <a:t>To present information to a large number of people (annual report)</a:t>
            </a:r>
          </a:p>
          <a:p>
            <a:pPr marL="109728" lvl="0" indent="0">
              <a:buSzPts val="1700"/>
              <a:buNone/>
            </a:pPr>
            <a:endParaRPr lang="en-US" dirty="0"/>
          </a:p>
          <a:p>
            <a:pPr marL="452628" lvl="0" indent="-342900">
              <a:buSzPts val="1700"/>
              <a:buFont typeface="Wingdings" panose="05000000000000000000" pitchFamily="2" charset="2"/>
              <a:buChar char="Ø"/>
            </a:pPr>
            <a:r>
              <a:rPr lang="en-US" sz="2800" dirty="0"/>
              <a:t>To present organized information on a particular topic (Working of divisions in an organization)</a:t>
            </a:r>
          </a:p>
          <a:p>
            <a:pPr marL="109728" lvl="0" indent="0">
              <a:buSzPts val="1700"/>
              <a:buNone/>
            </a:pPr>
            <a:endParaRPr lang="en-US" dirty="0"/>
          </a:p>
          <a:p>
            <a:pPr marL="452628" lvl="0" indent="-342900">
              <a:buSzPts val="1700"/>
              <a:buFont typeface="Wingdings" panose="05000000000000000000" pitchFamily="2" charset="2"/>
              <a:buChar char="Ø"/>
            </a:pPr>
            <a:r>
              <a:rPr lang="en-US" sz="2800" dirty="0"/>
              <a:t>Recommend actions for solving certain problems (recommendatory report)</a:t>
            </a:r>
            <a:endParaRPr lang="en-US" dirty="0"/>
          </a:p>
          <a:p>
            <a:pPr marL="150876" indent="0">
              <a:buNone/>
            </a:pPr>
            <a:endParaRPr lang="en-US" dirty="0"/>
          </a:p>
        </p:txBody>
      </p:sp>
      <p:sp>
        <p:nvSpPr>
          <p:cNvPr id="3" name="Slide Number Placeholder 2">
            <a:extLst>
              <a:ext uri="{FF2B5EF4-FFF2-40B4-BE49-F238E27FC236}">
                <a16:creationId xmlns:a16="http://schemas.microsoft.com/office/drawing/2014/main" id="{AAE3C578-DC4A-4ED6-9283-DD0C77BDBD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4" name="Title 3">
            <a:extLst>
              <a:ext uri="{FF2B5EF4-FFF2-40B4-BE49-F238E27FC236}">
                <a16:creationId xmlns:a16="http://schemas.microsoft.com/office/drawing/2014/main" id="{3F15C183-23E9-4323-9AE8-82EE479DB61F}"/>
              </a:ext>
            </a:extLst>
          </p:cNvPr>
          <p:cNvSpPr>
            <a:spLocks noGrp="1"/>
          </p:cNvSpPr>
          <p:nvPr>
            <p:ph type="title"/>
          </p:nvPr>
        </p:nvSpPr>
        <p:spPr/>
        <p:txBody>
          <a:bodyPr/>
          <a:lstStyle/>
          <a:p>
            <a:r>
              <a:rPr lang="en-US" dirty="0"/>
              <a:t>(Specific) Objectives of Reports</a:t>
            </a:r>
          </a:p>
        </p:txBody>
      </p:sp>
    </p:spTree>
    <p:extLst>
      <p:ext uri="{BB962C8B-B14F-4D97-AF65-F5344CB8AC3E}">
        <p14:creationId xmlns:p14="http://schemas.microsoft.com/office/powerpoint/2010/main" val="3525595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3"/>
          <p:cNvSpPr txBox="1">
            <a:spLocks noGrp="1"/>
          </p:cNvSpPr>
          <p:nvPr>
            <p:ph type="body" idx="1"/>
          </p:nvPr>
        </p:nvSpPr>
        <p:spPr>
          <a:xfrm>
            <a:off x="609600" y="1208158"/>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566928" lvl="0" indent="-457200" algn="l" rtl="0">
              <a:spcBef>
                <a:spcPts val="0"/>
              </a:spcBef>
              <a:spcAft>
                <a:spcPts val="0"/>
              </a:spcAft>
              <a:buSzPts val="1836"/>
              <a:buFont typeface="Wingdings" panose="05000000000000000000" pitchFamily="2" charset="2"/>
              <a:buChar char="Ø"/>
            </a:pPr>
            <a:r>
              <a:rPr lang="en-US" dirty="0"/>
              <a:t>Precision </a:t>
            </a:r>
          </a:p>
          <a:p>
            <a:pPr marL="109728" lvl="0" indent="0" algn="l" rtl="0">
              <a:spcBef>
                <a:spcPts val="0"/>
              </a:spcBef>
              <a:spcAft>
                <a:spcPts val="0"/>
              </a:spcAft>
              <a:buSzPts val="1836"/>
              <a:buNone/>
            </a:pPr>
            <a:endParaRPr dirty="0"/>
          </a:p>
          <a:p>
            <a:pPr marL="566928" lvl="0" indent="-457200" algn="l" rtl="0">
              <a:spcBef>
                <a:spcPts val="400"/>
              </a:spcBef>
              <a:spcAft>
                <a:spcPts val="0"/>
              </a:spcAft>
              <a:buSzPts val="1836"/>
              <a:buFont typeface="Wingdings" panose="05000000000000000000" pitchFamily="2" charset="2"/>
              <a:buChar char="Ø"/>
            </a:pPr>
            <a:r>
              <a:rPr lang="en-US" dirty="0"/>
              <a:t>Factual details</a:t>
            </a:r>
          </a:p>
          <a:p>
            <a:pPr marL="109728" lvl="0" indent="0" algn="l" rtl="0">
              <a:spcBef>
                <a:spcPts val="400"/>
              </a:spcBef>
              <a:spcAft>
                <a:spcPts val="0"/>
              </a:spcAft>
              <a:buSzPts val="1836"/>
              <a:buNone/>
            </a:pPr>
            <a:endParaRPr dirty="0"/>
          </a:p>
          <a:p>
            <a:pPr marL="566928" lvl="0" indent="-457200" algn="l" rtl="0">
              <a:spcBef>
                <a:spcPts val="400"/>
              </a:spcBef>
              <a:spcAft>
                <a:spcPts val="0"/>
              </a:spcAft>
              <a:buSzPts val="1836"/>
              <a:buFont typeface="Wingdings" panose="05000000000000000000" pitchFamily="2" charset="2"/>
              <a:buChar char="Ø"/>
            </a:pPr>
            <a:r>
              <a:rPr lang="en-US" dirty="0"/>
              <a:t>Relevance</a:t>
            </a:r>
          </a:p>
          <a:p>
            <a:pPr marL="109728" lvl="0" indent="0" algn="l" rtl="0">
              <a:spcBef>
                <a:spcPts val="400"/>
              </a:spcBef>
              <a:spcAft>
                <a:spcPts val="0"/>
              </a:spcAft>
              <a:buSzPts val="1836"/>
              <a:buNone/>
            </a:pPr>
            <a:endParaRPr dirty="0"/>
          </a:p>
          <a:p>
            <a:pPr marL="566928" lvl="0" indent="-457200" algn="l" rtl="0">
              <a:spcBef>
                <a:spcPts val="400"/>
              </a:spcBef>
              <a:spcAft>
                <a:spcPts val="0"/>
              </a:spcAft>
              <a:buSzPts val="1836"/>
              <a:buFont typeface="Wingdings" panose="05000000000000000000" pitchFamily="2" charset="2"/>
              <a:buChar char="Ø"/>
            </a:pPr>
            <a:r>
              <a:rPr lang="en-US" dirty="0"/>
              <a:t>Reader- Oriented</a:t>
            </a:r>
          </a:p>
          <a:p>
            <a:pPr marL="109728" lvl="0" indent="0" algn="l" rtl="0">
              <a:spcBef>
                <a:spcPts val="400"/>
              </a:spcBef>
              <a:spcAft>
                <a:spcPts val="0"/>
              </a:spcAft>
              <a:buSzPts val="1836"/>
              <a:buNone/>
            </a:pPr>
            <a:endParaRPr dirty="0"/>
          </a:p>
          <a:p>
            <a:pPr marL="566928" lvl="0" indent="-457200" algn="l" rtl="0">
              <a:spcBef>
                <a:spcPts val="400"/>
              </a:spcBef>
              <a:spcAft>
                <a:spcPts val="0"/>
              </a:spcAft>
              <a:buSzPts val="1836"/>
              <a:buFont typeface="Wingdings" panose="05000000000000000000" pitchFamily="2" charset="2"/>
              <a:buChar char="Ø"/>
            </a:pPr>
            <a:r>
              <a:rPr lang="en-US" dirty="0"/>
              <a:t>Objectivity of recommendations</a:t>
            </a:r>
          </a:p>
          <a:p>
            <a:pPr marL="109728" lvl="0" indent="0" algn="l" rtl="0">
              <a:spcBef>
                <a:spcPts val="400"/>
              </a:spcBef>
              <a:spcAft>
                <a:spcPts val="0"/>
              </a:spcAft>
              <a:buSzPts val="1836"/>
              <a:buNone/>
            </a:pPr>
            <a:endParaRPr dirty="0"/>
          </a:p>
          <a:p>
            <a:pPr marL="566928" lvl="0" indent="-457200" algn="l" rtl="0">
              <a:spcBef>
                <a:spcPts val="400"/>
              </a:spcBef>
              <a:spcAft>
                <a:spcPts val="0"/>
              </a:spcAft>
              <a:buSzPts val="1836"/>
              <a:buFont typeface="Wingdings" panose="05000000000000000000" pitchFamily="2" charset="2"/>
              <a:buChar char="Ø"/>
            </a:pPr>
            <a:r>
              <a:rPr lang="en-US" dirty="0"/>
              <a:t>Simple and unambiguous language</a:t>
            </a:r>
            <a:endParaRPr dirty="0"/>
          </a:p>
          <a:p>
            <a:pPr marL="365760" lvl="0" indent="-139446" algn="l" rtl="0">
              <a:spcBef>
                <a:spcPts val="400"/>
              </a:spcBef>
              <a:spcAft>
                <a:spcPts val="0"/>
              </a:spcAft>
              <a:buSzPts val="1836"/>
              <a:buNone/>
            </a:pPr>
            <a:endParaRPr dirty="0"/>
          </a:p>
        </p:txBody>
      </p:sp>
      <p:sp>
        <p:nvSpPr>
          <p:cNvPr id="251" name="Google Shape;251;p13"/>
          <p:cNvSpPr txBox="1">
            <a:spLocks noGrp="1"/>
          </p:cNvSpPr>
          <p:nvPr>
            <p:ph type="title"/>
          </p:nvPr>
        </p:nvSpPr>
        <p:spPr>
          <a:xfrm>
            <a:off x="0" y="800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Garamond"/>
              <a:buNone/>
            </a:pPr>
            <a:r>
              <a:rPr lang="en-US"/>
              <a:t>Characteristics of a Report</a:t>
            </a:r>
            <a:endParaRPr/>
          </a:p>
        </p:txBody>
      </p:sp>
      <p:sp>
        <p:nvSpPr>
          <p:cNvPr id="252" name="Google Shape;252;p1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4"/>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566928" lvl="0" indent="-457200" algn="l" rtl="0">
              <a:spcBef>
                <a:spcPts val="0"/>
              </a:spcBef>
              <a:spcAft>
                <a:spcPts val="0"/>
              </a:spcAft>
              <a:buSzPts val="1836"/>
              <a:buFont typeface="Wingdings" panose="05000000000000000000" pitchFamily="2" charset="2"/>
              <a:buChar char="Ø"/>
            </a:pPr>
            <a:r>
              <a:rPr lang="en-US" dirty="0"/>
              <a:t>Clarity </a:t>
            </a:r>
            <a:endParaRPr dirty="0"/>
          </a:p>
          <a:p>
            <a:pPr marL="365760" lvl="0" indent="-139446" algn="l" rtl="0">
              <a:spcBef>
                <a:spcPts val="400"/>
              </a:spcBef>
              <a:spcAft>
                <a:spcPts val="0"/>
              </a:spcAft>
              <a:buSzPts val="1836"/>
              <a:buNone/>
            </a:pPr>
            <a:endParaRPr dirty="0"/>
          </a:p>
          <a:p>
            <a:pPr marL="365760" lvl="0" indent="-139446" algn="l" rtl="0">
              <a:spcBef>
                <a:spcPts val="400"/>
              </a:spcBef>
              <a:spcAft>
                <a:spcPts val="0"/>
              </a:spcAft>
              <a:buSzPts val="1836"/>
              <a:buNone/>
            </a:pPr>
            <a:endParaRPr dirty="0"/>
          </a:p>
          <a:p>
            <a:pPr marL="566928" lvl="0" indent="-457200" algn="l" rtl="0">
              <a:spcBef>
                <a:spcPts val="400"/>
              </a:spcBef>
              <a:spcAft>
                <a:spcPts val="0"/>
              </a:spcAft>
              <a:buSzPts val="1836"/>
              <a:buFont typeface="Wingdings" panose="05000000000000000000" pitchFamily="2" charset="2"/>
              <a:buChar char="Ø"/>
            </a:pPr>
            <a:r>
              <a:rPr lang="en-US" dirty="0"/>
              <a:t>Brevity </a:t>
            </a:r>
            <a:endParaRPr dirty="0"/>
          </a:p>
          <a:p>
            <a:pPr marL="365760" lvl="0" indent="-139446" algn="l" rtl="0">
              <a:spcBef>
                <a:spcPts val="400"/>
              </a:spcBef>
              <a:spcAft>
                <a:spcPts val="0"/>
              </a:spcAft>
              <a:buSzPts val="1836"/>
              <a:buNone/>
            </a:pPr>
            <a:endParaRPr dirty="0"/>
          </a:p>
          <a:p>
            <a:pPr marL="0" lvl="0" indent="0" algn="l" rtl="0">
              <a:spcBef>
                <a:spcPts val="400"/>
              </a:spcBef>
              <a:spcAft>
                <a:spcPts val="0"/>
              </a:spcAft>
              <a:buSzPts val="1836"/>
              <a:buNone/>
            </a:pPr>
            <a:endParaRPr dirty="0"/>
          </a:p>
          <a:p>
            <a:pPr marL="566928" lvl="0" indent="-457200" algn="l" rtl="0">
              <a:spcBef>
                <a:spcPts val="400"/>
              </a:spcBef>
              <a:spcAft>
                <a:spcPts val="0"/>
              </a:spcAft>
              <a:buSzPts val="1836"/>
              <a:buFont typeface="Wingdings" panose="05000000000000000000" pitchFamily="2" charset="2"/>
              <a:buChar char="Ø"/>
            </a:pPr>
            <a:r>
              <a:rPr lang="en-US" dirty="0"/>
              <a:t>Grammatical accuracy  </a:t>
            </a:r>
            <a:endParaRPr dirty="0"/>
          </a:p>
        </p:txBody>
      </p:sp>
      <p:sp>
        <p:nvSpPr>
          <p:cNvPr id="259" name="Google Shape;259;p14"/>
          <p:cNvSpPr txBox="1">
            <a:spLocks noGrp="1"/>
          </p:cNvSpPr>
          <p:nvPr>
            <p:ph type="title"/>
          </p:nvPr>
        </p:nvSpPr>
        <p:spPr>
          <a:xfrm>
            <a:off x="38100" y="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Garamond"/>
              <a:buNone/>
            </a:pPr>
            <a:r>
              <a:rPr lang="en-US"/>
              <a:t>Language Requisites </a:t>
            </a:r>
            <a:endParaRPr/>
          </a:p>
        </p:txBody>
      </p:sp>
      <p:sp>
        <p:nvSpPr>
          <p:cNvPr id="260" name="Google Shape;260;p1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5"/>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566928" lvl="0" indent="-457200" algn="l" rtl="0">
              <a:spcBef>
                <a:spcPts val="0"/>
              </a:spcBef>
              <a:spcAft>
                <a:spcPts val="0"/>
              </a:spcAft>
              <a:buSzPts val="1836"/>
              <a:buFont typeface="Wingdings" panose="05000000000000000000" pitchFamily="2" charset="2"/>
              <a:buChar char="Ø"/>
            </a:pPr>
            <a:r>
              <a:rPr lang="en-US" dirty="0"/>
              <a:t>Special format – cover , title, list of illustrations, letter of transmittal, and appendices</a:t>
            </a:r>
          </a:p>
          <a:p>
            <a:pPr marL="109728" lvl="0" indent="0" algn="l" rtl="0">
              <a:spcBef>
                <a:spcPts val="0"/>
              </a:spcBef>
              <a:spcAft>
                <a:spcPts val="0"/>
              </a:spcAft>
              <a:buSzPts val="1836"/>
              <a:buNone/>
            </a:pPr>
            <a:endParaRPr dirty="0"/>
          </a:p>
          <a:p>
            <a:pPr marL="566928" lvl="0" indent="-457200" algn="l" rtl="0">
              <a:spcBef>
                <a:spcPts val="400"/>
              </a:spcBef>
              <a:spcAft>
                <a:spcPts val="0"/>
              </a:spcAft>
              <a:buSzPts val="1836"/>
              <a:buFont typeface="Wingdings" panose="05000000000000000000" pitchFamily="2" charset="2"/>
              <a:buChar char="Ø"/>
            </a:pPr>
            <a:r>
              <a:rPr lang="en-US" dirty="0"/>
              <a:t>Illustrations – tables, graphs, maps, drawing, charts or photograph</a:t>
            </a:r>
          </a:p>
          <a:p>
            <a:pPr marL="109728" lvl="0" indent="0" algn="l" rtl="0">
              <a:spcBef>
                <a:spcPts val="400"/>
              </a:spcBef>
              <a:spcAft>
                <a:spcPts val="0"/>
              </a:spcAft>
              <a:buSzPts val="1836"/>
              <a:buNone/>
            </a:pPr>
            <a:endParaRPr dirty="0"/>
          </a:p>
          <a:p>
            <a:pPr marL="566928" lvl="0" indent="-457200" algn="l" rtl="0">
              <a:spcBef>
                <a:spcPts val="400"/>
              </a:spcBef>
              <a:spcAft>
                <a:spcPts val="0"/>
              </a:spcAft>
              <a:buSzPts val="1836"/>
              <a:buFont typeface="Wingdings" panose="05000000000000000000" pitchFamily="2" charset="2"/>
              <a:buChar char="Ø"/>
            </a:pPr>
            <a:r>
              <a:rPr lang="en-US" dirty="0"/>
              <a:t>Homogeneity -  Deal with one topic at a time</a:t>
            </a:r>
          </a:p>
          <a:p>
            <a:pPr marL="109728" lvl="0" indent="0" algn="l" rtl="0">
              <a:spcBef>
                <a:spcPts val="400"/>
              </a:spcBef>
              <a:spcAft>
                <a:spcPts val="0"/>
              </a:spcAft>
              <a:buSzPts val="1836"/>
              <a:buNone/>
            </a:pPr>
            <a:endParaRPr dirty="0"/>
          </a:p>
          <a:p>
            <a:pPr marL="566928" lvl="0" indent="-457200" algn="l" rtl="0">
              <a:spcBef>
                <a:spcPts val="400"/>
              </a:spcBef>
              <a:spcAft>
                <a:spcPts val="0"/>
              </a:spcAft>
              <a:buSzPts val="1836"/>
              <a:buFont typeface="Wingdings" panose="05000000000000000000" pitchFamily="2" charset="2"/>
              <a:buChar char="Ø"/>
            </a:pPr>
            <a:r>
              <a:rPr lang="en-US" dirty="0"/>
              <a:t>Documentation – Acknowledge sources.</a:t>
            </a:r>
            <a:endParaRPr dirty="0"/>
          </a:p>
          <a:p>
            <a:pPr marL="365760" lvl="0" indent="-256032" algn="l" rtl="0">
              <a:spcBef>
                <a:spcPts val="400"/>
              </a:spcBef>
              <a:spcAft>
                <a:spcPts val="0"/>
              </a:spcAft>
              <a:buSzPts val="1836"/>
              <a:buFont typeface="Noto Sans Symbols"/>
              <a:buNone/>
            </a:pPr>
            <a:endParaRPr dirty="0"/>
          </a:p>
        </p:txBody>
      </p:sp>
      <p:sp>
        <p:nvSpPr>
          <p:cNvPr id="266" name="Google Shape;266;p15"/>
          <p:cNvSpPr txBox="1">
            <a:spLocks noGrp="1"/>
          </p:cNvSpPr>
          <p:nvPr>
            <p:ph type="title"/>
          </p:nvPr>
        </p:nvSpPr>
        <p:spPr>
          <a:xfrm>
            <a:off x="0" y="7162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Garamond"/>
              <a:buNone/>
            </a:pPr>
            <a:r>
              <a:rPr lang="en-US" dirty="0"/>
              <a:t> Format </a:t>
            </a:r>
            <a:endParaRPr dirty="0"/>
          </a:p>
        </p:txBody>
      </p:sp>
      <p:sp>
        <p:nvSpPr>
          <p:cNvPr id="267" name="Google Shape;267;p1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graphicFrame>
        <p:nvGraphicFramePr>
          <p:cNvPr id="273" name="Google Shape;273;p16"/>
          <p:cNvGraphicFramePr/>
          <p:nvPr/>
        </p:nvGraphicFramePr>
        <p:xfrm>
          <a:off x="914400" y="29308"/>
          <a:ext cx="7848600" cy="6218146"/>
        </p:xfrm>
        <a:graphic>
          <a:graphicData uri="http://schemas.openxmlformats.org/drawingml/2006/table">
            <a:tbl>
              <a:tblPr firstRow="1" firstCol="1" bandRow="1">
                <a:noFill/>
                <a:tableStyleId>{E5C9D7C6-3DBB-4953-AE40-FDBF9FBAC61D}</a:tableStyleId>
              </a:tblPr>
              <a:tblGrid>
                <a:gridCol w="2381025">
                  <a:extLst>
                    <a:ext uri="{9D8B030D-6E8A-4147-A177-3AD203B41FA5}">
                      <a16:colId xmlns:a16="http://schemas.microsoft.com/office/drawing/2014/main" val="20000"/>
                    </a:ext>
                  </a:extLst>
                </a:gridCol>
                <a:gridCol w="5467575">
                  <a:extLst>
                    <a:ext uri="{9D8B030D-6E8A-4147-A177-3AD203B41FA5}">
                      <a16:colId xmlns:a16="http://schemas.microsoft.com/office/drawing/2014/main" val="20001"/>
                    </a:ext>
                  </a:extLst>
                </a:gridCol>
              </a:tblGrid>
              <a:tr h="107700">
                <a:tc>
                  <a:txBody>
                    <a:bodyPr/>
                    <a:lstStyle/>
                    <a:p>
                      <a:pPr marL="0" marR="0" lvl="0" indent="0" algn="ctr" rtl="0">
                        <a:lnSpc>
                          <a:spcPct val="115000"/>
                        </a:lnSpc>
                        <a:spcBef>
                          <a:spcPts val="0"/>
                        </a:spcBef>
                        <a:spcAft>
                          <a:spcPts val="0"/>
                        </a:spcAft>
                        <a:buNone/>
                      </a:pPr>
                      <a:r>
                        <a:rPr lang="en-US" sz="1600" b="1" u="none" strike="noStrike" cap="none">
                          <a:latin typeface="Garamond"/>
                          <a:ea typeface="Garamond"/>
                          <a:cs typeface="Garamond"/>
                          <a:sym typeface="Garamond"/>
                        </a:rPr>
                        <a:t>Page</a:t>
                      </a:r>
                      <a:endParaRPr sz="1600" b="1" u="none" strike="noStrike" cap="none">
                        <a:latin typeface="Garamond"/>
                        <a:ea typeface="Garamond"/>
                        <a:cs typeface="Garamond"/>
                        <a:sym typeface="Garamond"/>
                      </a:endParaRPr>
                    </a:p>
                  </a:txBody>
                  <a:tcPr marL="35125" marR="35125" marT="0" marB="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600" b="1" u="none" strike="noStrike" cap="none">
                          <a:latin typeface="Garamond"/>
                          <a:ea typeface="Garamond"/>
                          <a:cs typeface="Garamond"/>
                          <a:sym typeface="Garamond"/>
                        </a:rPr>
                        <a:t>Element</a:t>
                      </a:r>
                      <a:endParaRPr sz="1600" b="1" u="none" strike="noStrike" cap="none">
                        <a:latin typeface="Garamond"/>
                        <a:ea typeface="Garamond"/>
                        <a:cs typeface="Garamond"/>
                        <a:sym typeface="Garamond"/>
                      </a:endParaRPr>
                    </a:p>
                  </a:txBody>
                  <a:tcPr marL="35125" marR="35125" marT="0" marB="0">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7700">
                <a:tc>
                  <a:txBody>
                    <a:bodyPr/>
                    <a:lstStyle/>
                    <a:p>
                      <a:pPr marL="276225" marR="0" lvl="0" indent="-276225" algn="ctr" rtl="0">
                        <a:lnSpc>
                          <a:spcPct val="115000"/>
                        </a:lnSpc>
                        <a:spcBef>
                          <a:spcPts val="0"/>
                        </a:spcBef>
                        <a:spcAft>
                          <a:spcPts val="0"/>
                        </a:spcAft>
                        <a:buClr>
                          <a:schemeClr val="dk1"/>
                        </a:buClr>
                        <a:buSzPts val="1600"/>
                        <a:buFont typeface="Garamond"/>
                        <a:buAutoNum type="arabicPeriod"/>
                      </a:pPr>
                      <a:r>
                        <a:rPr lang="en-US" sz="1600" u="none" strike="noStrike" cap="none">
                          <a:latin typeface="Garamond"/>
                          <a:ea typeface="Garamond"/>
                          <a:cs typeface="Garamond"/>
                          <a:sym typeface="Garamond"/>
                        </a:rPr>
                        <a:t>Cover</a:t>
                      </a:r>
                      <a:endParaRPr sz="1600" u="none" strike="noStrike" cap="none">
                        <a:latin typeface="Garamond"/>
                        <a:ea typeface="Garamond"/>
                        <a:cs typeface="Garamond"/>
                        <a:sym typeface="Garamond"/>
                      </a:endParaRPr>
                    </a:p>
                  </a:txBody>
                  <a:tcPr marL="35125" marR="35125" marT="0" marB="0"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600" u="none" strike="noStrike" cap="none">
                          <a:latin typeface="Garamond"/>
                          <a:ea typeface="Garamond"/>
                          <a:cs typeface="Garamond"/>
                          <a:sym typeface="Garamond"/>
                        </a:rPr>
                        <a:t>Title and image</a:t>
                      </a:r>
                      <a:endParaRPr sz="1600" u="none" strike="noStrike" cap="none">
                        <a:latin typeface="Garamond"/>
                        <a:ea typeface="Garamond"/>
                        <a:cs typeface="Garamond"/>
                        <a:sym typeface="Garamond"/>
                      </a:endParaRPr>
                    </a:p>
                  </a:txBody>
                  <a:tcPr marL="35125" marR="35125" marT="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07700">
                <a:tc>
                  <a:txBody>
                    <a:bodyPr/>
                    <a:lstStyle/>
                    <a:p>
                      <a:pPr marL="194310" marR="0" lvl="0" indent="-145415" algn="ctr" rtl="0">
                        <a:lnSpc>
                          <a:spcPct val="115000"/>
                        </a:lnSpc>
                        <a:spcBef>
                          <a:spcPts val="0"/>
                        </a:spcBef>
                        <a:spcAft>
                          <a:spcPts val="0"/>
                        </a:spcAft>
                        <a:buNone/>
                      </a:pPr>
                      <a:r>
                        <a:rPr lang="en-US" sz="1600" u="none" strike="noStrike" cap="none">
                          <a:latin typeface="Garamond"/>
                          <a:ea typeface="Garamond"/>
                          <a:cs typeface="Garamond"/>
                          <a:sym typeface="Garamond"/>
                        </a:rPr>
                        <a:t>2. Title Fly</a:t>
                      </a:r>
                      <a:endParaRPr sz="1600" u="none" strike="noStrike" cap="none">
                        <a:latin typeface="Garamond"/>
                        <a:ea typeface="Garamond"/>
                        <a:cs typeface="Garamond"/>
                        <a:sym typeface="Garamond"/>
                      </a:endParaRPr>
                    </a:p>
                  </a:txBody>
                  <a:tcPr marL="35125" marR="35125" marT="0" marB="0"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600" u="none" strike="noStrike" cap="none">
                          <a:latin typeface="Garamond"/>
                          <a:ea typeface="Garamond"/>
                          <a:cs typeface="Garamond"/>
                          <a:sym typeface="Garamond"/>
                        </a:rPr>
                        <a:t>Title only</a:t>
                      </a:r>
                      <a:endParaRPr sz="1600" u="none" strike="noStrike" cap="none">
                        <a:latin typeface="Garamond"/>
                        <a:ea typeface="Garamond"/>
                        <a:cs typeface="Garamond"/>
                        <a:sym typeface="Garamond"/>
                      </a:endParaRPr>
                    </a:p>
                  </a:txBody>
                  <a:tcPr marL="35125" marR="35125" marT="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30850">
                <a:tc>
                  <a:txBody>
                    <a:bodyPr/>
                    <a:lstStyle/>
                    <a:p>
                      <a:pPr marL="194310" marR="0" lvl="0" indent="-145415" algn="ctr" rtl="0">
                        <a:lnSpc>
                          <a:spcPct val="115000"/>
                        </a:lnSpc>
                        <a:spcBef>
                          <a:spcPts val="0"/>
                        </a:spcBef>
                        <a:spcAft>
                          <a:spcPts val="0"/>
                        </a:spcAft>
                        <a:buNone/>
                      </a:pPr>
                      <a:r>
                        <a:rPr lang="en-US" sz="1600" u="none" strike="noStrike" cap="none">
                          <a:latin typeface="Garamond"/>
                          <a:ea typeface="Garamond"/>
                          <a:cs typeface="Garamond"/>
                          <a:sym typeface="Garamond"/>
                        </a:rPr>
                        <a:t>3. Title Page</a:t>
                      </a:r>
                      <a:endParaRPr sz="1600" u="none" strike="noStrike" cap="none">
                        <a:latin typeface="Garamond"/>
                        <a:ea typeface="Garamond"/>
                        <a:cs typeface="Garamond"/>
                        <a:sym typeface="Garamond"/>
                      </a:endParaRPr>
                    </a:p>
                  </a:txBody>
                  <a:tcPr marL="35125" marR="35125" marT="0" marB="0"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600" u="none" strike="noStrike" cap="none">
                          <a:latin typeface="Garamond"/>
                          <a:ea typeface="Garamond"/>
                          <a:cs typeface="Garamond"/>
                          <a:sym typeface="Garamond"/>
                        </a:rPr>
                        <a:t>Label, report, features title, authors, affiliation, date, and sometimes for whom the report was prepared</a:t>
                      </a:r>
                      <a:endParaRPr sz="1600" u="none" strike="noStrike" cap="none">
                        <a:latin typeface="Garamond"/>
                        <a:ea typeface="Garamond"/>
                        <a:cs typeface="Garamond"/>
                        <a:sym typeface="Garamond"/>
                      </a:endParaRPr>
                    </a:p>
                  </a:txBody>
                  <a:tcPr marL="35125" marR="35125" marT="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23125">
                <a:tc>
                  <a:txBody>
                    <a:bodyPr/>
                    <a:lstStyle/>
                    <a:p>
                      <a:pPr marL="194310" marR="0" lvl="0" indent="-145415" algn="ctr" rtl="0">
                        <a:lnSpc>
                          <a:spcPct val="115000"/>
                        </a:lnSpc>
                        <a:spcBef>
                          <a:spcPts val="0"/>
                        </a:spcBef>
                        <a:spcAft>
                          <a:spcPts val="0"/>
                        </a:spcAft>
                        <a:buNone/>
                      </a:pPr>
                      <a:r>
                        <a:rPr lang="en-US" sz="1600" u="none" strike="noStrike" cap="none">
                          <a:latin typeface="Garamond"/>
                          <a:ea typeface="Garamond"/>
                          <a:cs typeface="Garamond"/>
                          <a:sym typeface="Garamond"/>
                        </a:rPr>
                        <a:t>4. Table of Contents</a:t>
                      </a:r>
                      <a:endParaRPr sz="1600" u="none" strike="noStrike" cap="none">
                        <a:latin typeface="Garamond"/>
                        <a:ea typeface="Garamond"/>
                        <a:cs typeface="Garamond"/>
                        <a:sym typeface="Garamond"/>
                      </a:endParaRPr>
                    </a:p>
                  </a:txBody>
                  <a:tcPr marL="35125" marR="35125" marT="0" marB="0"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600" u="none" strike="noStrike" cap="none">
                          <a:latin typeface="Garamond"/>
                          <a:ea typeface="Garamond"/>
                          <a:cs typeface="Garamond"/>
                          <a:sym typeface="Garamond"/>
                        </a:rPr>
                        <a:t>A list of the main parts of the report and their respective page numbers</a:t>
                      </a:r>
                      <a:endParaRPr sz="1600" u="none" strike="noStrike" cap="none">
                        <a:latin typeface="Garamond"/>
                        <a:ea typeface="Garamond"/>
                        <a:cs typeface="Garamond"/>
                        <a:sym typeface="Garamond"/>
                      </a:endParaRPr>
                    </a:p>
                  </a:txBody>
                  <a:tcPr marL="35125" marR="35125" marT="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034450">
                <a:tc>
                  <a:txBody>
                    <a:bodyPr/>
                    <a:lstStyle/>
                    <a:p>
                      <a:pPr marL="194310" marR="0" lvl="0" indent="-145415" algn="ctr" rtl="0">
                        <a:lnSpc>
                          <a:spcPct val="115000"/>
                        </a:lnSpc>
                        <a:spcBef>
                          <a:spcPts val="0"/>
                        </a:spcBef>
                        <a:spcAft>
                          <a:spcPts val="0"/>
                        </a:spcAft>
                        <a:buNone/>
                      </a:pPr>
                      <a:r>
                        <a:rPr lang="en-US" sz="1600" u="none" strike="noStrike" cap="none">
                          <a:latin typeface="Garamond"/>
                          <a:ea typeface="Garamond"/>
                          <a:cs typeface="Garamond"/>
                          <a:sym typeface="Garamond"/>
                        </a:rPr>
                        <a:t>5. Abstract</a:t>
                      </a:r>
                      <a:endParaRPr sz="1600" u="none" strike="noStrike" cap="none">
                        <a:latin typeface="Garamond"/>
                        <a:ea typeface="Garamond"/>
                        <a:cs typeface="Garamond"/>
                        <a:sym typeface="Garamond"/>
                      </a:endParaRPr>
                    </a:p>
                  </a:txBody>
                  <a:tcPr marL="35125" marR="35125" marT="0" marB="0"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342900" marR="0" lvl="0" indent="-342900" algn="l" rtl="0">
                        <a:lnSpc>
                          <a:spcPct val="115000"/>
                        </a:lnSpc>
                        <a:spcBef>
                          <a:spcPts val="0"/>
                        </a:spcBef>
                        <a:spcAft>
                          <a:spcPts val="0"/>
                        </a:spcAft>
                        <a:buClr>
                          <a:schemeClr val="dk1"/>
                        </a:buClr>
                        <a:buSzPts val="1000"/>
                        <a:buFont typeface="Noto Sans Symbols"/>
                        <a:buChar char="∙"/>
                      </a:pPr>
                      <a:r>
                        <a:rPr lang="en-US" sz="1600" u="none" strike="noStrike" cap="none">
                          <a:latin typeface="Garamond"/>
                          <a:ea typeface="Garamond"/>
                          <a:cs typeface="Garamond"/>
                          <a:sym typeface="Garamond"/>
                        </a:rPr>
                        <a:t>Informational abstract: highlight topic, methods, data, and results</a:t>
                      </a:r>
                      <a:endParaRPr/>
                    </a:p>
                    <a:p>
                      <a:pPr marL="342900" marR="0" lvl="0" indent="-342900" algn="l" rtl="0">
                        <a:lnSpc>
                          <a:spcPct val="115000"/>
                        </a:lnSpc>
                        <a:spcBef>
                          <a:spcPts val="1000"/>
                        </a:spcBef>
                        <a:spcAft>
                          <a:spcPts val="0"/>
                        </a:spcAft>
                        <a:buClr>
                          <a:schemeClr val="dk1"/>
                        </a:buClr>
                        <a:buSzPts val="1000"/>
                        <a:buFont typeface="Noto Sans Symbols"/>
                        <a:buChar char="∙"/>
                      </a:pPr>
                      <a:r>
                        <a:rPr lang="en-US" sz="1600" u="none" strike="noStrike" cap="none">
                          <a:latin typeface="Garamond"/>
                          <a:ea typeface="Garamond"/>
                          <a:cs typeface="Garamond"/>
                          <a:sym typeface="Garamond"/>
                        </a:rPr>
                        <a:t>Descriptive abstract: (All of the above without statements of conclusion or recommendations)</a:t>
                      </a:r>
                      <a:endParaRPr sz="1600" u="none" strike="noStrike" cap="none">
                        <a:latin typeface="Garamond"/>
                        <a:ea typeface="Garamond"/>
                        <a:cs typeface="Garamond"/>
                        <a:sym typeface="Garamond"/>
                      </a:endParaRPr>
                    </a:p>
                  </a:txBody>
                  <a:tcPr marL="35125" marR="35125" marT="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15425">
                <a:tc>
                  <a:txBody>
                    <a:bodyPr/>
                    <a:lstStyle/>
                    <a:p>
                      <a:pPr marL="194310" marR="0" lvl="0" indent="-145415" algn="ctr" rtl="0">
                        <a:lnSpc>
                          <a:spcPct val="115000"/>
                        </a:lnSpc>
                        <a:spcBef>
                          <a:spcPts val="0"/>
                        </a:spcBef>
                        <a:spcAft>
                          <a:spcPts val="0"/>
                        </a:spcAft>
                        <a:buNone/>
                      </a:pPr>
                      <a:r>
                        <a:rPr lang="en-US" sz="1600" u="none" strike="noStrike" cap="none">
                          <a:latin typeface="Garamond"/>
                          <a:ea typeface="Garamond"/>
                          <a:cs typeface="Garamond"/>
                          <a:sym typeface="Garamond"/>
                        </a:rPr>
                        <a:t>6. Introduction</a:t>
                      </a:r>
                      <a:endParaRPr sz="1600" u="none" strike="noStrike" cap="none">
                        <a:latin typeface="Garamond"/>
                        <a:ea typeface="Garamond"/>
                        <a:cs typeface="Garamond"/>
                        <a:sym typeface="Garamond"/>
                      </a:endParaRPr>
                    </a:p>
                  </a:txBody>
                  <a:tcPr marL="35125" marR="35125" marT="0" marB="0"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600" u="none" strike="noStrike" cap="none">
                          <a:latin typeface="Garamond"/>
                          <a:ea typeface="Garamond"/>
                          <a:cs typeface="Garamond"/>
                          <a:sym typeface="Garamond"/>
                        </a:rPr>
                        <a:t>Introduces the topic of the report</a:t>
                      </a:r>
                      <a:endParaRPr sz="1600" u="none" strike="noStrike" cap="none">
                        <a:latin typeface="Garamond"/>
                        <a:ea typeface="Garamond"/>
                        <a:cs typeface="Garamond"/>
                        <a:sym typeface="Garamond"/>
                      </a:endParaRPr>
                    </a:p>
                  </a:txBody>
                  <a:tcPr marL="35125" marR="35125" marT="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1014150">
                <a:tc>
                  <a:txBody>
                    <a:bodyPr/>
                    <a:lstStyle/>
                    <a:p>
                      <a:pPr marL="194310" marR="0" lvl="0" indent="-145415" algn="ctr" rtl="0">
                        <a:lnSpc>
                          <a:spcPct val="115000"/>
                        </a:lnSpc>
                        <a:spcBef>
                          <a:spcPts val="0"/>
                        </a:spcBef>
                        <a:spcAft>
                          <a:spcPts val="0"/>
                        </a:spcAft>
                        <a:buNone/>
                      </a:pPr>
                      <a:r>
                        <a:rPr lang="en-US" sz="1600" u="none" strike="noStrike" cap="none">
                          <a:latin typeface="Garamond"/>
                          <a:ea typeface="Garamond"/>
                          <a:cs typeface="Garamond"/>
                          <a:sym typeface="Garamond"/>
                        </a:rPr>
                        <a:t>7. Body</a:t>
                      </a:r>
                      <a:endParaRPr sz="1600" u="none" strike="noStrike" cap="none">
                        <a:latin typeface="Garamond"/>
                        <a:ea typeface="Garamond"/>
                        <a:cs typeface="Garamond"/>
                        <a:sym typeface="Garamond"/>
                      </a:endParaRPr>
                    </a:p>
                  </a:txBody>
                  <a:tcPr marL="35125" marR="35125" marT="0" marB="0"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000"/>
                        <a:buFont typeface="Noto Sans Symbols"/>
                        <a:buChar char="∙"/>
                      </a:pPr>
                      <a:r>
                        <a:rPr lang="en-US" sz="1600" u="none" strike="noStrike" cap="none">
                          <a:latin typeface="Garamond"/>
                          <a:ea typeface="Garamond"/>
                          <a:cs typeface="Garamond"/>
                          <a:sym typeface="Garamond"/>
                        </a:rPr>
                        <a:t>Background</a:t>
                      </a:r>
                      <a:endParaRPr/>
                    </a:p>
                    <a:p>
                      <a:pPr marL="342900" marR="0" lvl="0" indent="-342900" algn="l" rtl="0">
                        <a:lnSpc>
                          <a:spcPct val="100000"/>
                        </a:lnSpc>
                        <a:spcBef>
                          <a:spcPts val="1000"/>
                        </a:spcBef>
                        <a:spcAft>
                          <a:spcPts val="0"/>
                        </a:spcAft>
                        <a:buClr>
                          <a:schemeClr val="dk1"/>
                        </a:buClr>
                        <a:buSzPts val="1000"/>
                        <a:buFont typeface="Noto Sans Symbols"/>
                        <a:buChar char="∙"/>
                      </a:pPr>
                      <a:r>
                        <a:rPr lang="en-US" sz="1600" u="none" strike="noStrike" cap="none">
                          <a:latin typeface="Garamond"/>
                          <a:ea typeface="Garamond"/>
                          <a:cs typeface="Garamond"/>
                          <a:sym typeface="Garamond"/>
                        </a:rPr>
                        <a:t>Methodology</a:t>
                      </a:r>
                      <a:endParaRPr/>
                    </a:p>
                    <a:p>
                      <a:pPr marL="342900" marR="0" lvl="0" indent="-342900" algn="l" rtl="0">
                        <a:lnSpc>
                          <a:spcPct val="100000"/>
                        </a:lnSpc>
                        <a:spcBef>
                          <a:spcPts val="1000"/>
                        </a:spcBef>
                        <a:spcAft>
                          <a:spcPts val="0"/>
                        </a:spcAft>
                        <a:buClr>
                          <a:schemeClr val="dk1"/>
                        </a:buClr>
                        <a:buSzPts val="1000"/>
                        <a:buFont typeface="Noto Sans Symbols"/>
                        <a:buChar char="∙"/>
                      </a:pPr>
                      <a:r>
                        <a:rPr lang="en-US" sz="1600" u="none" strike="noStrike" cap="none">
                          <a:latin typeface="Garamond"/>
                          <a:ea typeface="Garamond"/>
                          <a:cs typeface="Garamond"/>
                          <a:sym typeface="Garamond"/>
                        </a:rPr>
                        <a:t>Results</a:t>
                      </a:r>
                      <a:endParaRPr/>
                    </a:p>
                    <a:p>
                      <a:pPr marL="342900" marR="0" lvl="0" indent="-342900" algn="l" rtl="0">
                        <a:lnSpc>
                          <a:spcPct val="100000"/>
                        </a:lnSpc>
                        <a:spcBef>
                          <a:spcPts val="1000"/>
                        </a:spcBef>
                        <a:spcAft>
                          <a:spcPts val="0"/>
                        </a:spcAft>
                        <a:buClr>
                          <a:schemeClr val="dk1"/>
                        </a:buClr>
                        <a:buSzPts val="1000"/>
                        <a:buFont typeface="Noto Sans Symbols"/>
                        <a:buChar char="∙"/>
                      </a:pPr>
                      <a:r>
                        <a:rPr lang="en-US" sz="1600" u="none" strike="noStrike" cap="none">
                          <a:latin typeface="Garamond"/>
                          <a:ea typeface="Garamond"/>
                          <a:cs typeface="Garamond"/>
                          <a:sym typeface="Garamond"/>
                        </a:rPr>
                        <a:t>Analysis and Recommendations</a:t>
                      </a:r>
                      <a:endParaRPr sz="1600" u="none" strike="noStrike" cap="none">
                        <a:latin typeface="Garamond"/>
                        <a:ea typeface="Garamond"/>
                        <a:cs typeface="Garamond"/>
                        <a:sym typeface="Garamond"/>
                      </a:endParaRPr>
                    </a:p>
                  </a:txBody>
                  <a:tcPr marL="35125" marR="35125" marT="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646275">
                <a:tc>
                  <a:txBody>
                    <a:bodyPr/>
                    <a:lstStyle/>
                    <a:p>
                      <a:pPr marL="194310" marR="0" lvl="0" indent="-145415" algn="ctr" rtl="0">
                        <a:lnSpc>
                          <a:spcPct val="115000"/>
                        </a:lnSpc>
                        <a:spcBef>
                          <a:spcPts val="0"/>
                        </a:spcBef>
                        <a:spcAft>
                          <a:spcPts val="0"/>
                        </a:spcAft>
                        <a:buNone/>
                      </a:pPr>
                      <a:r>
                        <a:rPr lang="en-US" sz="1600" u="none" strike="noStrike" cap="none">
                          <a:latin typeface="Garamond"/>
                          <a:ea typeface="Garamond"/>
                          <a:cs typeface="Garamond"/>
                          <a:sym typeface="Garamond"/>
                        </a:rPr>
                        <a:t>8. Conclusion</a:t>
                      </a:r>
                      <a:endParaRPr sz="1600" u="none" strike="noStrike" cap="none">
                        <a:latin typeface="Garamond"/>
                        <a:ea typeface="Garamond"/>
                        <a:cs typeface="Garamond"/>
                        <a:sym typeface="Garamond"/>
                      </a:endParaRPr>
                    </a:p>
                  </a:txBody>
                  <a:tcPr marL="35125" marR="35125" marT="0" marB="0"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600" u="none" strike="noStrike" cap="none">
                          <a:latin typeface="Garamond"/>
                          <a:ea typeface="Garamond"/>
                          <a:cs typeface="Garamond"/>
                          <a:sym typeface="Garamond"/>
                        </a:rPr>
                        <a:t>Concise presentation of findings: This portion clearly indicates the main results and their relation to recommended action or outcome.</a:t>
                      </a:r>
                      <a:endParaRPr sz="1600" u="none" strike="noStrike" cap="none">
                        <a:latin typeface="Garamond"/>
                        <a:ea typeface="Garamond"/>
                        <a:cs typeface="Garamond"/>
                        <a:sym typeface="Garamond"/>
                      </a:endParaRPr>
                    </a:p>
                  </a:txBody>
                  <a:tcPr marL="35125" marR="35125" marT="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107700">
                <a:tc>
                  <a:txBody>
                    <a:bodyPr/>
                    <a:lstStyle/>
                    <a:p>
                      <a:pPr marL="194310" marR="0" lvl="0" indent="-145415" algn="ctr" rtl="0">
                        <a:lnSpc>
                          <a:spcPct val="115000"/>
                        </a:lnSpc>
                        <a:spcBef>
                          <a:spcPts val="0"/>
                        </a:spcBef>
                        <a:spcAft>
                          <a:spcPts val="0"/>
                        </a:spcAft>
                        <a:buNone/>
                      </a:pPr>
                      <a:r>
                        <a:rPr lang="en-US" sz="1600" u="none" strike="noStrike" cap="none">
                          <a:latin typeface="Garamond"/>
                          <a:ea typeface="Garamond"/>
                          <a:cs typeface="Garamond"/>
                          <a:sym typeface="Garamond"/>
                        </a:rPr>
                        <a:t>9. References</a:t>
                      </a:r>
                      <a:endParaRPr sz="1600" u="none" strike="noStrike" cap="none">
                        <a:latin typeface="Garamond"/>
                        <a:ea typeface="Garamond"/>
                        <a:cs typeface="Garamond"/>
                        <a:sym typeface="Garamond"/>
                      </a:endParaRPr>
                    </a:p>
                  </a:txBody>
                  <a:tcPr marL="35125" marR="35125" marT="0" marB="0"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600" u="none" strike="noStrike" cap="none">
                          <a:latin typeface="Garamond"/>
                          <a:ea typeface="Garamond"/>
                          <a:cs typeface="Garamond"/>
                          <a:sym typeface="Garamond"/>
                        </a:rPr>
                        <a:t>Bibliography or Works Cited</a:t>
                      </a:r>
                      <a:endParaRPr sz="1600" u="none" strike="noStrike" cap="none">
                        <a:latin typeface="Garamond"/>
                        <a:ea typeface="Garamond"/>
                        <a:cs typeface="Garamond"/>
                        <a:sym typeface="Garamond"/>
                      </a:endParaRPr>
                    </a:p>
                  </a:txBody>
                  <a:tcPr marL="35125" marR="35125" marT="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430850">
                <a:tc>
                  <a:txBody>
                    <a:bodyPr/>
                    <a:lstStyle/>
                    <a:p>
                      <a:pPr marL="194310" marR="0" lvl="0" indent="-145415" algn="ctr" rtl="0">
                        <a:lnSpc>
                          <a:spcPct val="115000"/>
                        </a:lnSpc>
                        <a:spcBef>
                          <a:spcPts val="0"/>
                        </a:spcBef>
                        <a:spcAft>
                          <a:spcPts val="0"/>
                        </a:spcAft>
                        <a:buNone/>
                      </a:pPr>
                      <a:r>
                        <a:rPr lang="en-US" sz="1600" u="none" strike="noStrike" cap="none">
                          <a:solidFill>
                            <a:schemeClr val="dk1"/>
                          </a:solidFill>
                          <a:latin typeface="Garamond"/>
                          <a:ea typeface="Garamond"/>
                          <a:cs typeface="Garamond"/>
                          <a:sym typeface="Garamond"/>
                        </a:rPr>
                        <a:t>10. Appendix</a:t>
                      </a:r>
                      <a:endParaRPr sz="1600" u="none" strike="noStrike" cap="none">
                        <a:solidFill>
                          <a:schemeClr val="dk1"/>
                        </a:solidFill>
                        <a:latin typeface="Garamond"/>
                        <a:ea typeface="Garamond"/>
                        <a:cs typeface="Garamond"/>
                        <a:sym typeface="Garamond"/>
                      </a:endParaRPr>
                    </a:p>
                  </a:txBody>
                  <a:tcPr marL="35125" marR="35125" marT="0" marB="0"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600" u="none" strike="noStrike" cap="none">
                          <a:latin typeface="Garamond"/>
                          <a:ea typeface="Garamond"/>
                          <a:cs typeface="Garamond"/>
                          <a:sym typeface="Garamond"/>
                        </a:rPr>
                        <a:t>Related supporting materials: This may include maps, analysis of soil samples, and field reports.</a:t>
                      </a:r>
                      <a:endParaRPr sz="1600" u="none" strike="noStrike" cap="none">
                        <a:latin typeface="Garamond"/>
                        <a:ea typeface="Garamond"/>
                        <a:cs typeface="Garamond"/>
                        <a:sym typeface="Garamond"/>
                      </a:endParaRPr>
                    </a:p>
                  </a:txBody>
                  <a:tcPr marL="35125" marR="35125" marT="0"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274" name="Google Shape;274;p1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7"/>
          <p:cNvSpPr txBox="1">
            <a:spLocks noGrp="1"/>
          </p:cNvSpPr>
          <p:nvPr>
            <p:ph type="body" idx="1"/>
          </p:nvPr>
        </p:nvSpPr>
        <p:spPr>
          <a:xfrm>
            <a:off x="336395" y="1141141"/>
            <a:ext cx="8229600" cy="4525963"/>
          </a:xfrm>
          <a:prstGeom prst="rect">
            <a:avLst/>
          </a:prstGeom>
          <a:noFill/>
          <a:ln>
            <a:noFill/>
          </a:ln>
        </p:spPr>
        <p:txBody>
          <a:bodyPr spcFirstLastPara="1" wrap="square" lIns="91425" tIns="45700" rIns="91425" bIns="45700" anchor="t" anchorCtr="0">
            <a:normAutofit/>
          </a:bodyPr>
          <a:lstStyle/>
          <a:p>
            <a:pPr marL="365760" lvl="0" indent="-139446" algn="l" rtl="0">
              <a:spcBef>
                <a:spcPts val="0"/>
              </a:spcBef>
              <a:spcAft>
                <a:spcPts val="0"/>
              </a:spcAft>
              <a:buSzPts val="1836"/>
              <a:buNone/>
            </a:pPr>
            <a:endParaRPr/>
          </a:p>
          <a:p>
            <a:pPr marL="365760" lvl="0" indent="-256032" algn="l" rtl="0">
              <a:spcBef>
                <a:spcPts val="400"/>
              </a:spcBef>
              <a:spcAft>
                <a:spcPts val="0"/>
              </a:spcAft>
              <a:buSzPts val="1836"/>
              <a:buFont typeface="Noto Sans Symbols"/>
              <a:buChar char="⮚"/>
            </a:pPr>
            <a:r>
              <a:rPr lang="en-US"/>
              <a:t>Informative, Analytical (purpose)</a:t>
            </a:r>
            <a:endParaRPr/>
          </a:p>
          <a:p>
            <a:pPr marL="365760" lvl="0" indent="-256032" algn="l" rtl="0">
              <a:spcBef>
                <a:spcPts val="400"/>
              </a:spcBef>
              <a:spcAft>
                <a:spcPts val="0"/>
              </a:spcAft>
              <a:buSzPts val="1836"/>
              <a:buFont typeface="Noto Sans Symbols"/>
              <a:buChar char="⮚"/>
            </a:pPr>
            <a:r>
              <a:rPr lang="en-US"/>
              <a:t>Periodic, special (frequency) </a:t>
            </a:r>
            <a:endParaRPr/>
          </a:p>
          <a:p>
            <a:pPr marL="365760" lvl="0" indent="-256032" algn="l" rtl="0">
              <a:spcBef>
                <a:spcPts val="400"/>
              </a:spcBef>
              <a:spcAft>
                <a:spcPts val="0"/>
              </a:spcAft>
              <a:buSzPts val="1836"/>
              <a:buFont typeface="Noto Sans Symbols"/>
              <a:buChar char="⮚"/>
            </a:pPr>
            <a:r>
              <a:rPr lang="en-US"/>
              <a:t>Oral, written (mode of presentation)</a:t>
            </a:r>
            <a:endParaRPr/>
          </a:p>
          <a:p>
            <a:pPr marL="365760" lvl="0" indent="-256032" algn="l" rtl="0">
              <a:spcBef>
                <a:spcPts val="400"/>
              </a:spcBef>
              <a:spcAft>
                <a:spcPts val="0"/>
              </a:spcAft>
              <a:buSzPts val="1836"/>
              <a:buFont typeface="Noto Sans Symbols"/>
              <a:buChar char="⮚"/>
            </a:pPr>
            <a:r>
              <a:rPr lang="en-US"/>
              <a:t>Long, short (length)</a:t>
            </a:r>
            <a:endParaRPr/>
          </a:p>
          <a:p>
            <a:pPr marL="365760" lvl="0" indent="-256032" algn="l" rtl="0">
              <a:spcBef>
                <a:spcPts val="400"/>
              </a:spcBef>
              <a:spcAft>
                <a:spcPts val="0"/>
              </a:spcAft>
              <a:buSzPts val="1836"/>
              <a:buFont typeface="Noto Sans Symbols"/>
              <a:buChar char="⮚"/>
            </a:pPr>
            <a:r>
              <a:rPr lang="en-US"/>
              <a:t>Formal, informal (approach)</a:t>
            </a:r>
            <a:endParaRPr/>
          </a:p>
          <a:p>
            <a:pPr marL="365760" lvl="0" indent="-256032" algn="l" rtl="0">
              <a:spcBef>
                <a:spcPts val="400"/>
              </a:spcBef>
              <a:spcAft>
                <a:spcPts val="0"/>
              </a:spcAft>
              <a:buSzPts val="1836"/>
              <a:buFont typeface="Noto Sans Symbols"/>
              <a:buChar char="⮚"/>
            </a:pPr>
            <a:r>
              <a:rPr lang="en-US"/>
              <a:t>Individual, group (target audience)</a:t>
            </a:r>
            <a:endParaRPr/>
          </a:p>
          <a:p>
            <a:pPr marL="365760" lvl="0" indent="-139446" algn="l" rtl="0">
              <a:spcBef>
                <a:spcPts val="400"/>
              </a:spcBef>
              <a:spcAft>
                <a:spcPts val="0"/>
              </a:spcAft>
              <a:buSzPts val="1836"/>
              <a:buFont typeface="Noto Sans Symbols"/>
              <a:buNone/>
            </a:pPr>
            <a:endParaRPr/>
          </a:p>
        </p:txBody>
      </p:sp>
      <p:sp>
        <p:nvSpPr>
          <p:cNvPr id="281" name="Google Shape;281;p17"/>
          <p:cNvSpPr txBox="1">
            <a:spLocks noGrp="1"/>
          </p:cNvSpPr>
          <p:nvPr>
            <p:ph type="title"/>
          </p:nvPr>
        </p:nvSpPr>
        <p:spPr>
          <a:xfrm>
            <a:off x="304800" y="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100"/>
              <a:buFont typeface="Garamond"/>
              <a:buNone/>
            </a:pPr>
            <a:r>
              <a:rPr lang="en-US">
                <a:solidFill>
                  <a:schemeClr val="dk1"/>
                </a:solidFill>
              </a:rPr>
              <a:t>Types of Report</a:t>
            </a:r>
            <a:endParaRPr/>
          </a:p>
        </p:txBody>
      </p:sp>
      <p:sp>
        <p:nvSpPr>
          <p:cNvPr id="282" name="Google Shape;282;p1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grpSp>
        <p:nvGrpSpPr>
          <p:cNvPr id="288" name="Google Shape;288;p18"/>
          <p:cNvGrpSpPr/>
          <p:nvPr/>
        </p:nvGrpSpPr>
        <p:grpSpPr>
          <a:xfrm>
            <a:off x="2714338" y="597977"/>
            <a:ext cx="4640353" cy="5650421"/>
            <a:chOff x="1723738" y="493"/>
            <a:chExt cx="4640353" cy="5650421"/>
          </a:xfrm>
        </p:grpSpPr>
        <p:sp>
          <p:nvSpPr>
            <p:cNvPr id="289" name="Google Shape;289;p18"/>
            <p:cNvSpPr/>
            <p:nvPr/>
          </p:nvSpPr>
          <p:spPr>
            <a:xfrm>
              <a:off x="4038342" y="5283636"/>
              <a:ext cx="532971" cy="204631"/>
            </a:xfrm>
            <a:custGeom>
              <a:avLst/>
              <a:gdLst/>
              <a:ahLst/>
              <a:cxnLst/>
              <a:rect l="l" t="t" r="r" b="b"/>
              <a:pathLst>
                <a:path w="120000" h="120000" extrusionOk="0">
                  <a:moveTo>
                    <a:pt x="0" y="0"/>
                  </a:moveTo>
                  <a:lnTo>
                    <a:pt x="95987" y="0"/>
                  </a:lnTo>
                  <a:lnTo>
                    <a:pt x="95987" y="120000"/>
                  </a:lnTo>
                  <a:lnTo>
                    <a:pt x="120000" y="120000"/>
                  </a:lnTo>
                </a:path>
              </a:pathLst>
            </a:custGeom>
            <a:noFill/>
            <a:ln w="55000" cap="flat" cmpd="thickThin">
              <a:solidFill>
                <a:srgbClr val="D35A16"/>
              </a:solidFill>
              <a:prstDash val="solid"/>
              <a:round/>
              <a:headEnd type="none" w="sm" len="sm"/>
              <a:tailEnd type="none" w="sm" len="sm"/>
            </a:ln>
          </p:spPr>
          <p:txBody>
            <a:bodyPr/>
            <a:lstStyle/>
            <a:p>
              <a:endParaRPr lang="en-US"/>
            </a:p>
          </p:txBody>
        </p:sp>
        <p:sp>
          <p:nvSpPr>
            <p:cNvPr id="290" name="Google Shape;290;p18"/>
            <p:cNvSpPr/>
            <p:nvPr/>
          </p:nvSpPr>
          <p:spPr>
            <a:xfrm>
              <a:off x="4038342" y="4968325"/>
              <a:ext cx="532971" cy="315310"/>
            </a:xfrm>
            <a:custGeom>
              <a:avLst/>
              <a:gdLst/>
              <a:ahLst/>
              <a:cxnLst/>
              <a:rect l="l" t="t" r="r" b="b"/>
              <a:pathLst>
                <a:path w="120000" h="120000" extrusionOk="0">
                  <a:moveTo>
                    <a:pt x="0" y="120000"/>
                  </a:moveTo>
                  <a:lnTo>
                    <a:pt x="95987" y="120000"/>
                  </a:lnTo>
                  <a:lnTo>
                    <a:pt x="95987" y="0"/>
                  </a:lnTo>
                  <a:lnTo>
                    <a:pt x="120000" y="0"/>
                  </a:lnTo>
                </a:path>
              </a:pathLst>
            </a:custGeom>
            <a:noFill/>
            <a:ln w="55000" cap="flat" cmpd="thickThin">
              <a:solidFill>
                <a:srgbClr val="D35A16"/>
              </a:solidFill>
              <a:prstDash val="solid"/>
              <a:round/>
              <a:headEnd type="none" w="sm" len="sm"/>
              <a:tailEnd type="none" w="sm" len="sm"/>
            </a:ln>
          </p:spPr>
          <p:txBody>
            <a:bodyPr/>
            <a:lstStyle/>
            <a:p>
              <a:endParaRPr lang="en-US"/>
            </a:p>
          </p:txBody>
        </p:sp>
        <p:sp>
          <p:nvSpPr>
            <p:cNvPr id="291" name="Google Shape;291;p18"/>
            <p:cNvSpPr/>
            <p:nvPr/>
          </p:nvSpPr>
          <p:spPr>
            <a:xfrm>
              <a:off x="2790278" y="2859288"/>
              <a:ext cx="181525" cy="2424347"/>
            </a:xfrm>
            <a:custGeom>
              <a:avLst/>
              <a:gdLst/>
              <a:ahLst/>
              <a:cxnLst/>
              <a:rect l="l" t="t" r="r" b="b"/>
              <a:pathLst>
                <a:path w="120000" h="120000" extrusionOk="0">
                  <a:moveTo>
                    <a:pt x="0" y="0"/>
                  </a:moveTo>
                  <a:lnTo>
                    <a:pt x="49495" y="0"/>
                  </a:lnTo>
                  <a:lnTo>
                    <a:pt x="49495" y="120000"/>
                  </a:lnTo>
                  <a:lnTo>
                    <a:pt x="120000" y="120000"/>
                  </a:lnTo>
                </a:path>
              </a:pathLst>
            </a:custGeom>
            <a:noFill/>
            <a:ln w="55000" cap="flat" cmpd="thickThin">
              <a:solidFill>
                <a:srgbClr val="B94E13"/>
              </a:solidFill>
              <a:prstDash val="solid"/>
              <a:round/>
              <a:headEnd type="none" w="sm" len="sm"/>
              <a:tailEnd type="none" w="sm" len="sm"/>
            </a:ln>
          </p:spPr>
          <p:txBody>
            <a:bodyPr/>
            <a:lstStyle/>
            <a:p>
              <a:endParaRPr lang="en-US"/>
            </a:p>
          </p:txBody>
        </p:sp>
        <p:sp>
          <p:nvSpPr>
            <p:cNvPr id="292" name="Google Shape;292;p18"/>
            <p:cNvSpPr/>
            <p:nvPr/>
          </p:nvSpPr>
          <p:spPr>
            <a:xfrm>
              <a:off x="4038342" y="4366412"/>
              <a:ext cx="467912" cy="147123"/>
            </a:xfrm>
            <a:custGeom>
              <a:avLst/>
              <a:gdLst/>
              <a:ahLst/>
              <a:cxnLst/>
              <a:rect l="l" t="t" r="r" b="b"/>
              <a:pathLst>
                <a:path w="120000" h="120000" extrusionOk="0">
                  <a:moveTo>
                    <a:pt x="0" y="0"/>
                  </a:moveTo>
                  <a:lnTo>
                    <a:pt x="92648" y="0"/>
                  </a:lnTo>
                  <a:lnTo>
                    <a:pt x="92648" y="120000"/>
                  </a:lnTo>
                  <a:lnTo>
                    <a:pt x="120000" y="120000"/>
                  </a:lnTo>
                </a:path>
              </a:pathLst>
            </a:custGeom>
            <a:noFill/>
            <a:ln w="55000" cap="flat" cmpd="thickThin">
              <a:solidFill>
                <a:srgbClr val="D35A16"/>
              </a:solidFill>
              <a:prstDash val="solid"/>
              <a:round/>
              <a:headEnd type="none" w="sm" len="sm"/>
              <a:tailEnd type="none" w="sm" len="sm"/>
            </a:ln>
          </p:spPr>
          <p:txBody>
            <a:bodyPr/>
            <a:lstStyle/>
            <a:p>
              <a:endParaRPr lang="en-US"/>
            </a:p>
          </p:txBody>
        </p:sp>
        <p:sp>
          <p:nvSpPr>
            <p:cNvPr id="293" name="Google Shape;293;p18"/>
            <p:cNvSpPr/>
            <p:nvPr/>
          </p:nvSpPr>
          <p:spPr>
            <a:xfrm>
              <a:off x="4038342" y="4060320"/>
              <a:ext cx="467912" cy="306091"/>
            </a:xfrm>
            <a:custGeom>
              <a:avLst/>
              <a:gdLst/>
              <a:ahLst/>
              <a:cxnLst/>
              <a:rect l="l" t="t" r="r" b="b"/>
              <a:pathLst>
                <a:path w="120000" h="120000" extrusionOk="0">
                  <a:moveTo>
                    <a:pt x="0" y="120000"/>
                  </a:moveTo>
                  <a:lnTo>
                    <a:pt x="92648" y="120000"/>
                  </a:lnTo>
                  <a:lnTo>
                    <a:pt x="92648" y="0"/>
                  </a:lnTo>
                  <a:lnTo>
                    <a:pt x="120000" y="0"/>
                  </a:lnTo>
                </a:path>
              </a:pathLst>
            </a:custGeom>
            <a:noFill/>
            <a:ln w="55000" cap="flat" cmpd="thickThin">
              <a:solidFill>
                <a:srgbClr val="D35A16"/>
              </a:solidFill>
              <a:prstDash val="solid"/>
              <a:round/>
              <a:headEnd type="none" w="sm" len="sm"/>
              <a:tailEnd type="none" w="sm" len="sm"/>
            </a:ln>
          </p:spPr>
          <p:txBody>
            <a:bodyPr/>
            <a:lstStyle/>
            <a:p>
              <a:endParaRPr lang="en-US"/>
            </a:p>
          </p:txBody>
        </p:sp>
        <p:sp>
          <p:nvSpPr>
            <p:cNvPr id="294" name="Google Shape;294;p18"/>
            <p:cNvSpPr/>
            <p:nvPr/>
          </p:nvSpPr>
          <p:spPr>
            <a:xfrm>
              <a:off x="2790278" y="2859288"/>
              <a:ext cx="181525" cy="1507123"/>
            </a:xfrm>
            <a:custGeom>
              <a:avLst/>
              <a:gdLst/>
              <a:ahLst/>
              <a:cxnLst/>
              <a:rect l="l" t="t" r="r" b="b"/>
              <a:pathLst>
                <a:path w="120000" h="120000" extrusionOk="0">
                  <a:moveTo>
                    <a:pt x="0" y="0"/>
                  </a:moveTo>
                  <a:lnTo>
                    <a:pt x="49495" y="0"/>
                  </a:lnTo>
                  <a:lnTo>
                    <a:pt x="49495" y="120000"/>
                  </a:lnTo>
                  <a:lnTo>
                    <a:pt x="120000" y="120000"/>
                  </a:lnTo>
                </a:path>
              </a:pathLst>
            </a:custGeom>
            <a:noFill/>
            <a:ln w="55000" cap="flat" cmpd="thickThin">
              <a:solidFill>
                <a:srgbClr val="B94E13"/>
              </a:solidFill>
              <a:prstDash val="solid"/>
              <a:round/>
              <a:headEnd type="none" w="sm" len="sm"/>
              <a:tailEnd type="none" w="sm" len="sm"/>
            </a:ln>
          </p:spPr>
          <p:txBody>
            <a:bodyPr/>
            <a:lstStyle/>
            <a:p>
              <a:endParaRPr lang="en-US"/>
            </a:p>
          </p:txBody>
        </p:sp>
        <p:sp>
          <p:nvSpPr>
            <p:cNvPr id="295" name="Google Shape;295;p18"/>
            <p:cNvSpPr/>
            <p:nvPr/>
          </p:nvSpPr>
          <p:spPr>
            <a:xfrm>
              <a:off x="4038342" y="3449188"/>
              <a:ext cx="558557" cy="157913"/>
            </a:xfrm>
            <a:custGeom>
              <a:avLst/>
              <a:gdLst/>
              <a:ahLst/>
              <a:cxnLst/>
              <a:rect l="l" t="t" r="r" b="b"/>
              <a:pathLst>
                <a:path w="120000" h="120000" extrusionOk="0">
                  <a:moveTo>
                    <a:pt x="0" y="0"/>
                  </a:moveTo>
                  <a:lnTo>
                    <a:pt x="97087" y="0"/>
                  </a:lnTo>
                  <a:lnTo>
                    <a:pt x="97087" y="120000"/>
                  </a:lnTo>
                  <a:lnTo>
                    <a:pt x="120000" y="120000"/>
                  </a:lnTo>
                </a:path>
              </a:pathLst>
            </a:custGeom>
            <a:noFill/>
            <a:ln w="55000" cap="flat" cmpd="thickThin">
              <a:solidFill>
                <a:srgbClr val="D35A16"/>
              </a:solidFill>
              <a:prstDash val="solid"/>
              <a:round/>
              <a:headEnd type="none" w="sm" len="sm"/>
              <a:tailEnd type="none" w="sm" len="sm"/>
            </a:ln>
          </p:spPr>
          <p:txBody>
            <a:bodyPr/>
            <a:lstStyle/>
            <a:p>
              <a:endParaRPr lang="en-US"/>
            </a:p>
          </p:txBody>
        </p:sp>
        <p:sp>
          <p:nvSpPr>
            <p:cNvPr id="296" name="Google Shape;296;p18"/>
            <p:cNvSpPr/>
            <p:nvPr/>
          </p:nvSpPr>
          <p:spPr>
            <a:xfrm>
              <a:off x="4038342" y="3153886"/>
              <a:ext cx="558557" cy="295301"/>
            </a:xfrm>
            <a:custGeom>
              <a:avLst/>
              <a:gdLst/>
              <a:ahLst/>
              <a:cxnLst/>
              <a:rect l="l" t="t" r="r" b="b"/>
              <a:pathLst>
                <a:path w="120000" h="120000" extrusionOk="0">
                  <a:moveTo>
                    <a:pt x="0" y="120000"/>
                  </a:moveTo>
                  <a:lnTo>
                    <a:pt x="97087" y="120000"/>
                  </a:lnTo>
                  <a:lnTo>
                    <a:pt x="97087" y="0"/>
                  </a:lnTo>
                  <a:lnTo>
                    <a:pt x="120000" y="0"/>
                  </a:lnTo>
                </a:path>
              </a:pathLst>
            </a:custGeom>
            <a:noFill/>
            <a:ln w="55000" cap="flat" cmpd="thickThin">
              <a:solidFill>
                <a:srgbClr val="D35A16"/>
              </a:solidFill>
              <a:prstDash val="solid"/>
              <a:round/>
              <a:headEnd type="none" w="sm" len="sm"/>
              <a:tailEnd type="none" w="sm" len="sm"/>
            </a:ln>
          </p:spPr>
          <p:txBody>
            <a:bodyPr/>
            <a:lstStyle/>
            <a:p>
              <a:endParaRPr lang="en-US"/>
            </a:p>
          </p:txBody>
        </p:sp>
        <p:sp>
          <p:nvSpPr>
            <p:cNvPr id="297" name="Google Shape;297;p18"/>
            <p:cNvSpPr/>
            <p:nvPr/>
          </p:nvSpPr>
          <p:spPr>
            <a:xfrm>
              <a:off x="2790278" y="2859288"/>
              <a:ext cx="181525" cy="589899"/>
            </a:xfrm>
            <a:custGeom>
              <a:avLst/>
              <a:gdLst/>
              <a:ahLst/>
              <a:cxnLst/>
              <a:rect l="l" t="t" r="r" b="b"/>
              <a:pathLst>
                <a:path w="120000" h="120000" extrusionOk="0">
                  <a:moveTo>
                    <a:pt x="0" y="0"/>
                  </a:moveTo>
                  <a:lnTo>
                    <a:pt x="49495" y="0"/>
                  </a:lnTo>
                  <a:lnTo>
                    <a:pt x="49495" y="120000"/>
                  </a:lnTo>
                  <a:lnTo>
                    <a:pt x="120000" y="120000"/>
                  </a:lnTo>
                </a:path>
              </a:pathLst>
            </a:custGeom>
            <a:noFill/>
            <a:ln w="55000" cap="flat" cmpd="thickThin">
              <a:solidFill>
                <a:srgbClr val="B94E13"/>
              </a:solidFill>
              <a:prstDash val="solid"/>
              <a:round/>
              <a:headEnd type="none" w="sm" len="sm"/>
              <a:tailEnd type="none" w="sm" len="sm"/>
            </a:ln>
          </p:spPr>
          <p:txBody>
            <a:bodyPr/>
            <a:lstStyle/>
            <a:p>
              <a:endParaRPr lang="en-US"/>
            </a:p>
          </p:txBody>
        </p:sp>
        <p:sp>
          <p:nvSpPr>
            <p:cNvPr id="298" name="Google Shape;298;p18"/>
            <p:cNvSpPr/>
            <p:nvPr/>
          </p:nvSpPr>
          <p:spPr>
            <a:xfrm>
              <a:off x="4370068" y="2459676"/>
              <a:ext cx="408122" cy="224868"/>
            </a:xfrm>
            <a:custGeom>
              <a:avLst/>
              <a:gdLst/>
              <a:ahLst/>
              <a:cxnLst/>
              <a:rect l="l" t="t" r="r" b="b"/>
              <a:pathLst>
                <a:path w="120000" h="120000" extrusionOk="0">
                  <a:moveTo>
                    <a:pt x="0" y="0"/>
                  </a:moveTo>
                  <a:lnTo>
                    <a:pt x="88641" y="0"/>
                  </a:lnTo>
                  <a:lnTo>
                    <a:pt x="88641" y="120000"/>
                  </a:lnTo>
                  <a:lnTo>
                    <a:pt x="120000" y="120000"/>
                  </a:lnTo>
                </a:path>
              </a:pathLst>
            </a:custGeom>
            <a:noFill/>
            <a:ln w="55000" cap="flat" cmpd="thickThin">
              <a:solidFill>
                <a:srgbClr val="D35A16"/>
              </a:solidFill>
              <a:prstDash val="solid"/>
              <a:round/>
              <a:headEnd type="none" w="sm" len="sm"/>
              <a:tailEnd type="none" w="sm" len="sm"/>
            </a:ln>
          </p:spPr>
          <p:txBody>
            <a:bodyPr/>
            <a:lstStyle/>
            <a:p>
              <a:endParaRPr lang="en-US"/>
            </a:p>
          </p:txBody>
        </p:sp>
        <p:sp>
          <p:nvSpPr>
            <p:cNvPr id="299" name="Google Shape;299;p18"/>
            <p:cNvSpPr/>
            <p:nvPr/>
          </p:nvSpPr>
          <p:spPr>
            <a:xfrm>
              <a:off x="4370068" y="2156813"/>
              <a:ext cx="408122" cy="302863"/>
            </a:xfrm>
            <a:custGeom>
              <a:avLst/>
              <a:gdLst/>
              <a:ahLst/>
              <a:cxnLst/>
              <a:rect l="l" t="t" r="r" b="b"/>
              <a:pathLst>
                <a:path w="120000" h="120000" extrusionOk="0">
                  <a:moveTo>
                    <a:pt x="0" y="120000"/>
                  </a:moveTo>
                  <a:lnTo>
                    <a:pt x="88641" y="120000"/>
                  </a:lnTo>
                  <a:lnTo>
                    <a:pt x="88641" y="0"/>
                  </a:lnTo>
                  <a:lnTo>
                    <a:pt x="120000" y="0"/>
                  </a:lnTo>
                </a:path>
              </a:pathLst>
            </a:custGeom>
            <a:noFill/>
            <a:ln w="55000" cap="flat" cmpd="thickThin">
              <a:solidFill>
                <a:srgbClr val="D35A16"/>
              </a:solidFill>
              <a:prstDash val="solid"/>
              <a:round/>
              <a:headEnd type="none" w="sm" len="sm"/>
              <a:tailEnd type="none" w="sm" len="sm"/>
            </a:ln>
          </p:spPr>
          <p:txBody>
            <a:bodyPr/>
            <a:lstStyle/>
            <a:p>
              <a:endParaRPr lang="en-US"/>
            </a:p>
          </p:txBody>
        </p:sp>
        <p:sp>
          <p:nvSpPr>
            <p:cNvPr id="300" name="Google Shape;300;p18"/>
            <p:cNvSpPr/>
            <p:nvPr/>
          </p:nvSpPr>
          <p:spPr>
            <a:xfrm>
              <a:off x="2790278" y="2459676"/>
              <a:ext cx="181525" cy="399612"/>
            </a:xfrm>
            <a:custGeom>
              <a:avLst/>
              <a:gdLst/>
              <a:ahLst/>
              <a:cxnLst/>
              <a:rect l="l" t="t" r="r" b="b"/>
              <a:pathLst>
                <a:path w="120000" h="120000" extrusionOk="0">
                  <a:moveTo>
                    <a:pt x="0" y="120000"/>
                  </a:moveTo>
                  <a:lnTo>
                    <a:pt x="49495" y="120000"/>
                  </a:lnTo>
                  <a:lnTo>
                    <a:pt x="49495" y="0"/>
                  </a:lnTo>
                  <a:lnTo>
                    <a:pt x="120000" y="0"/>
                  </a:lnTo>
                </a:path>
              </a:pathLst>
            </a:custGeom>
            <a:noFill/>
            <a:ln w="55000" cap="flat" cmpd="thickThin">
              <a:solidFill>
                <a:srgbClr val="B94E13"/>
              </a:solidFill>
              <a:prstDash val="solid"/>
              <a:round/>
              <a:headEnd type="none" w="sm" len="sm"/>
              <a:tailEnd type="none" w="sm" len="sm"/>
            </a:ln>
          </p:spPr>
          <p:txBody>
            <a:bodyPr/>
            <a:lstStyle/>
            <a:p>
              <a:endParaRPr lang="en-US"/>
            </a:p>
          </p:txBody>
        </p:sp>
        <p:sp>
          <p:nvSpPr>
            <p:cNvPr id="301" name="Google Shape;301;p18"/>
            <p:cNvSpPr/>
            <p:nvPr/>
          </p:nvSpPr>
          <p:spPr>
            <a:xfrm>
              <a:off x="4038342" y="1470164"/>
              <a:ext cx="245090" cy="204137"/>
            </a:xfrm>
            <a:custGeom>
              <a:avLst/>
              <a:gdLst/>
              <a:ahLst/>
              <a:cxnLst/>
              <a:rect l="l" t="t" r="r" b="b"/>
              <a:pathLst>
                <a:path w="120000" h="120000" extrusionOk="0">
                  <a:moveTo>
                    <a:pt x="0" y="0"/>
                  </a:moveTo>
                  <a:lnTo>
                    <a:pt x="67780" y="0"/>
                  </a:lnTo>
                  <a:lnTo>
                    <a:pt x="67780" y="120000"/>
                  </a:lnTo>
                  <a:lnTo>
                    <a:pt x="120000" y="120000"/>
                  </a:lnTo>
                </a:path>
              </a:pathLst>
            </a:custGeom>
            <a:noFill/>
            <a:ln w="55000" cap="flat" cmpd="thickThin">
              <a:solidFill>
                <a:srgbClr val="D35A16"/>
              </a:solidFill>
              <a:prstDash val="solid"/>
              <a:round/>
              <a:headEnd type="none" w="sm" len="sm"/>
              <a:tailEnd type="none" w="sm" len="sm"/>
            </a:ln>
          </p:spPr>
          <p:txBody>
            <a:bodyPr/>
            <a:lstStyle/>
            <a:p>
              <a:endParaRPr lang="en-US"/>
            </a:p>
          </p:txBody>
        </p:sp>
        <p:sp>
          <p:nvSpPr>
            <p:cNvPr id="302" name="Google Shape;302;p18"/>
            <p:cNvSpPr/>
            <p:nvPr/>
          </p:nvSpPr>
          <p:spPr>
            <a:xfrm>
              <a:off x="4038342" y="1215690"/>
              <a:ext cx="245090" cy="254474"/>
            </a:xfrm>
            <a:custGeom>
              <a:avLst/>
              <a:gdLst/>
              <a:ahLst/>
              <a:cxnLst/>
              <a:rect l="l" t="t" r="r" b="b"/>
              <a:pathLst>
                <a:path w="120000" h="120000" extrusionOk="0">
                  <a:moveTo>
                    <a:pt x="0" y="120000"/>
                  </a:moveTo>
                  <a:lnTo>
                    <a:pt x="67780" y="120000"/>
                  </a:lnTo>
                  <a:lnTo>
                    <a:pt x="67780" y="0"/>
                  </a:lnTo>
                  <a:lnTo>
                    <a:pt x="120000" y="0"/>
                  </a:lnTo>
                </a:path>
              </a:pathLst>
            </a:custGeom>
            <a:noFill/>
            <a:ln w="55000" cap="flat" cmpd="thickThin">
              <a:solidFill>
                <a:srgbClr val="D35A16"/>
              </a:solidFill>
              <a:prstDash val="solid"/>
              <a:round/>
              <a:headEnd type="none" w="sm" len="sm"/>
              <a:tailEnd type="none" w="sm" len="sm"/>
            </a:ln>
          </p:spPr>
          <p:txBody>
            <a:bodyPr/>
            <a:lstStyle/>
            <a:p>
              <a:endParaRPr lang="en-US"/>
            </a:p>
          </p:txBody>
        </p:sp>
        <p:sp>
          <p:nvSpPr>
            <p:cNvPr id="303" name="Google Shape;303;p18"/>
            <p:cNvSpPr/>
            <p:nvPr/>
          </p:nvSpPr>
          <p:spPr>
            <a:xfrm>
              <a:off x="2790278" y="1470164"/>
              <a:ext cx="181525" cy="1389124"/>
            </a:xfrm>
            <a:custGeom>
              <a:avLst/>
              <a:gdLst/>
              <a:ahLst/>
              <a:cxnLst/>
              <a:rect l="l" t="t" r="r" b="b"/>
              <a:pathLst>
                <a:path w="120000" h="120000" extrusionOk="0">
                  <a:moveTo>
                    <a:pt x="0" y="120000"/>
                  </a:moveTo>
                  <a:lnTo>
                    <a:pt x="49495" y="120000"/>
                  </a:lnTo>
                  <a:lnTo>
                    <a:pt x="49495" y="0"/>
                  </a:lnTo>
                  <a:lnTo>
                    <a:pt x="120000" y="0"/>
                  </a:lnTo>
                </a:path>
              </a:pathLst>
            </a:custGeom>
            <a:noFill/>
            <a:ln w="55000" cap="flat" cmpd="thickThin">
              <a:solidFill>
                <a:srgbClr val="B94E13"/>
              </a:solidFill>
              <a:prstDash val="solid"/>
              <a:round/>
              <a:headEnd type="none" w="sm" len="sm"/>
              <a:tailEnd type="none" w="sm" len="sm"/>
            </a:ln>
          </p:spPr>
          <p:txBody>
            <a:bodyPr/>
            <a:lstStyle/>
            <a:p>
              <a:endParaRPr lang="en-US"/>
            </a:p>
          </p:txBody>
        </p:sp>
        <p:sp>
          <p:nvSpPr>
            <p:cNvPr id="304" name="Google Shape;304;p18"/>
            <p:cNvSpPr/>
            <p:nvPr/>
          </p:nvSpPr>
          <p:spPr>
            <a:xfrm>
              <a:off x="4070125" y="460109"/>
              <a:ext cx="213307" cy="272373"/>
            </a:xfrm>
            <a:custGeom>
              <a:avLst/>
              <a:gdLst/>
              <a:ahLst/>
              <a:cxnLst/>
              <a:rect l="l" t="t" r="r" b="b"/>
              <a:pathLst>
                <a:path w="120000" h="120000" extrusionOk="0">
                  <a:moveTo>
                    <a:pt x="0" y="0"/>
                  </a:moveTo>
                  <a:lnTo>
                    <a:pt x="60000" y="0"/>
                  </a:lnTo>
                  <a:lnTo>
                    <a:pt x="60000" y="120000"/>
                  </a:lnTo>
                  <a:lnTo>
                    <a:pt x="120000" y="120000"/>
                  </a:lnTo>
                </a:path>
              </a:pathLst>
            </a:custGeom>
            <a:noFill/>
            <a:ln w="55000" cap="flat" cmpd="thickThin">
              <a:solidFill>
                <a:srgbClr val="D35A16"/>
              </a:solidFill>
              <a:prstDash val="solid"/>
              <a:round/>
              <a:headEnd type="none" w="sm" len="sm"/>
              <a:tailEnd type="none" w="sm" len="sm"/>
            </a:ln>
          </p:spPr>
          <p:txBody>
            <a:bodyPr/>
            <a:lstStyle/>
            <a:p>
              <a:endParaRPr lang="en-US"/>
            </a:p>
          </p:txBody>
        </p:sp>
        <p:sp>
          <p:nvSpPr>
            <p:cNvPr id="305" name="Google Shape;305;p18"/>
            <p:cNvSpPr/>
            <p:nvPr/>
          </p:nvSpPr>
          <p:spPr>
            <a:xfrm>
              <a:off x="4070125" y="206208"/>
              <a:ext cx="213307" cy="253901"/>
            </a:xfrm>
            <a:custGeom>
              <a:avLst/>
              <a:gdLst/>
              <a:ahLst/>
              <a:cxnLst/>
              <a:rect l="l" t="t" r="r" b="b"/>
              <a:pathLst>
                <a:path w="120000" h="120000" extrusionOk="0">
                  <a:moveTo>
                    <a:pt x="0" y="120000"/>
                  </a:moveTo>
                  <a:lnTo>
                    <a:pt x="60000" y="120000"/>
                  </a:lnTo>
                  <a:lnTo>
                    <a:pt x="60000" y="0"/>
                  </a:lnTo>
                  <a:lnTo>
                    <a:pt x="120000" y="0"/>
                  </a:lnTo>
                </a:path>
              </a:pathLst>
            </a:custGeom>
            <a:noFill/>
            <a:ln w="55000" cap="flat" cmpd="thickThin">
              <a:solidFill>
                <a:srgbClr val="D35A16"/>
              </a:solidFill>
              <a:prstDash val="solid"/>
              <a:round/>
              <a:headEnd type="none" w="sm" len="sm"/>
              <a:tailEnd type="none" w="sm" len="sm"/>
            </a:ln>
          </p:spPr>
          <p:txBody>
            <a:bodyPr/>
            <a:lstStyle/>
            <a:p>
              <a:endParaRPr lang="en-US"/>
            </a:p>
          </p:txBody>
        </p:sp>
        <p:sp>
          <p:nvSpPr>
            <p:cNvPr id="306" name="Google Shape;306;p18"/>
            <p:cNvSpPr/>
            <p:nvPr/>
          </p:nvSpPr>
          <p:spPr>
            <a:xfrm>
              <a:off x="2790278" y="460109"/>
              <a:ext cx="213307" cy="2399179"/>
            </a:xfrm>
            <a:custGeom>
              <a:avLst/>
              <a:gdLst/>
              <a:ahLst/>
              <a:cxnLst/>
              <a:rect l="l" t="t" r="r" b="b"/>
              <a:pathLst>
                <a:path w="120000" h="120000" extrusionOk="0">
                  <a:moveTo>
                    <a:pt x="0" y="120000"/>
                  </a:moveTo>
                  <a:lnTo>
                    <a:pt x="60000" y="120000"/>
                  </a:lnTo>
                  <a:lnTo>
                    <a:pt x="60000" y="0"/>
                  </a:lnTo>
                  <a:lnTo>
                    <a:pt x="120000" y="0"/>
                  </a:lnTo>
                </a:path>
              </a:pathLst>
            </a:custGeom>
            <a:noFill/>
            <a:ln w="55000" cap="flat" cmpd="thickThin">
              <a:solidFill>
                <a:srgbClr val="B94E13"/>
              </a:solidFill>
              <a:prstDash val="solid"/>
              <a:round/>
              <a:headEnd type="none" w="sm" len="sm"/>
              <a:tailEnd type="none" w="sm" len="sm"/>
            </a:ln>
          </p:spPr>
          <p:txBody>
            <a:bodyPr/>
            <a:lstStyle/>
            <a:p>
              <a:endParaRPr lang="en-US"/>
            </a:p>
          </p:txBody>
        </p:sp>
        <p:sp>
          <p:nvSpPr>
            <p:cNvPr id="307" name="Google Shape;307;p18"/>
            <p:cNvSpPr/>
            <p:nvPr/>
          </p:nvSpPr>
          <p:spPr>
            <a:xfrm>
              <a:off x="1723738" y="2696641"/>
              <a:ext cx="1066539" cy="325294"/>
            </a:xfrm>
            <a:prstGeom prst="rect">
              <a:avLst/>
            </a:prstGeom>
            <a:solidFill>
              <a:srgbClr val="F2A2A6"/>
            </a:solid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txBox="1"/>
            <p:nvPr/>
          </p:nvSpPr>
          <p:spPr>
            <a:xfrm>
              <a:off x="1723738" y="2696641"/>
              <a:ext cx="1066539" cy="325294"/>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dk1"/>
                </a:buClr>
                <a:buSzPts val="2400"/>
                <a:buFont typeface="Garamond"/>
                <a:buNone/>
              </a:pPr>
              <a:r>
                <a:rPr lang="en-US" sz="2400">
                  <a:solidFill>
                    <a:schemeClr val="dk1"/>
                  </a:solidFill>
                  <a:latin typeface="Garamond"/>
                  <a:ea typeface="Garamond"/>
                  <a:cs typeface="Garamond"/>
                  <a:sym typeface="Garamond"/>
                </a:rPr>
                <a:t>Reports</a:t>
              </a:r>
              <a:endParaRPr/>
            </a:p>
          </p:txBody>
        </p:sp>
        <p:sp>
          <p:nvSpPr>
            <p:cNvPr id="309" name="Google Shape;309;p18"/>
            <p:cNvSpPr/>
            <p:nvPr/>
          </p:nvSpPr>
          <p:spPr>
            <a:xfrm>
              <a:off x="3003586" y="297462"/>
              <a:ext cx="1066539" cy="325294"/>
            </a:xfrm>
            <a:prstGeom prst="rect">
              <a:avLst/>
            </a:prstGeom>
            <a:solidFill>
              <a:srgbClr val="F7C0A2"/>
            </a:solid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txBox="1"/>
            <p:nvPr/>
          </p:nvSpPr>
          <p:spPr>
            <a:xfrm>
              <a:off x="3003586" y="297462"/>
              <a:ext cx="1066539" cy="325294"/>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dk1"/>
                </a:buClr>
                <a:buSzPts val="1800"/>
                <a:buFont typeface="Garamond"/>
                <a:buNone/>
              </a:pPr>
              <a:r>
                <a:rPr lang="en-US" sz="1800">
                  <a:solidFill>
                    <a:schemeClr val="dk1"/>
                  </a:solidFill>
                  <a:latin typeface="Garamond"/>
                  <a:ea typeface="Garamond"/>
                  <a:cs typeface="Garamond"/>
                  <a:sym typeface="Garamond"/>
                </a:rPr>
                <a:t>Purpose</a:t>
              </a:r>
              <a:endParaRPr/>
            </a:p>
          </p:txBody>
        </p:sp>
        <p:sp>
          <p:nvSpPr>
            <p:cNvPr id="311" name="Google Shape;311;p18"/>
            <p:cNvSpPr/>
            <p:nvPr/>
          </p:nvSpPr>
          <p:spPr>
            <a:xfrm>
              <a:off x="4283433" y="493"/>
              <a:ext cx="1586658" cy="411429"/>
            </a:xfrm>
            <a:prstGeom prst="rect">
              <a:avLst/>
            </a:prstGeom>
            <a:gradFill>
              <a:gsLst>
                <a:gs pos="0">
                  <a:schemeClr val="lt1"/>
                </a:gs>
                <a:gs pos="65000">
                  <a:schemeClr val="lt1"/>
                </a:gs>
                <a:gs pos="100000">
                  <a:schemeClr val="lt1"/>
                </a:gs>
              </a:gsLst>
              <a:lin ang="16200000" scaled="0"/>
            </a:gradFill>
            <a:ln w="9525" cap="flat" cmpd="sng">
              <a:solidFill>
                <a:srgbClr val="F3A074"/>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txBox="1"/>
            <p:nvPr/>
          </p:nvSpPr>
          <p:spPr>
            <a:xfrm>
              <a:off x="4283433" y="493"/>
              <a:ext cx="1586658" cy="411429"/>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rgbClr val="C00000"/>
                </a:buClr>
                <a:buSzPts val="2000"/>
                <a:buFont typeface="Garamond"/>
                <a:buNone/>
              </a:pPr>
              <a:r>
                <a:rPr lang="en-US" sz="2000">
                  <a:solidFill>
                    <a:srgbClr val="C00000"/>
                  </a:solidFill>
                  <a:latin typeface="Garamond"/>
                  <a:ea typeface="Garamond"/>
                  <a:cs typeface="Garamond"/>
                  <a:sym typeface="Garamond"/>
                </a:rPr>
                <a:t>Informative</a:t>
              </a:r>
              <a:endParaRPr/>
            </a:p>
          </p:txBody>
        </p:sp>
        <p:sp>
          <p:nvSpPr>
            <p:cNvPr id="313" name="Google Shape;313;p18"/>
            <p:cNvSpPr/>
            <p:nvPr/>
          </p:nvSpPr>
          <p:spPr>
            <a:xfrm>
              <a:off x="4283433" y="545240"/>
              <a:ext cx="1507361" cy="374485"/>
            </a:xfrm>
            <a:prstGeom prst="rect">
              <a:avLst/>
            </a:prstGeom>
            <a:gradFill>
              <a:gsLst>
                <a:gs pos="0">
                  <a:schemeClr val="lt1"/>
                </a:gs>
                <a:gs pos="65000">
                  <a:schemeClr val="lt1"/>
                </a:gs>
                <a:gs pos="100000">
                  <a:schemeClr val="lt1"/>
                </a:gs>
              </a:gsLst>
              <a:lin ang="16200000" scaled="0"/>
            </a:gradFill>
            <a:ln w="9525" cap="flat" cmpd="sng">
              <a:solidFill>
                <a:srgbClr val="F3A074"/>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8"/>
            <p:cNvSpPr txBox="1"/>
            <p:nvPr/>
          </p:nvSpPr>
          <p:spPr>
            <a:xfrm>
              <a:off x="4283433" y="545240"/>
              <a:ext cx="1507361" cy="374485"/>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rgbClr val="C00000"/>
                </a:buClr>
                <a:buSzPts val="2000"/>
                <a:buFont typeface="Garamond"/>
                <a:buNone/>
              </a:pPr>
              <a:r>
                <a:rPr lang="en-US" sz="2000">
                  <a:solidFill>
                    <a:srgbClr val="C00000"/>
                  </a:solidFill>
                  <a:latin typeface="Garamond"/>
                  <a:ea typeface="Garamond"/>
                  <a:cs typeface="Garamond"/>
                  <a:sym typeface="Garamond"/>
                </a:rPr>
                <a:t>Analytical</a:t>
              </a:r>
              <a:endParaRPr/>
            </a:p>
          </p:txBody>
        </p:sp>
        <p:sp>
          <p:nvSpPr>
            <p:cNvPr id="315" name="Google Shape;315;p18"/>
            <p:cNvSpPr/>
            <p:nvPr/>
          </p:nvSpPr>
          <p:spPr>
            <a:xfrm>
              <a:off x="2971803" y="1307517"/>
              <a:ext cx="1066539" cy="325294"/>
            </a:xfrm>
            <a:prstGeom prst="rect">
              <a:avLst/>
            </a:prstGeom>
            <a:solidFill>
              <a:srgbClr val="F7C0A2"/>
            </a:solid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8"/>
            <p:cNvSpPr txBox="1"/>
            <p:nvPr/>
          </p:nvSpPr>
          <p:spPr>
            <a:xfrm>
              <a:off x="2971803" y="1307517"/>
              <a:ext cx="1066539" cy="325294"/>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dk1"/>
                </a:buClr>
                <a:buSzPts val="1800"/>
                <a:buFont typeface="Garamond"/>
                <a:buNone/>
              </a:pPr>
              <a:r>
                <a:rPr lang="en-US" sz="1800">
                  <a:solidFill>
                    <a:schemeClr val="dk1"/>
                  </a:solidFill>
                  <a:latin typeface="Garamond"/>
                  <a:ea typeface="Garamond"/>
                  <a:cs typeface="Garamond"/>
                  <a:sym typeface="Garamond"/>
                </a:rPr>
                <a:t>Frequency</a:t>
              </a:r>
              <a:endParaRPr/>
            </a:p>
          </p:txBody>
        </p:sp>
        <p:sp>
          <p:nvSpPr>
            <p:cNvPr id="317" name="Google Shape;317;p18"/>
            <p:cNvSpPr/>
            <p:nvPr/>
          </p:nvSpPr>
          <p:spPr>
            <a:xfrm>
              <a:off x="4283433" y="1053043"/>
              <a:ext cx="1066539" cy="325294"/>
            </a:xfrm>
            <a:prstGeom prst="rect">
              <a:avLst/>
            </a:prstGeom>
            <a:gradFill>
              <a:gsLst>
                <a:gs pos="0">
                  <a:schemeClr val="lt1"/>
                </a:gs>
                <a:gs pos="65000">
                  <a:schemeClr val="lt1"/>
                </a:gs>
                <a:gs pos="100000">
                  <a:schemeClr val="lt1"/>
                </a:gs>
              </a:gsLst>
              <a:lin ang="16200000" scaled="0"/>
            </a:gradFill>
            <a:ln w="9525" cap="flat" cmpd="sng">
              <a:solidFill>
                <a:srgbClr val="F3A074"/>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txBox="1"/>
            <p:nvPr/>
          </p:nvSpPr>
          <p:spPr>
            <a:xfrm>
              <a:off x="4283433" y="1053043"/>
              <a:ext cx="1066539" cy="325294"/>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dk1"/>
                </a:buClr>
                <a:buSzPts val="2000"/>
                <a:buFont typeface="Garamond"/>
                <a:buNone/>
              </a:pPr>
              <a:r>
                <a:rPr lang="en-US" sz="2000">
                  <a:solidFill>
                    <a:schemeClr val="dk1"/>
                  </a:solidFill>
                  <a:latin typeface="Garamond"/>
                  <a:ea typeface="Garamond"/>
                  <a:cs typeface="Garamond"/>
                  <a:sym typeface="Garamond"/>
                </a:rPr>
                <a:t>Periodic</a:t>
              </a:r>
              <a:endParaRPr/>
            </a:p>
          </p:txBody>
        </p:sp>
        <p:sp>
          <p:nvSpPr>
            <p:cNvPr id="319" name="Google Shape;319;p18"/>
            <p:cNvSpPr/>
            <p:nvPr/>
          </p:nvSpPr>
          <p:spPr>
            <a:xfrm>
              <a:off x="4283433" y="1511655"/>
              <a:ext cx="1066539" cy="325294"/>
            </a:xfrm>
            <a:prstGeom prst="rect">
              <a:avLst/>
            </a:prstGeom>
            <a:gradFill>
              <a:gsLst>
                <a:gs pos="0">
                  <a:schemeClr val="lt1"/>
                </a:gs>
                <a:gs pos="65000">
                  <a:schemeClr val="lt1"/>
                </a:gs>
                <a:gs pos="100000">
                  <a:schemeClr val="lt1"/>
                </a:gs>
              </a:gsLst>
              <a:lin ang="16200000" scaled="0"/>
            </a:gradFill>
            <a:ln w="9525" cap="flat" cmpd="sng">
              <a:solidFill>
                <a:srgbClr val="F3A074"/>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txBox="1"/>
            <p:nvPr/>
          </p:nvSpPr>
          <p:spPr>
            <a:xfrm>
              <a:off x="4283433" y="1511655"/>
              <a:ext cx="1066539" cy="325294"/>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dk1"/>
                </a:buClr>
                <a:buSzPts val="2000"/>
                <a:buFont typeface="Garamond"/>
                <a:buNone/>
              </a:pPr>
              <a:r>
                <a:rPr lang="en-US" sz="2000">
                  <a:solidFill>
                    <a:schemeClr val="dk1"/>
                  </a:solidFill>
                  <a:latin typeface="Garamond"/>
                  <a:ea typeface="Garamond"/>
                  <a:cs typeface="Garamond"/>
                  <a:sym typeface="Garamond"/>
                </a:rPr>
                <a:t>Special</a:t>
              </a:r>
              <a:endParaRPr/>
            </a:p>
          </p:txBody>
        </p:sp>
        <p:sp>
          <p:nvSpPr>
            <p:cNvPr id="321" name="Google Shape;321;p18"/>
            <p:cNvSpPr/>
            <p:nvPr/>
          </p:nvSpPr>
          <p:spPr>
            <a:xfrm>
              <a:off x="2971803" y="1995435"/>
              <a:ext cx="1398265" cy="928481"/>
            </a:xfrm>
            <a:prstGeom prst="rect">
              <a:avLst/>
            </a:prstGeom>
            <a:solidFill>
              <a:srgbClr val="F7C0A2"/>
            </a:solid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txBox="1"/>
            <p:nvPr/>
          </p:nvSpPr>
          <p:spPr>
            <a:xfrm>
              <a:off x="2971803" y="1995435"/>
              <a:ext cx="1398265" cy="928481"/>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dk1"/>
                </a:buClr>
                <a:buSzPts val="1800"/>
                <a:buFont typeface="Garamond"/>
                <a:buNone/>
              </a:pPr>
              <a:r>
                <a:rPr lang="en-US" sz="1800">
                  <a:solidFill>
                    <a:schemeClr val="dk1"/>
                  </a:solidFill>
                  <a:latin typeface="Garamond"/>
                  <a:ea typeface="Garamond"/>
                  <a:cs typeface="Garamond"/>
                  <a:sym typeface="Garamond"/>
                </a:rPr>
                <a:t>Mode of presentation</a:t>
              </a:r>
              <a:endParaRPr/>
            </a:p>
          </p:txBody>
        </p:sp>
        <p:sp>
          <p:nvSpPr>
            <p:cNvPr id="323" name="Google Shape;323;p18"/>
            <p:cNvSpPr/>
            <p:nvPr/>
          </p:nvSpPr>
          <p:spPr>
            <a:xfrm>
              <a:off x="4778190" y="1994165"/>
              <a:ext cx="1585901" cy="325294"/>
            </a:xfrm>
            <a:prstGeom prst="rect">
              <a:avLst/>
            </a:prstGeom>
            <a:gradFill>
              <a:gsLst>
                <a:gs pos="0">
                  <a:schemeClr val="lt1"/>
                </a:gs>
                <a:gs pos="65000">
                  <a:schemeClr val="lt1"/>
                </a:gs>
                <a:gs pos="100000">
                  <a:schemeClr val="lt1"/>
                </a:gs>
              </a:gsLst>
              <a:lin ang="16200000" scaled="0"/>
            </a:gradFill>
            <a:ln w="9525" cap="flat" cmpd="sng">
              <a:solidFill>
                <a:srgbClr val="F3A074"/>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txBox="1"/>
            <p:nvPr/>
          </p:nvSpPr>
          <p:spPr>
            <a:xfrm>
              <a:off x="4778190" y="1994165"/>
              <a:ext cx="1585901" cy="325294"/>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dk1"/>
                </a:buClr>
                <a:buSzPts val="2000"/>
                <a:buFont typeface="Garamond"/>
                <a:buNone/>
              </a:pPr>
              <a:r>
                <a:rPr lang="en-US" sz="2000">
                  <a:solidFill>
                    <a:schemeClr val="dk1"/>
                  </a:solidFill>
                  <a:latin typeface="Garamond"/>
                  <a:ea typeface="Garamond"/>
                  <a:cs typeface="Garamond"/>
                  <a:sym typeface="Garamond"/>
                </a:rPr>
                <a:t>Oral</a:t>
              </a:r>
              <a:endParaRPr/>
            </a:p>
          </p:txBody>
        </p:sp>
        <p:sp>
          <p:nvSpPr>
            <p:cNvPr id="325" name="Google Shape;325;p18"/>
            <p:cNvSpPr/>
            <p:nvPr/>
          </p:nvSpPr>
          <p:spPr>
            <a:xfrm>
              <a:off x="4778190" y="2538024"/>
              <a:ext cx="1496994" cy="293041"/>
            </a:xfrm>
            <a:prstGeom prst="rect">
              <a:avLst/>
            </a:prstGeom>
            <a:gradFill>
              <a:gsLst>
                <a:gs pos="0">
                  <a:schemeClr val="lt1"/>
                </a:gs>
                <a:gs pos="65000">
                  <a:schemeClr val="lt1"/>
                </a:gs>
                <a:gs pos="100000">
                  <a:schemeClr val="lt1"/>
                </a:gs>
              </a:gsLst>
              <a:lin ang="16200000" scaled="0"/>
            </a:gradFill>
            <a:ln w="9525" cap="flat" cmpd="sng">
              <a:solidFill>
                <a:srgbClr val="F3A074"/>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8"/>
            <p:cNvSpPr txBox="1"/>
            <p:nvPr/>
          </p:nvSpPr>
          <p:spPr>
            <a:xfrm>
              <a:off x="4778190" y="2538024"/>
              <a:ext cx="1496994" cy="29304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dk1"/>
                </a:buClr>
                <a:buSzPts val="2000"/>
                <a:buFont typeface="Garamond"/>
                <a:buNone/>
              </a:pPr>
              <a:r>
                <a:rPr lang="en-US" sz="2000">
                  <a:solidFill>
                    <a:schemeClr val="dk1"/>
                  </a:solidFill>
                  <a:latin typeface="Garamond"/>
                  <a:ea typeface="Garamond"/>
                  <a:cs typeface="Garamond"/>
                  <a:sym typeface="Garamond"/>
                </a:rPr>
                <a:t>Written</a:t>
              </a:r>
              <a:endParaRPr/>
            </a:p>
          </p:txBody>
        </p:sp>
        <p:sp>
          <p:nvSpPr>
            <p:cNvPr id="327" name="Google Shape;327;p18"/>
            <p:cNvSpPr/>
            <p:nvPr/>
          </p:nvSpPr>
          <p:spPr>
            <a:xfrm>
              <a:off x="2971803" y="3286540"/>
              <a:ext cx="1066539" cy="325294"/>
            </a:xfrm>
            <a:prstGeom prst="rect">
              <a:avLst/>
            </a:prstGeom>
            <a:solidFill>
              <a:srgbClr val="F7C0A2"/>
            </a:solid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8"/>
            <p:cNvSpPr txBox="1"/>
            <p:nvPr/>
          </p:nvSpPr>
          <p:spPr>
            <a:xfrm>
              <a:off x="2971803" y="3286540"/>
              <a:ext cx="1066539" cy="325294"/>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dk1"/>
                </a:buClr>
                <a:buSzPts val="1800"/>
                <a:buFont typeface="Garamond"/>
                <a:buNone/>
              </a:pPr>
              <a:r>
                <a:rPr lang="en-US" sz="1800">
                  <a:solidFill>
                    <a:schemeClr val="dk1"/>
                  </a:solidFill>
                  <a:latin typeface="Garamond"/>
                  <a:ea typeface="Garamond"/>
                  <a:cs typeface="Garamond"/>
                  <a:sym typeface="Garamond"/>
                </a:rPr>
                <a:t>Length</a:t>
              </a:r>
              <a:endParaRPr/>
            </a:p>
          </p:txBody>
        </p:sp>
        <p:sp>
          <p:nvSpPr>
            <p:cNvPr id="329" name="Google Shape;329;p18"/>
            <p:cNvSpPr/>
            <p:nvPr/>
          </p:nvSpPr>
          <p:spPr>
            <a:xfrm>
              <a:off x="4596900" y="2991238"/>
              <a:ext cx="1066539" cy="325294"/>
            </a:xfrm>
            <a:prstGeom prst="rect">
              <a:avLst/>
            </a:prstGeom>
            <a:gradFill>
              <a:gsLst>
                <a:gs pos="0">
                  <a:schemeClr val="lt1"/>
                </a:gs>
                <a:gs pos="65000">
                  <a:schemeClr val="lt1"/>
                </a:gs>
                <a:gs pos="100000">
                  <a:schemeClr val="lt1"/>
                </a:gs>
              </a:gsLst>
              <a:lin ang="16200000" scaled="0"/>
            </a:gradFill>
            <a:ln w="9525" cap="flat" cmpd="sng">
              <a:solidFill>
                <a:srgbClr val="F3A074"/>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txBox="1"/>
            <p:nvPr/>
          </p:nvSpPr>
          <p:spPr>
            <a:xfrm>
              <a:off x="4596900" y="2991238"/>
              <a:ext cx="1066539" cy="325294"/>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dk1"/>
                </a:buClr>
                <a:buSzPts val="2000"/>
                <a:buFont typeface="Garamond"/>
                <a:buNone/>
              </a:pPr>
              <a:r>
                <a:rPr lang="en-US" sz="2000">
                  <a:solidFill>
                    <a:schemeClr val="dk1"/>
                  </a:solidFill>
                  <a:latin typeface="Garamond"/>
                  <a:ea typeface="Garamond"/>
                  <a:cs typeface="Garamond"/>
                  <a:sym typeface="Garamond"/>
                </a:rPr>
                <a:t>Long</a:t>
              </a:r>
              <a:endParaRPr/>
            </a:p>
          </p:txBody>
        </p:sp>
        <p:sp>
          <p:nvSpPr>
            <p:cNvPr id="331" name="Google Shape;331;p18"/>
            <p:cNvSpPr/>
            <p:nvPr/>
          </p:nvSpPr>
          <p:spPr>
            <a:xfrm>
              <a:off x="4596900" y="3444454"/>
              <a:ext cx="1066539" cy="325294"/>
            </a:xfrm>
            <a:prstGeom prst="rect">
              <a:avLst/>
            </a:prstGeom>
            <a:gradFill>
              <a:gsLst>
                <a:gs pos="0">
                  <a:schemeClr val="lt1"/>
                </a:gs>
                <a:gs pos="65000">
                  <a:schemeClr val="lt1"/>
                </a:gs>
                <a:gs pos="100000">
                  <a:schemeClr val="lt1"/>
                </a:gs>
              </a:gsLst>
              <a:lin ang="16200000" scaled="0"/>
            </a:gradFill>
            <a:ln w="9525" cap="flat" cmpd="sng">
              <a:solidFill>
                <a:srgbClr val="F3A074"/>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txBox="1"/>
            <p:nvPr/>
          </p:nvSpPr>
          <p:spPr>
            <a:xfrm>
              <a:off x="4596900" y="3444454"/>
              <a:ext cx="1066539" cy="325294"/>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dk1"/>
                </a:buClr>
                <a:buSzPts val="2000"/>
                <a:buFont typeface="Garamond"/>
                <a:buNone/>
              </a:pPr>
              <a:r>
                <a:rPr lang="en-US" sz="2000">
                  <a:solidFill>
                    <a:schemeClr val="dk1"/>
                  </a:solidFill>
                  <a:latin typeface="Garamond"/>
                  <a:ea typeface="Garamond"/>
                  <a:cs typeface="Garamond"/>
                  <a:sym typeface="Garamond"/>
                </a:rPr>
                <a:t>Short</a:t>
              </a:r>
              <a:endParaRPr/>
            </a:p>
          </p:txBody>
        </p:sp>
        <p:sp>
          <p:nvSpPr>
            <p:cNvPr id="333" name="Google Shape;333;p18"/>
            <p:cNvSpPr/>
            <p:nvPr/>
          </p:nvSpPr>
          <p:spPr>
            <a:xfrm>
              <a:off x="2971803" y="4203764"/>
              <a:ext cx="1066539" cy="325294"/>
            </a:xfrm>
            <a:prstGeom prst="rect">
              <a:avLst/>
            </a:prstGeom>
            <a:solidFill>
              <a:srgbClr val="F7C0A2"/>
            </a:solid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8"/>
            <p:cNvSpPr txBox="1"/>
            <p:nvPr/>
          </p:nvSpPr>
          <p:spPr>
            <a:xfrm>
              <a:off x="2971803" y="4203764"/>
              <a:ext cx="1066539" cy="325294"/>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dk1"/>
                </a:buClr>
                <a:buSzPts val="1800"/>
                <a:buFont typeface="Garamond"/>
                <a:buNone/>
              </a:pPr>
              <a:r>
                <a:rPr lang="en-US" sz="1800">
                  <a:solidFill>
                    <a:schemeClr val="dk1"/>
                  </a:solidFill>
                  <a:latin typeface="Garamond"/>
                  <a:ea typeface="Garamond"/>
                  <a:cs typeface="Garamond"/>
                  <a:sym typeface="Garamond"/>
                </a:rPr>
                <a:t>Approach</a:t>
              </a:r>
              <a:endParaRPr/>
            </a:p>
          </p:txBody>
        </p:sp>
        <p:sp>
          <p:nvSpPr>
            <p:cNvPr id="335" name="Google Shape;335;p18"/>
            <p:cNvSpPr/>
            <p:nvPr/>
          </p:nvSpPr>
          <p:spPr>
            <a:xfrm>
              <a:off x="4506255" y="3897672"/>
              <a:ext cx="1066539" cy="325294"/>
            </a:xfrm>
            <a:prstGeom prst="rect">
              <a:avLst/>
            </a:prstGeom>
            <a:gradFill>
              <a:gsLst>
                <a:gs pos="0">
                  <a:schemeClr val="lt1"/>
                </a:gs>
                <a:gs pos="65000">
                  <a:schemeClr val="lt1"/>
                </a:gs>
                <a:gs pos="100000">
                  <a:schemeClr val="lt1"/>
                </a:gs>
              </a:gsLst>
              <a:lin ang="16200000" scaled="0"/>
            </a:gradFill>
            <a:ln w="9525" cap="flat" cmpd="sng">
              <a:solidFill>
                <a:srgbClr val="F3A074"/>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txBox="1"/>
            <p:nvPr/>
          </p:nvSpPr>
          <p:spPr>
            <a:xfrm>
              <a:off x="4506255" y="3897672"/>
              <a:ext cx="1066539" cy="325294"/>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dk1"/>
                </a:buClr>
                <a:buSzPts val="2000"/>
                <a:buFont typeface="Garamond"/>
                <a:buNone/>
              </a:pPr>
              <a:r>
                <a:rPr lang="en-US" sz="2000">
                  <a:solidFill>
                    <a:schemeClr val="dk1"/>
                  </a:solidFill>
                  <a:latin typeface="Garamond"/>
                  <a:ea typeface="Garamond"/>
                  <a:cs typeface="Garamond"/>
                  <a:sym typeface="Garamond"/>
                </a:rPr>
                <a:t>Formal</a:t>
              </a:r>
              <a:endParaRPr/>
            </a:p>
          </p:txBody>
        </p:sp>
        <p:sp>
          <p:nvSpPr>
            <p:cNvPr id="337" name="Google Shape;337;p18"/>
            <p:cNvSpPr/>
            <p:nvPr/>
          </p:nvSpPr>
          <p:spPr>
            <a:xfrm>
              <a:off x="4506255" y="4350888"/>
              <a:ext cx="1066539" cy="325294"/>
            </a:xfrm>
            <a:prstGeom prst="rect">
              <a:avLst/>
            </a:prstGeom>
            <a:gradFill>
              <a:gsLst>
                <a:gs pos="0">
                  <a:schemeClr val="lt1"/>
                </a:gs>
                <a:gs pos="65000">
                  <a:schemeClr val="lt1"/>
                </a:gs>
                <a:gs pos="100000">
                  <a:schemeClr val="lt1"/>
                </a:gs>
              </a:gsLst>
              <a:lin ang="16200000" scaled="0"/>
            </a:gradFill>
            <a:ln w="9525" cap="flat" cmpd="sng">
              <a:solidFill>
                <a:srgbClr val="F3A074"/>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txBox="1"/>
            <p:nvPr/>
          </p:nvSpPr>
          <p:spPr>
            <a:xfrm>
              <a:off x="4506255" y="4350888"/>
              <a:ext cx="1066539" cy="325294"/>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dk1"/>
                </a:buClr>
                <a:buSzPts val="2000"/>
                <a:buFont typeface="Garamond"/>
                <a:buNone/>
              </a:pPr>
              <a:r>
                <a:rPr lang="en-US" sz="2000">
                  <a:solidFill>
                    <a:schemeClr val="dk1"/>
                  </a:solidFill>
                  <a:latin typeface="Garamond"/>
                  <a:ea typeface="Garamond"/>
                  <a:cs typeface="Garamond"/>
                  <a:sym typeface="Garamond"/>
                </a:rPr>
                <a:t>Informal</a:t>
              </a:r>
              <a:endParaRPr/>
            </a:p>
          </p:txBody>
        </p:sp>
        <p:sp>
          <p:nvSpPr>
            <p:cNvPr id="339" name="Google Shape;339;p18"/>
            <p:cNvSpPr/>
            <p:nvPr/>
          </p:nvSpPr>
          <p:spPr>
            <a:xfrm>
              <a:off x="2971803" y="5120988"/>
              <a:ext cx="1066539" cy="325294"/>
            </a:xfrm>
            <a:prstGeom prst="rect">
              <a:avLst/>
            </a:prstGeom>
            <a:solidFill>
              <a:srgbClr val="F7C0A2"/>
            </a:solid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8"/>
            <p:cNvSpPr txBox="1"/>
            <p:nvPr/>
          </p:nvSpPr>
          <p:spPr>
            <a:xfrm>
              <a:off x="2971803" y="5120988"/>
              <a:ext cx="1066539" cy="325294"/>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dk1"/>
                </a:buClr>
                <a:buSzPts val="1800"/>
                <a:buFont typeface="Garamond"/>
                <a:buNone/>
              </a:pPr>
              <a:r>
                <a:rPr lang="en-US" sz="1800">
                  <a:solidFill>
                    <a:schemeClr val="dk1"/>
                  </a:solidFill>
                  <a:latin typeface="Garamond"/>
                  <a:ea typeface="Garamond"/>
                  <a:cs typeface="Garamond"/>
                  <a:sym typeface="Garamond"/>
                </a:rPr>
                <a:t>Audience</a:t>
              </a:r>
              <a:endParaRPr/>
            </a:p>
          </p:txBody>
        </p:sp>
        <p:sp>
          <p:nvSpPr>
            <p:cNvPr id="341" name="Google Shape;341;p18"/>
            <p:cNvSpPr/>
            <p:nvPr/>
          </p:nvSpPr>
          <p:spPr>
            <a:xfrm>
              <a:off x="4571314" y="4805678"/>
              <a:ext cx="1066539" cy="325294"/>
            </a:xfrm>
            <a:prstGeom prst="rect">
              <a:avLst/>
            </a:prstGeom>
            <a:gradFill>
              <a:gsLst>
                <a:gs pos="0">
                  <a:schemeClr val="lt1"/>
                </a:gs>
                <a:gs pos="65000">
                  <a:schemeClr val="lt1"/>
                </a:gs>
                <a:gs pos="100000">
                  <a:schemeClr val="lt1"/>
                </a:gs>
              </a:gsLst>
              <a:lin ang="16200000" scaled="0"/>
            </a:gradFill>
            <a:ln w="9525" cap="flat" cmpd="sng">
              <a:solidFill>
                <a:srgbClr val="F3A074"/>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txBox="1"/>
            <p:nvPr/>
          </p:nvSpPr>
          <p:spPr>
            <a:xfrm>
              <a:off x="4571314" y="4805678"/>
              <a:ext cx="1066539" cy="325294"/>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dk1"/>
                </a:buClr>
                <a:buSzPts val="2000"/>
                <a:buFont typeface="Garamond"/>
                <a:buNone/>
              </a:pPr>
              <a:r>
                <a:rPr lang="en-US" sz="2000">
                  <a:solidFill>
                    <a:schemeClr val="dk1"/>
                  </a:solidFill>
                  <a:latin typeface="Garamond"/>
                  <a:ea typeface="Garamond"/>
                  <a:cs typeface="Garamond"/>
                  <a:sym typeface="Garamond"/>
                </a:rPr>
                <a:t>Individual</a:t>
              </a:r>
              <a:endParaRPr/>
            </a:p>
          </p:txBody>
        </p:sp>
        <p:sp>
          <p:nvSpPr>
            <p:cNvPr id="343" name="Google Shape;343;p18"/>
            <p:cNvSpPr/>
            <p:nvPr/>
          </p:nvSpPr>
          <p:spPr>
            <a:xfrm>
              <a:off x="4571314" y="5325620"/>
              <a:ext cx="1066539" cy="325294"/>
            </a:xfrm>
            <a:prstGeom prst="rect">
              <a:avLst/>
            </a:prstGeom>
            <a:gradFill>
              <a:gsLst>
                <a:gs pos="0">
                  <a:schemeClr val="lt1"/>
                </a:gs>
                <a:gs pos="65000">
                  <a:schemeClr val="lt1"/>
                </a:gs>
                <a:gs pos="100000">
                  <a:schemeClr val="lt1"/>
                </a:gs>
              </a:gsLst>
              <a:lin ang="16200000" scaled="0"/>
            </a:gradFill>
            <a:ln w="9525" cap="flat" cmpd="sng">
              <a:solidFill>
                <a:srgbClr val="F3A074"/>
              </a:solidFill>
              <a:prstDash val="solid"/>
              <a:round/>
              <a:headEnd type="none" w="sm" len="sm"/>
              <a:tailEnd type="none" w="sm" len="sm"/>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txBox="1"/>
            <p:nvPr/>
          </p:nvSpPr>
          <p:spPr>
            <a:xfrm>
              <a:off x="4571314" y="5325620"/>
              <a:ext cx="1066539" cy="325294"/>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dk1"/>
                </a:buClr>
                <a:buSzPts val="2000"/>
                <a:buFont typeface="Garamond"/>
                <a:buNone/>
              </a:pPr>
              <a:r>
                <a:rPr lang="en-US" sz="2000">
                  <a:solidFill>
                    <a:schemeClr val="dk1"/>
                  </a:solidFill>
                  <a:latin typeface="Garamond"/>
                  <a:ea typeface="Garamond"/>
                  <a:cs typeface="Garamond"/>
                  <a:sym typeface="Garamond"/>
                </a:rPr>
                <a:t>Group</a:t>
              </a:r>
              <a:endParaRPr/>
            </a:p>
          </p:txBody>
        </p:sp>
      </p:grpSp>
      <p:sp>
        <p:nvSpPr>
          <p:cNvPr id="345" name="Google Shape;345;p18"/>
          <p:cNvSpPr txBox="1">
            <a:spLocks noGrp="1"/>
          </p:cNvSpPr>
          <p:nvPr>
            <p:ph type="title"/>
          </p:nvPr>
        </p:nvSpPr>
        <p:spPr>
          <a:xfrm>
            <a:off x="0" y="17964"/>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200"/>
              <a:buFont typeface="Garamond"/>
              <a:buNone/>
            </a:pPr>
            <a:r>
              <a:rPr lang="en-US" sz="3200"/>
              <a:t>Types of reports</a:t>
            </a:r>
            <a:endParaRPr/>
          </a:p>
        </p:txBody>
      </p:sp>
      <p:sp>
        <p:nvSpPr>
          <p:cNvPr id="346" name="Google Shape;346;p1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
          <p:cNvSpPr txBox="1">
            <a:spLocks noGrp="1"/>
          </p:cNvSpPr>
          <p:nvPr>
            <p:ph type="body" idx="1"/>
          </p:nvPr>
        </p:nvSpPr>
        <p:spPr>
          <a:xfrm>
            <a:off x="1481253" y="1400911"/>
            <a:ext cx="6181493" cy="4525963"/>
          </a:xfrm>
          <a:prstGeom prst="rect">
            <a:avLst/>
          </a:prstGeom>
          <a:noFill/>
          <a:ln>
            <a:noFill/>
          </a:ln>
        </p:spPr>
        <p:txBody>
          <a:bodyPr spcFirstLastPara="1" wrap="square" lIns="91425" tIns="45700" rIns="91425" bIns="45700" anchor="t" anchorCtr="0">
            <a:normAutofit/>
          </a:bodyPr>
          <a:lstStyle/>
          <a:p>
            <a:pPr marL="624078" lvl="0" indent="-514350" algn="l" rtl="0">
              <a:spcBef>
                <a:spcPts val="0"/>
              </a:spcBef>
              <a:spcAft>
                <a:spcPts val="0"/>
              </a:spcAft>
              <a:buSzPts val="1836"/>
              <a:buFont typeface="Garamond"/>
              <a:buAutoNum type="arabicPeriod"/>
            </a:pPr>
            <a:r>
              <a:rPr lang="en-US"/>
              <a:t>Technical communication &amp; writing</a:t>
            </a:r>
            <a:endParaRPr/>
          </a:p>
          <a:p>
            <a:pPr marL="624078" lvl="0" indent="-514350" algn="l" rtl="0">
              <a:spcBef>
                <a:spcPts val="400"/>
              </a:spcBef>
              <a:spcAft>
                <a:spcPts val="0"/>
              </a:spcAft>
              <a:buSzPts val="1836"/>
              <a:buFont typeface="Garamond"/>
              <a:buAutoNum type="arabicPeriod"/>
            </a:pPr>
            <a:r>
              <a:rPr lang="en-US"/>
              <a:t>What are reports</a:t>
            </a:r>
            <a:endParaRPr/>
          </a:p>
          <a:p>
            <a:pPr marL="624078" lvl="0" indent="-514350" algn="l" rtl="0">
              <a:spcBef>
                <a:spcPts val="400"/>
              </a:spcBef>
              <a:spcAft>
                <a:spcPts val="0"/>
              </a:spcAft>
              <a:buSzPts val="1836"/>
              <a:buFont typeface="Garamond"/>
              <a:buAutoNum type="arabicPeriod"/>
            </a:pPr>
            <a:r>
              <a:rPr lang="en-US"/>
              <a:t>Technical reports</a:t>
            </a:r>
            <a:endParaRPr/>
          </a:p>
          <a:p>
            <a:pPr marL="624078" lvl="0" indent="-514350" algn="l" rtl="0">
              <a:spcBef>
                <a:spcPts val="400"/>
              </a:spcBef>
              <a:spcAft>
                <a:spcPts val="0"/>
              </a:spcAft>
              <a:buSzPts val="1836"/>
              <a:buFont typeface="Garamond"/>
              <a:buAutoNum type="arabicPeriod"/>
            </a:pPr>
            <a:r>
              <a:rPr lang="en-US"/>
              <a:t>Importance of reports</a:t>
            </a:r>
            <a:endParaRPr/>
          </a:p>
          <a:p>
            <a:pPr marL="624078" lvl="0" indent="-514350" algn="l" rtl="0">
              <a:spcBef>
                <a:spcPts val="400"/>
              </a:spcBef>
              <a:spcAft>
                <a:spcPts val="0"/>
              </a:spcAft>
              <a:buSzPts val="1836"/>
              <a:buFont typeface="Garamond"/>
              <a:buAutoNum type="arabicPeriod"/>
            </a:pPr>
            <a:r>
              <a:rPr lang="en-US"/>
              <a:t>Objectives of reports</a:t>
            </a:r>
            <a:endParaRPr/>
          </a:p>
          <a:p>
            <a:pPr marL="624078" lvl="0" indent="-514350" algn="l" rtl="0">
              <a:spcBef>
                <a:spcPts val="400"/>
              </a:spcBef>
              <a:spcAft>
                <a:spcPts val="0"/>
              </a:spcAft>
              <a:buSzPts val="1836"/>
              <a:buFont typeface="Garamond"/>
              <a:buAutoNum type="arabicPeriod"/>
            </a:pPr>
            <a:r>
              <a:rPr lang="en-US"/>
              <a:t>Characteristics of a report</a:t>
            </a:r>
            <a:endParaRPr/>
          </a:p>
          <a:p>
            <a:pPr marL="624078" lvl="0" indent="-514350" algn="l" rtl="0">
              <a:spcBef>
                <a:spcPts val="400"/>
              </a:spcBef>
              <a:spcAft>
                <a:spcPts val="0"/>
              </a:spcAft>
              <a:buSzPts val="1836"/>
              <a:buFont typeface="Garamond"/>
              <a:buAutoNum type="arabicPeriod"/>
            </a:pPr>
            <a:r>
              <a:rPr lang="en-US"/>
              <a:t>Language requisites</a:t>
            </a:r>
            <a:endParaRPr/>
          </a:p>
          <a:p>
            <a:pPr marL="624078" lvl="0" indent="-514350" algn="l" rtl="0">
              <a:spcBef>
                <a:spcPts val="400"/>
              </a:spcBef>
              <a:spcAft>
                <a:spcPts val="0"/>
              </a:spcAft>
              <a:buSzPts val="1836"/>
              <a:buFont typeface="Garamond"/>
              <a:buAutoNum type="arabicPeriod"/>
            </a:pPr>
            <a:r>
              <a:rPr lang="en-US"/>
              <a:t>Format</a:t>
            </a:r>
            <a:endParaRPr/>
          </a:p>
          <a:p>
            <a:pPr marL="624078" lvl="0" indent="-514350" algn="l" rtl="0">
              <a:spcBef>
                <a:spcPts val="400"/>
              </a:spcBef>
              <a:spcAft>
                <a:spcPts val="0"/>
              </a:spcAft>
              <a:buSzPts val="1836"/>
              <a:buFont typeface="Garamond"/>
              <a:buAutoNum type="arabicPeriod"/>
            </a:pPr>
            <a:r>
              <a:rPr lang="en-US"/>
              <a:t>Types of reports</a:t>
            </a:r>
            <a:endParaRPr/>
          </a:p>
          <a:p>
            <a:pPr marL="624078" lvl="0" indent="-397764" algn="l" rtl="0">
              <a:spcBef>
                <a:spcPts val="400"/>
              </a:spcBef>
              <a:spcAft>
                <a:spcPts val="0"/>
              </a:spcAft>
              <a:buSzPts val="1836"/>
              <a:buFont typeface="Garamond"/>
              <a:buNone/>
            </a:pPr>
            <a:endParaRPr/>
          </a:p>
          <a:p>
            <a:pPr marL="624078" lvl="0" indent="-397764" algn="l" rtl="0">
              <a:spcBef>
                <a:spcPts val="400"/>
              </a:spcBef>
              <a:spcAft>
                <a:spcPts val="0"/>
              </a:spcAft>
              <a:buSzPts val="1836"/>
              <a:buFont typeface="Garamond"/>
              <a:buNone/>
            </a:pPr>
            <a:endParaRPr/>
          </a:p>
          <a:p>
            <a:pPr marL="624078" lvl="0" indent="-397764" algn="l" rtl="0">
              <a:spcBef>
                <a:spcPts val="400"/>
              </a:spcBef>
              <a:spcAft>
                <a:spcPts val="0"/>
              </a:spcAft>
              <a:buSzPts val="1836"/>
              <a:buFont typeface="Garamond"/>
              <a:buNone/>
            </a:pPr>
            <a:endParaRPr/>
          </a:p>
          <a:p>
            <a:pPr marL="624078" lvl="0" indent="-397764" algn="l" rtl="0">
              <a:spcBef>
                <a:spcPts val="400"/>
              </a:spcBef>
              <a:spcAft>
                <a:spcPts val="0"/>
              </a:spcAft>
              <a:buSzPts val="1836"/>
              <a:buFont typeface="Garamond"/>
              <a:buNone/>
            </a:pPr>
            <a:endParaRPr/>
          </a:p>
        </p:txBody>
      </p:sp>
      <p:sp>
        <p:nvSpPr>
          <p:cNvPr id="137" name="Google Shape;137;p2"/>
          <p:cNvSpPr txBox="1">
            <a:spLocks noGrp="1"/>
          </p:cNvSpPr>
          <p:nvPr>
            <p:ph type="title"/>
          </p:nvPr>
        </p:nvSpPr>
        <p:spPr>
          <a:xfrm>
            <a:off x="304800" y="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Garamond"/>
              <a:buNone/>
            </a:pPr>
            <a:r>
              <a:rPr lang="en-US"/>
              <a:t>Outline</a:t>
            </a:r>
            <a:endParaRPr/>
          </a:p>
        </p:txBody>
      </p:sp>
      <p:sp>
        <p:nvSpPr>
          <p:cNvPr id="138" name="Google Shape;138;p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9"/>
          <p:cNvSpPr txBox="1">
            <a:spLocks noGrp="1"/>
          </p:cNvSpPr>
          <p:nvPr>
            <p:ph type="body" idx="1"/>
          </p:nvPr>
        </p:nvSpPr>
        <p:spPr>
          <a:xfrm>
            <a:off x="436756" y="1195113"/>
            <a:ext cx="8229600" cy="4525963"/>
          </a:xfrm>
          <a:prstGeom prst="rect">
            <a:avLst/>
          </a:prstGeom>
          <a:noFill/>
          <a:ln>
            <a:noFill/>
          </a:ln>
        </p:spPr>
        <p:txBody>
          <a:bodyPr spcFirstLastPara="1" wrap="square" lIns="91425" tIns="45700" rIns="91425" bIns="45700" anchor="t" anchorCtr="0">
            <a:normAutofit/>
          </a:bodyPr>
          <a:lstStyle/>
          <a:p>
            <a:pPr marL="365760" lvl="0" indent="-139446" algn="l" rtl="0">
              <a:spcBef>
                <a:spcPts val="0"/>
              </a:spcBef>
              <a:spcAft>
                <a:spcPts val="0"/>
              </a:spcAft>
              <a:buSzPts val="1836"/>
              <a:buNone/>
            </a:pPr>
            <a:endParaRPr dirty="0"/>
          </a:p>
          <a:p>
            <a:pPr marL="566928" lvl="0" indent="-457200" algn="l" rtl="0">
              <a:spcBef>
                <a:spcPts val="400"/>
              </a:spcBef>
              <a:spcAft>
                <a:spcPts val="0"/>
              </a:spcAft>
              <a:buSzPts val="1836"/>
              <a:buFont typeface="Wingdings" panose="05000000000000000000" pitchFamily="2" charset="2"/>
              <a:buChar char="Ø"/>
            </a:pPr>
            <a:r>
              <a:rPr lang="en-US" dirty="0"/>
              <a:t>Contains only the data collected or the facts observed in an organized form</a:t>
            </a:r>
          </a:p>
          <a:p>
            <a:pPr marL="109728" lvl="0" indent="0" algn="l" rtl="0">
              <a:spcBef>
                <a:spcPts val="400"/>
              </a:spcBef>
              <a:spcAft>
                <a:spcPts val="0"/>
              </a:spcAft>
              <a:buSzPts val="1836"/>
              <a:buNone/>
            </a:pPr>
            <a:endParaRPr dirty="0"/>
          </a:p>
          <a:p>
            <a:pPr marL="566928" lvl="0" indent="-457200" algn="l" rtl="0">
              <a:spcBef>
                <a:spcPts val="400"/>
              </a:spcBef>
              <a:spcAft>
                <a:spcPts val="0"/>
              </a:spcAft>
              <a:buSzPts val="1836"/>
              <a:buFont typeface="Wingdings" panose="05000000000000000000" pitchFamily="2" charset="2"/>
              <a:buChar char="Ø"/>
            </a:pPr>
            <a:r>
              <a:rPr lang="en-US" dirty="0"/>
              <a:t>Does not contain any recommendations</a:t>
            </a:r>
          </a:p>
          <a:p>
            <a:pPr marL="109728" lvl="0" indent="0" algn="l" rtl="0">
              <a:spcBef>
                <a:spcPts val="400"/>
              </a:spcBef>
              <a:spcAft>
                <a:spcPts val="0"/>
              </a:spcAft>
              <a:buSzPts val="1836"/>
              <a:buNone/>
            </a:pPr>
            <a:endParaRPr dirty="0"/>
          </a:p>
          <a:p>
            <a:pPr marL="566928" lvl="0" indent="-457200" algn="l" rtl="0">
              <a:spcBef>
                <a:spcPts val="400"/>
              </a:spcBef>
              <a:spcAft>
                <a:spcPts val="0"/>
              </a:spcAft>
              <a:buSzPts val="1836"/>
              <a:buFont typeface="Wingdings" panose="05000000000000000000" pitchFamily="2" charset="2"/>
              <a:buChar char="Ø"/>
            </a:pPr>
            <a:r>
              <a:rPr lang="en-US" dirty="0"/>
              <a:t>Collect data , arrange it in an appropriate order and present it in a style appropriate to technical writing</a:t>
            </a:r>
            <a:endParaRPr dirty="0"/>
          </a:p>
        </p:txBody>
      </p:sp>
      <p:sp>
        <p:nvSpPr>
          <p:cNvPr id="353" name="Google Shape;353;p19"/>
          <p:cNvSpPr txBox="1">
            <a:spLocks noGrp="1"/>
          </p:cNvSpPr>
          <p:nvPr>
            <p:ph type="title"/>
          </p:nvPr>
        </p:nvSpPr>
        <p:spPr>
          <a:xfrm>
            <a:off x="436756" y="53972"/>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100"/>
              <a:buFont typeface="Garamond"/>
              <a:buNone/>
            </a:pPr>
            <a:r>
              <a:rPr lang="en-US">
                <a:solidFill>
                  <a:schemeClr val="dk1"/>
                </a:solidFill>
              </a:rPr>
              <a:t>Informative Reports </a:t>
            </a:r>
            <a:endParaRPr/>
          </a:p>
        </p:txBody>
      </p:sp>
      <p:sp>
        <p:nvSpPr>
          <p:cNvPr id="354" name="Google Shape;354;p1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2"/>
          <p:cNvSpPr txBox="1">
            <a:spLocks noGrp="1"/>
          </p:cNvSpPr>
          <p:nvPr>
            <p:ph type="body" idx="1"/>
          </p:nvPr>
        </p:nvSpPr>
        <p:spPr>
          <a:xfrm>
            <a:off x="457200" y="1295400"/>
            <a:ext cx="8229600" cy="4525963"/>
          </a:xfrm>
          <a:prstGeom prst="rect">
            <a:avLst/>
          </a:prstGeom>
          <a:noFill/>
          <a:ln>
            <a:noFill/>
          </a:ln>
        </p:spPr>
        <p:txBody>
          <a:bodyPr spcFirstLastPara="1" wrap="square" lIns="91425" tIns="45700" rIns="91425" bIns="45700" anchor="t" anchorCtr="0">
            <a:normAutofit/>
          </a:bodyPr>
          <a:lstStyle/>
          <a:p>
            <a:pPr marL="365760" lvl="0" indent="-139446" algn="l" rtl="0">
              <a:spcBef>
                <a:spcPts val="0"/>
              </a:spcBef>
              <a:spcAft>
                <a:spcPts val="0"/>
              </a:spcAft>
              <a:buSzPts val="1836"/>
              <a:buNone/>
            </a:pPr>
            <a:endParaRPr dirty="0"/>
          </a:p>
          <a:p>
            <a:pPr marL="566928" lvl="0" indent="-457200" algn="l" rtl="0">
              <a:spcBef>
                <a:spcPts val="400"/>
              </a:spcBef>
              <a:spcAft>
                <a:spcPts val="0"/>
              </a:spcAft>
              <a:buSzPts val="1836"/>
              <a:buFont typeface="Wingdings" panose="05000000000000000000" pitchFamily="2" charset="2"/>
              <a:buChar char="Ø"/>
            </a:pPr>
            <a:r>
              <a:rPr lang="en-US" dirty="0"/>
              <a:t>Analyses  the facts, draws conclusions, and makes recommendations  </a:t>
            </a:r>
            <a:endParaRPr dirty="0"/>
          </a:p>
          <a:p>
            <a:pPr marL="566928" lvl="0" indent="-457200" algn="l" rtl="0">
              <a:spcBef>
                <a:spcPts val="400"/>
              </a:spcBef>
              <a:spcAft>
                <a:spcPts val="0"/>
              </a:spcAft>
              <a:buSzPts val="1836"/>
              <a:buFont typeface="Wingdings" panose="05000000000000000000" pitchFamily="2" charset="2"/>
              <a:buChar char="Ø"/>
            </a:pPr>
            <a:r>
              <a:rPr lang="en-US" dirty="0"/>
              <a:t>Drafting problem statement</a:t>
            </a:r>
            <a:endParaRPr dirty="0"/>
          </a:p>
          <a:p>
            <a:pPr marL="566928" lvl="0" indent="-457200" algn="l" rtl="0">
              <a:spcBef>
                <a:spcPts val="400"/>
              </a:spcBef>
              <a:spcAft>
                <a:spcPts val="0"/>
              </a:spcAft>
              <a:buSzPts val="1836"/>
              <a:buFont typeface="Wingdings" panose="05000000000000000000" pitchFamily="2" charset="2"/>
              <a:buChar char="Ø"/>
            </a:pPr>
            <a:r>
              <a:rPr lang="en-US" dirty="0"/>
              <a:t>Evolving criteria for analysis</a:t>
            </a:r>
            <a:endParaRPr dirty="0"/>
          </a:p>
          <a:p>
            <a:pPr marL="566928" lvl="0" indent="-457200" algn="l" rtl="0">
              <a:spcBef>
                <a:spcPts val="400"/>
              </a:spcBef>
              <a:spcAft>
                <a:spcPts val="0"/>
              </a:spcAft>
              <a:buSzPts val="1836"/>
              <a:buFont typeface="Wingdings" panose="05000000000000000000" pitchFamily="2" charset="2"/>
              <a:buChar char="Ø"/>
            </a:pPr>
            <a:r>
              <a:rPr lang="en-US" dirty="0"/>
              <a:t>Analysis of the data</a:t>
            </a:r>
            <a:endParaRPr dirty="0"/>
          </a:p>
          <a:p>
            <a:pPr marL="566928" lvl="0" indent="-457200" algn="l" rtl="0">
              <a:spcBef>
                <a:spcPts val="400"/>
              </a:spcBef>
              <a:spcAft>
                <a:spcPts val="0"/>
              </a:spcAft>
              <a:buSzPts val="1836"/>
              <a:buFont typeface="Wingdings" panose="05000000000000000000" pitchFamily="2" charset="2"/>
              <a:buChar char="Ø"/>
            </a:pPr>
            <a:r>
              <a:rPr lang="en-US" dirty="0"/>
              <a:t>Drawing conclusions and making recommendations</a:t>
            </a:r>
            <a:endParaRPr dirty="0"/>
          </a:p>
        </p:txBody>
      </p:sp>
      <p:sp>
        <p:nvSpPr>
          <p:cNvPr id="379" name="Google Shape;379;p22"/>
          <p:cNvSpPr txBox="1">
            <a:spLocks noGrp="1"/>
          </p:cNvSpPr>
          <p:nvPr>
            <p:ph type="title"/>
          </p:nvPr>
        </p:nvSpPr>
        <p:spPr>
          <a:xfrm>
            <a:off x="457200" y="1524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Garamond"/>
              <a:buNone/>
            </a:pPr>
            <a:r>
              <a:rPr lang="en-US">
                <a:solidFill>
                  <a:schemeClr val="dk1"/>
                </a:solidFill>
              </a:rPr>
              <a:t>Analytical (interpretative/investigative) reports</a:t>
            </a:r>
            <a:endParaRPr/>
          </a:p>
        </p:txBody>
      </p:sp>
      <p:sp>
        <p:nvSpPr>
          <p:cNvPr id="380" name="Google Shape;380;p2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Garamond"/>
              <a:buNone/>
            </a:pPr>
            <a:r>
              <a:rPr lang="en-US"/>
              <a:t>I M R a d Method</a:t>
            </a:r>
            <a:endParaRPr/>
          </a:p>
        </p:txBody>
      </p:sp>
      <p:sp>
        <p:nvSpPr>
          <p:cNvPr id="465" name="Google Shape;465;p34"/>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None/>
            </a:pPr>
            <a:r>
              <a:rPr lang="en-US"/>
              <a:t>Analytical (Lab) reports use IMRaD method:</a:t>
            </a:r>
            <a:endParaRPr/>
          </a:p>
          <a:p>
            <a:pPr marL="365760" lvl="0" indent="-256032" algn="l" rtl="0">
              <a:spcBef>
                <a:spcPts val="400"/>
              </a:spcBef>
              <a:spcAft>
                <a:spcPts val="0"/>
              </a:spcAft>
              <a:buSzPts val="1836"/>
              <a:buNone/>
            </a:pPr>
            <a:endParaRPr/>
          </a:p>
          <a:p>
            <a:pPr marL="365760" lvl="0" indent="-256032" algn="l" rtl="0">
              <a:spcBef>
                <a:spcPts val="400"/>
              </a:spcBef>
              <a:spcAft>
                <a:spcPts val="0"/>
              </a:spcAft>
              <a:buSzPts val="1836"/>
              <a:buNone/>
            </a:pPr>
            <a:r>
              <a:rPr lang="en-US"/>
              <a:t>Introduction</a:t>
            </a:r>
            <a:endParaRPr/>
          </a:p>
          <a:p>
            <a:pPr marL="365760" lvl="0" indent="-256032" algn="l" rtl="0">
              <a:spcBef>
                <a:spcPts val="400"/>
              </a:spcBef>
              <a:spcAft>
                <a:spcPts val="0"/>
              </a:spcAft>
              <a:buSzPts val="1836"/>
              <a:buNone/>
            </a:pPr>
            <a:r>
              <a:rPr lang="en-US"/>
              <a:t>Methods</a:t>
            </a:r>
            <a:endParaRPr/>
          </a:p>
          <a:p>
            <a:pPr marL="365760" lvl="0" indent="-256032" algn="l" rtl="0">
              <a:spcBef>
                <a:spcPts val="400"/>
              </a:spcBef>
              <a:spcAft>
                <a:spcPts val="0"/>
              </a:spcAft>
              <a:buSzPts val="1836"/>
              <a:buNone/>
            </a:pPr>
            <a:r>
              <a:rPr lang="en-US"/>
              <a:t>Results and</a:t>
            </a:r>
            <a:endParaRPr/>
          </a:p>
          <a:p>
            <a:pPr marL="365760" lvl="0" indent="-256032" algn="l" rtl="0">
              <a:spcBef>
                <a:spcPts val="400"/>
              </a:spcBef>
              <a:spcAft>
                <a:spcPts val="0"/>
              </a:spcAft>
              <a:buSzPts val="1836"/>
              <a:buNone/>
            </a:pPr>
            <a:r>
              <a:rPr lang="en-US"/>
              <a:t>Discussion</a:t>
            </a:r>
            <a:endParaRPr/>
          </a:p>
          <a:p>
            <a:pPr marL="365760" lvl="0" indent="-256032" algn="l" rtl="0">
              <a:spcBef>
                <a:spcPts val="400"/>
              </a:spcBef>
              <a:spcAft>
                <a:spcPts val="0"/>
              </a:spcAft>
              <a:buSzPts val="1836"/>
              <a:buNone/>
            </a:pPr>
            <a:r>
              <a:rPr lang="en-US"/>
              <a:t>Conclusion and Recommendations(optional)</a:t>
            </a:r>
            <a:endParaRPr/>
          </a:p>
        </p:txBody>
      </p:sp>
    </p:spTree>
    <p:extLst>
      <p:ext uri="{BB962C8B-B14F-4D97-AF65-F5344CB8AC3E}">
        <p14:creationId xmlns:p14="http://schemas.microsoft.com/office/powerpoint/2010/main" val="2011856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25"/>
          <p:cNvSpPr txBox="1">
            <a:spLocks noGrp="1"/>
          </p:cNvSpPr>
          <p:nvPr>
            <p:ph type="body" idx="1"/>
          </p:nvPr>
        </p:nvSpPr>
        <p:spPr>
          <a:xfrm>
            <a:off x="457200" y="1143000"/>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904"/>
              <a:buFont typeface="Noto Sans Symbols"/>
              <a:buChar char="▪"/>
            </a:pPr>
            <a:r>
              <a:rPr lang="en-US" sz="2800"/>
              <a:t>Periodic or routine reports –  prepared and presented at regular intervals – annually, semi-annually, quarterly, monthly, fortnightly</a:t>
            </a:r>
            <a:endParaRPr/>
          </a:p>
          <a:p>
            <a:pPr marL="621792" lvl="1" indent="-228600" algn="l" rtl="0">
              <a:spcBef>
                <a:spcPts val="324"/>
              </a:spcBef>
              <a:spcAft>
                <a:spcPts val="0"/>
              </a:spcAft>
              <a:buSzPts val="2800"/>
              <a:buFont typeface="Arial"/>
              <a:buChar char="•"/>
            </a:pPr>
            <a:r>
              <a:rPr lang="en-US" sz="2800"/>
              <a:t>Either informational or analytical in their purpose</a:t>
            </a:r>
            <a:endParaRPr/>
          </a:p>
          <a:p>
            <a:pPr marL="621792" lvl="1" indent="-228600" algn="l" rtl="0">
              <a:spcBef>
                <a:spcPts val="324"/>
              </a:spcBef>
              <a:spcAft>
                <a:spcPts val="0"/>
              </a:spcAft>
              <a:buSzPts val="2800"/>
              <a:buFont typeface="Arial"/>
              <a:buChar char="•"/>
            </a:pPr>
            <a:r>
              <a:rPr lang="en-US" sz="2800"/>
              <a:t>Example: Progress reports of various kinds : inspection reports, annual reports and sales reports</a:t>
            </a:r>
            <a:endParaRPr/>
          </a:p>
          <a:p>
            <a:pPr marL="365760" lvl="0" indent="-135128" algn="l" rtl="0">
              <a:spcBef>
                <a:spcPts val="400"/>
              </a:spcBef>
              <a:spcAft>
                <a:spcPts val="0"/>
              </a:spcAft>
              <a:buSzPts val="1904"/>
              <a:buFont typeface="Noto Sans Symbols"/>
              <a:buNone/>
            </a:pPr>
            <a:endParaRPr sz="2800"/>
          </a:p>
          <a:p>
            <a:pPr marL="365760" lvl="0" indent="-256032" algn="l" rtl="0">
              <a:spcBef>
                <a:spcPts val="400"/>
              </a:spcBef>
              <a:spcAft>
                <a:spcPts val="0"/>
              </a:spcAft>
              <a:buSzPts val="1904"/>
              <a:buFont typeface="Noto Sans Symbols"/>
              <a:buChar char="▪"/>
            </a:pPr>
            <a:r>
              <a:rPr lang="en-US" sz="2800"/>
              <a:t>Special reports- related to a single occasion or situation</a:t>
            </a:r>
            <a:endParaRPr/>
          </a:p>
          <a:p>
            <a:pPr marL="365760" lvl="0" indent="-256032" algn="l" rtl="0">
              <a:spcBef>
                <a:spcPts val="400"/>
              </a:spcBef>
              <a:spcAft>
                <a:spcPts val="0"/>
              </a:spcAft>
              <a:buSzPts val="1904"/>
              <a:buFont typeface="Noto Sans Symbols"/>
              <a:buNone/>
            </a:pPr>
            <a:endParaRPr sz="2800"/>
          </a:p>
          <a:p>
            <a:pPr marL="365760" lvl="0" indent="-256032" algn="l" rtl="0">
              <a:spcBef>
                <a:spcPts val="400"/>
              </a:spcBef>
              <a:spcAft>
                <a:spcPts val="0"/>
              </a:spcAft>
              <a:buSzPts val="1904"/>
              <a:buFont typeface="Noto Sans Symbols"/>
              <a:buNone/>
            </a:pPr>
            <a:endParaRPr sz="2800"/>
          </a:p>
        </p:txBody>
      </p:sp>
      <p:sp>
        <p:nvSpPr>
          <p:cNvPr id="402" name="Google Shape;402;p25"/>
          <p:cNvSpPr txBox="1">
            <a:spLocks noGrp="1"/>
          </p:cNvSpPr>
          <p:nvPr>
            <p:ph type="title"/>
          </p:nvPr>
        </p:nvSpPr>
        <p:spPr>
          <a:xfrm>
            <a:off x="0" y="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100"/>
              <a:buFont typeface="Garamond"/>
              <a:buNone/>
            </a:pPr>
            <a:r>
              <a:rPr lang="en-US">
                <a:solidFill>
                  <a:schemeClr val="dk1"/>
                </a:solidFill>
              </a:rPr>
              <a:t>Periodic and Special Reports</a:t>
            </a:r>
            <a:endParaRPr/>
          </a:p>
        </p:txBody>
      </p:sp>
      <p:sp>
        <p:nvSpPr>
          <p:cNvPr id="403" name="Google Shape;403;p2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6"/>
          <p:cNvSpPr txBox="1">
            <a:spLocks noGrp="1"/>
          </p:cNvSpPr>
          <p:nvPr>
            <p:ph type="body" idx="1"/>
          </p:nvPr>
        </p:nvSpPr>
        <p:spPr>
          <a:xfrm>
            <a:off x="457200" y="990600"/>
            <a:ext cx="8229600" cy="4525963"/>
          </a:xfrm>
          <a:prstGeom prst="rect">
            <a:avLst/>
          </a:prstGeom>
          <a:noFill/>
          <a:ln>
            <a:noFill/>
          </a:ln>
        </p:spPr>
        <p:txBody>
          <a:bodyPr spcFirstLastPara="1" wrap="square" lIns="91425" tIns="45700" rIns="91425" bIns="45700" anchor="t" anchorCtr="0">
            <a:normAutofit/>
          </a:bodyPr>
          <a:lstStyle/>
          <a:p>
            <a:pPr marL="365760" lvl="0" indent="-135128" algn="l" rtl="0">
              <a:spcBef>
                <a:spcPts val="0"/>
              </a:spcBef>
              <a:spcAft>
                <a:spcPts val="0"/>
              </a:spcAft>
              <a:buSzPts val="1904"/>
              <a:buNone/>
            </a:pPr>
            <a:endParaRPr sz="2800" dirty="0"/>
          </a:p>
          <a:p>
            <a:pPr marL="566928" lvl="0" indent="-457200" algn="l" rtl="0">
              <a:spcBef>
                <a:spcPts val="400"/>
              </a:spcBef>
              <a:spcAft>
                <a:spcPts val="0"/>
              </a:spcAft>
              <a:buSzPts val="1904"/>
              <a:buFont typeface="Wingdings" panose="05000000000000000000" pitchFamily="2" charset="2"/>
              <a:buChar char="Ø"/>
            </a:pPr>
            <a:r>
              <a:rPr lang="en-US" sz="2800" dirty="0"/>
              <a:t>Benefits of Oral reports:</a:t>
            </a:r>
            <a:endParaRPr dirty="0"/>
          </a:p>
          <a:p>
            <a:pPr marL="621792" lvl="1" indent="-228600" algn="l" rtl="0">
              <a:spcBef>
                <a:spcPts val="324"/>
              </a:spcBef>
              <a:spcAft>
                <a:spcPts val="0"/>
              </a:spcAft>
              <a:buSzPts val="2800"/>
              <a:buChar char="◦"/>
            </a:pPr>
            <a:r>
              <a:rPr lang="en-US" sz="2800" dirty="0"/>
              <a:t>Immediate feedback</a:t>
            </a:r>
            <a:endParaRPr dirty="0"/>
          </a:p>
          <a:p>
            <a:pPr marL="621792" lvl="1" indent="-228600" algn="l" rtl="0">
              <a:spcBef>
                <a:spcPts val="324"/>
              </a:spcBef>
              <a:spcAft>
                <a:spcPts val="0"/>
              </a:spcAft>
              <a:buSzPts val="2800"/>
              <a:buChar char="◦"/>
            </a:pPr>
            <a:r>
              <a:rPr lang="en-US" sz="2800" dirty="0"/>
              <a:t>Audience response</a:t>
            </a:r>
            <a:endParaRPr dirty="0"/>
          </a:p>
          <a:p>
            <a:pPr marL="393192" lvl="1" indent="0" algn="l" rtl="0">
              <a:spcBef>
                <a:spcPts val="324"/>
              </a:spcBef>
              <a:spcAft>
                <a:spcPts val="0"/>
              </a:spcAft>
              <a:buSzPts val="2800"/>
              <a:buNone/>
            </a:pPr>
            <a:endParaRPr sz="2800" dirty="0"/>
          </a:p>
          <a:p>
            <a:pPr marL="566928" lvl="0" indent="-457200" algn="l" rtl="0">
              <a:spcBef>
                <a:spcPts val="400"/>
              </a:spcBef>
              <a:spcAft>
                <a:spcPts val="0"/>
              </a:spcAft>
              <a:buSzPts val="1904"/>
              <a:buFont typeface="Wingdings" panose="05000000000000000000" pitchFamily="2" charset="2"/>
              <a:buChar char="Ø"/>
            </a:pPr>
            <a:r>
              <a:rPr lang="en-US" sz="2800" dirty="0"/>
              <a:t>Benefits of Written reports:</a:t>
            </a:r>
            <a:endParaRPr dirty="0"/>
          </a:p>
          <a:p>
            <a:pPr marL="621792" lvl="1" indent="-228600" algn="l" rtl="0">
              <a:spcBef>
                <a:spcPts val="324"/>
              </a:spcBef>
              <a:spcAft>
                <a:spcPts val="0"/>
              </a:spcAft>
              <a:buSzPts val="2800"/>
              <a:buChar char="◦"/>
            </a:pPr>
            <a:r>
              <a:rPr lang="en-US" sz="2800" dirty="0"/>
              <a:t>Permanent record</a:t>
            </a:r>
            <a:endParaRPr dirty="0"/>
          </a:p>
          <a:p>
            <a:pPr marL="621792" lvl="1" indent="-228600" algn="l" rtl="0">
              <a:spcBef>
                <a:spcPts val="324"/>
              </a:spcBef>
              <a:spcAft>
                <a:spcPts val="0"/>
              </a:spcAft>
              <a:buSzPts val="2800"/>
              <a:buChar char="◦"/>
            </a:pPr>
            <a:r>
              <a:rPr lang="en-US" sz="2800" dirty="0"/>
              <a:t>Accuracy</a:t>
            </a:r>
            <a:endParaRPr dirty="0"/>
          </a:p>
          <a:p>
            <a:pPr marL="365760" lvl="0" indent="-135128" algn="l" rtl="0">
              <a:spcBef>
                <a:spcPts val="400"/>
              </a:spcBef>
              <a:spcAft>
                <a:spcPts val="0"/>
              </a:spcAft>
              <a:buSzPts val="1904"/>
              <a:buNone/>
            </a:pPr>
            <a:endParaRPr sz="2800" dirty="0"/>
          </a:p>
        </p:txBody>
      </p:sp>
      <p:sp>
        <p:nvSpPr>
          <p:cNvPr id="409" name="Google Shape;409;p26"/>
          <p:cNvSpPr txBox="1">
            <a:spLocks noGrp="1"/>
          </p:cNvSpPr>
          <p:nvPr>
            <p:ph type="title"/>
          </p:nvPr>
        </p:nvSpPr>
        <p:spPr>
          <a:xfrm>
            <a:off x="0" y="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100"/>
              <a:buFont typeface="Garamond"/>
              <a:buNone/>
            </a:pPr>
            <a:r>
              <a:rPr lang="en-US">
                <a:solidFill>
                  <a:schemeClr val="dk1"/>
                </a:solidFill>
              </a:rPr>
              <a:t>Oral and Written Reports</a:t>
            </a:r>
            <a:endParaRPr/>
          </a:p>
        </p:txBody>
      </p:sp>
      <p:sp>
        <p:nvSpPr>
          <p:cNvPr id="410" name="Google Shape;410;p2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7"/>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566928" lvl="0" indent="-457200" algn="l" rtl="0">
              <a:spcBef>
                <a:spcPts val="0"/>
              </a:spcBef>
              <a:spcAft>
                <a:spcPts val="0"/>
              </a:spcAft>
              <a:buSzPts val="1836"/>
              <a:buFont typeface="Wingdings" panose="05000000000000000000" pitchFamily="2" charset="2"/>
              <a:buChar char="Ø"/>
            </a:pPr>
            <a:r>
              <a:rPr lang="en-US" dirty="0"/>
              <a:t>Long reports – elaborate structure – has a format –after detailed research and data collection – contains illustrations </a:t>
            </a:r>
          </a:p>
          <a:p>
            <a:pPr marL="109728" lvl="0" indent="0" algn="l" rtl="0">
              <a:spcBef>
                <a:spcPts val="0"/>
              </a:spcBef>
              <a:spcAft>
                <a:spcPts val="0"/>
              </a:spcAft>
              <a:buSzPts val="1836"/>
              <a:buNone/>
            </a:pPr>
            <a:endParaRPr lang="en-US" dirty="0"/>
          </a:p>
          <a:p>
            <a:pPr marL="109728" lvl="0" indent="0" algn="l" rtl="0">
              <a:spcBef>
                <a:spcPts val="0"/>
              </a:spcBef>
              <a:spcAft>
                <a:spcPts val="0"/>
              </a:spcAft>
              <a:buSzPts val="1836"/>
              <a:buNone/>
            </a:pPr>
            <a:endParaRPr dirty="0"/>
          </a:p>
          <a:p>
            <a:pPr marL="109728" lvl="0" indent="0" algn="l" rtl="0">
              <a:spcBef>
                <a:spcPts val="400"/>
              </a:spcBef>
              <a:spcAft>
                <a:spcPts val="0"/>
              </a:spcAft>
              <a:buSzPts val="1836"/>
              <a:buNone/>
            </a:pPr>
            <a:endParaRPr dirty="0"/>
          </a:p>
          <a:p>
            <a:pPr marL="566928" lvl="0" indent="-457200" algn="l" rtl="0">
              <a:spcBef>
                <a:spcPts val="400"/>
              </a:spcBef>
              <a:spcAft>
                <a:spcPts val="0"/>
              </a:spcAft>
              <a:buSzPts val="1836"/>
              <a:buFont typeface="Wingdings" panose="05000000000000000000" pitchFamily="2" charset="2"/>
              <a:buChar char="Ø"/>
            </a:pPr>
            <a:r>
              <a:rPr lang="en-US" dirty="0"/>
              <a:t>Short Reports – not elaborate – memo &amp; letter reports </a:t>
            </a:r>
            <a:endParaRPr dirty="0"/>
          </a:p>
          <a:p>
            <a:pPr marL="365760" lvl="0" indent="-139446" algn="l" rtl="0">
              <a:spcBef>
                <a:spcPts val="400"/>
              </a:spcBef>
              <a:spcAft>
                <a:spcPts val="0"/>
              </a:spcAft>
              <a:buSzPts val="1836"/>
              <a:buNone/>
            </a:pPr>
            <a:endParaRPr dirty="0"/>
          </a:p>
        </p:txBody>
      </p:sp>
      <p:sp>
        <p:nvSpPr>
          <p:cNvPr id="416" name="Google Shape;416;p27"/>
          <p:cNvSpPr txBox="1">
            <a:spLocks noGrp="1"/>
          </p:cNvSpPr>
          <p:nvPr>
            <p:ph type="title"/>
          </p:nvPr>
        </p:nvSpPr>
        <p:spPr>
          <a:xfrm>
            <a:off x="0" y="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100"/>
              <a:buFont typeface="Garamond"/>
              <a:buNone/>
            </a:pPr>
            <a:r>
              <a:rPr lang="en-US">
                <a:solidFill>
                  <a:schemeClr val="dk1"/>
                </a:solidFill>
              </a:rPr>
              <a:t>Long and Short Reports </a:t>
            </a:r>
            <a:endParaRPr/>
          </a:p>
        </p:txBody>
      </p:sp>
      <p:sp>
        <p:nvSpPr>
          <p:cNvPr id="417" name="Google Shape;417;p2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28"/>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566928" lvl="0" indent="-457200" algn="l" rtl="0">
              <a:spcBef>
                <a:spcPts val="0"/>
              </a:spcBef>
              <a:spcAft>
                <a:spcPts val="0"/>
              </a:spcAft>
              <a:buSzPts val="1836"/>
              <a:buFont typeface="Wingdings" panose="05000000000000000000" pitchFamily="2" charset="2"/>
              <a:buChar char="Ø"/>
            </a:pPr>
            <a:r>
              <a:rPr lang="en-US" dirty="0"/>
              <a:t>Formal report – proper survey – prescribed format – language –formal – annual report, policy report, interpretive reports </a:t>
            </a:r>
          </a:p>
          <a:p>
            <a:pPr marL="109728" lvl="0" indent="0" algn="l" rtl="0">
              <a:spcBef>
                <a:spcPts val="0"/>
              </a:spcBef>
              <a:spcAft>
                <a:spcPts val="0"/>
              </a:spcAft>
              <a:buSzPts val="1836"/>
              <a:buNone/>
            </a:pPr>
            <a:endParaRPr lang="en-US" dirty="0"/>
          </a:p>
          <a:p>
            <a:pPr marL="109728" lvl="0" indent="0" algn="l" rtl="0">
              <a:spcBef>
                <a:spcPts val="0"/>
              </a:spcBef>
              <a:spcAft>
                <a:spcPts val="0"/>
              </a:spcAft>
              <a:buSzPts val="1836"/>
              <a:buNone/>
            </a:pPr>
            <a:endParaRPr dirty="0"/>
          </a:p>
          <a:p>
            <a:pPr marL="365760" lvl="0" indent="-139446" algn="l" rtl="0">
              <a:spcBef>
                <a:spcPts val="400"/>
              </a:spcBef>
              <a:spcAft>
                <a:spcPts val="0"/>
              </a:spcAft>
              <a:buSzPts val="1836"/>
              <a:buNone/>
            </a:pPr>
            <a:endParaRPr dirty="0"/>
          </a:p>
          <a:p>
            <a:pPr marL="566928" lvl="0" indent="-457200" algn="l" rtl="0">
              <a:spcBef>
                <a:spcPts val="400"/>
              </a:spcBef>
              <a:spcAft>
                <a:spcPts val="0"/>
              </a:spcAft>
              <a:buSzPts val="1836"/>
              <a:buFont typeface="Wingdings" panose="05000000000000000000" pitchFamily="2" charset="2"/>
              <a:buChar char="Ø"/>
            </a:pPr>
            <a:r>
              <a:rPr lang="en-US" dirty="0"/>
              <a:t>Informal report  - person to person – few lines to several pages – few people – Memo report </a:t>
            </a:r>
            <a:endParaRPr dirty="0"/>
          </a:p>
        </p:txBody>
      </p:sp>
      <p:sp>
        <p:nvSpPr>
          <p:cNvPr id="423" name="Google Shape;423;p28"/>
          <p:cNvSpPr txBox="1">
            <a:spLocks noGrp="1"/>
          </p:cNvSpPr>
          <p:nvPr>
            <p:ph type="title"/>
          </p:nvPr>
        </p:nvSpPr>
        <p:spPr>
          <a:xfrm>
            <a:off x="0" y="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100"/>
              <a:buFont typeface="Garamond"/>
              <a:buNone/>
            </a:pPr>
            <a:r>
              <a:rPr lang="en-US">
                <a:solidFill>
                  <a:schemeClr val="dk1"/>
                </a:solidFill>
              </a:rPr>
              <a:t>Formal and informal reports </a:t>
            </a:r>
            <a:endParaRPr/>
          </a:p>
        </p:txBody>
      </p:sp>
      <p:sp>
        <p:nvSpPr>
          <p:cNvPr id="424" name="Google Shape;424;p2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29"/>
          <p:cNvSpPr txBox="1">
            <a:spLocks noGrp="1"/>
          </p:cNvSpPr>
          <p:nvPr>
            <p:ph type="body" idx="1"/>
          </p:nvPr>
        </p:nvSpPr>
        <p:spPr>
          <a:xfrm>
            <a:off x="381000" y="1195578"/>
            <a:ext cx="8229600" cy="4525963"/>
          </a:xfrm>
          <a:prstGeom prst="rect">
            <a:avLst/>
          </a:prstGeom>
          <a:noFill/>
          <a:ln>
            <a:noFill/>
          </a:ln>
        </p:spPr>
        <p:txBody>
          <a:bodyPr spcFirstLastPara="1" wrap="square" lIns="91425" tIns="45700" rIns="91425" bIns="45700" anchor="t" anchorCtr="0">
            <a:normAutofit/>
          </a:bodyPr>
          <a:lstStyle/>
          <a:p>
            <a:pPr marL="566928" lvl="0" indent="-457200" algn="l" rtl="0">
              <a:lnSpc>
                <a:spcPct val="150000"/>
              </a:lnSpc>
              <a:spcBef>
                <a:spcPts val="0"/>
              </a:spcBef>
              <a:spcAft>
                <a:spcPts val="0"/>
              </a:spcAft>
              <a:buSzPts val="1904"/>
              <a:buFont typeface="Wingdings" panose="05000000000000000000" pitchFamily="2" charset="2"/>
              <a:buChar char="Ø"/>
            </a:pPr>
            <a:r>
              <a:rPr lang="en-US" sz="2800" dirty="0"/>
              <a:t>Report is classified based on the target audience: </a:t>
            </a:r>
            <a:endParaRPr dirty="0"/>
          </a:p>
          <a:p>
            <a:pPr marL="621792" lvl="1" indent="-228600" algn="l" rtl="0">
              <a:lnSpc>
                <a:spcPct val="150000"/>
              </a:lnSpc>
              <a:spcBef>
                <a:spcPts val="324"/>
              </a:spcBef>
              <a:spcAft>
                <a:spcPts val="0"/>
              </a:spcAft>
              <a:buSzPts val="2800"/>
              <a:buChar char="◦"/>
            </a:pPr>
            <a:r>
              <a:rPr lang="en-US" sz="2800" dirty="0"/>
              <a:t>Individual – employee’s progress report –(assessment/appraisal )  Manager – top authority </a:t>
            </a:r>
            <a:endParaRPr dirty="0"/>
          </a:p>
          <a:p>
            <a:pPr marL="850392" lvl="1" indent="-457200" algn="l" rtl="0">
              <a:lnSpc>
                <a:spcPct val="150000"/>
              </a:lnSpc>
              <a:spcBef>
                <a:spcPts val="324"/>
              </a:spcBef>
              <a:spcAft>
                <a:spcPts val="0"/>
              </a:spcAft>
              <a:buSzPts val="2800"/>
              <a:buFont typeface="Wingdings" panose="05000000000000000000" pitchFamily="2" charset="2"/>
              <a:buChar char="Ø"/>
            </a:pPr>
            <a:r>
              <a:rPr lang="en-US" sz="2800" dirty="0"/>
              <a:t>Group – from one department  to another department – Marketing head sending sales report to Accounts department</a:t>
            </a:r>
            <a:endParaRPr dirty="0"/>
          </a:p>
          <a:p>
            <a:pPr marL="365760" lvl="0" indent="-135128" algn="l" rtl="0">
              <a:lnSpc>
                <a:spcPct val="150000"/>
              </a:lnSpc>
              <a:spcBef>
                <a:spcPts val="400"/>
              </a:spcBef>
              <a:spcAft>
                <a:spcPts val="0"/>
              </a:spcAft>
              <a:buSzPts val="1904"/>
              <a:buNone/>
            </a:pPr>
            <a:endParaRPr sz="2800" dirty="0"/>
          </a:p>
        </p:txBody>
      </p:sp>
      <p:sp>
        <p:nvSpPr>
          <p:cNvPr id="430" name="Google Shape;430;p29"/>
          <p:cNvSpPr txBox="1">
            <a:spLocks noGrp="1"/>
          </p:cNvSpPr>
          <p:nvPr>
            <p:ph type="title"/>
          </p:nvPr>
        </p:nvSpPr>
        <p:spPr>
          <a:xfrm>
            <a:off x="0" y="5257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100"/>
              <a:buFont typeface="Garamond"/>
              <a:buNone/>
            </a:pPr>
            <a:r>
              <a:rPr lang="en-US">
                <a:solidFill>
                  <a:schemeClr val="dk1"/>
                </a:solidFill>
              </a:rPr>
              <a:t>Individual and group reports </a:t>
            </a:r>
            <a:endParaRPr/>
          </a:p>
        </p:txBody>
      </p:sp>
      <p:sp>
        <p:nvSpPr>
          <p:cNvPr id="431" name="Google Shape;431;p2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0"/>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139446" algn="l" rtl="0">
              <a:spcBef>
                <a:spcPts val="0"/>
              </a:spcBef>
              <a:spcAft>
                <a:spcPts val="0"/>
              </a:spcAft>
              <a:buSzPts val="1836"/>
              <a:buNone/>
            </a:pPr>
            <a:endParaRPr dirty="0"/>
          </a:p>
          <a:p>
            <a:pPr marL="566928" lvl="0" indent="-457200" algn="l" rtl="0">
              <a:spcBef>
                <a:spcPts val="400"/>
              </a:spcBef>
              <a:spcAft>
                <a:spcPts val="0"/>
              </a:spcAft>
              <a:buSzPts val="1836"/>
              <a:buFont typeface="Wingdings" panose="05000000000000000000" pitchFamily="2" charset="2"/>
              <a:buChar char="Ø"/>
            </a:pPr>
            <a:r>
              <a:rPr lang="en-US" dirty="0"/>
              <a:t>Manuscript – Commonly used format for reports</a:t>
            </a:r>
          </a:p>
          <a:p>
            <a:pPr marL="109728" lvl="0" indent="0" algn="l" rtl="0">
              <a:spcBef>
                <a:spcPts val="400"/>
              </a:spcBef>
              <a:spcAft>
                <a:spcPts val="0"/>
              </a:spcAft>
              <a:buSzPts val="1836"/>
              <a:buNone/>
            </a:pPr>
            <a:endParaRPr dirty="0"/>
          </a:p>
          <a:p>
            <a:pPr marL="566928" lvl="0" indent="-457200" algn="l" rtl="0">
              <a:spcBef>
                <a:spcPts val="400"/>
              </a:spcBef>
              <a:spcAft>
                <a:spcPts val="0"/>
              </a:spcAft>
              <a:buSzPts val="1836"/>
              <a:buFont typeface="Wingdings" panose="05000000000000000000" pitchFamily="2" charset="2"/>
              <a:buChar char="Ø"/>
            </a:pPr>
            <a:r>
              <a:rPr lang="en-US" dirty="0"/>
              <a:t>Length can range from a few pages to several hundred</a:t>
            </a:r>
          </a:p>
          <a:p>
            <a:pPr marL="109728" lvl="0" indent="0" algn="l" rtl="0">
              <a:spcBef>
                <a:spcPts val="400"/>
              </a:spcBef>
              <a:spcAft>
                <a:spcPts val="0"/>
              </a:spcAft>
              <a:buSzPts val="1836"/>
              <a:buNone/>
            </a:pPr>
            <a:endParaRPr dirty="0"/>
          </a:p>
          <a:p>
            <a:pPr marL="566928" lvl="0" indent="-457200" algn="l" rtl="0">
              <a:spcBef>
                <a:spcPts val="400"/>
              </a:spcBef>
              <a:spcAft>
                <a:spcPts val="0"/>
              </a:spcAft>
              <a:buSzPts val="1836"/>
              <a:buFont typeface="Wingdings" panose="05000000000000000000" pitchFamily="2" charset="2"/>
              <a:buChar char="Ø"/>
            </a:pPr>
            <a:r>
              <a:rPr lang="en-US" dirty="0"/>
              <a:t>Can be used for informational or analytical</a:t>
            </a:r>
          </a:p>
          <a:p>
            <a:pPr marL="109728" lvl="0" indent="0" algn="l" rtl="0">
              <a:spcBef>
                <a:spcPts val="400"/>
              </a:spcBef>
              <a:spcAft>
                <a:spcPts val="0"/>
              </a:spcAft>
              <a:buSzPts val="1836"/>
              <a:buNone/>
            </a:pPr>
            <a:endParaRPr dirty="0"/>
          </a:p>
          <a:p>
            <a:pPr marL="566928" lvl="0" indent="-457200" algn="l" rtl="0">
              <a:spcBef>
                <a:spcPts val="400"/>
              </a:spcBef>
              <a:spcAft>
                <a:spcPts val="0"/>
              </a:spcAft>
              <a:buSzPts val="1836"/>
              <a:buFont typeface="Wingdings" panose="05000000000000000000" pitchFamily="2" charset="2"/>
              <a:buChar char="Ø"/>
            </a:pPr>
            <a:r>
              <a:rPr lang="en-US" dirty="0"/>
              <a:t>Abstract, summary, appendix and glossary</a:t>
            </a:r>
            <a:endParaRPr dirty="0"/>
          </a:p>
        </p:txBody>
      </p:sp>
      <p:sp>
        <p:nvSpPr>
          <p:cNvPr id="437" name="Google Shape;437;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4100"/>
              <a:buFont typeface="Garamond"/>
              <a:buNone/>
            </a:pPr>
            <a:r>
              <a:rPr lang="en-US">
                <a:solidFill>
                  <a:srgbClr val="FF0000"/>
                </a:solidFill>
              </a:rPr>
              <a:t>Formats</a:t>
            </a:r>
            <a:endParaRPr/>
          </a:p>
        </p:txBody>
      </p:sp>
      <p:sp>
        <p:nvSpPr>
          <p:cNvPr id="438" name="Google Shape;438;p3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80B9EEB-B78B-7228-24BD-18CD7EF6A241}"/>
              </a:ext>
            </a:extLst>
          </p:cNvPr>
          <p:cNvSpPr>
            <a:spLocks noGrp="1"/>
          </p:cNvSpPr>
          <p:nvPr>
            <p:ph type="title"/>
          </p:nvPr>
        </p:nvSpPr>
        <p:spPr/>
        <p:txBody>
          <a:bodyPr/>
          <a:lstStyle/>
          <a:p>
            <a:r>
              <a:rPr lang="en-US" dirty="0"/>
              <a:t>Memo and Letter reports</a:t>
            </a:r>
          </a:p>
        </p:txBody>
      </p:sp>
      <p:sp>
        <p:nvSpPr>
          <p:cNvPr id="9" name="Text Placeholder 8">
            <a:extLst>
              <a:ext uri="{FF2B5EF4-FFF2-40B4-BE49-F238E27FC236}">
                <a16:creationId xmlns:a16="http://schemas.microsoft.com/office/drawing/2014/main" id="{2419B6A1-141D-FC62-3D4E-C97AB292700D}"/>
              </a:ext>
            </a:extLst>
          </p:cNvPr>
          <p:cNvSpPr>
            <a:spLocks noGrp="1"/>
          </p:cNvSpPr>
          <p:nvPr>
            <p:ph type="body" idx="1"/>
          </p:nvPr>
        </p:nvSpPr>
        <p:spPr/>
        <p:txBody>
          <a:bodyPr>
            <a:normAutofit fontScale="62500" lnSpcReduction="20000"/>
          </a:bodyPr>
          <a:lstStyle/>
          <a:p>
            <a:endParaRPr lang="en-US"/>
          </a:p>
        </p:txBody>
      </p:sp>
      <p:sp>
        <p:nvSpPr>
          <p:cNvPr id="10" name="Text Placeholder 9">
            <a:extLst>
              <a:ext uri="{FF2B5EF4-FFF2-40B4-BE49-F238E27FC236}">
                <a16:creationId xmlns:a16="http://schemas.microsoft.com/office/drawing/2014/main" id="{E29FD013-64FE-F87A-E3DE-AFF73B04B02F}"/>
              </a:ext>
            </a:extLst>
          </p:cNvPr>
          <p:cNvSpPr>
            <a:spLocks noGrp="1"/>
          </p:cNvSpPr>
          <p:nvPr>
            <p:ph type="body" idx="2"/>
          </p:nvPr>
        </p:nvSpPr>
        <p:spPr/>
        <p:txBody>
          <a:bodyPr/>
          <a:lstStyle/>
          <a:p>
            <a:endParaRPr lang="en-US"/>
          </a:p>
        </p:txBody>
      </p:sp>
      <p:sp>
        <p:nvSpPr>
          <p:cNvPr id="11" name="Text Placeholder 10">
            <a:extLst>
              <a:ext uri="{FF2B5EF4-FFF2-40B4-BE49-F238E27FC236}">
                <a16:creationId xmlns:a16="http://schemas.microsoft.com/office/drawing/2014/main" id="{F8414C90-B40F-E442-2188-3A057C620E61}"/>
              </a:ext>
            </a:extLst>
          </p:cNvPr>
          <p:cNvSpPr>
            <a:spLocks noGrp="1"/>
          </p:cNvSpPr>
          <p:nvPr>
            <p:ph type="body" idx="3"/>
          </p:nvPr>
        </p:nvSpPr>
        <p:spPr/>
        <p:txBody>
          <a:bodyPr>
            <a:normAutofit fontScale="62500" lnSpcReduction="20000"/>
          </a:bodyPr>
          <a:lstStyle/>
          <a:p>
            <a:pPr marL="109728" lvl="0" indent="0" algn="l" rtl="0">
              <a:lnSpc>
                <a:spcPct val="150000"/>
              </a:lnSpc>
              <a:spcBef>
                <a:spcPts val="0"/>
              </a:spcBef>
              <a:spcAft>
                <a:spcPts val="0"/>
              </a:spcAft>
              <a:buSzPts val="1904"/>
              <a:buNone/>
            </a:pPr>
            <a:r>
              <a:rPr lang="en-US" sz="2800" dirty="0"/>
              <a:t>Memorandum or memo report:  for internal communication within the organization</a:t>
            </a:r>
            <a:endParaRPr lang="en-US" dirty="0"/>
          </a:p>
          <a:p>
            <a:pPr marL="621792" lvl="1" indent="-228600" algn="l" rtl="0">
              <a:lnSpc>
                <a:spcPct val="150000"/>
              </a:lnSpc>
              <a:spcBef>
                <a:spcPts val="324"/>
              </a:spcBef>
              <a:spcAft>
                <a:spcPts val="0"/>
              </a:spcAft>
              <a:buSzPts val="2800"/>
              <a:buChar char="◦"/>
            </a:pPr>
            <a:r>
              <a:rPr lang="en-US" sz="2800" dirty="0"/>
              <a:t>Used to handle  routine business matters –passing information from one department to another – changes  made within the organization</a:t>
            </a:r>
            <a:endParaRPr lang="en-US" dirty="0"/>
          </a:p>
          <a:p>
            <a:pPr marL="621792" lvl="1" indent="-228600" algn="l" rtl="0">
              <a:lnSpc>
                <a:spcPct val="150000"/>
              </a:lnSpc>
              <a:spcBef>
                <a:spcPts val="324"/>
              </a:spcBef>
              <a:spcAft>
                <a:spcPts val="0"/>
              </a:spcAft>
              <a:buSzPts val="2800"/>
              <a:buChar char="◦"/>
            </a:pPr>
            <a:r>
              <a:rPr lang="en-US" sz="2800" dirty="0"/>
              <a:t>Permanent record of the internal operations of an organization</a:t>
            </a:r>
            <a:endParaRPr lang="en-US" dirty="0"/>
          </a:p>
          <a:p>
            <a:pPr marL="124968" indent="0">
              <a:buNone/>
            </a:pPr>
            <a:endParaRPr lang="en-US" dirty="0"/>
          </a:p>
        </p:txBody>
      </p:sp>
      <p:sp>
        <p:nvSpPr>
          <p:cNvPr id="12" name="Text Placeholder 11">
            <a:extLst>
              <a:ext uri="{FF2B5EF4-FFF2-40B4-BE49-F238E27FC236}">
                <a16:creationId xmlns:a16="http://schemas.microsoft.com/office/drawing/2014/main" id="{94C54049-6275-7E23-79A6-EBF5C3D7FB37}"/>
              </a:ext>
            </a:extLst>
          </p:cNvPr>
          <p:cNvSpPr>
            <a:spLocks noGrp="1"/>
          </p:cNvSpPr>
          <p:nvPr>
            <p:ph type="body" idx="4"/>
          </p:nvPr>
        </p:nvSpPr>
        <p:spPr/>
        <p:txBody>
          <a:bodyPr>
            <a:normAutofit fontScale="62500" lnSpcReduction="20000"/>
          </a:bodyPr>
          <a:lstStyle/>
          <a:p>
            <a:pPr marL="109728" lvl="0" indent="0" algn="l" rtl="0">
              <a:lnSpc>
                <a:spcPct val="150000"/>
              </a:lnSpc>
              <a:spcBef>
                <a:spcPts val="0"/>
              </a:spcBef>
              <a:spcAft>
                <a:spcPts val="0"/>
              </a:spcAft>
              <a:buSzPts val="1904"/>
              <a:buNone/>
            </a:pPr>
            <a:r>
              <a:rPr lang="en-US" sz="2800" dirty="0"/>
              <a:t>Letter Report: in the format of a letter.</a:t>
            </a:r>
            <a:endParaRPr lang="en-US" dirty="0"/>
          </a:p>
          <a:p>
            <a:pPr marL="621792" lvl="1" indent="-228600" algn="l" rtl="0">
              <a:lnSpc>
                <a:spcPct val="150000"/>
              </a:lnSpc>
              <a:spcBef>
                <a:spcPts val="324"/>
              </a:spcBef>
              <a:spcAft>
                <a:spcPts val="0"/>
              </a:spcAft>
              <a:buSzPts val="2800"/>
              <a:buChar char="◦"/>
            </a:pPr>
            <a:r>
              <a:rPr lang="en-US" sz="2800" dirty="0"/>
              <a:t>All parts of a business letter except the inside address</a:t>
            </a:r>
            <a:endParaRPr lang="en-US" dirty="0"/>
          </a:p>
          <a:p>
            <a:pPr marL="621792" lvl="1" indent="-228600" algn="l" rtl="0">
              <a:lnSpc>
                <a:spcPct val="150000"/>
              </a:lnSpc>
              <a:spcBef>
                <a:spcPts val="324"/>
              </a:spcBef>
              <a:spcAft>
                <a:spcPts val="0"/>
              </a:spcAft>
              <a:buSzPts val="2800"/>
              <a:buChar char="◦"/>
            </a:pPr>
            <a:r>
              <a:rPr lang="en-US" sz="2800" dirty="0"/>
              <a:t>Introduction, presenting facts, interpreting facts, and ending with a recommendation </a:t>
            </a:r>
            <a:endParaRPr lang="en-US" dirty="0"/>
          </a:p>
          <a:p>
            <a:pPr marL="621792" lvl="1" indent="-228600" algn="l" rtl="0">
              <a:lnSpc>
                <a:spcPct val="150000"/>
              </a:lnSpc>
              <a:spcBef>
                <a:spcPts val="324"/>
              </a:spcBef>
              <a:spcAft>
                <a:spcPts val="0"/>
              </a:spcAft>
              <a:buSzPts val="2800"/>
              <a:buChar char="◦"/>
            </a:pPr>
            <a:r>
              <a:rPr lang="en-US" sz="2800" dirty="0"/>
              <a:t>Personalized form of report – more formal when moving upward</a:t>
            </a:r>
            <a:endParaRPr lang="en-US" dirty="0"/>
          </a:p>
          <a:p>
            <a:pPr marL="124968" indent="0">
              <a:buNone/>
            </a:pPr>
            <a:endParaRPr lang="en-US" dirty="0"/>
          </a:p>
        </p:txBody>
      </p:sp>
      <p:sp>
        <p:nvSpPr>
          <p:cNvPr id="3" name="Slide Number Placeholder 2">
            <a:extLst>
              <a:ext uri="{FF2B5EF4-FFF2-40B4-BE49-F238E27FC236}">
                <a16:creationId xmlns:a16="http://schemas.microsoft.com/office/drawing/2014/main" id="{7A43496A-7996-DC4A-A9D6-996D4B638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29</a:t>
            </a:fld>
            <a:endParaRPr lang="en-US"/>
          </a:p>
        </p:txBody>
      </p:sp>
    </p:spTree>
    <p:extLst>
      <p:ext uri="{BB962C8B-B14F-4D97-AF65-F5344CB8AC3E}">
        <p14:creationId xmlns:p14="http://schemas.microsoft.com/office/powerpoint/2010/main" val="4047392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700"/>
              <a:buNone/>
            </a:pPr>
            <a:r>
              <a:rPr lang="en-US"/>
              <a:t>1.Technical communication – used in the functioning of an organisation - objective of convincing an audience and enables the completion of job tasks.</a:t>
            </a:r>
            <a:endParaRPr/>
          </a:p>
          <a:p>
            <a:pPr marL="0" lvl="0" indent="0" algn="l" rtl="0">
              <a:spcBef>
                <a:spcPts val="0"/>
              </a:spcBef>
              <a:spcAft>
                <a:spcPts val="0"/>
              </a:spcAft>
              <a:buClr>
                <a:schemeClr val="dk1"/>
              </a:buClr>
              <a:buSzPts val="2700"/>
              <a:buNone/>
            </a:pPr>
            <a:endParaRPr/>
          </a:p>
          <a:p>
            <a:pPr marL="0" lvl="0" indent="0" algn="l" rtl="0">
              <a:spcBef>
                <a:spcPts val="0"/>
              </a:spcBef>
              <a:spcAft>
                <a:spcPts val="0"/>
              </a:spcAft>
              <a:buClr>
                <a:schemeClr val="dk1"/>
              </a:buClr>
              <a:buSzPts val="2700"/>
              <a:buNone/>
            </a:pPr>
            <a:r>
              <a:rPr lang="en-US"/>
              <a:t>2.Technical Communication – Communication  with people from diverse educational and work backgrounds</a:t>
            </a:r>
            <a:endParaRPr/>
          </a:p>
          <a:p>
            <a:pPr marL="0" lvl="0" indent="0" algn="l" rtl="0">
              <a:spcBef>
                <a:spcPts val="0"/>
              </a:spcBef>
              <a:spcAft>
                <a:spcPts val="0"/>
              </a:spcAft>
              <a:buClr>
                <a:schemeClr val="dk1"/>
              </a:buClr>
              <a:buSzPts val="2700"/>
              <a:buNone/>
            </a:pPr>
            <a:endParaRPr/>
          </a:p>
          <a:p>
            <a:pPr marL="0" lvl="0" indent="0" algn="l" rtl="0">
              <a:spcBef>
                <a:spcPts val="0"/>
              </a:spcBef>
              <a:spcAft>
                <a:spcPts val="0"/>
              </a:spcAft>
              <a:buClr>
                <a:schemeClr val="dk1"/>
              </a:buClr>
              <a:buSzPts val="2700"/>
              <a:buNone/>
            </a:pPr>
            <a:r>
              <a:rPr lang="en-US"/>
              <a:t>3. Technical Communication - the readers focus only on those aspects which are relevant to their role in the organisation</a:t>
            </a:r>
            <a:endParaRPr/>
          </a:p>
          <a:p>
            <a:pPr marL="228600" lvl="0" indent="-57150" algn="l" rtl="0">
              <a:spcBef>
                <a:spcPts val="0"/>
              </a:spcBef>
              <a:spcAft>
                <a:spcPts val="0"/>
              </a:spcAft>
              <a:buClr>
                <a:schemeClr val="dk1"/>
              </a:buClr>
              <a:buSzPts val="2700"/>
              <a:buFont typeface="Garamond"/>
              <a:buNone/>
            </a:pPr>
            <a:endParaRPr/>
          </a:p>
          <a:p>
            <a:pPr marL="365760" lvl="0" indent="-139446" algn="l" rtl="0">
              <a:spcBef>
                <a:spcPts val="400"/>
              </a:spcBef>
              <a:spcAft>
                <a:spcPts val="0"/>
              </a:spcAft>
              <a:buSzPts val="1836"/>
              <a:buNone/>
            </a:pPr>
            <a:endParaRPr/>
          </a:p>
        </p:txBody>
      </p:sp>
      <p:sp>
        <p:nvSpPr>
          <p:cNvPr id="144" name="Google Shape;144;p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
        <p:nvSpPr>
          <p:cNvPr id="145" name="Google Shape;145;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Garamond"/>
              <a:buNone/>
            </a:pPr>
            <a:r>
              <a:rPr lang="en-US"/>
              <a:t>Technical Communication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ct val="100000"/>
              <a:buFont typeface="Garamond"/>
              <a:buNone/>
            </a:pPr>
            <a:r>
              <a:rPr lang="en-US"/>
              <a:t>Typical Technical Reports: Specific Types</a:t>
            </a:r>
            <a:endParaRPr/>
          </a:p>
        </p:txBody>
      </p:sp>
      <p:pic>
        <p:nvPicPr>
          <p:cNvPr id="459" name="Google Shape;459;p33"/>
          <p:cNvPicPr preferRelativeResize="0"/>
          <p:nvPr/>
        </p:nvPicPr>
        <p:blipFill rotWithShape="1">
          <a:blip r:embed="rId3">
            <a:alphaModFix/>
          </a:blip>
          <a:srcRect/>
          <a:stretch/>
        </p:blipFill>
        <p:spPr>
          <a:xfrm>
            <a:off x="457200" y="1676400"/>
            <a:ext cx="6953250" cy="4343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5"/>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Clr>
                <a:schemeClr val="accent1"/>
              </a:buClr>
              <a:buSzPts val="3000"/>
              <a:buFont typeface="Garamond"/>
              <a:buNone/>
            </a:pPr>
            <a:endParaRPr/>
          </a:p>
        </p:txBody>
      </p:sp>
      <p:sp>
        <p:nvSpPr>
          <p:cNvPr id="471" name="Google Shape;471;p35"/>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p>
            <a:pPr marL="0" marR="18288" lvl="0" indent="0" algn="r" rtl="0">
              <a:spcBef>
                <a:spcPts val="0"/>
              </a:spcBef>
              <a:spcAft>
                <a:spcPts val="0"/>
              </a:spcAft>
              <a:buSzPts val="952"/>
              <a:buNone/>
            </a:pPr>
            <a:endParaRPr/>
          </a:p>
        </p:txBody>
      </p:sp>
      <p:pic>
        <p:nvPicPr>
          <p:cNvPr id="472" name="Google Shape;472;p35" descr="http://image.slidesharecdn.com/typesofbusinessreports-110716010604-phpapp01/95/slide-27-728.jpg?cb=1310796490"/>
          <p:cNvPicPr preferRelativeResize="0">
            <a:picLocks noGrp="1"/>
          </p:cNvPicPr>
          <p:nvPr>
            <p:ph type="pic" idx="2"/>
          </p:nvPr>
        </p:nvPicPr>
        <p:blipFill rotWithShape="1">
          <a:blip r:embed="rId3">
            <a:alphaModFix/>
          </a:blip>
          <a:srcRect b="5633"/>
          <a:stretch/>
        </p:blipFill>
        <p:spPr>
          <a:xfrm>
            <a:off x="0" y="0"/>
            <a:ext cx="9144000" cy="6857999"/>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6"/>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Clr>
                <a:schemeClr val="accent1"/>
              </a:buClr>
              <a:buSzPts val="3000"/>
              <a:buFont typeface="Garamond"/>
              <a:buNone/>
            </a:pPr>
            <a:endParaRPr/>
          </a:p>
        </p:txBody>
      </p:sp>
      <p:sp>
        <p:nvSpPr>
          <p:cNvPr id="478" name="Google Shape;478;p36"/>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p>
            <a:pPr marL="0" marR="18288" lvl="0" indent="0" algn="r" rtl="0">
              <a:spcBef>
                <a:spcPts val="0"/>
              </a:spcBef>
              <a:spcAft>
                <a:spcPts val="0"/>
              </a:spcAft>
              <a:buSzPts val="952"/>
              <a:buNone/>
            </a:pPr>
            <a:endParaRPr/>
          </a:p>
        </p:txBody>
      </p:sp>
      <p:pic>
        <p:nvPicPr>
          <p:cNvPr id="479" name="Google Shape;479;p36" descr="http://image.slidesharecdn.com/typesofbusinessreports-110716010604-phpapp01/95/slide-28-728.jpg?cb=1310796490"/>
          <p:cNvPicPr preferRelativeResize="0">
            <a:picLocks noGrp="1"/>
          </p:cNvPicPr>
          <p:nvPr>
            <p:ph type="pic" idx="2"/>
          </p:nvPr>
        </p:nvPicPr>
        <p:blipFill rotWithShape="1">
          <a:blip r:embed="rId3">
            <a:alphaModFix/>
          </a:blip>
          <a:srcRect b="5633"/>
          <a:stretch/>
        </p:blipFill>
        <p:spPr>
          <a:xfrm>
            <a:off x="-98474" y="-112542"/>
            <a:ext cx="9242474" cy="6970542"/>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7"/>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Clr>
                <a:schemeClr val="accent1"/>
              </a:buClr>
              <a:buSzPts val="3000"/>
              <a:buFont typeface="Garamond"/>
              <a:buNone/>
            </a:pPr>
            <a:endParaRPr/>
          </a:p>
        </p:txBody>
      </p:sp>
      <p:sp>
        <p:nvSpPr>
          <p:cNvPr id="485" name="Google Shape;485;p37"/>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p>
            <a:pPr marL="0" marR="18288" lvl="0" indent="0" algn="r" rtl="0">
              <a:spcBef>
                <a:spcPts val="0"/>
              </a:spcBef>
              <a:spcAft>
                <a:spcPts val="0"/>
              </a:spcAft>
              <a:buSzPts val="952"/>
              <a:buNone/>
            </a:pPr>
            <a:endParaRPr/>
          </a:p>
        </p:txBody>
      </p:sp>
      <p:pic>
        <p:nvPicPr>
          <p:cNvPr id="486" name="Google Shape;486;p37" descr="http://image.slidesharecdn.com/typesofbusinessreports-110716010604-phpapp01/95/slide-29-728.jpg?cb=1310796490"/>
          <p:cNvPicPr preferRelativeResize="0">
            <a:picLocks noGrp="1"/>
          </p:cNvPicPr>
          <p:nvPr>
            <p:ph type="pic" idx="2"/>
          </p:nvPr>
        </p:nvPicPr>
        <p:blipFill rotWithShape="1">
          <a:blip r:embed="rId3">
            <a:alphaModFix/>
          </a:blip>
          <a:srcRect b="7484"/>
          <a:stretch/>
        </p:blipFill>
        <p:spPr>
          <a:xfrm>
            <a:off x="0" y="0"/>
            <a:ext cx="9144000" cy="685800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8"/>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Clr>
                <a:schemeClr val="accent1"/>
              </a:buClr>
              <a:buSzPts val="3000"/>
              <a:buFont typeface="Garamond"/>
              <a:buNone/>
            </a:pPr>
            <a:endParaRPr/>
          </a:p>
        </p:txBody>
      </p:sp>
      <p:sp>
        <p:nvSpPr>
          <p:cNvPr id="492" name="Google Shape;492;p38"/>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p>
            <a:pPr marL="0" marR="18288" lvl="0" indent="0" algn="r" rtl="0">
              <a:spcBef>
                <a:spcPts val="0"/>
              </a:spcBef>
              <a:spcAft>
                <a:spcPts val="0"/>
              </a:spcAft>
              <a:buSzPts val="952"/>
              <a:buNone/>
            </a:pPr>
            <a:endParaRPr/>
          </a:p>
        </p:txBody>
      </p:sp>
      <p:pic>
        <p:nvPicPr>
          <p:cNvPr id="493" name="Google Shape;493;p38" descr="http://image.slidesharecdn.com/typesofbusinessreports-110716010604-phpapp01/95/slide-39-728.jpg?cb=1310796490"/>
          <p:cNvPicPr preferRelativeResize="0">
            <a:picLocks noGrp="1"/>
          </p:cNvPicPr>
          <p:nvPr>
            <p:ph type="pic" idx="2"/>
          </p:nvPr>
        </p:nvPicPr>
        <p:blipFill rotWithShape="1">
          <a:blip r:embed="rId3">
            <a:alphaModFix/>
          </a:blip>
          <a:srcRect b="24216"/>
          <a:stretch/>
        </p:blipFill>
        <p:spPr>
          <a:xfrm>
            <a:off x="0" y="0"/>
            <a:ext cx="9144000" cy="685800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9"/>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Clr>
                <a:schemeClr val="accent1"/>
              </a:buClr>
              <a:buSzPts val="3000"/>
              <a:buFont typeface="Garamond"/>
              <a:buNone/>
            </a:pPr>
            <a:endParaRPr/>
          </a:p>
        </p:txBody>
      </p:sp>
      <p:sp>
        <p:nvSpPr>
          <p:cNvPr id="499" name="Google Shape;499;p39"/>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p>
            <a:pPr marL="0" marR="18288" lvl="0" indent="0" algn="r" rtl="0">
              <a:spcBef>
                <a:spcPts val="0"/>
              </a:spcBef>
              <a:spcAft>
                <a:spcPts val="0"/>
              </a:spcAft>
              <a:buSzPts val="952"/>
              <a:buNone/>
            </a:pPr>
            <a:endParaRPr/>
          </a:p>
        </p:txBody>
      </p:sp>
      <p:pic>
        <p:nvPicPr>
          <p:cNvPr id="500" name="Google Shape;500;p39" descr="http://image.slidesharecdn.com/typesofbusinessreports-110716010604-phpapp01/95/slide-40-728.jpg?cb=1310796490"/>
          <p:cNvPicPr preferRelativeResize="0">
            <a:picLocks noGrp="1"/>
          </p:cNvPicPr>
          <p:nvPr>
            <p:ph type="pic" idx="2"/>
          </p:nvPr>
        </p:nvPicPr>
        <p:blipFill rotWithShape="1">
          <a:blip r:embed="rId3">
            <a:alphaModFix/>
          </a:blip>
          <a:srcRect b="5633"/>
          <a:stretch/>
        </p:blipFill>
        <p:spPr>
          <a:xfrm>
            <a:off x="0" y="0"/>
            <a:ext cx="9144000" cy="6857999"/>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0"/>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Clr>
                <a:schemeClr val="accent1"/>
              </a:buClr>
              <a:buSzPts val="3000"/>
              <a:buFont typeface="Garamond"/>
              <a:buNone/>
            </a:pPr>
            <a:endParaRPr/>
          </a:p>
        </p:txBody>
      </p:sp>
      <p:sp>
        <p:nvSpPr>
          <p:cNvPr id="506" name="Google Shape;506;p40"/>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p>
            <a:pPr marL="0" marR="18288" lvl="0" indent="0" algn="r" rtl="0">
              <a:spcBef>
                <a:spcPts val="0"/>
              </a:spcBef>
              <a:spcAft>
                <a:spcPts val="0"/>
              </a:spcAft>
              <a:buSzPts val="952"/>
              <a:buNone/>
            </a:pPr>
            <a:endParaRPr/>
          </a:p>
        </p:txBody>
      </p:sp>
      <p:pic>
        <p:nvPicPr>
          <p:cNvPr id="507" name="Google Shape;507;p40" descr="http://image.slidesharecdn.com/typesofbusinessreports-110716010604-phpapp01/95/slide-42-728.jpg?cb=1310796490"/>
          <p:cNvPicPr preferRelativeResize="0">
            <a:picLocks noGrp="1"/>
          </p:cNvPicPr>
          <p:nvPr>
            <p:ph type="pic" idx="2"/>
          </p:nvPr>
        </p:nvPicPr>
        <p:blipFill rotWithShape="1">
          <a:blip r:embed="rId3">
            <a:alphaModFix/>
          </a:blip>
          <a:srcRect b="19861"/>
          <a:stretch/>
        </p:blipFill>
        <p:spPr>
          <a:xfrm>
            <a:off x="-140677" y="0"/>
            <a:ext cx="9284677" cy="6857999"/>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1"/>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Clr>
                <a:schemeClr val="accent1"/>
              </a:buClr>
              <a:buSzPts val="3000"/>
              <a:buFont typeface="Garamond"/>
              <a:buNone/>
            </a:pPr>
            <a:endParaRPr/>
          </a:p>
        </p:txBody>
      </p:sp>
      <p:sp>
        <p:nvSpPr>
          <p:cNvPr id="513" name="Google Shape;513;p41"/>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p>
            <a:pPr marL="0" marR="18288" lvl="0" indent="0" algn="r" rtl="0">
              <a:spcBef>
                <a:spcPts val="0"/>
              </a:spcBef>
              <a:spcAft>
                <a:spcPts val="0"/>
              </a:spcAft>
              <a:buSzPts val="952"/>
              <a:buNone/>
            </a:pPr>
            <a:endParaRPr/>
          </a:p>
        </p:txBody>
      </p:sp>
      <p:pic>
        <p:nvPicPr>
          <p:cNvPr id="514" name="Google Shape;514;p41" descr="http://image.slidesharecdn.com/typesofbusinessreports-110716010604-phpapp01/95/slide-45-728.jpg?cb=1310796490"/>
          <p:cNvPicPr preferRelativeResize="0">
            <a:picLocks noGrp="1"/>
          </p:cNvPicPr>
          <p:nvPr>
            <p:ph type="pic" idx="2"/>
          </p:nvPr>
        </p:nvPicPr>
        <p:blipFill rotWithShape="1">
          <a:blip r:embed="rId3">
            <a:alphaModFix/>
          </a:blip>
          <a:srcRect b="5633"/>
          <a:stretch/>
        </p:blipFill>
        <p:spPr>
          <a:xfrm>
            <a:off x="0" y="1"/>
            <a:ext cx="9144000" cy="685800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2"/>
          <p:cNvSpPr txBox="1">
            <a:spLocks noGrp="1"/>
          </p:cNvSpPr>
          <p:nvPr>
            <p:ph type="body" idx="1"/>
          </p:nvPr>
        </p:nvSpPr>
        <p:spPr>
          <a:xfrm>
            <a:off x="838200" y="1981200"/>
            <a:ext cx="8001000" cy="4114800"/>
          </a:xfrm>
          <a:prstGeom prst="rect">
            <a:avLst/>
          </a:prstGeom>
          <a:noFill/>
          <a:ln>
            <a:noFill/>
          </a:ln>
        </p:spPr>
        <p:txBody>
          <a:bodyPr spcFirstLastPara="1" wrap="square" lIns="91425" tIns="0" rIns="91425" bIns="45700" anchor="t" anchorCtr="0">
            <a:normAutofit/>
          </a:bodyPr>
          <a:lstStyle/>
          <a:p>
            <a:pPr marL="0" lvl="0" indent="-138176" algn="r" rtl="0">
              <a:spcBef>
                <a:spcPts val="0"/>
              </a:spcBef>
              <a:spcAft>
                <a:spcPts val="0"/>
              </a:spcAft>
              <a:buSzPts val="2176"/>
              <a:buChar char="•"/>
            </a:pPr>
            <a:r>
              <a:rPr lang="en-US" sz="3200">
                <a:solidFill>
                  <a:schemeClr val="lt1"/>
                </a:solidFill>
              </a:rPr>
              <a:t>Problem Statement</a:t>
            </a:r>
            <a:endParaRPr/>
          </a:p>
          <a:p>
            <a:pPr marL="0" lvl="0" indent="-138176" algn="r" rtl="0">
              <a:spcBef>
                <a:spcPts val="400"/>
              </a:spcBef>
              <a:spcAft>
                <a:spcPts val="0"/>
              </a:spcAft>
              <a:buSzPts val="2176"/>
              <a:buChar char="•"/>
            </a:pPr>
            <a:r>
              <a:rPr lang="en-US" sz="3200">
                <a:solidFill>
                  <a:schemeClr val="lt1"/>
                </a:solidFill>
              </a:rPr>
              <a:t>Alternative Solutions</a:t>
            </a:r>
            <a:endParaRPr/>
          </a:p>
          <a:p>
            <a:pPr marL="0" lvl="0" indent="-138176" algn="r" rtl="0">
              <a:spcBef>
                <a:spcPts val="400"/>
              </a:spcBef>
              <a:spcAft>
                <a:spcPts val="0"/>
              </a:spcAft>
              <a:buSzPts val="2176"/>
              <a:buChar char="•"/>
            </a:pPr>
            <a:r>
              <a:rPr lang="en-US" sz="3200">
                <a:solidFill>
                  <a:schemeClr val="lt1"/>
                </a:solidFill>
              </a:rPr>
              <a:t>Establish Criteria</a:t>
            </a:r>
            <a:endParaRPr/>
          </a:p>
          <a:p>
            <a:pPr marL="0" lvl="0" indent="-138176" algn="r" rtl="0">
              <a:spcBef>
                <a:spcPts val="400"/>
              </a:spcBef>
              <a:spcAft>
                <a:spcPts val="0"/>
              </a:spcAft>
              <a:buSzPts val="2176"/>
              <a:buChar char="•"/>
            </a:pPr>
            <a:r>
              <a:rPr lang="en-US" sz="3200">
                <a:solidFill>
                  <a:schemeClr val="lt1"/>
                </a:solidFill>
              </a:rPr>
              <a:t>Conclusions</a:t>
            </a:r>
            <a:endParaRPr/>
          </a:p>
          <a:p>
            <a:pPr marL="0" lvl="0" indent="-138176" algn="r" rtl="0">
              <a:spcBef>
                <a:spcPts val="400"/>
              </a:spcBef>
              <a:spcAft>
                <a:spcPts val="0"/>
              </a:spcAft>
              <a:buSzPts val="2176"/>
              <a:buChar char="•"/>
            </a:pPr>
            <a:r>
              <a:rPr lang="en-US" sz="3200">
                <a:solidFill>
                  <a:schemeClr val="lt1"/>
                </a:solidFill>
              </a:rPr>
              <a:t>Recommendations</a:t>
            </a:r>
            <a:endParaRPr/>
          </a:p>
          <a:p>
            <a:pPr marL="0" marR="18288" lvl="0" indent="0" algn="r" rtl="0">
              <a:spcBef>
                <a:spcPts val="400"/>
              </a:spcBef>
              <a:spcAft>
                <a:spcPts val="0"/>
              </a:spcAft>
              <a:buSzPts val="2176"/>
              <a:buNone/>
            </a:pPr>
            <a:endParaRPr sz="3200"/>
          </a:p>
        </p:txBody>
      </p:sp>
      <p:pic>
        <p:nvPicPr>
          <p:cNvPr id="520" name="Google Shape;520;p42" descr="http://image.slidesharecdn.com/typesofbusinessreports-110716010604-phpapp01/95/slide-46-728.jpg?cb=1310796490"/>
          <p:cNvPicPr preferRelativeResize="0">
            <a:picLocks noGrp="1"/>
          </p:cNvPicPr>
          <p:nvPr>
            <p:ph type="pic" idx="2"/>
          </p:nvPr>
        </p:nvPicPr>
        <p:blipFill rotWithShape="1">
          <a:blip r:embed="rId3">
            <a:alphaModFix/>
          </a:blip>
          <a:srcRect b="72401"/>
          <a:stretch/>
        </p:blipFill>
        <p:spPr>
          <a:xfrm>
            <a:off x="762000" y="381001"/>
            <a:ext cx="8077200" cy="990600"/>
          </a:xfrm>
          <a:prstGeom prst="rect">
            <a:avLst/>
          </a:prstGeom>
          <a:noFill/>
          <a:ln w="9525" cap="flat" cmpd="sng">
            <a:solidFill>
              <a:schemeClr val="dk1"/>
            </a:solidFill>
            <a:prstDash val="solid"/>
            <a:round/>
            <a:headEnd type="none" w="sm" len="sm"/>
            <a:tailEnd type="none" w="sm" len="sm"/>
          </a:ln>
        </p:spPr>
      </p:pic>
      <p:pic>
        <p:nvPicPr>
          <p:cNvPr id="521" name="Google Shape;521;p42" descr="C:\Documents and Settings\admin\Local Settings\Temporary Internet Files\Content.IE5\R6WKPSI5\MP900448645[1].jpg"/>
          <p:cNvPicPr preferRelativeResize="0"/>
          <p:nvPr/>
        </p:nvPicPr>
        <p:blipFill rotWithShape="1">
          <a:blip r:embed="rId4">
            <a:alphaModFix/>
          </a:blip>
          <a:srcRect/>
          <a:stretch/>
        </p:blipFill>
        <p:spPr>
          <a:xfrm>
            <a:off x="1600200" y="2362200"/>
            <a:ext cx="2438400" cy="2971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3"/>
          <p:cNvSpPr txBox="1">
            <a:spLocks noGrp="1"/>
          </p:cNvSpPr>
          <p:nvPr>
            <p:ph type="title"/>
          </p:nvPr>
        </p:nvSpPr>
        <p:spPr>
          <a:xfrm>
            <a:off x="761999" y="351692"/>
            <a:ext cx="6961163" cy="1083213"/>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Clr>
                <a:schemeClr val="accent1"/>
              </a:buClr>
              <a:buSzPct val="100000"/>
              <a:buFont typeface="Garamond"/>
              <a:buNone/>
            </a:pPr>
            <a:r>
              <a:rPr lang="en-US" dirty="0">
                <a:solidFill>
                  <a:schemeClr val="tx1"/>
                </a:solidFill>
              </a:rPr>
              <a:t>Research Reports/ Scientific Lab report</a:t>
            </a:r>
            <a:r>
              <a:rPr lang="en-US" dirty="0"/>
              <a:t>s</a:t>
            </a:r>
            <a:endParaRPr dirty="0"/>
          </a:p>
        </p:txBody>
      </p:sp>
      <p:sp>
        <p:nvSpPr>
          <p:cNvPr id="527" name="Google Shape;527;p43"/>
          <p:cNvSpPr txBox="1">
            <a:spLocks noGrp="1"/>
          </p:cNvSpPr>
          <p:nvPr>
            <p:ph type="body" idx="1"/>
          </p:nvPr>
        </p:nvSpPr>
        <p:spPr>
          <a:xfrm>
            <a:off x="2785404" y="1181687"/>
            <a:ext cx="2644726" cy="2405575"/>
          </a:xfrm>
          <a:prstGeom prst="rect">
            <a:avLst/>
          </a:prstGeom>
          <a:noFill/>
          <a:ln>
            <a:noFill/>
          </a:ln>
        </p:spPr>
        <p:txBody>
          <a:bodyPr spcFirstLastPara="1" wrap="square" lIns="91425" tIns="0" rIns="91425" bIns="45700" anchor="t" anchorCtr="0">
            <a:normAutofit/>
          </a:bodyPr>
          <a:lstStyle/>
          <a:p>
            <a:pPr marL="0" lvl="0" indent="0" algn="r" rtl="0">
              <a:spcBef>
                <a:spcPts val="0"/>
              </a:spcBef>
              <a:spcAft>
                <a:spcPts val="0"/>
              </a:spcAft>
              <a:buSzPts val="1360"/>
              <a:buNone/>
            </a:pPr>
            <a:r>
              <a:rPr lang="en-US" sz="2800" dirty="0">
                <a:solidFill>
                  <a:schemeClr val="bg1"/>
                </a:solidFill>
              </a:rPr>
              <a:t>Introduction</a:t>
            </a:r>
            <a:endParaRPr sz="2800" dirty="0">
              <a:solidFill>
                <a:schemeClr val="bg1"/>
              </a:solidFill>
            </a:endParaRPr>
          </a:p>
          <a:p>
            <a:pPr marL="0" lvl="0" indent="0" algn="r" rtl="0">
              <a:spcBef>
                <a:spcPts val="400"/>
              </a:spcBef>
              <a:spcAft>
                <a:spcPts val="0"/>
              </a:spcAft>
              <a:buSzPts val="1360"/>
              <a:buNone/>
            </a:pPr>
            <a:r>
              <a:rPr lang="en-US" sz="2800" dirty="0">
                <a:solidFill>
                  <a:schemeClr val="lt1"/>
                </a:solidFill>
              </a:rPr>
              <a:t>Methods</a:t>
            </a:r>
            <a:endParaRPr sz="2800" dirty="0"/>
          </a:p>
          <a:p>
            <a:pPr marL="0" lvl="0" indent="0" algn="r" rtl="0">
              <a:spcBef>
                <a:spcPts val="400"/>
              </a:spcBef>
              <a:spcAft>
                <a:spcPts val="0"/>
              </a:spcAft>
              <a:buSzPts val="1360"/>
              <a:buNone/>
            </a:pPr>
            <a:r>
              <a:rPr lang="en-US" sz="2800" dirty="0">
                <a:solidFill>
                  <a:schemeClr val="lt1"/>
                </a:solidFill>
              </a:rPr>
              <a:t>Results</a:t>
            </a:r>
            <a:endParaRPr sz="2800" dirty="0"/>
          </a:p>
          <a:p>
            <a:pPr marL="0" lvl="0" indent="0" algn="r" rtl="0">
              <a:spcBef>
                <a:spcPts val="400"/>
              </a:spcBef>
              <a:spcAft>
                <a:spcPts val="0"/>
              </a:spcAft>
              <a:buSzPts val="1360"/>
              <a:buNone/>
            </a:pPr>
            <a:r>
              <a:rPr lang="en-US" sz="2800" dirty="0">
                <a:solidFill>
                  <a:schemeClr val="lt1"/>
                </a:solidFill>
              </a:rPr>
              <a:t>Discussion</a:t>
            </a:r>
            <a:endParaRPr sz="2800" dirty="0"/>
          </a:p>
          <a:p>
            <a:pPr marL="0" lvl="0" indent="0" algn="r" rtl="0">
              <a:spcBef>
                <a:spcPts val="400"/>
              </a:spcBef>
              <a:spcAft>
                <a:spcPts val="0"/>
              </a:spcAft>
              <a:buSzPts val="1360"/>
              <a:buNone/>
            </a:pPr>
            <a:r>
              <a:rPr lang="en-US" sz="2800" dirty="0">
                <a:solidFill>
                  <a:schemeClr val="lt1"/>
                </a:solidFill>
              </a:rPr>
              <a:t>Conclusion</a:t>
            </a:r>
            <a:endParaRPr sz="2800" dirty="0"/>
          </a:p>
          <a:p>
            <a:pPr marL="0" marR="18288" lvl="0" indent="0" algn="r" rtl="0">
              <a:spcBef>
                <a:spcPts val="400"/>
              </a:spcBef>
              <a:spcAft>
                <a:spcPts val="0"/>
              </a:spcAft>
              <a:buSzPts val="952"/>
              <a:buNone/>
            </a:pPr>
            <a:endParaRPr dirty="0">
              <a:solidFill>
                <a:schemeClr val="lt1"/>
              </a:solidFill>
            </a:endParaRPr>
          </a:p>
        </p:txBody>
      </p:sp>
      <p:pic>
        <p:nvPicPr>
          <p:cNvPr id="528" name="Google Shape;528;p43" descr="http://image.slidesharecdn.com/typesofbusinessreports-110716010604-phpapp01/95/slide-50-728.jpg?cb=1310796490"/>
          <p:cNvPicPr preferRelativeResize="0"/>
          <p:nvPr/>
        </p:nvPicPr>
        <p:blipFill rotWithShape="1">
          <a:blip r:embed="rId3">
            <a:alphaModFix/>
          </a:blip>
          <a:srcRect b="7484"/>
          <a:stretch/>
        </p:blipFill>
        <p:spPr>
          <a:xfrm>
            <a:off x="0" y="4114800"/>
            <a:ext cx="9143999" cy="2743200"/>
          </a:xfrm>
          <a:prstGeom prst="rect">
            <a:avLst/>
          </a:prstGeom>
          <a:noFill/>
          <a:ln w="107950" cap="flat" cmpd="sng">
            <a:solidFill>
              <a:srgbClr val="FFFFFF"/>
            </a:solidFill>
            <a:prstDash val="solid"/>
            <a:miter lim="800000"/>
            <a:headEnd type="none" w="sm" len="sm"/>
            <a:tailEnd type="none" w="sm" len="sm"/>
          </a:ln>
          <a:effectLst>
            <a:outerShdw blurRad="44450" dist="3810" dir="5400000" algn="tl" rotWithShape="0">
              <a:srgbClr val="000000">
                <a:alpha val="6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4"/>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700"/>
              <a:buNone/>
            </a:pPr>
            <a:r>
              <a:rPr lang="en-US"/>
              <a:t>4. Technical Communication - creates legal liabilities for the writer and the audience </a:t>
            </a:r>
            <a:endParaRPr/>
          </a:p>
          <a:p>
            <a:pPr marL="0" lvl="0" indent="0" algn="l" rtl="0">
              <a:spcBef>
                <a:spcPts val="0"/>
              </a:spcBef>
              <a:spcAft>
                <a:spcPts val="0"/>
              </a:spcAft>
              <a:buClr>
                <a:schemeClr val="dk1"/>
              </a:buClr>
              <a:buSzPts val="2700"/>
              <a:buNone/>
            </a:pPr>
            <a:endParaRPr/>
          </a:p>
          <a:p>
            <a:pPr marL="0" lvl="0" indent="0" algn="l" rtl="0">
              <a:spcBef>
                <a:spcPts val="0"/>
              </a:spcBef>
              <a:spcAft>
                <a:spcPts val="0"/>
              </a:spcAft>
              <a:buClr>
                <a:schemeClr val="dk1"/>
              </a:buClr>
              <a:buSzPts val="2700"/>
              <a:buNone/>
            </a:pPr>
            <a:r>
              <a:rPr lang="en-US"/>
              <a:t>5. Technical or professional communication comprises of a wider variety: email, memos, proposals, progress reports, feasibility studies, speeches, training procedures, news releases, user documentation, budgets, evaluations etc.  				(Houp et al 2006. pp. 6-8).</a:t>
            </a:r>
            <a:endParaRPr/>
          </a:p>
          <a:p>
            <a:pPr marL="365760" lvl="0" indent="-139446" algn="l" rtl="0">
              <a:spcBef>
                <a:spcPts val="400"/>
              </a:spcBef>
              <a:spcAft>
                <a:spcPts val="0"/>
              </a:spcAft>
              <a:buSzPts val="1836"/>
              <a:buNone/>
            </a:pPr>
            <a:endParaRPr/>
          </a:p>
        </p:txBody>
      </p:sp>
      <p:sp>
        <p:nvSpPr>
          <p:cNvPr id="151" name="Google Shape;151;p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
        <p:nvSpPr>
          <p:cNvPr id="152" name="Google Shape;15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Garamond"/>
              <a:buNone/>
            </a:pPr>
            <a:r>
              <a:rPr lang="en-US"/>
              <a:t>Technical Communication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533400"/>
          <a:ext cx="7924800" cy="47048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228600" y="0"/>
            <a:ext cx="8686800" cy="1143000"/>
          </a:xfrm>
        </p:spPr>
        <p:txBody>
          <a:bodyPr>
            <a:normAutofit/>
          </a:bodyPr>
          <a:lstStyle/>
          <a:p>
            <a:r>
              <a:rPr lang="en-GB" sz="2800" dirty="0"/>
              <a:t>Technical  /Professional Communication</a:t>
            </a:r>
          </a:p>
        </p:txBody>
      </p:sp>
      <p:sp>
        <p:nvSpPr>
          <p:cNvPr id="2" name="Slide Number Placeholder 1"/>
          <p:cNvSpPr>
            <a:spLocks noGrp="1"/>
          </p:cNvSpPr>
          <p:nvPr>
            <p:ph type="sldNum" sz="quarter" idx="12"/>
          </p:nvPr>
        </p:nvSpPr>
        <p:spPr/>
        <p:txBody>
          <a:bodyPr/>
          <a:lstStyle/>
          <a:p>
            <a:fld id="{1A9AE2D4-4DA1-43B2-A745-07D219ED4A4E}" type="slidenum">
              <a:rPr lang="en-US" smtClean="0"/>
              <a:pPr/>
              <a:t>5</a:t>
            </a:fld>
            <a:endParaRPr lang="en-US"/>
          </a:p>
        </p:txBody>
      </p:sp>
    </p:spTree>
    <p:extLst>
      <p:ext uri="{BB962C8B-B14F-4D97-AF65-F5344CB8AC3E}">
        <p14:creationId xmlns:p14="http://schemas.microsoft.com/office/powerpoint/2010/main" val="345944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6"/>
          <p:cNvSpPr txBox="1">
            <a:spLocks noGrp="1"/>
          </p:cNvSpPr>
          <p:nvPr>
            <p:ph type="body" idx="1"/>
          </p:nvPr>
        </p:nvSpPr>
        <p:spPr>
          <a:xfrm>
            <a:off x="457200" y="1095555"/>
            <a:ext cx="8229600" cy="5000445"/>
          </a:xfrm>
          <a:prstGeom prst="rect">
            <a:avLst/>
          </a:prstGeom>
          <a:noFill/>
          <a:ln>
            <a:noFill/>
          </a:ln>
        </p:spPr>
        <p:txBody>
          <a:bodyPr spcFirstLastPara="1" wrap="square" lIns="91425" tIns="45700" rIns="91425" bIns="45700" anchor="t" anchorCtr="0">
            <a:noAutofit/>
          </a:bodyPr>
          <a:lstStyle/>
          <a:p>
            <a:pPr marL="365760" lvl="0" indent="-256032" algn="l" rtl="0">
              <a:lnSpc>
                <a:spcPct val="150000"/>
              </a:lnSpc>
              <a:spcBef>
                <a:spcPts val="0"/>
              </a:spcBef>
              <a:spcAft>
                <a:spcPts val="0"/>
              </a:spcAft>
              <a:buSzPts val="1632"/>
              <a:buChar char="🞂"/>
            </a:pPr>
            <a:r>
              <a:rPr lang="en-US" sz="2400"/>
              <a:t>“Reportare” – to carry back – “re”- back  “Portare” - to carry</a:t>
            </a:r>
            <a:endParaRPr/>
          </a:p>
          <a:p>
            <a:pPr marL="621792" lvl="1" indent="-228600" algn="l" rtl="0">
              <a:lnSpc>
                <a:spcPct val="150000"/>
              </a:lnSpc>
              <a:spcBef>
                <a:spcPts val="324"/>
              </a:spcBef>
              <a:spcAft>
                <a:spcPts val="0"/>
              </a:spcAft>
              <a:buSzPts val="2400"/>
              <a:buChar char="◦"/>
            </a:pPr>
            <a:r>
              <a:rPr lang="en-US" sz="2400"/>
              <a:t>Description of an event  carried back to someone who was not present in the scene.</a:t>
            </a:r>
            <a:endParaRPr/>
          </a:p>
          <a:p>
            <a:pPr marL="621792" lvl="1" indent="-228600" algn="l" rtl="0">
              <a:lnSpc>
                <a:spcPct val="150000"/>
              </a:lnSpc>
              <a:spcBef>
                <a:spcPts val="324"/>
              </a:spcBef>
              <a:spcAft>
                <a:spcPts val="0"/>
              </a:spcAft>
              <a:buSzPts val="2400"/>
              <a:buChar char="◦"/>
            </a:pPr>
            <a:r>
              <a:rPr lang="en-US" sz="2400"/>
              <a:t>An account of something –usually an answer to a question  or a demand from some other person for information </a:t>
            </a:r>
            <a:endParaRPr/>
          </a:p>
          <a:p>
            <a:pPr marL="365760" lvl="0" indent="-256032" algn="l" rtl="0">
              <a:lnSpc>
                <a:spcPct val="150000"/>
              </a:lnSpc>
              <a:spcBef>
                <a:spcPts val="400"/>
              </a:spcBef>
              <a:spcAft>
                <a:spcPts val="0"/>
              </a:spcAft>
              <a:buSzPts val="1904"/>
              <a:buChar char="🞂"/>
            </a:pPr>
            <a:r>
              <a:rPr lang="en-US" sz="2800"/>
              <a:t>Examples:</a:t>
            </a:r>
            <a:endParaRPr/>
          </a:p>
          <a:p>
            <a:pPr marL="621792" lvl="1" indent="-228600" algn="l" rtl="0">
              <a:spcBef>
                <a:spcPts val="324"/>
              </a:spcBef>
              <a:spcAft>
                <a:spcPts val="0"/>
              </a:spcAft>
              <a:buSzPts val="2400"/>
              <a:buChar char="◦"/>
            </a:pPr>
            <a:r>
              <a:rPr lang="en-US" sz="2400"/>
              <a:t>A nurse reporting to the doctor</a:t>
            </a:r>
            <a:endParaRPr/>
          </a:p>
          <a:p>
            <a:pPr marL="621792" lvl="1" indent="-228600" algn="l" rtl="0">
              <a:spcBef>
                <a:spcPts val="324"/>
              </a:spcBef>
              <a:spcAft>
                <a:spcPts val="0"/>
              </a:spcAft>
              <a:buSzPts val="2400"/>
              <a:buChar char="◦"/>
            </a:pPr>
            <a:r>
              <a:rPr lang="en-US" sz="2400"/>
              <a:t>Foreman reporting to the engineer</a:t>
            </a:r>
            <a:endParaRPr/>
          </a:p>
          <a:p>
            <a:pPr marL="621792" lvl="1" indent="-228600" algn="l" rtl="0">
              <a:spcBef>
                <a:spcPts val="324"/>
              </a:spcBef>
              <a:spcAft>
                <a:spcPts val="0"/>
              </a:spcAft>
              <a:buSzPts val="2400"/>
              <a:buChar char="◦"/>
            </a:pPr>
            <a:r>
              <a:rPr lang="en-US" sz="2400"/>
              <a:t>Committees set up by the government</a:t>
            </a:r>
            <a:endParaRPr/>
          </a:p>
        </p:txBody>
      </p:sp>
      <p:sp>
        <p:nvSpPr>
          <p:cNvPr id="185" name="Google Shape;185;p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Garamond"/>
              <a:buNone/>
            </a:pPr>
            <a:r>
              <a:rPr lang="en-US"/>
              <a:t>Reports </a:t>
            </a:r>
            <a:endParaRPr/>
          </a:p>
        </p:txBody>
      </p:sp>
      <p:sp>
        <p:nvSpPr>
          <p:cNvPr id="186" name="Google Shape;186;p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7"/>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904"/>
              <a:buChar char="🞂"/>
            </a:pPr>
            <a:r>
              <a:rPr lang="en-US" sz="2800"/>
              <a:t>A written report – a piece of factual writing based on evidence, containing organized information and / or analysis of a particular topic </a:t>
            </a:r>
            <a:endParaRPr/>
          </a:p>
          <a:p>
            <a:pPr marL="0" lvl="0" indent="0" algn="l" rtl="0">
              <a:spcBef>
                <a:spcPts val="400"/>
              </a:spcBef>
              <a:spcAft>
                <a:spcPts val="0"/>
              </a:spcAft>
              <a:buSzPts val="1904"/>
              <a:buNone/>
            </a:pPr>
            <a:endParaRPr sz="2800"/>
          </a:p>
          <a:p>
            <a:pPr marL="365760" lvl="0" indent="-256032" algn="l" rtl="0">
              <a:spcBef>
                <a:spcPts val="400"/>
              </a:spcBef>
              <a:spcAft>
                <a:spcPts val="0"/>
              </a:spcAft>
              <a:buSzPts val="1904"/>
              <a:buChar char="🞂"/>
            </a:pPr>
            <a:r>
              <a:rPr lang="en-US" sz="2800"/>
              <a:t>Major form of technical/ business/professional communication</a:t>
            </a:r>
            <a:endParaRPr/>
          </a:p>
          <a:p>
            <a:pPr marL="109728" lvl="0" indent="0" algn="l" rtl="0">
              <a:spcBef>
                <a:spcPts val="400"/>
              </a:spcBef>
              <a:spcAft>
                <a:spcPts val="0"/>
              </a:spcAft>
              <a:buSzPts val="1904"/>
              <a:buNone/>
            </a:pPr>
            <a:endParaRPr sz="2800"/>
          </a:p>
        </p:txBody>
      </p:sp>
      <p:sp>
        <p:nvSpPr>
          <p:cNvPr id="193" name="Google Shape;193;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Garamond"/>
              <a:buNone/>
            </a:pPr>
            <a:r>
              <a:rPr lang="en-US"/>
              <a:t> Written Reports</a:t>
            </a:r>
            <a:endParaRPr/>
          </a:p>
        </p:txBody>
      </p:sp>
      <p:sp>
        <p:nvSpPr>
          <p:cNvPr id="194" name="Google Shape;194;p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8"/>
          <p:cNvSpPr txBox="1">
            <a:spLocks noGrp="1"/>
          </p:cNvSpPr>
          <p:nvPr>
            <p:ph type="body" idx="1"/>
          </p:nvPr>
        </p:nvSpPr>
        <p:spPr>
          <a:xfrm>
            <a:off x="457200" y="1066800"/>
            <a:ext cx="8229600" cy="5029200"/>
          </a:xfrm>
          <a:prstGeom prst="rect">
            <a:avLst/>
          </a:prstGeom>
          <a:noFill/>
          <a:ln>
            <a:noFill/>
          </a:ln>
        </p:spPr>
        <p:txBody>
          <a:bodyPr spcFirstLastPara="1" wrap="square" lIns="91425" tIns="45700" rIns="91425" bIns="45700" anchor="t" anchorCtr="0">
            <a:noAutofit/>
          </a:bodyPr>
          <a:lstStyle/>
          <a:p>
            <a:pPr marL="365760" lvl="0" indent="-135128" algn="l" rtl="0">
              <a:spcBef>
                <a:spcPts val="0"/>
              </a:spcBef>
              <a:spcAft>
                <a:spcPts val="0"/>
              </a:spcAft>
              <a:buSzPts val="1904"/>
              <a:buNone/>
            </a:pPr>
            <a:endParaRPr sz="2800" dirty="0"/>
          </a:p>
          <a:p>
            <a:pPr marL="109728" lvl="0" indent="0" algn="l" rtl="0">
              <a:spcBef>
                <a:spcPts val="400"/>
              </a:spcBef>
              <a:spcAft>
                <a:spcPts val="0"/>
              </a:spcAft>
              <a:buSzPts val="1904"/>
              <a:buNone/>
            </a:pPr>
            <a:r>
              <a:rPr lang="en-US" sz="2800" dirty="0"/>
              <a:t>A formal report could be:</a:t>
            </a:r>
            <a:endParaRPr dirty="0"/>
          </a:p>
          <a:p>
            <a:pPr marL="621792" lvl="1" indent="-228600" algn="l" rtl="0">
              <a:spcBef>
                <a:spcPts val="324"/>
              </a:spcBef>
              <a:spcAft>
                <a:spcPts val="0"/>
              </a:spcAft>
              <a:buSzPts val="2800"/>
              <a:buChar char="◦"/>
            </a:pPr>
            <a:r>
              <a:rPr lang="en-US" sz="2800" dirty="0"/>
              <a:t>Informative: a written statement of the facts of the situation, project, process or test. </a:t>
            </a:r>
            <a:endParaRPr dirty="0"/>
          </a:p>
          <a:p>
            <a:pPr marL="621792" lvl="1" indent="-228600" algn="l" rtl="0">
              <a:spcBef>
                <a:spcPts val="324"/>
              </a:spcBef>
              <a:spcAft>
                <a:spcPts val="0"/>
              </a:spcAft>
              <a:buSzPts val="2800"/>
              <a:buChar char="◦"/>
            </a:pPr>
            <a:r>
              <a:rPr lang="en-US" sz="2800" dirty="0"/>
              <a:t>Analytical: interprets or reflects information</a:t>
            </a:r>
            <a:endParaRPr dirty="0"/>
          </a:p>
          <a:p>
            <a:pPr marL="859536" lvl="2" indent="-228600" algn="l" rtl="0">
              <a:spcBef>
                <a:spcPts val="350"/>
              </a:spcBef>
              <a:spcAft>
                <a:spcPts val="0"/>
              </a:spcAft>
              <a:buSzPts val="2800"/>
              <a:buChar char="●"/>
            </a:pPr>
            <a:r>
              <a:rPr lang="en-US" sz="2800" dirty="0"/>
              <a:t>does both</a:t>
            </a:r>
            <a:endParaRPr dirty="0"/>
          </a:p>
          <a:p>
            <a:pPr marL="859536" lvl="2" indent="-50800" algn="l" rtl="0">
              <a:spcBef>
                <a:spcPts val="350"/>
              </a:spcBef>
              <a:spcAft>
                <a:spcPts val="0"/>
              </a:spcAft>
              <a:buSzPts val="2800"/>
              <a:buNone/>
            </a:pPr>
            <a:endParaRPr sz="2800" dirty="0"/>
          </a:p>
          <a:p>
            <a:pPr marL="109728" lvl="0" indent="0" algn="l" rtl="0">
              <a:spcBef>
                <a:spcPts val="400"/>
              </a:spcBef>
              <a:spcAft>
                <a:spcPts val="0"/>
              </a:spcAft>
              <a:buSzPts val="1904"/>
              <a:buNone/>
            </a:pPr>
            <a:r>
              <a:rPr lang="en-US" sz="2800" dirty="0"/>
              <a:t>Importantly: While a report may have conclusions, propositions, or even a call to action, </a:t>
            </a:r>
            <a:r>
              <a:rPr lang="en-US" sz="2800" b="1" i="1" dirty="0"/>
              <a:t>the demonstration of the analysis </a:t>
            </a:r>
            <a:r>
              <a:rPr lang="en-US" sz="2800" b="1" dirty="0"/>
              <a:t>is the primary function</a:t>
            </a:r>
            <a:endParaRPr sz="2800" dirty="0"/>
          </a:p>
          <a:p>
            <a:pPr marL="365760" lvl="0" indent="-135128" algn="l" rtl="0">
              <a:spcBef>
                <a:spcPts val="400"/>
              </a:spcBef>
              <a:spcAft>
                <a:spcPts val="0"/>
              </a:spcAft>
              <a:buSzPts val="1904"/>
              <a:buNone/>
            </a:pPr>
            <a:endParaRPr sz="2800" dirty="0"/>
          </a:p>
        </p:txBody>
      </p:sp>
      <p:sp>
        <p:nvSpPr>
          <p:cNvPr id="201" name="Google Shape;201;p8"/>
          <p:cNvSpPr txBox="1">
            <a:spLocks noGrp="1"/>
          </p:cNvSpPr>
          <p:nvPr>
            <p:ph type="title"/>
          </p:nvPr>
        </p:nvSpPr>
        <p:spPr>
          <a:xfrm>
            <a:off x="457200" y="80513"/>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Garamond"/>
              <a:buNone/>
            </a:pPr>
            <a:r>
              <a:rPr lang="en-US"/>
              <a:t>Technical Report </a:t>
            </a:r>
            <a:endParaRPr/>
          </a:p>
        </p:txBody>
      </p:sp>
      <p:sp>
        <p:nvSpPr>
          <p:cNvPr id="202" name="Google Shape;202;p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9"/>
          <p:cNvSpPr txBox="1">
            <a:spLocks noGrp="1"/>
          </p:cNvSpPr>
          <p:nvPr>
            <p:ph type="body" idx="1"/>
          </p:nvPr>
        </p:nvSpPr>
        <p:spPr>
          <a:xfrm>
            <a:off x="533400" y="1066800"/>
            <a:ext cx="8229600" cy="4525963"/>
          </a:xfrm>
          <a:prstGeom prst="rect">
            <a:avLst/>
          </a:prstGeom>
          <a:noFill/>
          <a:ln>
            <a:noFill/>
          </a:ln>
        </p:spPr>
        <p:txBody>
          <a:bodyPr spcFirstLastPara="1" wrap="square" lIns="91425" tIns="45700" rIns="91425" bIns="45700" anchor="t" anchorCtr="0">
            <a:noAutofit/>
          </a:bodyPr>
          <a:lstStyle/>
          <a:p>
            <a:pPr marL="109728" lvl="0" indent="0" algn="l" rtl="0">
              <a:lnSpc>
                <a:spcPct val="150000"/>
              </a:lnSpc>
              <a:spcBef>
                <a:spcPts val="0"/>
              </a:spcBef>
              <a:spcAft>
                <a:spcPts val="0"/>
              </a:spcAft>
              <a:buSzPts val="1632"/>
              <a:buNone/>
            </a:pPr>
            <a:r>
              <a:rPr lang="en-US" sz="2400" dirty="0"/>
              <a:t>Tangible product of professional communication</a:t>
            </a:r>
            <a:endParaRPr dirty="0"/>
          </a:p>
          <a:p>
            <a:pPr marL="621792" lvl="1" indent="-228600" algn="l" rtl="0">
              <a:lnSpc>
                <a:spcPct val="150000"/>
              </a:lnSpc>
              <a:spcBef>
                <a:spcPts val="324"/>
              </a:spcBef>
              <a:spcAft>
                <a:spcPts val="0"/>
              </a:spcAft>
              <a:buSzPts val="2400"/>
              <a:buChar char="◦"/>
            </a:pPr>
            <a:r>
              <a:rPr lang="en-US" sz="2400" dirty="0"/>
              <a:t>Important means of information dissemination</a:t>
            </a:r>
            <a:endParaRPr dirty="0"/>
          </a:p>
          <a:p>
            <a:pPr marL="621792" lvl="1" indent="-228600" algn="l" rtl="0">
              <a:spcBef>
                <a:spcPts val="324"/>
              </a:spcBef>
              <a:spcAft>
                <a:spcPts val="0"/>
              </a:spcAft>
              <a:buSzPts val="2400"/>
              <a:buChar char="◦"/>
            </a:pPr>
            <a:r>
              <a:rPr lang="en-US" sz="2400" dirty="0"/>
              <a:t>Serve as a valuable repository of information</a:t>
            </a:r>
            <a:endParaRPr dirty="0"/>
          </a:p>
          <a:p>
            <a:pPr marL="621792" lvl="1" indent="-76200" algn="l" rtl="0">
              <a:lnSpc>
                <a:spcPct val="150000"/>
              </a:lnSpc>
              <a:spcBef>
                <a:spcPts val="324"/>
              </a:spcBef>
              <a:spcAft>
                <a:spcPts val="0"/>
              </a:spcAft>
              <a:buSzPts val="2400"/>
              <a:buNone/>
            </a:pPr>
            <a:endParaRPr sz="2400" dirty="0"/>
          </a:p>
          <a:p>
            <a:pPr marL="109728" lvl="0" indent="0" algn="l" rtl="0">
              <a:lnSpc>
                <a:spcPct val="150000"/>
              </a:lnSpc>
              <a:spcBef>
                <a:spcPts val="400"/>
              </a:spcBef>
              <a:spcAft>
                <a:spcPts val="0"/>
              </a:spcAft>
              <a:buSzPts val="1632"/>
              <a:buNone/>
            </a:pPr>
            <a:r>
              <a:rPr lang="en-US" sz="2400" dirty="0"/>
              <a:t>Enables systematic decision-making and problem solving in organizations</a:t>
            </a:r>
            <a:endParaRPr dirty="0"/>
          </a:p>
          <a:p>
            <a:pPr marL="621792" lvl="1" indent="-228600" algn="l" rtl="0">
              <a:lnSpc>
                <a:spcPct val="150000"/>
              </a:lnSpc>
              <a:spcBef>
                <a:spcPts val="324"/>
              </a:spcBef>
              <a:spcAft>
                <a:spcPts val="0"/>
              </a:spcAft>
              <a:buSzPts val="2400"/>
              <a:buChar char="◦"/>
            </a:pPr>
            <a:r>
              <a:rPr lang="en-US" sz="2400" dirty="0"/>
              <a:t>Reveal gaps in thinking </a:t>
            </a:r>
            <a:endParaRPr dirty="0"/>
          </a:p>
          <a:p>
            <a:pPr marL="621792" lvl="1" indent="-228600" algn="l" rtl="0">
              <a:lnSpc>
                <a:spcPct val="150000"/>
              </a:lnSpc>
              <a:spcBef>
                <a:spcPts val="324"/>
              </a:spcBef>
              <a:spcAft>
                <a:spcPts val="0"/>
              </a:spcAft>
              <a:buSzPts val="2400"/>
              <a:buChar char="◦"/>
            </a:pPr>
            <a:r>
              <a:rPr lang="en-US" sz="2400" dirty="0"/>
              <a:t>Helps in planning new ventures </a:t>
            </a:r>
            <a:endParaRPr dirty="0"/>
          </a:p>
          <a:p>
            <a:pPr marL="0" lvl="0" indent="0" algn="l" rtl="0">
              <a:lnSpc>
                <a:spcPct val="150000"/>
              </a:lnSpc>
              <a:spcBef>
                <a:spcPts val="400"/>
              </a:spcBef>
              <a:spcAft>
                <a:spcPts val="0"/>
              </a:spcAft>
              <a:buSzPts val="1632"/>
              <a:buNone/>
            </a:pPr>
            <a:endParaRPr sz="2400" dirty="0"/>
          </a:p>
        </p:txBody>
      </p:sp>
      <p:sp>
        <p:nvSpPr>
          <p:cNvPr id="208" name="Google Shape;208;p9"/>
          <p:cNvSpPr txBox="1">
            <a:spLocks noGrp="1"/>
          </p:cNvSpPr>
          <p:nvPr>
            <p:ph type="title"/>
          </p:nvPr>
        </p:nvSpPr>
        <p:spPr>
          <a:xfrm>
            <a:off x="35943" y="66596"/>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Garamond"/>
              <a:buNone/>
            </a:pPr>
            <a:r>
              <a:rPr lang="en-US"/>
              <a:t>Importance of Reports </a:t>
            </a:r>
            <a:endParaRPr/>
          </a:p>
        </p:txBody>
      </p:sp>
      <p:sp>
        <p:nvSpPr>
          <p:cNvPr id="209" name="Google Shape;209;p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2079</TotalTime>
  <Words>3572</Words>
  <Application>Microsoft Macintosh PowerPoint</Application>
  <PresentationFormat>On-screen Show (4:3)</PresentationFormat>
  <Paragraphs>381</Paragraphs>
  <Slides>39</Slides>
  <Notes>37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39</vt:i4>
      </vt:variant>
    </vt:vector>
  </HeadingPairs>
  <TitlesOfParts>
    <vt:vector size="46" baseType="lpstr">
      <vt:lpstr>Wingdings</vt:lpstr>
      <vt:lpstr>Garamond</vt:lpstr>
      <vt:lpstr>Noto Sans Symbols</vt:lpstr>
      <vt:lpstr>Arial</vt:lpstr>
      <vt:lpstr>Calibri</vt:lpstr>
      <vt:lpstr>Concourse</vt:lpstr>
      <vt:lpstr>Concourse</vt:lpstr>
      <vt:lpstr>Technical Reports: Definition, Characteristics and Types </vt:lpstr>
      <vt:lpstr>Outline</vt:lpstr>
      <vt:lpstr>Technical Communication</vt:lpstr>
      <vt:lpstr>Technical Communication</vt:lpstr>
      <vt:lpstr>Technical  /Professional Communication</vt:lpstr>
      <vt:lpstr>Reports </vt:lpstr>
      <vt:lpstr> Written Reports</vt:lpstr>
      <vt:lpstr>Technical Report </vt:lpstr>
      <vt:lpstr>Importance of Reports </vt:lpstr>
      <vt:lpstr>Importance of Reports (contd.)</vt:lpstr>
      <vt:lpstr>(Broad) Objectives of Reports</vt:lpstr>
      <vt:lpstr>       (Specific) Objectives of Reports</vt:lpstr>
      <vt:lpstr>(Specific) Objectives of Reports</vt:lpstr>
      <vt:lpstr>Characteristics of a Report</vt:lpstr>
      <vt:lpstr>Language Requisites </vt:lpstr>
      <vt:lpstr> Format </vt:lpstr>
      <vt:lpstr>PowerPoint Presentation</vt:lpstr>
      <vt:lpstr>Types of Report</vt:lpstr>
      <vt:lpstr>Types of reports</vt:lpstr>
      <vt:lpstr>Informative Reports </vt:lpstr>
      <vt:lpstr>Analytical (interpretative/investigative) reports</vt:lpstr>
      <vt:lpstr>I M R a d Method</vt:lpstr>
      <vt:lpstr>Periodic and Special Reports</vt:lpstr>
      <vt:lpstr>Oral and Written Reports</vt:lpstr>
      <vt:lpstr>Long and Short Reports </vt:lpstr>
      <vt:lpstr>Formal and informal reports </vt:lpstr>
      <vt:lpstr>Individual and group reports </vt:lpstr>
      <vt:lpstr>Formats</vt:lpstr>
      <vt:lpstr>Memo and Letter reports</vt:lpstr>
      <vt:lpstr>Typical Technical Reports: Specific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Reports/ Scientific Lab reports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Reports: Definition, Characteristics and Types</dc:title>
  <dc:creator>admin</dc:creator>
  <cp:lastModifiedBy>Geetha B</cp:lastModifiedBy>
  <cp:revision>8</cp:revision>
  <dcterms:created xsi:type="dcterms:W3CDTF">2019-08-09T06:04:51Z</dcterms:created>
  <dcterms:modified xsi:type="dcterms:W3CDTF">2024-08-13T02:08:29Z</dcterms:modified>
</cp:coreProperties>
</file>