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71" r:id="rId4"/>
    <p:sldId id="268" r:id="rId5"/>
    <p:sldId id="266" r:id="rId6"/>
    <p:sldId id="273"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71" d="100"/>
          <a:sy n="71"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DA9-E1FB-490D-9CB7-A107F6356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877AB-BF44-463C-AFCD-C9F07AB9A0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B1194-3ABA-432A-A207-93D0633BFF2A}"/>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5" name="Footer Placeholder 4">
            <a:extLst>
              <a:ext uri="{FF2B5EF4-FFF2-40B4-BE49-F238E27FC236}">
                <a16:creationId xmlns:a16="http://schemas.microsoft.com/office/drawing/2014/main" id="{E626E08B-E40D-40CA-8E74-9CAE946B7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8E49F-AD0E-48E2-9214-86CBEB1DE14E}"/>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116783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CACA-15C9-4DFE-875A-13361BBC7E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4E5CDF-4825-4128-97E2-F873A4966D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4FC94-188E-4293-B21D-F9ED261E1146}"/>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5" name="Footer Placeholder 4">
            <a:extLst>
              <a:ext uri="{FF2B5EF4-FFF2-40B4-BE49-F238E27FC236}">
                <a16:creationId xmlns:a16="http://schemas.microsoft.com/office/drawing/2014/main" id="{0BD4D423-CD56-46E0-B101-E95E63873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95D60-07E0-4B6C-BD52-99DC7D758E49}"/>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402048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390A5-E1F2-42E5-B377-39D549263B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4EC6A7-3367-458D-A36A-AF72BF4E59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9A5C8-F968-4D3F-BD76-4606E42A56A7}"/>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5" name="Footer Placeholder 4">
            <a:extLst>
              <a:ext uri="{FF2B5EF4-FFF2-40B4-BE49-F238E27FC236}">
                <a16:creationId xmlns:a16="http://schemas.microsoft.com/office/drawing/2014/main" id="{CBB2A7BC-703F-4909-B73D-D9C97413F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E02EC-971D-45AB-BC84-2B27249B1476}"/>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422795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C4F8-4C46-4395-9617-22BBA15CC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2AFAC-FFB8-473F-884D-6490EFAD2D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FEE13-6515-40CD-9E48-1B395B0BAA74}"/>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5" name="Footer Placeholder 4">
            <a:extLst>
              <a:ext uri="{FF2B5EF4-FFF2-40B4-BE49-F238E27FC236}">
                <a16:creationId xmlns:a16="http://schemas.microsoft.com/office/drawing/2014/main" id="{BCF99389-93D0-426E-A2C3-1FCDD32CD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AA0D-8131-44D2-BA6E-69ADE8CF1A30}"/>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194823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DD5E-D81E-4409-986F-8DC2DDE054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6F9C33-1B0B-4B1E-BC0A-B0141D11C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1C38E9-CACF-48B5-9B27-CFFD550933BB}"/>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5" name="Footer Placeholder 4">
            <a:extLst>
              <a:ext uri="{FF2B5EF4-FFF2-40B4-BE49-F238E27FC236}">
                <a16:creationId xmlns:a16="http://schemas.microsoft.com/office/drawing/2014/main" id="{022143E2-F143-4E67-85B8-71BEF02D1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EAA1F-58E7-4E94-961A-AF52424531E3}"/>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401356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8A86-51C7-4E4A-A352-B0294400A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E4D63-843E-4F52-8645-843C56FFA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C04B3-AF07-4F66-A626-C4D7957476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41F77-F7EB-4227-BCBD-49EE2E4C8AF5}"/>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6" name="Footer Placeholder 5">
            <a:extLst>
              <a:ext uri="{FF2B5EF4-FFF2-40B4-BE49-F238E27FC236}">
                <a16:creationId xmlns:a16="http://schemas.microsoft.com/office/drawing/2014/main" id="{A1640351-5507-4A85-886A-4C12BBC62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69659-9073-49F4-ABFC-E3C06DDC5CBB}"/>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384880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9D83-26A0-4F17-BA31-5B963590E4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FFDB1-B5E8-46F5-97A6-88758BE59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5053B0-576C-4E96-B7D5-ABE7FD15B1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59E5B-DA8F-4163-ADF8-125A4A9B2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A874D2-E0A9-46C9-A2DF-1146B8D0A7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12B69E-AD41-478C-8636-364B96DF000C}"/>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8" name="Footer Placeholder 7">
            <a:extLst>
              <a:ext uri="{FF2B5EF4-FFF2-40B4-BE49-F238E27FC236}">
                <a16:creationId xmlns:a16="http://schemas.microsoft.com/office/drawing/2014/main" id="{E3949B13-F8CF-426D-8374-279060B259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B7FC35-4046-4FA4-B630-84D5C94A790D}"/>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89365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8F41-D3FB-4BDA-AC2B-8985FF7D7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3B9AE-9157-463B-BD72-0EB07FAF8DB9}"/>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4" name="Footer Placeholder 3">
            <a:extLst>
              <a:ext uri="{FF2B5EF4-FFF2-40B4-BE49-F238E27FC236}">
                <a16:creationId xmlns:a16="http://schemas.microsoft.com/office/drawing/2014/main" id="{52A3378B-3632-4AEA-A079-FDC710593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7D6B09-BCCE-4B7E-BF20-8F2290E1E2CF}"/>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355843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9BD01-5341-4CD0-8BD1-D58DDFC3E9E3}"/>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3" name="Footer Placeholder 2">
            <a:extLst>
              <a:ext uri="{FF2B5EF4-FFF2-40B4-BE49-F238E27FC236}">
                <a16:creationId xmlns:a16="http://schemas.microsoft.com/office/drawing/2014/main" id="{7A5E7203-F7D8-484C-A4C1-305E0F031A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183F4-2CC2-40BB-AE88-A60D8F923E2A}"/>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141996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EA7C-A4B7-45AB-A9A8-0B5447752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5E59B-C8D9-40A5-BF3C-3AC547E2A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F8415-98A2-4725-80D8-8E2DFFD47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458CB-803E-4311-B27E-65901EDE807A}"/>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6" name="Footer Placeholder 5">
            <a:extLst>
              <a:ext uri="{FF2B5EF4-FFF2-40B4-BE49-F238E27FC236}">
                <a16:creationId xmlns:a16="http://schemas.microsoft.com/office/drawing/2014/main" id="{14134CCB-34C4-4825-B02B-DC2E9265D3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82CAC-A5AA-4126-980A-97BF473BCECD}"/>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335558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E309-2433-4FFD-BB92-7D8296EDE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EC335-4089-4236-9E81-C51BEB780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BE0A0-D2F1-4259-BB5E-8160385C7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1E43DE-935C-4315-B6D6-C4B5EFB4EC1E}"/>
              </a:ext>
            </a:extLst>
          </p:cNvPr>
          <p:cNvSpPr>
            <a:spLocks noGrp="1"/>
          </p:cNvSpPr>
          <p:nvPr>
            <p:ph type="dt" sz="half" idx="10"/>
          </p:nvPr>
        </p:nvSpPr>
        <p:spPr/>
        <p:txBody>
          <a:bodyPr/>
          <a:lstStyle/>
          <a:p>
            <a:fld id="{3AEBE628-50C0-4CA7-9225-DDCFE1367106}" type="datetimeFigureOut">
              <a:rPr lang="en-US" smtClean="0"/>
              <a:t>9/4/2024</a:t>
            </a:fld>
            <a:endParaRPr lang="en-US"/>
          </a:p>
        </p:txBody>
      </p:sp>
      <p:sp>
        <p:nvSpPr>
          <p:cNvPr id="6" name="Footer Placeholder 5">
            <a:extLst>
              <a:ext uri="{FF2B5EF4-FFF2-40B4-BE49-F238E27FC236}">
                <a16:creationId xmlns:a16="http://schemas.microsoft.com/office/drawing/2014/main" id="{38412CD3-72F5-4A5E-AFCC-E7D3B1A37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65BF3-5A8F-420E-B5D6-3BE45E2EF639}"/>
              </a:ext>
            </a:extLst>
          </p:cNvPr>
          <p:cNvSpPr>
            <a:spLocks noGrp="1"/>
          </p:cNvSpPr>
          <p:nvPr>
            <p:ph type="sldNum" sz="quarter" idx="12"/>
          </p:nvPr>
        </p:nvSpPr>
        <p:spPr/>
        <p:txBody>
          <a:bodyPr/>
          <a:lstStyle/>
          <a:p>
            <a:fld id="{578AD862-321F-45A2-9BC9-4C5554EFCBCD}" type="slidenum">
              <a:rPr lang="en-US" smtClean="0"/>
              <a:t>‹#›</a:t>
            </a:fld>
            <a:endParaRPr lang="en-US"/>
          </a:p>
        </p:txBody>
      </p:sp>
    </p:spTree>
    <p:extLst>
      <p:ext uri="{BB962C8B-B14F-4D97-AF65-F5344CB8AC3E}">
        <p14:creationId xmlns:p14="http://schemas.microsoft.com/office/powerpoint/2010/main" val="212466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71EBB-7BF5-4FF9-85B6-E12A2344D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A1842-41BC-4111-ACAD-0233B1458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03461-3A41-43BF-BC91-4D94D4C63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BE628-50C0-4CA7-9225-DDCFE1367106}" type="datetimeFigureOut">
              <a:rPr lang="en-US" smtClean="0"/>
              <a:t>9/4/2024</a:t>
            </a:fld>
            <a:endParaRPr lang="en-US"/>
          </a:p>
        </p:txBody>
      </p:sp>
      <p:sp>
        <p:nvSpPr>
          <p:cNvPr id="5" name="Footer Placeholder 4">
            <a:extLst>
              <a:ext uri="{FF2B5EF4-FFF2-40B4-BE49-F238E27FC236}">
                <a16:creationId xmlns:a16="http://schemas.microsoft.com/office/drawing/2014/main" id="{0CC3D64A-C502-45EC-A288-618FA74DC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97D591-3AFE-481B-AB92-BCDE008CB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AD862-321F-45A2-9BC9-4C5554EFCBCD}" type="slidenum">
              <a:rPr lang="en-US" smtClean="0"/>
              <a:t>‹#›</a:t>
            </a:fld>
            <a:endParaRPr lang="en-US"/>
          </a:p>
        </p:txBody>
      </p:sp>
    </p:spTree>
    <p:extLst>
      <p:ext uri="{BB962C8B-B14F-4D97-AF65-F5344CB8AC3E}">
        <p14:creationId xmlns:p14="http://schemas.microsoft.com/office/powerpoint/2010/main" val="395488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2EBD1-C10D-46CB-A875-93B9AE439AAE}"/>
              </a:ext>
            </a:extLst>
          </p:cNvPr>
          <p:cNvSpPr>
            <a:spLocks noGrp="1"/>
          </p:cNvSpPr>
          <p:nvPr>
            <p:ph idx="1"/>
          </p:nvPr>
        </p:nvSpPr>
        <p:spPr/>
        <p:txBody>
          <a:bodyPr/>
          <a:lstStyle/>
          <a:p>
            <a:r>
              <a:rPr lang="en-US" dirty="0"/>
              <a:t>Class 3-4 (identify the objectives </a:t>
            </a:r>
            <a:r>
              <a:rPr lang="en-US"/>
              <a:t>and the Research </a:t>
            </a:r>
            <a:r>
              <a:rPr lang="en-US" dirty="0"/>
              <a:t>Gap)</a:t>
            </a:r>
          </a:p>
        </p:txBody>
      </p:sp>
    </p:spTree>
    <p:extLst>
      <p:ext uri="{BB962C8B-B14F-4D97-AF65-F5344CB8AC3E}">
        <p14:creationId xmlns:p14="http://schemas.microsoft.com/office/powerpoint/2010/main" val="151699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FF886-FCF6-4025-B3F2-17E16DE00DF5}"/>
              </a:ext>
            </a:extLst>
          </p:cNvPr>
          <p:cNvSpPr>
            <a:spLocks noGrp="1"/>
          </p:cNvSpPr>
          <p:nvPr>
            <p:ph idx="1"/>
          </p:nvPr>
        </p:nvSpPr>
        <p:spPr>
          <a:xfrm>
            <a:off x="838200" y="403412"/>
            <a:ext cx="10515600" cy="6158753"/>
          </a:xfrm>
        </p:spPr>
        <p:txBody>
          <a:bodyPr>
            <a:normAutofit fontScale="92500" lnSpcReduction="10000"/>
          </a:bodyPr>
          <a:lstStyle/>
          <a:p>
            <a:pPr algn="just"/>
            <a:r>
              <a:rPr lang="en-US" b="1" dirty="0"/>
              <a:t>Introduction</a:t>
            </a:r>
            <a:r>
              <a:rPr lang="en-US" dirty="0"/>
              <a:t> of a report</a:t>
            </a:r>
          </a:p>
          <a:p>
            <a:pPr algn="just"/>
            <a:r>
              <a:rPr lang="en-US" dirty="0"/>
              <a:t>What are the </a:t>
            </a:r>
            <a:r>
              <a:rPr lang="en-US" b="1" dirty="0"/>
              <a:t>objectives</a:t>
            </a:r>
            <a:r>
              <a:rPr lang="en-US" dirty="0"/>
              <a:t> of your research? </a:t>
            </a:r>
          </a:p>
          <a:p>
            <a:pPr algn="just"/>
            <a:r>
              <a:rPr lang="en-US" dirty="0"/>
              <a:t>To examine……</a:t>
            </a:r>
          </a:p>
          <a:p>
            <a:pPr algn="just"/>
            <a:r>
              <a:rPr lang="en-US" dirty="0"/>
              <a:t>To investigate…..</a:t>
            </a:r>
          </a:p>
          <a:p>
            <a:pPr algn="just"/>
            <a:r>
              <a:rPr lang="en-US" dirty="0"/>
              <a:t>To design…..</a:t>
            </a:r>
          </a:p>
          <a:p>
            <a:pPr algn="just"/>
            <a:r>
              <a:rPr lang="en-US" dirty="0"/>
              <a:t>Formulating </a:t>
            </a:r>
            <a:r>
              <a:rPr lang="en-US" b="1" dirty="0"/>
              <a:t>research questions</a:t>
            </a:r>
            <a:r>
              <a:rPr lang="en-US" dirty="0"/>
              <a:t>: What needs to be explored to address the problem?</a:t>
            </a:r>
          </a:p>
          <a:p>
            <a:pPr algn="just"/>
            <a:r>
              <a:rPr lang="en-US" b="1" dirty="0"/>
              <a:t>Literature review- </a:t>
            </a:r>
            <a:r>
              <a:rPr lang="en-US" dirty="0"/>
              <a:t>to support your research</a:t>
            </a:r>
          </a:p>
          <a:p>
            <a:pPr algn="just"/>
            <a:r>
              <a:rPr lang="en-US" dirty="0"/>
              <a:t>Identify the </a:t>
            </a:r>
            <a:r>
              <a:rPr lang="en-US" b="1" dirty="0"/>
              <a:t>Research Gap</a:t>
            </a:r>
          </a:p>
          <a:p>
            <a:pPr marL="0" indent="0" algn="just">
              <a:buNone/>
            </a:pPr>
            <a:r>
              <a:rPr lang="en-US" dirty="0" err="1"/>
              <a:t>Eg</a:t>
            </a:r>
            <a:r>
              <a:rPr lang="en-US" dirty="0"/>
              <a:t>: Objectives</a:t>
            </a:r>
          </a:p>
          <a:p>
            <a:pPr algn="just"/>
            <a:r>
              <a:rPr lang="en-US" b="1" dirty="0"/>
              <a:t>To examine the existing policies related to waste management in slums in Goa.</a:t>
            </a:r>
          </a:p>
          <a:p>
            <a:pPr algn="just"/>
            <a:r>
              <a:rPr lang="en-US" b="1" dirty="0"/>
              <a:t>To examine the health issues of the slum dwellers who live near the dumping site.</a:t>
            </a:r>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257832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3325B-C253-426F-BE00-C8071063FEEA}"/>
              </a:ext>
            </a:extLst>
          </p:cNvPr>
          <p:cNvSpPr>
            <a:spLocks noGrp="1"/>
          </p:cNvSpPr>
          <p:nvPr>
            <p:ph idx="1"/>
          </p:nvPr>
        </p:nvSpPr>
        <p:spPr>
          <a:xfrm>
            <a:off x="838200" y="779929"/>
            <a:ext cx="10515600" cy="5397034"/>
          </a:xfrm>
        </p:spPr>
        <p:txBody>
          <a:bodyPr>
            <a:normAutofit fontScale="70000" lnSpcReduction="20000"/>
          </a:bodyPr>
          <a:lstStyle/>
          <a:p>
            <a:pPr marL="0" indent="0" algn="just">
              <a:buNone/>
            </a:pPr>
            <a:r>
              <a:rPr lang="en-US" b="1" dirty="0"/>
              <a:t>Title: Design and use of a wireless temperature measurement network system integrating artificial intelligence and blockchain in electrical power engineering</a:t>
            </a:r>
            <a:endParaRPr lang="en-US" dirty="0"/>
          </a:p>
          <a:p>
            <a:pPr marL="0" indent="0" algn="just">
              <a:buNone/>
            </a:pPr>
            <a:r>
              <a:rPr lang="en-US" b="1" dirty="0"/>
              <a:t>Introduction </a:t>
            </a:r>
          </a:p>
          <a:p>
            <a:pPr algn="just"/>
            <a:r>
              <a:rPr lang="en-US" b="1" dirty="0"/>
              <a:t>The equipment failure rate has increased yearly with the rapid progress of modern electric power engineering. The timeline for workers to remove faults is lengthened, which leads to the fire caused by the untimely handling of power equipment. Thereby, the temperature monitoring of power equipment becomes increasingly important. Recognizing that there is a window of time between abnormal heating and equipment failure that can lead to accidents, the early detection of abnormalities and the implementation of corresponding measures can significantly reduce or even eliminate such power-related accidents (He S., Zhang Y., Zhu R. and Tian W. (2020). Consequently, conducting online temperature monitoring of operational power equipment, especially high-voltage equipment, has become an urgent imperative for ensuring the safety of the power system. </a:t>
            </a:r>
            <a:r>
              <a:rPr lang="en-US" b="1" dirty="0">
                <a:solidFill>
                  <a:srgbClr val="FF0000"/>
                </a:solidFill>
              </a:rPr>
              <a:t>On this basis, this work introduces wireless sensor temperature measurement technology capable of monitoring real-time temperature data through remote sensing devices</a:t>
            </a:r>
            <a:r>
              <a:rPr lang="en-US" b="1" dirty="0"/>
              <a:t>. This technology enables early warnings when power equipment temperatures approach critical thresholds, thus effectively avoiding the occurrence of fire (Long L. 2022).</a:t>
            </a:r>
          </a:p>
          <a:p>
            <a:pPr algn="just"/>
            <a:r>
              <a:rPr lang="en-US" b="1" dirty="0"/>
              <a:t>Objectives: </a:t>
            </a:r>
            <a:r>
              <a:rPr lang="en-US" b="1" dirty="0">
                <a:solidFill>
                  <a:srgbClr val="FF0000"/>
                </a:solidFill>
              </a:rPr>
              <a:t>To</a:t>
            </a:r>
            <a:r>
              <a:rPr lang="en-US" b="1" dirty="0"/>
              <a:t> </a:t>
            </a:r>
            <a:r>
              <a:rPr lang="en-US" b="1" dirty="0">
                <a:solidFill>
                  <a:srgbClr val="FF0000"/>
                </a:solidFill>
              </a:rPr>
              <a:t>introduce </a:t>
            </a:r>
            <a:r>
              <a:rPr lang="en-US" b="1" u="sng" dirty="0">
                <a:solidFill>
                  <a:srgbClr val="7030A0"/>
                </a:solidFill>
              </a:rPr>
              <a:t>wireless sensor temperature measurement technology </a:t>
            </a:r>
            <a:r>
              <a:rPr lang="en-US" b="1" dirty="0">
                <a:solidFill>
                  <a:srgbClr val="FF0000"/>
                </a:solidFill>
              </a:rPr>
              <a:t>capable of monitoring real-time temperature data through remote sensing devices</a:t>
            </a:r>
          </a:p>
          <a:p>
            <a:pPr algn="just"/>
            <a:r>
              <a:rPr lang="en-US" b="1" dirty="0">
                <a:solidFill>
                  <a:srgbClr val="FF0000"/>
                </a:solidFill>
              </a:rPr>
              <a:t>to comprehensively harness </a:t>
            </a:r>
            <a:r>
              <a:rPr lang="en-US" b="1" u="sng" dirty="0">
                <a:solidFill>
                  <a:srgbClr val="7030A0"/>
                </a:solidFill>
              </a:rPr>
              <a:t>AI and blockchain technology </a:t>
            </a:r>
            <a:r>
              <a:rPr lang="en-US" b="1" dirty="0">
                <a:solidFill>
                  <a:srgbClr val="FF0000"/>
                </a:solidFill>
              </a:rPr>
              <a:t>to </a:t>
            </a:r>
            <a:r>
              <a:rPr lang="en-US" b="1" u="sng" dirty="0">
                <a:solidFill>
                  <a:srgbClr val="7030A0"/>
                </a:solidFill>
              </a:rPr>
              <a:t>enhance data privacy protection and security control in temperature monitoring solutions </a:t>
            </a:r>
            <a:r>
              <a:rPr lang="en-US" b="1" dirty="0">
                <a:solidFill>
                  <a:srgbClr val="FF0000"/>
                </a:solidFill>
              </a:rPr>
              <a:t>for electric power engineering within the IoT.</a:t>
            </a:r>
            <a:endParaRPr lang="en-US" b="1" dirty="0"/>
          </a:p>
          <a:p>
            <a:endParaRPr lang="en-US" dirty="0"/>
          </a:p>
        </p:txBody>
      </p:sp>
    </p:spTree>
    <p:extLst>
      <p:ext uri="{BB962C8B-B14F-4D97-AF65-F5344CB8AC3E}">
        <p14:creationId xmlns:p14="http://schemas.microsoft.com/office/powerpoint/2010/main" val="119071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B4A49-6A96-438E-AD8D-7FDACDC9DDE0}"/>
              </a:ext>
            </a:extLst>
          </p:cNvPr>
          <p:cNvSpPr>
            <a:spLocks noGrp="1"/>
          </p:cNvSpPr>
          <p:nvPr>
            <p:ph idx="1"/>
          </p:nvPr>
        </p:nvSpPr>
        <p:spPr/>
        <p:txBody>
          <a:bodyPr/>
          <a:lstStyle/>
          <a:p>
            <a:pPr algn="just"/>
            <a:r>
              <a:rPr lang="en-US" b="1" dirty="0"/>
              <a:t>Identify the research  gap</a:t>
            </a:r>
          </a:p>
          <a:p>
            <a:r>
              <a:rPr lang="en-US" dirty="0"/>
              <a:t>Are there any available solutions/research for the problem you selected? – Literature review</a:t>
            </a:r>
          </a:p>
          <a:p>
            <a:pPr marL="0" indent="0">
              <a:buNone/>
            </a:pPr>
            <a:endParaRPr lang="en-US" dirty="0"/>
          </a:p>
          <a:p>
            <a:r>
              <a:rPr lang="en-US" dirty="0"/>
              <a:t>Summarize the literature and report the gap</a:t>
            </a:r>
          </a:p>
        </p:txBody>
      </p:sp>
    </p:spTree>
    <p:extLst>
      <p:ext uri="{BB962C8B-B14F-4D97-AF65-F5344CB8AC3E}">
        <p14:creationId xmlns:p14="http://schemas.microsoft.com/office/powerpoint/2010/main" val="129061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68392-AE15-4346-8BFE-430AA666CACB}"/>
              </a:ext>
            </a:extLst>
          </p:cNvPr>
          <p:cNvSpPr>
            <a:spLocks noGrp="1"/>
          </p:cNvSpPr>
          <p:nvPr>
            <p:ph idx="1"/>
          </p:nvPr>
        </p:nvSpPr>
        <p:spPr>
          <a:xfrm>
            <a:off x="94129" y="121024"/>
            <a:ext cx="11940989" cy="6535270"/>
          </a:xfrm>
        </p:spPr>
        <p:txBody>
          <a:bodyPr>
            <a:normAutofit fontScale="62500" lnSpcReduction="20000"/>
          </a:bodyPr>
          <a:lstStyle/>
          <a:p>
            <a:r>
              <a:rPr lang="en-US" b="1" dirty="0"/>
              <a:t>Model answer for research gap:</a:t>
            </a:r>
            <a:endParaRPr lang="en-US" sz="3600" b="1" dirty="0"/>
          </a:p>
          <a:p>
            <a:pPr algn="just">
              <a:lnSpc>
                <a:spcPct val="120000"/>
              </a:lnSpc>
              <a:spcBef>
                <a:spcPts val="0"/>
              </a:spcBef>
            </a:pPr>
            <a:r>
              <a:rPr lang="en-US" sz="4000" b="1" dirty="0"/>
              <a:t>To sum up, relevant scholars have researched the temperature measurement technology of electric power engineering, proving that the application of wireless sensor technology in electric power temperature measurement has great prospects. However, previous research </a:t>
            </a:r>
            <a:r>
              <a:rPr lang="en-US" sz="4000" b="1" u="sng" dirty="0">
                <a:solidFill>
                  <a:srgbClr val="FF0000"/>
                </a:solidFill>
              </a:rPr>
              <a:t>has some limitations</a:t>
            </a:r>
            <a:r>
              <a:rPr lang="en-US" sz="4000" b="1" dirty="0"/>
              <a:t>. For example, in the context of IoT system connectivity and data transmission, </a:t>
            </a:r>
            <a:r>
              <a:rPr lang="en-US" sz="4000" b="1" u="sng" dirty="0">
                <a:solidFill>
                  <a:srgbClr val="7030A0"/>
                </a:solidFill>
              </a:rPr>
              <a:t>existing studies have not fully explored the potential of blockchain and have failed to provide comprehensive security measures</a:t>
            </a:r>
            <a:r>
              <a:rPr lang="en-US" sz="4000" b="1" dirty="0"/>
              <a:t>. While progress has been made in detecting zombie network attacks in IoT network security research, </a:t>
            </a:r>
            <a:r>
              <a:rPr lang="en-US" sz="4000" b="1" u="sng" dirty="0">
                <a:solidFill>
                  <a:srgbClr val="7030A0"/>
                </a:solidFill>
              </a:rPr>
              <a:t>data privacy protection remains somewhat lacking</a:t>
            </a:r>
            <a:r>
              <a:rPr lang="en-US" sz="4000" b="1" dirty="0"/>
              <a:t>. In the realm of multimedia systems and healthcare applications, although there has been some research advancement, </a:t>
            </a:r>
            <a:r>
              <a:rPr lang="en-US" sz="4000" b="1" u="sng" dirty="0">
                <a:solidFill>
                  <a:srgbClr val="7030A0"/>
                </a:solidFill>
              </a:rPr>
              <a:t>more in-depth exploration is still required for effective control of data privacy protection</a:t>
            </a:r>
            <a:r>
              <a:rPr lang="en-US" sz="4000" b="1" dirty="0"/>
              <a:t>. Regarding intelligent data analysis, despite the application of relevant models, further </a:t>
            </a:r>
            <a:r>
              <a:rPr lang="en-US" sz="4000" b="1" u="sng" dirty="0">
                <a:solidFill>
                  <a:srgbClr val="7030A0"/>
                </a:solidFill>
              </a:rPr>
              <a:t>research is needed to enhance the robustness and real-time capabilities of these models</a:t>
            </a:r>
            <a:r>
              <a:rPr lang="en-US" sz="4000" b="1" dirty="0"/>
              <a:t>. In the domain of temperature monitoring solutions for electric power engineering, existing research still has certain </a:t>
            </a:r>
            <a:r>
              <a:rPr lang="en-US" sz="4000" b="1" u="sng" dirty="0">
                <a:solidFill>
                  <a:srgbClr val="7030A0"/>
                </a:solidFill>
              </a:rPr>
              <a:t>limitations in real-time monitoring and remote data transmission</a:t>
            </a:r>
            <a:r>
              <a:rPr lang="en-US" sz="4000" b="1" dirty="0"/>
              <a:t>. </a:t>
            </a:r>
          </a:p>
          <a:p>
            <a:endParaRPr lang="en-US" dirty="0"/>
          </a:p>
          <a:p>
            <a:endParaRPr lang="en-US" dirty="0"/>
          </a:p>
        </p:txBody>
      </p:sp>
    </p:spTree>
    <p:extLst>
      <p:ext uri="{BB962C8B-B14F-4D97-AF65-F5344CB8AC3E}">
        <p14:creationId xmlns:p14="http://schemas.microsoft.com/office/powerpoint/2010/main" val="408845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96492-D69A-4E35-9E6B-7E421B010621}"/>
              </a:ext>
            </a:extLst>
          </p:cNvPr>
          <p:cNvSpPr>
            <a:spLocks noGrp="1"/>
          </p:cNvSpPr>
          <p:nvPr>
            <p:ph idx="1"/>
          </p:nvPr>
        </p:nvSpPr>
        <p:spPr>
          <a:xfrm>
            <a:off x="322729" y="403412"/>
            <a:ext cx="11672047" cy="6360459"/>
          </a:xfrm>
        </p:spPr>
        <p:txBody>
          <a:bodyPr>
            <a:normAutofit/>
          </a:bodyPr>
          <a:lstStyle/>
          <a:p>
            <a:pPr marL="0" indent="0" algn="just">
              <a:buNone/>
            </a:pPr>
            <a:r>
              <a:rPr lang="en-US" sz="3200" b="1" dirty="0">
                <a:solidFill>
                  <a:srgbClr val="FF0000"/>
                </a:solidFill>
              </a:rPr>
              <a:t>For the limitations and shortcomings of the existing research,</a:t>
            </a:r>
            <a:r>
              <a:rPr lang="en-US" sz="3200" b="1" dirty="0"/>
              <a:t> </a:t>
            </a:r>
            <a:r>
              <a:rPr lang="en-US" sz="3200" b="1" dirty="0">
                <a:solidFill>
                  <a:srgbClr val="FF0000"/>
                </a:solidFill>
              </a:rPr>
              <a:t>this work aims to comprehensively harness AI and blockchain technology to enhance data privacy protection and security control in temperature monitoring solutions for electric power engineering within the IoT. This approach can provide a more comprehensive and reliable solution. </a:t>
            </a:r>
            <a:r>
              <a:rPr lang="en-US" sz="3200" b="1" dirty="0"/>
              <a:t>Simultaneously, </a:t>
            </a:r>
            <a:r>
              <a:rPr lang="en-US" sz="3200" b="1" u="sng" dirty="0">
                <a:solidFill>
                  <a:srgbClr val="7030A0"/>
                </a:solidFill>
              </a:rPr>
              <a:t>incorporating intelligent data analysis technology can improve the recognition and predictive capabilities for temperature variations in power equipment, offering a more efficient and intelligent approach to power engineering safety management.</a:t>
            </a:r>
            <a:r>
              <a:rPr lang="en-US" sz="3200" b="1" dirty="0"/>
              <a:t> By bridging the gaps in existing research, this work is committed to achieving further breakthroughs in the design and application of temperature monitoring solutions for electric power engineering.</a:t>
            </a:r>
          </a:p>
          <a:p>
            <a:endParaRPr lang="en-US" dirty="0"/>
          </a:p>
        </p:txBody>
      </p:sp>
    </p:spTree>
    <p:extLst>
      <p:ext uri="{BB962C8B-B14F-4D97-AF65-F5344CB8AC3E}">
        <p14:creationId xmlns:p14="http://schemas.microsoft.com/office/powerpoint/2010/main" val="402820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C9A6F-93E6-4C25-96A8-F3619BE6CD2D}"/>
              </a:ext>
            </a:extLst>
          </p:cNvPr>
          <p:cNvSpPr>
            <a:spLocks noGrp="1"/>
          </p:cNvSpPr>
          <p:nvPr>
            <p:ph idx="1"/>
          </p:nvPr>
        </p:nvSpPr>
        <p:spPr>
          <a:xfrm>
            <a:off x="838200" y="403411"/>
            <a:ext cx="10515600" cy="5836024"/>
          </a:xfrm>
        </p:spPr>
        <p:txBody>
          <a:bodyPr/>
          <a:lstStyle/>
          <a:p>
            <a:pPr algn="just"/>
            <a:r>
              <a:rPr lang="en-US" dirty="0"/>
              <a:t>Categorize the sources- Internet/ journals/books/other sources </a:t>
            </a:r>
          </a:p>
          <a:p>
            <a:pPr algn="just"/>
            <a:r>
              <a:rPr lang="en-US" dirty="0"/>
              <a:t>Summarize the references in 1/2 sentences on a table.</a:t>
            </a:r>
          </a:p>
          <a:p>
            <a:pPr algn="just"/>
            <a:endParaRPr lang="en-US" dirty="0"/>
          </a:p>
          <a:p>
            <a:pPr algn="just"/>
            <a:endParaRPr lang="en-US" dirty="0"/>
          </a:p>
          <a:p>
            <a:pPr algn="just"/>
            <a:endParaRPr lang="en-US" dirty="0"/>
          </a:p>
          <a:p>
            <a:pPr marL="0" indent="0">
              <a:buNone/>
            </a:pPr>
            <a:endParaRPr lang="en-US" dirty="0"/>
          </a:p>
        </p:txBody>
      </p:sp>
      <p:graphicFrame>
        <p:nvGraphicFramePr>
          <p:cNvPr id="2" name="Table 1">
            <a:extLst>
              <a:ext uri="{FF2B5EF4-FFF2-40B4-BE49-F238E27FC236}">
                <a16:creationId xmlns:a16="http://schemas.microsoft.com/office/drawing/2014/main" id="{BB5ACC39-4988-4377-B4CA-2605C8E91A5D}"/>
              </a:ext>
            </a:extLst>
          </p:cNvPr>
          <p:cNvGraphicFramePr>
            <a:graphicFrameLocks noGrp="1"/>
          </p:cNvGraphicFramePr>
          <p:nvPr>
            <p:extLst>
              <p:ext uri="{D42A27DB-BD31-4B8C-83A1-F6EECF244321}">
                <p14:modId xmlns:p14="http://schemas.microsoft.com/office/powerpoint/2010/main" val="1783028938"/>
              </p:ext>
            </p:extLst>
          </p:nvPr>
        </p:nvGraphicFramePr>
        <p:xfrm>
          <a:off x="1184835" y="3046006"/>
          <a:ext cx="8739094" cy="2642100"/>
        </p:xfrm>
        <a:graphic>
          <a:graphicData uri="http://schemas.openxmlformats.org/drawingml/2006/table">
            <a:tbl>
              <a:tblPr firstRow="1" bandRow="1">
                <a:tableStyleId>{5C22544A-7EE6-4342-B048-85BDC9FD1C3A}</a:tableStyleId>
              </a:tblPr>
              <a:tblGrid>
                <a:gridCol w="1053832">
                  <a:extLst>
                    <a:ext uri="{9D8B030D-6E8A-4147-A177-3AD203B41FA5}">
                      <a16:colId xmlns:a16="http://schemas.microsoft.com/office/drawing/2014/main" val="215309105"/>
                    </a:ext>
                  </a:extLst>
                </a:gridCol>
                <a:gridCol w="1272308">
                  <a:extLst>
                    <a:ext uri="{9D8B030D-6E8A-4147-A177-3AD203B41FA5}">
                      <a16:colId xmlns:a16="http://schemas.microsoft.com/office/drawing/2014/main" val="399466060"/>
                    </a:ext>
                  </a:extLst>
                </a:gridCol>
                <a:gridCol w="1489180">
                  <a:extLst>
                    <a:ext uri="{9D8B030D-6E8A-4147-A177-3AD203B41FA5}">
                      <a16:colId xmlns:a16="http://schemas.microsoft.com/office/drawing/2014/main" val="1602138628"/>
                    </a:ext>
                  </a:extLst>
                </a:gridCol>
                <a:gridCol w="1431348">
                  <a:extLst>
                    <a:ext uri="{9D8B030D-6E8A-4147-A177-3AD203B41FA5}">
                      <a16:colId xmlns:a16="http://schemas.microsoft.com/office/drawing/2014/main" val="324820041"/>
                    </a:ext>
                  </a:extLst>
                </a:gridCol>
                <a:gridCol w="1746213">
                  <a:extLst>
                    <a:ext uri="{9D8B030D-6E8A-4147-A177-3AD203B41FA5}">
                      <a16:colId xmlns:a16="http://schemas.microsoft.com/office/drawing/2014/main" val="3586345059"/>
                    </a:ext>
                  </a:extLst>
                </a:gridCol>
                <a:gridCol w="1746213">
                  <a:extLst>
                    <a:ext uri="{9D8B030D-6E8A-4147-A177-3AD203B41FA5}">
                      <a16:colId xmlns:a16="http://schemas.microsoft.com/office/drawing/2014/main" val="36855225"/>
                    </a:ext>
                  </a:extLst>
                </a:gridCol>
              </a:tblGrid>
              <a:tr h="528420">
                <a:tc>
                  <a:txBody>
                    <a:bodyPr/>
                    <a:lstStyle/>
                    <a:p>
                      <a:endParaRPr lang="en-US" b="1" dirty="0"/>
                    </a:p>
                  </a:txBody>
                  <a:tcPr/>
                </a:tc>
                <a:tc>
                  <a:txBody>
                    <a:bodyPr/>
                    <a:lstStyle/>
                    <a:p>
                      <a:r>
                        <a:rPr lang="en-US" b="1" dirty="0"/>
                        <a:t>Internet</a:t>
                      </a:r>
                    </a:p>
                  </a:txBody>
                  <a:tcPr/>
                </a:tc>
                <a:tc>
                  <a:txBody>
                    <a:bodyPr/>
                    <a:lstStyle/>
                    <a:p>
                      <a:r>
                        <a:rPr lang="en-US" dirty="0"/>
                        <a:t>Journal</a:t>
                      </a:r>
                    </a:p>
                  </a:txBody>
                  <a:tcPr/>
                </a:tc>
                <a:tc>
                  <a:txBody>
                    <a:bodyPr/>
                    <a:lstStyle/>
                    <a:p>
                      <a:r>
                        <a:rPr lang="en-US" dirty="0"/>
                        <a:t>book</a:t>
                      </a:r>
                    </a:p>
                  </a:txBody>
                  <a:tcPr/>
                </a:tc>
                <a:tc>
                  <a:txBody>
                    <a:bodyPr/>
                    <a:lstStyle/>
                    <a:p>
                      <a:r>
                        <a:rPr lang="en-US" dirty="0"/>
                        <a:t>Newspaper</a:t>
                      </a:r>
                    </a:p>
                  </a:txBody>
                  <a:tcPr>
                    <a:lnR w="12700" cap="flat" cmpd="sng" algn="ctr">
                      <a:solidFill>
                        <a:schemeClr val="tx1"/>
                      </a:solidFill>
                      <a:prstDash val="solid"/>
                      <a:round/>
                      <a:headEnd type="none" w="med" len="med"/>
                      <a:tailEnd type="none" w="med" len="med"/>
                    </a:lnR>
                  </a:tcPr>
                </a:tc>
                <a:tc>
                  <a:txBody>
                    <a:bodyPr/>
                    <a:lstStyle/>
                    <a:p>
                      <a:r>
                        <a:rPr lang="en-US" dirty="0"/>
                        <a:t>Others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37389208"/>
                  </a:ext>
                </a:extLst>
              </a:tr>
              <a:tr h="528420">
                <a:tc>
                  <a:txBody>
                    <a:bodyPr/>
                    <a:lstStyle/>
                    <a:p>
                      <a:r>
                        <a:rPr lang="en-US" b="1" dirty="0"/>
                        <a:t>Paper 1</a:t>
                      </a:r>
                    </a:p>
                  </a:txBody>
                  <a:tcPr/>
                </a:tc>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27668438"/>
                  </a:ext>
                </a:extLst>
              </a:tr>
              <a:tr h="528420">
                <a:tc>
                  <a:txBody>
                    <a:bodyPr/>
                    <a:lstStyle/>
                    <a:p>
                      <a:r>
                        <a:rPr lang="en-US" b="1" dirty="0"/>
                        <a:t>Paper 2</a:t>
                      </a:r>
                    </a:p>
                  </a:txBody>
                  <a:tcPr/>
                </a:tc>
                <a:tc>
                  <a:txBody>
                    <a:bodyPr/>
                    <a:lstStyle/>
                    <a:p>
                      <a:endParaRPr lang="en-US" b="1" dirty="0"/>
                    </a:p>
                  </a:txBody>
                  <a:tcPr/>
                </a:tc>
                <a:tc>
                  <a:txBody>
                    <a:bodyPr/>
                    <a:lstStyle/>
                    <a:p>
                      <a:endParaRPr lang="en-US"/>
                    </a:p>
                  </a:txBody>
                  <a:tcPr/>
                </a:tc>
                <a:tc>
                  <a:txBody>
                    <a:bodyPr/>
                    <a:lstStyle/>
                    <a:p>
                      <a:endParaRPr lang="en-US" dirty="0"/>
                    </a:p>
                  </a:txBody>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13002824"/>
                  </a:ext>
                </a:extLst>
              </a:tr>
              <a:tr h="528420">
                <a:tc>
                  <a:txBody>
                    <a:bodyPr/>
                    <a:lstStyle/>
                    <a:p>
                      <a:r>
                        <a:rPr lang="en-US" b="1" dirty="0"/>
                        <a:t>Paper 3</a:t>
                      </a:r>
                    </a:p>
                  </a:txBody>
                  <a:tcPr/>
                </a:tc>
                <a:tc>
                  <a:txBody>
                    <a:bodyPr/>
                    <a:lstStyle/>
                    <a:p>
                      <a:endParaRPr lang="en-US" b="1" dirty="0"/>
                    </a:p>
                  </a:txBody>
                  <a:tcPr/>
                </a:tc>
                <a:tc>
                  <a:txBody>
                    <a:bodyPr/>
                    <a:lstStyle/>
                    <a:p>
                      <a:endParaRPr lang="en-US"/>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140360"/>
                  </a:ext>
                </a:extLst>
              </a:tr>
              <a:tr h="528420">
                <a:tc>
                  <a:txBody>
                    <a:bodyPr/>
                    <a:lstStyle/>
                    <a:p>
                      <a:r>
                        <a:rPr lang="en-US" b="1" dirty="0"/>
                        <a:t>Paper 4</a:t>
                      </a:r>
                    </a:p>
                  </a:txBody>
                  <a:tcPr/>
                </a:tc>
                <a:tc>
                  <a:txBody>
                    <a:bodyPr/>
                    <a:lstStyle/>
                    <a:p>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75161671"/>
                  </a:ext>
                </a:extLst>
              </a:tr>
            </a:tbl>
          </a:graphicData>
        </a:graphic>
      </p:graphicFrame>
    </p:spTree>
    <p:extLst>
      <p:ext uri="{BB962C8B-B14F-4D97-AF65-F5344CB8AC3E}">
        <p14:creationId xmlns:p14="http://schemas.microsoft.com/office/powerpoint/2010/main" val="345479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710</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82</cp:revision>
  <dcterms:created xsi:type="dcterms:W3CDTF">2024-07-30T04:58:11Z</dcterms:created>
  <dcterms:modified xsi:type="dcterms:W3CDTF">2024-09-04T05:10:53Z</dcterms:modified>
</cp:coreProperties>
</file>