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38" r:id="rId19"/>
    <p:sldId id="273" r:id="rId20"/>
    <p:sldId id="274" r:id="rId21"/>
    <p:sldId id="275" r:id="rId22"/>
    <p:sldId id="276" r:id="rId23"/>
    <p:sldId id="277" r:id="rId24"/>
    <p:sldId id="278" r:id="rId25"/>
    <p:sldId id="279" r:id="rId26"/>
    <p:sldId id="280" r:id="rId27"/>
    <p:sldId id="282" r:id="rId28"/>
    <p:sldId id="281" r:id="rId29"/>
    <p:sldId id="352" r:id="rId30"/>
    <p:sldId id="350" r:id="rId31"/>
    <p:sldId id="351" r:id="rId32"/>
    <p:sldId id="283" r:id="rId33"/>
    <p:sldId id="339" r:id="rId34"/>
    <p:sldId id="340" r:id="rId35"/>
    <p:sldId id="284" r:id="rId36"/>
    <p:sldId id="285" r:id="rId37"/>
    <p:sldId id="341" r:id="rId38"/>
    <p:sldId id="286" r:id="rId39"/>
    <p:sldId id="343" r:id="rId40"/>
    <p:sldId id="287" r:id="rId41"/>
    <p:sldId id="344" r:id="rId42"/>
    <p:sldId id="345" r:id="rId43"/>
    <p:sldId id="290" r:id="rId44"/>
    <p:sldId id="348" r:id="rId45"/>
    <p:sldId id="292" r:id="rId46"/>
    <p:sldId id="347" r:id="rId47"/>
    <p:sldId id="293" r:id="rId48"/>
    <p:sldId id="346" r:id="rId49"/>
    <p:sldId id="291" r:id="rId50"/>
    <p:sldId id="294" r:id="rId51"/>
    <p:sldId id="353" r:id="rId52"/>
    <p:sldId id="349"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5" r:id="rId71"/>
    <p:sldId id="337" r:id="rId72"/>
  </p:sldIdLst>
  <p:sldSz cx="12192000" cy="6858000"/>
  <p:notesSz cx="9144000" cy="6858000"/>
  <p:embeddedFontLst>
    <p:embeddedFont>
      <p:font typeface="Corbel" pitchFamily="34" charset="0"/>
      <p:regular r:id="rId74"/>
      <p:bold r:id="rId75"/>
      <p:italic r:id="rId76"/>
      <p:boldItalic r:id="rId77"/>
    </p:embeddedFont>
    <p:embeddedFont>
      <p:font typeface="Roboto" charset="0"/>
      <p:regular r:id="rId78"/>
      <p:bold r:id="rId79"/>
      <p:italic r:id="rId80"/>
      <p:boldItalic r:id="rId81"/>
    </p:embeddedFont>
    <p:embeddedFont>
      <p:font typeface="Calibri" pitchFamily="3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guide id="3" orient="horz" pos="225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A47EE5D-A0B9-4C33-B836-DB9B69A3F15E}">
  <a:tblStyle styleId="{1A47EE5D-A0B9-4C33-B836-DB9B69A3F15E}"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3F7"/>
          </a:solidFill>
        </a:fill>
      </a:tcStyle>
    </a:wholeTbl>
    <a:band1H>
      <a:tcTxStyle b="off" i="off"/>
      <a:tcStyle>
        <a:tcBdr/>
        <a:fill>
          <a:solidFill>
            <a:srgbClr val="CDE6EE"/>
          </a:solidFill>
        </a:fill>
      </a:tcStyle>
    </a:band1H>
    <a:band2H>
      <a:tcTxStyle b="off" i="off"/>
      <a:tcStyle>
        <a:tcBdr/>
      </a:tcStyle>
    </a:band2H>
    <a:band1V>
      <a:tcTxStyle b="off" i="off"/>
      <a:tcStyle>
        <a:tcBdr/>
        <a:fill>
          <a:solidFill>
            <a:srgbClr val="CDE6EE"/>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477" autoAdjust="0"/>
  </p:normalViewPr>
  <p:slideViewPr>
    <p:cSldViewPr snapToGrid="0">
      <p:cViewPr>
        <p:scale>
          <a:sx n="76" d="100"/>
          <a:sy n="76" d="100"/>
        </p:scale>
        <p:origin x="-480" y="-12"/>
      </p:cViewPr>
      <p:guideLst>
        <p:guide orient="horz" pos="2160"/>
        <p:guide orient="horz" pos="225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E2144-2971-4C19-A284-D0CF96B24BB4}" type="doc">
      <dgm:prSet loTypeId="urn:microsoft.com/office/officeart/2005/8/layout/arrow2" loCatId="process" qsTypeId="urn:microsoft.com/office/officeart/2005/8/quickstyle/simple1" qsCatId="simple" csTypeId="urn:microsoft.com/office/officeart/2005/8/colors/accent1_2" csCatId="accent1" phldr="1"/>
      <dgm:spPr/>
    </dgm:pt>
    <dgm:pt modelId="{6753BB65-0B91-4238-93A6-C48A4B9DAE3A}">
      <dgm:prSet phldrT="[Text]" custT="1"/>
      <dgm:spPr/>
      <dgm:t>
        <a:bodyPr/>
        <a:lstStyle/>
        <a:p>
          <a:r>
            <a:rPr lang="en-US" sz="1600" dirty="0" smtClean="0"/>
            <a:t>Academic writing</a:t>
          </a:r>
          <a:endParaRPr lang="en-US" sz="1600" dirty="0"/>
        </a:p>
      </dgm:t>
    </dgm:pt>
    <dgm:pt modelId="{C4CB1982-6BDA-4187-9579-6F2BD4FBE0C6}" type="parTrans" cxnId="{C84D5AD9-226C-42B0-AA32-0E8BD30F5027}">
      <dgm:prSet/>
      <dgm:spPr/>
      <dgm:t>
        <a:bodyPr/>
        <a:lstStyle/>
        <a:p>
          <a:endParaRPr lang="en-US"/>
        </a:p>
      </dgm:t>
    </dgm:pt>
    <dgm:pt modelId="{6C22C952-A01E-415B-8325-74E4528BCC23}" type="sibTrans" cxnId="{C84D5AD9-226C-42B0-AA32-0E8BD30F5027}">
      <dgm:prSet/>
      <dgm:spPr/>
      <dgm:t>
        <a:bodyPr/>
        <a:lstStyle/>
        <a:p>
          <a:endParaRPr lang="en-US"/>
        </a:p>
      </dgm:t>
    </dgm:pt>
    <dgm:pt modelId="{380837FB-DA1C-4D9C-8569-E1A63446DFC9}">
      <dgm:prSet phldrT="[Text]" custT="1"/>
      <dgm:spPr/>
      <dgm:t>
        <a:bodyPr/>
        <a:lstStyle/>
        <a:p>
          <a:r>
            <a:rPr lang="en-US" sz="1600" dirty="0" smtClean="0"/>
            <a:t>Identification of research problem</a:t>
          </a:r>
          <a:endParaRPr lang="en-US" sz="1600" dirty="0"/>
        </a:p>
      </dgm:t>
    </dgm:pt>
    <dgm:pt modelId="{0FEA3C2B-C0F7-4DF1-9C56-3E29FDB07D36}" type="parTrans" cxnId="{8991E358-50DD-4AD1-8021-3DED92581177}">
      <dgm:prSet/>
      <dgm:spPr/>
      <dgm:t>
        <a:bodyPr/>
        <a:lstStyle/>
        <a:p>
          <a:endParaRPr lang="en-US"/>
        </a:p>
      </dgm:t>
    </dgm:pt>
    <dgm:pt modelId="{819584B2-41E0-4262-A565-220F64C208C1}" type="sibTrans" cxnId="{8991E358-50DD-4AD1-8021-3DED92581177}">
      <dgm:prSet/>
      <dgm:spPr/>
      <dgm:t>
        <a:bodyPr/>
        <a:lstStyle/>
        <a:p>
          <a:endParaRPr lang="en-US"/>
        </a:p>
      </dgm:t>
    </dgm:pt>
    <dgm:pt modelId="{8758E80D-A144-4B57-802F-7D151BCA3E1C}">
      <dgm:prSet phldrT="[Text]" custT="1"/>
      <dgm:spPr/>
      <dgm:t>
        <a:bodyPr/>
        <a:lstStyle/>
        <a:p>
          <a:r>
            <a:rPr lang="en-US" sz="1600" dirty="0" smtClean="0"/>
            <a:t>Literature review and gaps</a:t>
          </a:r>
          <a:endParaRPr lang="en-US" sz="1600" dirty="0"/>
        </a:p>
      </dgm:t>
    </dgm:pt>
    <dgm:pt modelId="{C0925A8A-8DB8-4A25-B599-DF83B175B68E}" type="parTrans" cxnId="{F90B2B4D-D2FA-4D52-877A-D05CD62BA8CE}">
      <dgm:prSet/>
      <dgm:spPr/>
      <dgm:t>
        <a:bodyPr/>
        <a:lstStyle/>
        <a:p>
          <a:endParaRPr lang="en-US"/>
        </a:p>
      </dgm:t>
    </dgm:pt>
    <dgm:pt modelId="{89136BD2-BDBA-4D13-A737-66362649AF50}" type="sibTrans" cxnId="{F90B2B4D-D2FA-4D52-877A-D05CD62BA8CE}">
      <dgm:prSet/>
      <dgm:spPr/>
      <dgm:t>
        <a:bodyPr/>
        <a:lstStyle/>
        <a:p>
          <a:endParaRPr lang="en-US"/>
        </a:p>
      </dgm:t>
    </dgm:pt>
    <dgm:pt modelId="{7C8BEA25-051A-4ECB-B429-1CFA4FA45232}">
      <dgm:prSet custT="1"/>
      <dgm:spPr/>
      <dgm:t>
        <a:bodyPr/>
        <a:lstStyle/>
        <a:p>
          <a:r>
            <a:rPr lang="en-US" sz="1600" dirty="0" smtClean="0"/>
            <a:t>Identify possible data sources- primary/secondary/tertiary</a:t>
          </a:r>
          <a:endParaRPr lang="en-US" sz="1600" dirty="0"/>
        </a:p>
      </dgm:t>
    </dgm:pt>
    <dgm:pt modelId="{4BEFDA81-07BD-4D34-BEE3-16B2AE39044A}" type="parTrans" cxnId="{41C91132-649A-4775-AEF7-661A80A56946}">
      <dgm:prSet/>
      <dgm:spPr/>
      <dgm:t>
        <a:bodyPr/>
        <a:lstStyle/>
        <a:p>
          <a:endParaRPr lang="en-US"/>
        </a:p>
      </dgm:t>
    </dgm:pt>
    <dgm:pt modelId="{984351B6-D97F-43E6-81B9-45CDE62491F6}" type="sibTrans" cxnId="{41C91132-649A-4775-AEF7-661A80A56946}">
      <dgm:prSet/>
      <dgm:spPr/>
      <dgm:t>
        <a:bodyPr/>
        <a:lstStyle/>
        <a:p>
          <a:endParaRPr lang="en-US"/>
        </a:p>
      </dgm:t>
    </dgm:pt>
    <dgm:pt modelId="{88CFD32F-B9B5-464B-B431-904D3A561A1B}">
      <dgm:prSet custT="1"/>
      <dgm:spPr/>
      <dgm:t>
        <a:bodyPr/>
        <a:lstStyle/>
        <a:p>
          <a:r>
            <a:rPr lang="en-US" sz="1600" dirty="0" smtClean="0"/>
            <a:t>1. Where to look for the data?</a:t>
          </a:r>
        </a:p>
        <a:p>
          <a:r>
            <a:rPr lang="en-US" sz="1600" dirty="0" smtClean="0"/>
            <a:t>2. How to choose?</a:t>
          </a:r>
        </a:p>
        <a:p>
          <a:r>
            <a:rPr lang="en-US" sz="1600" dirty="0" smtClean="0"/>
            <a:t>3. How to collect</a:t>
          </a:r>
          <a:endParaRPr lang="en-US" sz="1600" dirty="0"/>
        </a:p>
      </dgm:t>
    </dgm:pt>
    <dgm:pt modelId="{89F521A8-BA39-47AD-AAE0-F3F70F5EB551}" type="parTrans" cxnId="{8E4F7797-C008-47A5-B086-40A3207CE3A6}">
      <dgm:prSet/>
      <dgm:spPr/>
      <dgm:t>
        <a:bodyPr/>
        <a:lstStyle/>
        <a:p>
          <a:endParaRPr lang="en-US"/>
        </a:p>
      </dgm:t>
    </dgm:pt>
    <dgm:pt modelId="{E84D899D-4221-4B4E-AE63-7B176BAE9A54}" type="sibTrans" cxnId="{8E4F7797-C008-47A5-B086-40A3207CE3A6}">
      <dgm:prSet/>
      <dgm:spPr/>
      <dgm:t>
        <a:bodyPr/>
        <a:lstStyle/>
        <a:p>
          <a:endParaRPr lang="en-US"/>
        </a:p>
      </dgm:t>
    </dgm:pt>
    <dgm:pt modelId="{4CD8DFBC-1850-42E5-883C-5EAF48BFED35}" type="pres">
      <dgm:prSet presAssocID="{C03E2144-2971-4C19-A284-D0CF96B24BB4}" presName="arrowDiagram" presStyleCnt="0">
        <dgm:presLayoutVars>
          <dgm:chMax val="5"/>
          <dgm:dir/>
          <dgm:resizeHandles val="exact"/>
        </dgm:presLayoutVars>
      </dgm:prSet>
      <dgm:spPr/>
    </dgm:pt>
    <dgm:pt modelId="{853F5495-39BC-435B-B838-9382125DB919}" type="pres">
      <dgm:prSet presAssocID="{C03E2144-2971-4C19-A284-D0CF96B24BB4}" presName="arrow" presStyleLbl="bgShp" presStyleIdx="0" presStyleCnt="1"/>
      <dgm:spPr/>
    </dgm:pt>
    <dgm:pt modelId="{DA3587E2-91C5-47D1-8864-B8D630AC568A}" type="pres">
      <dgm:prSet presAssocID="{C03E2144-2971-4C19-A284-D0CF96B24BB4}" presName="arrowDiagram5" presStyleCnt="0"/>
      <dgm:spPr/>
    </dgm:pt>
    <dgm:pt modelId="{5CA0890B-3138-4C4F-B27C-25911003EFCC}" type="pres">
      <dgm:prSet presAssocID="{6753BB65-0B91-4238-93A6-C48A4B9DAE3A}" presName="bullet5a" presStyleLbl="node1" presStyleIdx="0" presStyleCnt="5"/>
      <dgm:spPr/>
    </dgm:pt>
    <dgm:pt modelId="{7BA65DDA-4D35-4E58-86C0-212405536EFE}" type="pres">
      <dgm:prSet presAssocID="{6753BB65-0B91-4238-93A6-C48A4B9DAE3A}" presName="textBox5a" presStyleLbl="revTx" presStyleIdx="0" presStyleCnt="5">
        <dgm:presLayoutVars>
          <dgm:bulletEnabled val="1"/>
        </dgm:presLayoutVars>
      </dgm:prSet>
      <dgm:spPr/>
      <dgm:t>
        <a:bodyPr/>
        <a:lstStyle/>
        <a:p>
          <a:endParaRPr lang="en-US"/>
        </a:p>
      </dgm:t>
    </dgm:pt>
    <dgm:pt modelId="{24124234-7E6B-4174-92B8-4B602C0D6129}" type="pres">
      <dgm:prSet presAssocID="{380837FB-DA1C-4D9C-8569-E1A63446DFC9}" presName="bullet5b" presStyleLbl="node1" presStyleIdx="1" presStyleCnt="5"/>
      <dgm:spPr/>
    </dgm:pt>
    <dgm:pt modelId="{4F9A3E59-C791-46B6-9320-AE691071247B}" type="pres">
      <dgm:prSet presAssocID="{380837FB-DA1C-4D9C-8569-E1A63446DFC9}" presName="textBox5b" presStyleLbl="revTx" presStyleIdx="1" presStyleCnt="5">
        <dgm:presLayoutVars>
          <dgm:bulletEnabled val="1"/>
        </dgm:presLayoutVars>
      </dgm:prSet>
      <dgm:spPr/>
      <dgm:t>
        <a:bodyPr/>
        <a:lstStyle/>
        <a:p>
          <a:endParaRPr lang="en-US"/>
        </a:p>
      </dgm:t>
    </dgm:pt>
    <dgm:pt modelId="{C2B83E28-A0C8-4E55-AAF9-82A735EF88DD}" type="pres">
      <dgm:prSet presAssocID="{8758E80D-A144-4B57-802F-7D151BCA3E1C}" presName="bullet5c" presStyleLbl="node1" presStyleIdx="2" presStyleCnt="5"/>
      <dgm:spPr/>
    </dgm:pt>
    <dgm:pt modelId="{C2080FF7-7EE3-4203-9BAC-D5E6B7F72B35}" type="pres">
      <dgm:prSet presAssocID="{8758E80D-A144-4B57-802F-7D151BCA3E1C}" presName="textBox5c" presStyleLbl="revTx" presStyleIdx="2" presStyleCnt="5">
        <dgm:presLayoutVars>
          <dgm:bulletEnabled val="1"/>
        </dgm:presLayoutVars>
      </dgm:prSet>
      <dgm:spPr/>
      <dgm:t>
        <a:bodyPr/>
        <a:lstStyle/>
        <a:p>
          <a:endParaRPr lang="en-US"/>
        </a:p>
      </dgm:t>
    </dgm:pt>
    <dgm:pt modelId="{BAA772A1-D6F4-47B1-AE8A-13402A0A5E69}" type="pres">
      <dgm:prSet presAssocID="{7C8BEA25-051A-4ECB-B429-1CFA4FA45232}" presName="bullet5d" presStyleLbl="node1" presStyleIdx="3" presStyleCnt="5"/>
      <dgm:spPr/>
    </dgm:pt>
    <dgm:pt modelId="{2BEFD036-D073-4342-9B19-CE24E9FA8A19}" type="pres">
      <dgm:prSet presAssocID="{7C8BEA25-051A-4ECB-B429-1CFA4FA45232}" presName="textBox5d" presStyleLbl="revTx" presStyleIdx="3" presStyleCnt="5">
        <dgm:presLayoutVars>
          <dgm:bulletEnabled val="1"/>
        </dgm:presLayoutVars>
      </dgm:prSet>
      <dgm:spPr/>
      <dgm:t>
        <a:bodyPr/>
        <a:lstStyle/>
        <a:p>
          <a:endParaRPr lang="en-US"/>
        </a:p>
      </dgm:t>
    </dgm:pt>
    <dgm:pt modelId="{29C330FB-27C6-445D-8178-B15230829AAE}" type="pres">
      <dgm:prSet presAssocID="{88CFD32F-B9B5-464B-B431-904D3A561A1B}" presName="bullet5e" presStyleLbl="node1" presStyleIdx="4" presStyleCnt="5"/>
      <dgm:spPr/>
    </dgm:pt>
    <dgm:pt modelId="{3585A7FD-6DC7-47FE-8D92-3AC762F54ECC}" type="pres">
      <dgm:prSet presAssocID="{88CFD32F-B9B5-464B-B431-904D3A561A1B}" presName="textBox5e" presStyleLbl="revTx" presStyleIdx="4" presStyleCnt="5">
        <dgm:presLayoutVars>
          <dgm:bulletEnabled val="1"/>
        </dgm:presLayoutVars>
      </dgm:prSet>
      <dgm:spPr/>
      <dgm:t>
        <a:bodyPr/>
        <a:lstStyle/>
        <a:p>
          <a:endParaRPr lang="en-US"/>
        </a:p>
      </dgm:t>
    </dgm:pt>
  </dgm:ptLst>
  <dgm:cxnLst>
    <dgm:cxn modelId="{C746BC17-5247-4670-B611-1AA9C1ADDE79}" type="presOf" srcId="{88CFD32F-B9B5-464B-B431-904D3A561A1B}" destId="{3585A7FD-6DC7-47FE-8D92-3AC762F54ECC}" srcOrd="0" destOrd="0" presId="urn:microsoft.com/office/officeart/2005/8/layout/arrow2"/>
    <dgm:cxn modelId="{8991E358-50DD-4AD1-8021-3DED92581177}" srcId="{C03E2144-2971-4C19-A284-D0CF96B24BB4}" destId="{380837FB-DA1C-4D9C-8569-E1A63446DFC9}" srcOrd="1" destOrd="0" parTransId="{0FEA3C2B-C0F7-4DF1-9C56-3E29FDB07D36}" sibTransId="{819584B2-41E0-4262-A565-220F64C208C1}"/>
    <dgm:cxn modelId="{F90B2B4D-D2FA-4D52-877A-D05CD62BA8CE}" srcId="{C03E2144-2971-4C19-A284-D0CF96B24BB4}" destId="{8758E80D-A144-4B57-802F-7D151BCA3E1C}" srcOrd="2" destOrd="0" parTransId="{C0925A8A-8DB8-4A25-B599-DF83B175B68E}" sibTransId="{89136BD2-BDBA-4D13-A737-66362649AF50}"/>
    <dgm:cxn modelId="{035A0A36-BB7E-43C0-8B5F-86D75386E8F1}" type="presOf" srcId="{380837FB-DA1C-4D9C-8569-E1A63446DFC9}" destId="{4F9A3E59-C791-46B6-9320-AE691071247B}" srcOrd="0" destOrd="0" presId="urn:microsoft.com/office/officeart/2005/8/layout/arrow2"/>
    <dgm:cxn modelId="{D5EDE175-3948-4223-84DC-A99E9805C725}" type="presOf" srcId="{7C8BEA25-051A-4ECB-B429-1CFA4FA45232}" destId="{2BEFD036-D073-4342-9B19-CE24E9FA8A19}" srcOrd="0" destOrd="0" presId="urn:microsoft.com/office/officeart/2005/8/layout/arrow2"/>
    <dgm:cxn modelId="{888EB994-96D0-4F77-9215-B06C69DCBDBC}" type="presOf" srcId="{8758E80D-A144-4B57-802F-7D151BCA3E1C}" destId="{C2080FF7-7EE3-4203-9BAC-D5E6B7F72B35}" srcOrd="0" destOrd="0" presId="urn:microsoft.com/office/officeart/2005/8/layout/arrow2"/>
    <dgm:cxn modelId="{C84D5AD9-226C-42B0-AA32-0E8BD30F5027}" srcId="{C03E2144-2971-4C19-A284-D0CF96B24BB4}" destId="{6753BB65-0B91-4238-93A6-C48A4B9DAE3A}" srcOrd="0" destOrd="0" parTransId="{C4CB1982-6BDA-4187-9579-6F2BD4FBE0C6}" sibTransId="{6C22C952-A01E-415B-8325-74E4528BCC23}"/>
    <dgm:cxn modelId="{85D6B93A-2463-4DC9-B3D6-C8A75DD9F527}" type="presOf" srcId="{C03E2144-2971-4C19-A284-D0CF96B24BB4}" destId="{4CD8DFBC-1850-42E5-883C-5EAF48BFED35}" srcOrd="0" destOrd="0" presId="urn:microsoft.com/office/officeart/2005/8/layout/arrow2"/>
    <dgm:cxn modelId="{8E4F7797-C008-47A5-B086-40A3207CE3A6}" srcId="{C03E2144-2971-4C19-A284-D0CF96B24BB4}" destId="{88CFD32F-B9B5-464B-B431-904D3A561A1B}" srcOrd="4" destOrd="0" parTransId="{89F521A8-BA39-47AD-AAE0-F3F70F5EB551}" sibTransId="{E84D899D-4221-4B4E-AE63-7B176BAE9A54}"/>
    <dgm:cxn modelId="{2EB7CD82-2531-497B-8EA1-17DEFD87F01D}" type="presOf" srcId="{6753BB65-0B91-4238-93A6-C48A4B9DAE3A}" destId="{7BA65DDA-4D35-4E58-86C0-212405536EFE}" srcOrd="0" destOrd="0" presId="urn:microsoft.com/office/officeart/2005/8/layout/arrow2"/>
    <dgm:cxn modelId="{41C91132-649A-4775-AEF7-661A80A56946}" srcId="{C03E2144-2971-4C19-A284-D0CF96B24BB4}" destId="{7C8BEA25-051A-4ECB-B429-1CFA4FA45232}" srcOrd="3" destOrd="0" parTransId="{4BEFDA81-07BD-4D34-BEE3-16B2AE39044A}" sibTransId="{984351B6-D97F-43E6-81B9-45CDE62491F6}"/>
    <dgm:cxn modelId="{F317CA9E-9318-4A7E-B049-820176F02CC2}" type="presParOf" srcId="{4CD8DFBC-1850-42E5-883C-5EAF48BFED35}" destId="{853F5495-39BC-435B-B838-9382125DB919}" srcOrd="0" destOrd="0" presId="urn:microsoft.com/office/officeart/2005/8/layout/arrow2"/>
    <dgm:cxn modelId="{647B1774-1E3D-403C-A18C-E1052C41252B}" type="presParOf" srcId="{4CD8DFBC-1850-42E5-883C-5EAF48BFED35}" destId="{DA3587E2-91C5-47D1-8864-B8D630AC568A}" srcOrd="1" destOrd="0" presId="urn:microsoft.com/office/officeart/2005/8/layout/arrow2"/>
    <dgm:cxn modelId="{23E67714-6495-4BB6-84BB-E4AC1B2513A8}" type="presParOf" srcId="{DA3587E2-91C5-47D1-8864-B8D630AC568A}" destId="{5CA0890B-3138-4C4F-B27C-25911003EFCC}" srcOrd="0" destOrd="0" presId="urn:microsoft.com/office/officeart/2005/8/layout/arrow2"/>
    <dgm:cxn modelId="{935214B4-31A0-4BBA-8709-4B4361CF4FB3}" type="presParOf" srcId="{DA3587E2-91C5-47D1-8864-B8D630AC568A}" destId="{7BA65DDA-4D35-4E58-86C0-212405536EFE}" srcOrd="1" destOrd="0" presId="urn:microsoft.com/office/officeart/2005/8/layout/arrow2"/>
    <dgm:cxn modelId="{4F4FD622-58BB-4C12-8AF2-A618E0E4F216}" type="presParOf" srcId="{DA3587E2-91C5-47D1-8864-B8D630AC568A}" destId="{24124234-7E6B-4174-92B8-4B602C0D6129}" srcOrd="2" destOrd="0" presId="urn:microsoft.com/office/officeart/2005/8/layout/arrow2"/>
    <dgm:cxn modelId="{A769BDEB-406E-4571-B952-11346F1F0ABF}" type="presParOf" srcId="{DA3587E2-91C5-47D1-8864-B8D630AC568A}" destId="{4F9A3E59-C791-46B6-9320-AE691071247B}" srcOrd="3" destOrd="0" presId="urn:microsoft.com/office/officeart/2005/8/layout/arrow2"/>
    <dgm:cxn modelId="{1AE025C7-CDE7-4D2C-9354-D5754DB183F4}" type="presParOf" srcId="{DA3587E2-91C5-47D1-8864-B8D630AC568A}" destId="{C2B83E28-A0C8-4E55-AAF9-82A735EF88DD}" srcOrd="4" destOrd="0" presId="urn:microsoft.com/office/officeart/2005/8/layout/arrow2"/>
    <dgm:cxn modelId="{1DB0F43D-344E-4C91-91B2-56D13D509704}" type="presParOf" srcId="{DA3587E2-91C5-47D1-8864-B8D630AC568A}" destId="{C2080FF7-7EE3-4203-9BAC-D5E6B7F72B35}" srcOrd="5" destOrd="0" presId="urn:microsoft.com/office/officeart/2005/8/layout/arrow2"/>
    <dgm:cxn modelId="{5FBF6909-C178-4077-9A61-036D2F96E013}" type="presParOf" srcId="{DA3587E2-91C5-47D1-8864-B8D630AC568A}" destId="{BAA772A1-D6F4-47B1-AE8A-13402A0A5E69}" srcOrd="6" destOrd="0" presId="urn:microsoft.com/office/officeart/2005/8/layout/arrow2"/>
    <dgm:cxn modelId="{B92A35C9-2940-49D9-ACAA-46C3A4B4C7C4}" type="presParOf" srcId="{DA3587E2-91C5-47D1-8864-B8D630AC568A}" destId="{2BEFD036-D073-4342-9B19-CE24E9FA8A19}" srcOrd="7" destOrd="0" presId="urn:microsoft.com/office/officeart/2005/8/layout/arrow2"/>
    <dgm:cxn modelId="{9097888D-6688-4AA6-AE88-1D92BE6779C8}" type="presParOf" srcId="{DA3587E2-91C5-47D1-8864-B8D630AC568A}" destId="{29C330FB-27C6-445D-8178-B15230829AAE}" srcOrd="8" destOrd="0" presId="urn:microsoft.com/office/officeart/2005/8/layout/arrow2"/>
    <dgm:cxn modelId="{6EE5CEEF-EF1F-4AEE-8E74-881A8FEDA051}" type="presParOf" srcId="{DA3587E2-91C5-47D1-8864-B8D630AC568A}" destId="{3585A7FD-6DC7-47FE-8D92-3AC762F54ECC}"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E2144-2971-4C19-A284-D0CF96B24BB4}" type="doc">
      <dgm:prSet loTypeId="urn:microsoft.com/office/officeart/2005/8/layout/arrow2" loCatId="process" qsTypeId="urn:microsoft.com/office/officeart/2005/8/quickstyle/simple1" qsCatId="simple" csTypeId="urn:microsoft.com/office/officeart/2005/8/colors/accent1_2" csCatId="accent1" phldr="1"/>
      <dgm:spPr/>
    </dgm:pt>
    <dgm:pt modelId="{6753BB65-0B91-4238-93A6-C48A4B9DAE3A}">
      <dgm:prSet phldrT="[Text]" custT="1"/>
      <dgm:spPr/>
      <dgm:t>
        <a:bodyPr/>
        <a:lstStyle/>
        <a:p>
          <a:r>
            <a:rPr lang="en-US" sz="1600" dirty="0" smtClean="0"/>
            <a:t>Academic writing</a:t>
          </a:r>
          <a:endParaRPr lang="en-US" sz="1600" dirty="0"/>
        </a:p>
      </dgm:t>
    </dgm:pt>
    <dgm:pt modelId="{C4CB1982-6BDA-4187-9579-6F2BD4FBE0C6}" type="parTrans" cxnId="{C84D5AD9-226C-42B0-AA32-0E8BD30F5027}">
      <dgm:prSet/>
      <dgm:spPr/>
      <dgm:t>
        <a:bodyPr/>
        <a:lstStyle/>
        <a:p>
          <a:endParaRPr lang="en-US"/>
        </a:p>
      </dgm:t>
    </dgm:pt>
    <dgm:pt modelId="{6C22C952-A01E-415B-8325-74E4528BCC23}" type="sibTrans" cxnId="{C84D5AD9-226C-42B0-AA32-0E8BD30F5027}">
      <dgm:prSet/>
      <dgm:spPr/>
      <dgm:t>
        <a:bodyPr/>
        <a:lstStyle/>
        <a:p>
          <a:endParaRPr lang="en-US"/>
        </a:p>
      </dgm:t>
    </dgm:pt>
    <dgm:pt modelId="{380837FB-DA1C-4D9C-8569-E1A63446DFC9}">
      <dgm:prSet phldrT="[Text]" custT="1"/>
      <dgm:spPr/>
      <dgm:t>
        <a:bodyPr/>
        <a:lstStyle/>
        <a:p>
          <a:r>
            <a:rPr lang="en-US" sz="1600" dirty="0" smtClean="0"/>
            <a:t>Identification of research problem</a:t>
          </a:r>
          <a:endParaRPr lang="en-US" sz="1600" dirty="0"/>
        </a:p>
      </dgm:t>
    </dgm:pt>
    <dgm:pt modelId="{0FEA3C2B-C0F7-4DF1-9C56-3E29FDB07D36}" type="parTrans" cxnId="{8991E358-50DD-4AD1-8021-3DED92581177}">
      <dgm:prSet/>
      <dgm:spPr/>
      <dgm:t>
        <a:bodyPr/>
        <a:lstStyle/>
        <a:p>
          <a:endParaRPr lang="en-US"/>
        </a:p>
      </dgm:t>
    </dgm:pt>
    <dgm:pt modelId="{819584B2-41E0-4262-A565-220F64C208C1}" type="sibTrans" cxnId="{8991E358-50DD-4AD1-8021-3DED92581177}">
      <dgm:prSet/>
      <dgm:spPr/>
      <dgm:t>
        <a:bodyPr/>
        <a:lstStyle/>
        <a:p>
          <a:endParaRPr lang="en-US"/>
        </a:p>
      </dgm:t>
    </dgm:pt>
    <dgm:pt modelId="{8758E80D-A144-4B57-802F-7D151BCA3E1C}">
      <dgm:prSet phldrT="[Text]" custT="1"/>
      <dgm:spPr/>
      <dgm:t>
        <a:bodyPr/>
        <a:lstStyle/>
        <a:p>
          <a:r>
            <a:rPr lang="en-US" sz="1600" dirty="0" smtClean="0"/>
            <a:t>Literature review and gaps</a:t>
          </a:r>
          <a:endParaRPr lang="en-US" sz="1600" dirty="0"/>
        </a:p>
      </dgm:t>
    </dgm:pt>
    <dgm:pt modelId="{C0925A8A-8DB8-4A25-B599-DF83B175B68E}" type="parTrans" cxnId="{F90B2B4D-D2FA-4D52-877A-D05CD62BA8CE}">
      <dgm:prSet/>
      <dgm:spPr/>
      <dgm:t>
        <a:bodyPr/>
        <a:lstStyle/>
        <a:p>
          <a:endParaRPr lang="en-US"/>
        </a:p>
      </dgm:t>
    </dgm:pt>
    <dgm:pt modelId="{89136BD2-BDBA-4D13-A737-66362649AF50}" type="sibTrans" cxnId="{F90B2B4D-D2FA-4D52-877A-D05CD62BA8CE}">
      <dgm:prSet/>
      <dgm:spPr/>
      <dgm:t>
        <a:bodyPr/>
        <a:lstStyle/>
        <a:p>
          <a:endParaRPr lang="en-US"/>
        </a:p>
      </dgm:t>
    </dgm:pt>
    <dgm:pt modelId="{7C8BEA25-051A-4ECB-B429-1CFA4FA45232}">
      <dgm:prSet custT="1"/>
      <dgm:spPr/>
      <dgm:t>
        <a:bodyPr/>
        <a:lstStyle/>
        <a:p>
          <a:r>
            <a:rPr lang="en-US" sz="1600" dirty="0" smtClean="0"/>
            <a:t>Identify possible data sources- primary/secondary/tertiary</a:t>
          </a:r>
          <a:endParaRPr lang="en-US" sz="1600" dirty="0"/>
        </a:p>
      </dgm:t>
    </dgm:pt>
    <dgm:pt modelId="{4BEFDA81-07BD-4D34-BEE3-16B2AE39044A}" type="parTrans" cxnId="{41C91132-649A-4775-AEF7-661A80A56946}">
      <dgm:prSet/>
      <dgm:spPr/>
      <dgm:t>
        <a:bodyPr/>
        <a:lstStyle/>
        <a:p>
          <a:endParaRPr lang="en-US"/>
        </a:p>
      </dgm:t>
    </dgm:pt>
    <dgm:pt modelId="{984351B6-D97F-43E6-81B9-45CDE62491F6}" type="sibTrans" cxnId="{41C91132-649A-4775-AEF7-661A80A56946}">
      <dgm:prSet/>
      <dgm:spPr/>
      <dgm:t>
        <a:bodyPr/>
        <a:lstStyle/>
        <a:p>
          <a:endParaRPr lang="en-US"/>
        </a:p>
      </dgm:t>
    </dgm:pt>
    <dgm:pt modelId="{88CFD32F-B9B5-464B-B431-904D3A561A1B}">
      <dgm:prSet custT="1"/>
      <dgm:spPr/>
      <dgm:t>
        <a:bodyPr/>
        <a:lstStyle/>
        <a:p>
          <a:r>
            <a:rPr lang="en-US" sz="1600" dirty="0" smtClean="0"/>
            <a:t>1. Where to look for the data?</a:t>
          </a:r>
        </a:p>
        <a:p>
          <a:r>
            <a:rPr lang="en-US" sz="1600" dirty="0" smtClean="0"/>
            <a:t>2. How to choose?</a:t>
          </a:r>
        </a:p>
        <a:p>
          <a:r>
            <a:rPr lang="en-US" sz="1600" dirty="0" smtClean="0"/>
            <a:t>3. How to collect</a:t>
          </a:r>
          <a:endParaRPr lang="en-US" sz="1600" dirty="0"/>
        </a:p>
      </dgm:t>
    </dgm:pt>
    <dgm:pt modelId="{89F521A8-BA39-47AD-AAE0-F3F70F5EB551}" type="parTrans" cxnId="{8E4F7797-C008-47A5-B086-40A3207CE3A6}">
      <dgm:prSet/>
      <dgm:spPr/>
      <dgm:t>
        <a:bodyPr/>
        <a:lstStyle/>
        <a:p>
          <a:endParaRPr lang="en-US"/>
        </a:p>
      </dgm:t>
    </dgm:pt>
    <dgm:pt modelId="{E84D899D-4221-4B4E-AE63-7B176BAE9A54}" type="sibTrans" cxnId="{8E4F7797-C008-47A5-B086-40A3207CE3A6}">
      <dgm:prSet/>
      <dgm:spPr/>
      <dgm:t>
        <a:bodyPr/>
        <a:lstStyle/>
        <a:p>
          <a:endParaRPr lang="en-US"/>
        </a:p>
      </dgm:t>
    </dgm:pt>
    <dgm:pt modelId="{4CD8DFBC-1850-42E5-883C-5EAF48BFED35}" type="pres">
      <dgm:prSet presAssocID="{C03E2144-2971-4C19-A284-D0CF96B24BB4}" presName="arrowDiagram" presStyleCnt="0">
        <dgm:presLayoutVars>
          <dgm:chMax val="5"/>
          <dgm:dir/>
          <dgm:resizeHandles val="exact"/>
        </dgm:presLayoutVars>
      </dgm:prSet>
      <dgm:spPr/>
    </dgm:pt>
    <dgm:pt modelId="{853F5495-39BC-435B-B838-9382125DB919}" type="pres">
      <dgm:prSet presAssocID="{C03E2144-2971-4C19-A284-D0CF96B24BB4}" presName="arrow" presStyleLbl="bgShp" presStyleIdx="0" presStyleCnt="1"/>
      <dgm:spPr/>
    </dgm:pt>
    <dgm:pt modelId="{DA3587E2-91C5-47D1-8864-B8D630AC568A}" type="pres">
      <dgm:prSet presAssocID="{C03E2144-2971-4C19-A284-D0CF96B24BB4}" presName="arrowDiagram5" presStyleCnt="0"/>
      <dgm:spPr/>
    </dgm:pt>
    <dgm:pt modelId="{5CA0890B-3138-4C4F-B27C-25911003EFCC}" type="pres">
      <dgm:prSet presAssocID="{6753BB65-0B91-4238-93A6-C48A4B9DAE3A}" presName="bullet5a" presStyleLbl="node1" presStyleIdx="0" presStyleCnt="5"/>
      <dgm:spPr/>
    </dgm:pt>
    <dgm:pt modelId="{7BA65DDA-4D35-4E58-86C0-212405536EFE}" type="pres">
      <dgm:prSet presAssocID="{6753BB65-0B91-4238-93A6-C48A4B9DAE3A}" presName="textBox5a" presStyleLbl="revTx" presStyleIdx="0" presStyleCnt="5">
        <dgm:presLayoutVars>
          <dgm:bulletEnabled val="1"/>
        </dgm:presLayoutVars>
      </dgm:prSet>
      <dgm:spPr/>
      <dgm:t>
        <a:bodyPr/>
        <a:lstStyle/>
        <a:p>
          <a:endParaRPr lang="en-US"/>
        </a:p>
      </dgm:t>
    </dgm:pt>
    <dgm:pt modelId="{24124234-7E6B-4174-92B8-4B602C0D6129}" type="pres">
      <dgm:prSet presAssocID="{380837FB-DA1C-4D9C-8569-E1A63446DFC9}" presName="bullet5b" presStyleLbl="node1" presStyleIdx="1" presStyleCnt="5"/>
      <dgm:spPr/>
    </dgm:pt>
    <dgm:pt modelId="{4F9A3E59-C791-46B6-9320-AE691071247B}" type="pres">
      <dgm:prSet presAssocID="{380837FB-DA1C-4D9C-8569-E1A63446DFC9}" presName="textBox5b" presStyleLbl="revTx" presStyleIdx="1" presStyleCnt="5">
        <dgm:presLayoutVars>
          <dgm:bulletEnabled val="1"/>
        </dgm:presLayoutVars>
      </dgm:prSet>
      <dgm:spPr/>
      <dgm:t>
        <a:bodyPr/>
        <a:lstStyle/>
        <a:p>
          <a:endParaRPr lang="en-US"/>
        </a:p>
      </dgm:t>
    </dgm:pt>
    <dgm:pt modelId="{C2B83E28-A0C8-4E55-AAF9-82A735EF88DD}" type="pres">
      <dgm:prSet presAssocID="{8758E80D-A144-4B57-802F-7D151BCA3E1C}" presName="bullet5c" presStyleLbl="node1" presStyleIdx="2" presStyleCnt="5"/>
      <dgm:spPr/>
    </dgm:pt>
    <dgm:pt modelId="{C2080FF7-7EE3-4203-9BAC-D5E6B7F72B35}" type="pres">
      <dgm:prSet presAssocID="{8758E80D-A144-4B57-802F-7D151BCA3E1C}" presName="textBox5c" presStyleLbl="revTx" presStyleIdx="2" presStyleCnt="5">
        <dgm:presLayoutVars>
          <dgm:bulletEnabled val="1"/>
        </dgm:presLayoutVars>
      </dgm:prSet>
      <dgm:spPr/>
      <dgm:t>
        <a:bodyPr/>
        <a:lstStyle/>
        <a:p>
          <a:endParaRPr lang="en-US"/>
        </a:p>
      </dgm:t>
    </dgm:pt>
    <dgm:pt modelId="{BAA772A1-D6F4-47B1-AE8A-13402A0A5E69}" type="pres">
      <dgm:prSet presAssocID="{7C8BEA25-051A-4ECB-B429-1CFA4FA45232}" presName="bullet5d" presStyleLbl="node1" presStyleIdx="3" presStyleCnt="5"/>
      <dgm:spPr/>
    </dgm:pt>
    <dgm:pt modelId="{2BEFD036-D073-4342-9B19-CE24E9FA8A19}" type="pres">
      <dgm:prSet presAssocID="{7C8BEA25-051A-4ECB-B429-1CFA4FA45232}" presName="textBox5d" presStyleLbl="revTx" presStyleIdx="3" presStyleCnt="5">
        <dgm:presLayoutVars>
          <dgm:bulletEnabled val="1"/>
        </dgm:presLayoutVars>
      </dgm:prSet>
      <dgm:spPr/>
      <dgm:t>
        <a:bodyPr/>
        <a:lstStyle/>
        <a:p>
          <a:endParaRPr lang="en-US"/>
        </a:p>
      </dgm:t>
    </dgm:pt>
    <dgm:pt modelId="{29C330FB-27C6-445D-8178-B15230829AAE}" type="pres">
      <dgm:prSet presAssocID="{88CFD32F-B9B5-464B-B431-904D3A561A1B}" presName="bullet5e" presStyleLbl="node1" presStyleIdx="4" presStyleCnt="5"/>
      <dgm:spPr/>
    </dgm:pt>
    <dgm:pt modelId="{3585A7FD-6DC7-47FE-8D92-3AC762F54ECC}" type="pres">
      <dgm:prSet presAssocID="{88CFD32F-B9B5-464B-B431-904D3A561A1B}" presName="textBox5e" presStyleLbl="revTx" presStyleIdx="4" presStyleCnt="5">
        <dgm:presLayoutVars>
          <dgm:bulletEnabled val="1"/>
        </dgm:presLayoutVars>
      </dgm:prSet>
      <dgm:spPr/>
      <dgm:t>
        <a:bodyPr/>
        <a:lstStyle/>
        <a:p>
          <a:endParaRPr lang="en-US"/>
        </a:p>
      </dgm:t>
    </dgm:pt>
  </dgm:ptLst>
  <dgm:cxnLst>
    <dgm:cxn modelId="{FCC2BD7F-5893-4F5F-803D-A9096BDB7C60}" type="presOf" srcId="{7C8BEA25-051A-4ECB-B429-1CFA4FA45232}" destId="{2BEFD036-D073-4342-9B19-CE24E9FA8A19}" srcOrd="0" destOrd="0" presId="urn:microsoft.com/office/officeart/2005/8/layout/arrow2"/>
    <dgm:cxn modelId="{DDAD2585-F982-48A3-82AE-E45EC1B4D6B4}" type="presOf" srcId="{380837FB-DA1C-4D9C-8569-E1A63446DFC9}" destId="{4F9A3E59-C791-46B6-9320-AE691071247B}" srcOrd="0" destOrd="0" presId="urn:microsoft.com/office/officeart/2005/8/layout/arrow2"/>
    <dgm:cxn modelId="{C7ECDA1B-8371-4CDD-AB84-78FEAFBD44D8}" type="presOf" srcId="{C03E2144-2971-4C19-A284-D0CF96B24BB4}" destId="{4CD8DFBC-1850-42E5-883C-5EAF48BFED35}" srcOrd="0" destOrd="0" presId="urn:microsoft.com/office/officeart/2005/8/layout/arrow2"/>
    <dgm:cxn modelId="{8991E358-50DD-4AD1-8021-3DED92581177}" srcId="{C03E2144-2971-4C19-A284-D0CF96B24BB4}" destId="{380837FB-DA1C-4D9C-8569-E1A63446DFC9}" srcOrd="1" destOrd="0" parTransId="{0FEA3C2B-C0F7-4DF1-9C56-3E29FDB07D36}" sibTransId="{819584B2-41E0-4262-A565-220F64C208C1}"/>
    <dgm:cxn modelId="{F90B2B4D-D2FA-4D52-877A-D05CD62BA8CE}" srcId="{C03E2144-2971-4C19-A284-D0CF96B24BB4}" destId="{8758E80D-A144-4B57-802F-7D151BCA3E1C}" srcOrd="2" destOrd="0" parTransId="{C0925A8A-8DB8-4A25-B599-DF83B175B68E}" sibTransId="{89136BD2-BDBA-4D13-A737-66362649AF50}"/>
    <dgm:cxn modelId="{272F77B2-E183-4A10-81CF-F8458592FCC3}" type="presOf" srcId="{8758E80D-A144-4B57-802F-7D151BCA3E1C}" destId="{C2080FF7-7EE3-4203-9BAC-D5E6B7F72B35}" srcOrd="0" destOrd="0" presId="urn:microsoft.com/office/officeart/2005/8/layout/arrow2"/>
    <dgm:cxn modelId="{C84D5AD9-226C-42B0-AA32-0E8BD30F5027}" srcId="{C03E2144-2971-4C19-A284-D0CF96B24BB4}" destId="{6753BB65-0B91-4238-93A6-C48A4B9DAE3A}" srcOrd="0" destOrd="0" parTransId="{C4CB1982-6BDA-4187-9579-6F2BD4FBE0C6}" sibTransId="{6C22C952-A01E-415B-8325-74E4528BCC23}"/>
    <dgm:cxn modelId="{5FA3E605-DD5A-4735-A977-C9B18C1107A2}" type="presOf" srcId="{6753BB65-0B91-4238-93A6-C48A4B9DAE3A}" destId="{7BA65DDA-4D35-4E58-86C0-212405536EFE}" srcOrd="0" destOrd="0" presId="urn:microsoft.com/office/officeart/2005/8/layout/arrow2"/>
    <dgm:cxn modelId="{8E4F7797-C008-47A5-B086-40A3207CE3A6}" srcId="{C03E2144-2971-4C19-A284-D0CF96B24BB4}" destId="{88CFD32F-B9B5-464B-B431-904D3A561A1B}" srcOrd="4" destOrd="0" parTransId="{89F521A8-BA39-47AD-AAE0-F3F70F5EB551}" sibTransId="{E84D899D-4221-4B4E-AE63-7B176BAE9A54}"/>
    <dgm:cxn modelId="{2CCC028C-D198-4884-BE84-67C97DF40A32}" type="presOf" srcId="{88CFD32F-B9B5-464B-B431-904D3A561A1B}" destId="{3585A7FD-6DC7-47FE-8D92-3AC762F54ECC}" srcOrd="0" destOrd="0" presId="urn:microsoft.com/office/officeart/2005/8/layout/arrow2"/>
    <dgm:cxn modelId="{41C91132-649A-4775-AEF7-661A80A56946}" srcId="{C03E2144-2971-4C19-A284-D0CF96B24BB4}" destId="{7C8BEA25-051A-4ECB-B429-1CFA4FA45232}" srcOrd="3" destOrd="0" parTransId="{4BEFDA81-07BD-4D34-BEE3-16B2AE39044A}" sibTransId="{984351B6-D97F-43E6-81B9-45CDE62491F6}"/>
    <dgm:cxn modelId="{600A0C61-7E2D-4244-998C-004136D5AB5A}" type="presParOf" srcId="{4CD8DFBC-1850-42E5-883C-5EAF48BFED35}" destId="{853F5495-39BC-435B-B838-9382125DB919}" srcOrd="0" destOrd="0" presId="urn:microsoft.com/office/officeart/2005/8/layout/arrow2"/>
    <dgm:cxn modelId="{8B041FA6-EB54-4AFB-92F0-1F9E914BF18E}" type="presParOf" srcId="{4CD8DFBC-1850-42E5-883C-5EAF48BFED35}" destId="{DA3587E2-91C5-47D1-8864-B8D630AC568A}" srcOrd="1" destOrd="0" presId="urn:microsoft.com/office/officeart/2005/8/layout/arrow2"/>
    <dgm:cxn modelId="{043F983F-EF90-4C55-80BA-5470744A3049}" type="presParOf" srcId="{DA3587E2-91C5-47D1-8864-B8D630AC568A}" destId="{5CA0890B-3138-4C4F-B27C-25911003EFCC}" srcOrd="0" destOrd="0" presId="urn:microsoft.com/office/officeart/2005/8/layout/arrow2"/>
    <dgm:cxn modelId="{16CB18FB-4A4D-4D2D-A75E-92E1EA13FC97}" type="presParOf" srcId="{DA3587E2-91C5-47D1-8864-B8D630AC568A}" destId="{7BA65DDA-4D35-4E58-86C0-212405536EFE}" srcOrd="1" destOrd="0" presId="urn:microsoft.com/office/officeart/2005/8/layout/arrow2"/>
    <dgm:cxn modelId="{1CBA2EC7-B95D-449B-ACFB-52CDD4756A07}" type="presParOf" srcId="{DA3587E2-91C5-47D1-8864-B8D630AC568A}" destId="{24124234-7E6B-4174-92B8-4B602C0D6129}" srcOrd="2" destOrd="0" presId="urn:microsoft.com/office/officeart/2005/8/layout/arrow2"/>
    <dgm:cxn modelId="{A80A4557-470F-46A9-BAA7-65EDBECB3CA9}" type="presParOf" srcId="{DA3587E2-91C5-47D1-8864-B8D630AC568A}" destId="{4F9A3E59-C791-46B6-9320-AE691071247B}" srcOrd="3" destOrd="0" presId="urn:microsoft.com/office/officeart/2005/8/layout/arrow2"/>
    <dgm:cxn modelId="{2DC6C294-0431-49BC-BB6E-5240AE6B388B}" type="presParOf" srcId="{DA3587E2-91C5-47D1-8864-B8D630AC568A}" destId="{C2B83E28-A0C8-4E55-AAF9-82A735EF88DD}" srcOrd="4" destOrd="0" presId="urn:microsoft.com/office/officeart/2005/8/layout/arrow2"/>
    <dgm:cxn modelId="{6FB1D46F-4E91-4DD2-BE9B-EC72A2A1889B}" type="presParOf" srcId="{DA3587E2-91C5-47D1-8864-B8D630AC568A}" destId="{C2080FF7-7EE3-4203-9BAC-D5E6B7F72B35}" srcOrd="5" destOrd="0" presId="urn:microsoft.com/office/officeart/2005/8/layout/arrow2"/>
    <dgm:cxn modelId="{D2EAD4B7-58DB-4D05-B034-12134AE27A8F}" type="presParOf" srcId="{DA3587E2-91C5-47D1-8864-B8D630AC568A}" destId="{BAA772A1-D6F4-47B1-AE8A-13402A0A5E69}" srcOrd="6" destOrd="0" presId="urn:microsoft.com/office/officeart/2005/8/layout/arrow2"/>
    <dgm:cxn modelId="{C0A8777A-A7AA-4396-8688-373CED2B8D03}" type="presParOf" srcId="{DA3587E2-91C5-47D1-8864-B8D630AC568A}" destId="{2BEFD036-D073-4342-9B19-CE24E9FA8A19}" srcOrd="7" destOrd="0" presId="urn:microsoft.com/office/officeart/2005/8/layout/arrow2"/>
    <dgm:cxn modelId="{8DDB4F7D-A785-47DD-8467-385B0229146D}" type="presParOf" srcId="{DA3587E2-91C5-47D1-8864-B8D630AC568A}" destId="{29C330FB-27C6-445D-8178-B15230829AAE}" srcOrd="8" destOrd="0" presId="urn:microsoft.com/office/officeart/2005/8/layout/arrow2"/>
    <dgm:cxn modelId="{3E776FE9-A64F-45B5-9C48-5037A0713BD6}" type="presParOf" srcId="{DA3587E2-91C5-47D1-8864-B8D630AC568A}" destId="{3585A7FD-6DC7-47FE-8D92-3AC762F54ECC}"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3E2144-2971-4C19-A284-D0CF96B24BB4}" type="doc">
      <dgm:prSet loTypeId="urn:microsoft.com/office/officeart/2005/8/layout/arrow2" loCatId="process" qsTypeId="urn:microsoft.com/office/officeart/2005/8/quickstyle/simple1" qsCatId="simple" csTypeId="urn:microsoft.com/office/officeart/2005/8/colors/accent1_2" csCatId="accent1" phldr="1"/>
      <dgm:spPr/>
    </dgm:pt>
    <dgm:pt modelId="{6753BB65-0B91-4238-93A6-C48A4B9DAE3A}">
      <dgm:prSet phldrT="[Text]" custT="1"/>
      <dgm:spPr/>
      <dgm:t>
        <a:bodyPr/>
        <a:lstStyle/>
        <a:p>
          <a:r>
            <a:rPr lang="en-US" sz="1600" dirty="0" smtClean="0"/>
            <a:t>Academic writing</a:t>
          </a:r>
          <a:endParaRPr lang="en-US" sz="1600" dirty="0"/>
        </a:p>
      </dgm:t>
    </dgm:pt>
    <dgm:pt modelId="{C4CB1982-6BDA-4187-9579-6F2BD4FBE0C6}" type="parTrans" cxnId="{C84D5AD9-226C-42B0-AA32-0E8BD30F5027}">
      <dgm:prSet/>
      <dgm:spPr/>
      <dgm:t>
        <a:bodyPr/>
        <a:lstStyle/>
        <a:p>
          <a:endParaRPr lang="en-US"/>
        </a:p>
      </dgm:t>
    </dgm:pt>
    <dgm:pt modelId="{6C22C952-A01E-415B-8325-74E4528BCC23}" type="sibTrans" cxnId="{C84D5AD9-226C-42B0-AA32-0E8BD30F5027}">
      <dgm:prSet/>
      <dgm:spPr/>
      <dgm:t>
        <a:bodyPr/>
        <a:lstStyle/>
        <a:p>
          <a:endParaRPr lang="en-US"/>
        </a:p>
      </dgm:t>
    </dgm:pt>
    <dgm:pt modelId="{380837FB-DA1C-4D9C-8569-E1A63446DFC9}">
      <dgm:prSet phldrT="[Text]" custT="1"/>
      <dgm:spPr/>
      <dgm:t>
        <a:bodyPr/>
        <a:lstStyle/>
        <a:p>
          <a:r>
            <a:rPr lang="en-US" sz="1600" dirty="0" smtClean="0"/>
            <a:t>Identification of research problem</a:t>
          </a:r>
          <a:endParaRPr lang="en-US" sz="1600" dirty="0"/>
        </a:p>
      </dgm:t>
    </dgm:pt>
    <dgm:pt modelId="{0FEA3C2B-C0F7-4DF1-9C56-3E29FDB07D36}" type="parTrans" cxnId="{8991E358-50DD-4AD1-8021-3DED92581177}">
      <dgm:prSet/>
      <dgm:spPr/>
      <dgm:t>
        <a:bodyPr/>
        <a:lstStyle/>
        <a:p>
          <a:endParaRPr lang="en-US"/>
        </a:p>
      </dgm:t>
    </dgm:pt>
    <dgm:pt modelId="{819584B2-41E0-4262-A565-220F64C208C1}" type="sibTrans" cxnId="{8991E358-50DD-4AD1-8021-3DED92581177}">
      <dgm:prSet/>
      <dgm:spPr/>
      <dgm:t>
        <a:bodyPr/>
        <a:lstStyle/>
        <a:p>
          <a:endParaRPr lang="en-US"/>
        </a:p>
      </dgm:t>
    </dgm:pt>
    <dgm:pt modelId="{8758E80D-A144-4B57-802F-7D151BCA3E1C}">
      <dgm:prSet phldrT="[Text]" custT="1"/>
      <dgm:spPr/>
      <dgm:t>
        <a:bodyPr/>
        <a:lstStyle/>
        <a:p>
          <a:r>
            <a:rPr lang="en-US" sz="1600" dirty="0" smtClean="0"/>
            <a:t>Literature review and gaps</a:t>
          </a:r>
          <a:endParaRPr lang="en-US" sz="1600" dirty="0"/>
        </a:p>
      </dgm:t>
    </dgm:pt>
    <dgm:pt modelId="{C0925A8A-8DB8-4A25-B599-DF83B175B68E}" type="parTrans" cxnId="{F90B2B4D-D2FA-4D52-877A-D05CD62BA8CE}">
      <dgm:prSet/>
      <dgm:spPr/>
      <dgm:t>
        <a:bodyPr/>
        <a:lstStyle/>
        <a:p>
          <a:endParaRPr lang="en-US"/>
        </a:p>
      </dgm:t>
    </dgm:pt>
    <dgm:pt modelId="{89136BD2-BDBA-4D13-A737-66362649AF50}" type="sibTrans" cxnId="{F90B2B4D-D2FA-4D52-877A-D05CD62BA8CE}">
      <dgm:prSet/>
      <dgm:spPr/>
      <dgm:t>
        <a:bodyPr/>
        <a:lstStyle/>
        <a:p>
          <a:endParaRPr lang="en-US"/>
        </a:p>
      </dgm:t>
    </dgm:pt>
    <dgm:pt modelId="{7C8BEA25-051A-4ECB-B429-1CFA4FA45232}">
      <dgm:prSet custT="1"/>
      <dgm:spPr/>
      <dgm:t>
        <a:bodyPr/>
        <a:lstStyle/>
        <a:p>
          <a:r>
            <a:rPr lang="en-US" sz="1600" b="1" dirty="0" smtClean="0"/>
            <a:t>Identify possible data sources- primary/secondary/tertiary</a:t>
          </a:r>
          <a:endParaRPr lang="en-US" sz="1600" b="1" dirty="0"/>
        </a:p>
      </dgm:t>
    </dgm:pt>
    <dgm:pt modelId="{4BEFDA81-07BD-4D34-BEE3-16B2AE39044A}" type="parTrans" cxnId="{41C91132-649A-4775-AEF7-661A80A56946}">
      <dgm:prSet/>
      <dgm:spPr/>
      <dgm:t>
        <a:bodyPr/>
        <a:lstStyle/>
        <a:p>
          <a:endParaRPr lang="en-US"/>
        </a:p>
      </dgm:t>
    </dgm:pt>
    <dgm:pt modelId="{984351B6-D97F-43E6-81B9-45CDE62491F6}" type="sibTrans" cxnId="{41C91132-649A-4775-AEF7-661A80A56946}">
      <dgm:prSet/>
      <dgm:spPr/>
      <dgm:t>
        <a:bodyPr/>
        <a:lstStyle/>
        <a:p>
          <a:endParaRPr lang="en-US"/>
        </a:p>
      </dgm:t>
    </dgm:pt>
    <dgm:pt modelId="{88CFD32F-B9B5-464B-B431-904D3A561A1B}">
      <dgm:prSet custT="1"/>
      <dgm:spPr/>
      <dgm:t>
        <a:bodyPr/>
        <a:lstStyle/>
        <a:p>
          <a:r>
            <a:rPr lang="en-US" sz="1600" b="1" dirty="0" smtClean="0"/>
            <a:t>1. Where to look for the data?</a:t>
          </a:r>
        </a:p>
        <a:p>
          <a:r>
            <a:rPr lang="en-US" sz="1600" b="1" dirty="0" smtClean="0"/>
            <a:t>2. How to choose?</a:t>
          </a:r>
        </a:p>
        <a:p>
          <a:r>
            <a:rPr lang="en-US" sz="1600" dirty="0" smtClean="0"/>
            <a:t>3. How to </a:t>
          </a:r>
          <a:r>
            <a:rPr lang="en-US" sz="1600" dirty="0" smtClean="0"/>
            <a:t>collect?</a:t>
          </a:r>
          <a:endParaRPr lang="en-US" sz="1600" dirty="0"/>
        </a:p>
      </dgm:t>
    </dgm:pt>
    <dgm:pt modelId="{89F521A8-BA39-47AD-AAE0-F3F70F5EB551}" type="parTrans" cxnId="{8E4F7797-C008-47A5-B086-40A3207CE3A6}">
      <dgm:prSet/>
      <dgm:spPr/>
      <dgm:t>
        <a:bodyPr/>
        <a:lstStyle/>
        <a:p>
          <a:endParaRPr lang="en-US"/>
        </a:p>
      </dgm:t>
    </dgm:pt>
    <dgm:pt modelId="{E84D899D-4221-4B4E-AE63-7B176BAE9A54}" type="sibTrans" cxnId="{8E4F7797-C008-47A5-B086-40A3207CE3A6}">
      <dgm:prSet/>
      <dgm:spPr/>
      <dgm:t>
        <a:bodyPr/>
        <a:lstStyle/>
        <a:p>
          <a:endParaRPr lang="en-US"/>
        </a:p>
      </dgm:t>
    </dgm:pt>
    <dgm:pt modelId="{4CD8DFBC-1850-42E5-883C-5EAF48BFED35}" type="pres">
      <dgm:prSet presAssocID="{C03E2144-2971-4C19-A284-D0CF96B24BB4}" presName="arrowDiagram" presStyleCnt="0">
        <dgm:presLayoutVars>
          <dgm:chMax val="5"/>
          <dgm:dir/>
          <dgm:resizeHandles val="exact"/>
        </dgm:presLayoutVars>
      </dgm:prSet>
      <dgm:spPr/>
    </dgm:pt>
    <dgm:pt modelId="{853F5495-39BC-435B-B838-9382125DB919}" type="pres">
      <dgm:prSet presAssocID="{C03E2144-2971-4C19-A284-D0CF96B24BB4}" presName="arrow" presStyleLbl="bgShp" presStyleIdx="0" presStyleCnt="1"/>
      <dgm:spPr/>
    </dgm:pt>
    <dgm:pt modelId="{DA3587E2-91C5-47D1-8864-B8D630AC568A}" type="pres">
      <dgm:prSet presAssocID="{C03E2144-2971-4C19-A284-D0CF96B24BB4}" presName="arrowDiagram5" presStyleCnt="0"/>
      <dgm:spPr/>
    </dgm:pt>
    <dgm:pt modelId="{5CA0890B-3138-4C4F-B27C-25911003EFCC}" type="pres">
      <dgm:prSet presAssocID="{6753BB65-0B91-4238-93A6-C48A4B9DAE3A}" presName="bullet5a" presStyleLbl="node1" presStyleIdx="0" presStyleCnt="5"/>
      <dgm:spPr/>
    </dgm:pt>
    <dgm:pt modelId="{7BA65DDA-4D35-4E58-86C0-212405536EFE}" type="pres">
      <dgm:prSet presAssocID="{6753BB65-0B91-4238-93A6-C48A4B9DAE3A}" presName="textBox5a" presStyleLbl="revTx" presStyleIdx="0" presStyleCnt="5">
        <dgm:presLayoutVars>
          <dgm:bulletEnabled val="1"/>
        </dgm:presLayoutVars>
      </dgm:prSet>
      <dgm:spPr/>
      <dgm:t>
        <a:bodyPr/>
        <a:lstStyle/>
        <a:p>
          <a:endParaRPr lang="en-US"/>
        </a:p>
      </dgm:t>
    </dgm:pt>
    <dgm:pt modelId="{24124234-7E6B-4174-92B8-4B602C0D6129}" type="pres">
      <dgm:prSet presAssocID="{380837FB-DA1C-4D9C-8569-E1A63446DFC9}" presName="bullet5b" presStyleLbl="node1" presStyleIdx="1" presStyleCnt="5"/>
      <dgm:spPr/>
    </dgm:pt>
    <dgm:pt modelId="{4F9A3E59-C791-46B6-9320-AE691071247B}" type="pres">
      <dgm:prSet presAssocID="{380837FB-DA1C-4D9C-8569-E1A63446DFC9}" presName="textBox5b" presStyleLbl="revTx" presStyleIdx="1" presStyleCnt="5">
        <dgm:presLayoutVars>
          <dgm:bulletEnabled val="1"/>
        </dgm:presLayoutVars>
      </dgm:prSet>
      <dgm:spPr/>
      <dgm:t>
        <a:bodyPr/>
        <a:lstStyle/>
        <a:p>
          <a:endParaRPr lang="en-US"/>
        </a:p>
      </dgm:t>
    </dgm:pt>
    <dgm:pt modelId="{C2B83E28-A0C8-4E55-AAF9-82A735EF88DD}" type="pres">
      <dgm:prSet presAssocID="{8758E80D-A144-4B57-802F-7D151BCA3E1C}" presName="bullet5c" presStyleLbl="node1" presStyleIdx="2" presStyleCnt="5"/>
      <dgm:spPr/>
    </dgm:pt>
    <dgm:pt modelId="{C2080FF7-7EE3-4203-9BAC-D5E6B7F72B35}" type="pres">
      <dgm:prSet presAssocID="{8758E80D-A144-4B57-802F-7D151BCA3E1C}" presName="textBox5c" presStyleLbl="revTx" presStyleIdx="2" presStyleCnt="5">
        <dgm:presLayoutVars>
          <dgm:bulletEnabled val="1"/>
        </dgm:presLayoutVars>
      </dgm:prSet>
      <dgm:spPr/>
      <dgm:t>
        <a:bodyPr/>
        <a:lstStyle/>
        <a:p>
          <a:endParaRPr lang="en-US"/>
        </a:p>
      </dgm:t>
    </dgm:pt>
    <dgm:pt modelId="{BAA772A1-D6F4-47B1-AE8A-13402A0A5E69}" type="pres">
      <dgm:prSet presAssocID="{7C8BEA25-051A-4ECB-B429-1CFA4FA45232}" presName="bullet5d" presStyleLbl="node1" presStyleIdx="3" presStyleCnt="5"/>
      <dgm:spPr/>
    </dgm:pt>
    <dgm:pt modelId="{2BEFD036-D073-4342-9B19-CE24E9FA8A19}" type="pres">
      <dgm:prSet presAssocID="{7C8BEA25-051A-4ECB-B429-1CFA4FA45232}" presName="textBox5d" presStyleLbl="revTx" presStyleIdx="3" presStyleCnt="5">
        <dgm:presLayoutVars>
          <dgm:bulletEnabled val="1"/>
        </dgm:presLayoutVars>
      </dgm:prSet>
      <dgm:spPr/>
      <dgm:t>
        <a:bodyPr/>
        <a:lstStyle/>
        <a:p>
          <a:endParaRPr lang="en-US"/>
        </a:p>
      </dgm:t>
    </dgm:pt>
    <dgm:pt modelId="{29C330FB-27C6-445D-8178-B15230829AAE}" type="pres">
      <dgm:prSet presAssocID="{88CFD32F-B9B5-464B-B431-904D3A561A1B}" presName="bullet5e" presStyleLbl="node1" presStyleIdx="4" presStyleCnt="5"/>
      <dgm:spPr/>
    </dgm:pt>
    <dgm:pt modelId="{3585A7FD-6DC7-47FE-8D92-3AC762F54ECC}" type="pres">
      <dgm:prSet presAssocID="{88CFD32F-B9B5-464B-B431-904D3A561A1B}" presName="textBox5e" presStyleLbl="revTx" presStyleIdx="4" presStyleCnt="5">
        <dgm:presLayoutVars>
          <dgm:bulletEnabled val="1"/>
        </dgm:presLayoutVars>
      </dgm:prSet>
      <dgm:spPr/>
      <dgm:t>
        <a:bodyPr/>
        <a:lstStyle/>
        <a:p>
          <a:endParaRPr lang="en-US"/>
        </a:p>
      </dgm:t>
    </dgm:pt>
  </dgm:ptLst>
  <dgm:cxnLst>
    <dgm:cxn modelId="{75D148A5-A9C1-45BF-9B0E-7D34D6A8958E}" type="presOf" srcId="{380837FB-DA1C-4D9C-8569-E1A63446DFC9}" destId="{4F9A3E59-C791-46B6-9320-AE691071247B}" srcOrd="0" destOrd="0" presId="urn:microsoft.com/office/officeart/2005/8/layout/arrow2"/>
    <dgm:cxn modelId="{C60E0A65-5BB5-46B7-91CC-B1E224538EBA}" type="presOf" srcId="{8758E80D-A144-4B57-802F-7D151BCA3E1C}" destId="{C2080FF7-7EE3-4203-9BAC-D5E6B7F72B35}" srcOrd="0" destOrd="0" presId="urn:microsoft.com/office/officeart/2005/8/layout/arrow2"/>
    <dgm:cxn modelId="{8991E358-50DD-4AD1-8021-3DED92581177}" srcId="{C03E2144-2971-4C19-A284-D0CF96B24BB4}" destId="{380837FB-DA1C-4D9C-8569-E1A63446DFC9}" srcOrd="1" destOrd="0" parTransId="{0FEA3C2B-C0F7-4DF1-9C56-3E29FDB07D36}" sibTransId="{819584B2-41E0-4262-A565-220F64C208C1}"/>
    <dgm:cxn modelId="{F90B2B4D-D2FA-4D52-877A-D05CD62BA8CE}" srcId="{C03E2144-2971-4C19-A284-D0CF96B24BB4}" destId="{8758E80D-A144-4B57-802F-7D151BCA3E1C}" srcOrd="2" destOrd="0" parTransId="{C0925A8A-8DB8-4A25-B599-DF83B175B68E}" sibTransId="{89136BD2-BDBA-4D13-A737-66362649AF50}"/>
    <dgm:cxn modelId="{500E51FD-9B1B-4C47-B2BE-66C2970C67DB}" type="presOf" srcId="{7C8BEA25-051A-4ECB-B429-1CFA4FA45232}" destId="{2BEFD036-D073-4342-9B19-CE24E9FA8A19}" srcOrd="0" destOrd="0" presId="urn:microsoft.com/office/officeart/2005/8/layout/arrow2"/>
    <dgm:cxn modelId="{6B8550CF-5539-420E-9E3D-B56552E3DF3A}" type="presOf" srcId="{6753BB65-0B91-4238-93A6-C48A4B9DAE3A}" destId="{7BA65DDA-4D35-4E58-86C0-212405536EFE}" srcOrd="0" destOrd="0" presId="urn:microsoft.com/office/officeart/2005/8/layout/arrow2"/>
    <dgm:cxn modelId="{C84D5AD9-226C-42B0-AA32-0E8BD30F5027}" srcId="{C03E2144-2971-4C19-A284-D0CF96B24BB4}" destId="{6753BB65-0B91-4238-93A6-C48A4B9DAE3A}" srcOrd="0" destOrd="0" parTransId="{C4CB1982-6BDA-4187-9579-6F2BD4FBE0C6}" sibTransId="{6C22C952-A01E-415B-8325-74E4528BCC23}"/>
    <dgm:cxn modelId="{28B02BFE-9C32-4DC2-944A-491F55A1AF9C}" type="presOf" srcId="{C03E2144-2971-4C19-A284-D0CF96B24BB4}" destId="{4CD8DFBC-1850-42E5-883C-5EAF48BFED35}" srcOrd="0" destOrd="0" presId="urn:microsoft.com/office/officeart/2005/8/layout/arrow2"/>
    <dgm:cxn modelId="{8E4F7797-C008-47A5-B086-40A3207CE3A6}" srcId="{C03E2144-2971-4C19-A284-D0CF96B24BB4}" destId="{88CFD32F-B9B5-464B-B431-904D3A561A1B}" srcOrd="4" destOrd="0" parTransId="{89F521A8-BA39-47AD-AAE0-F3F70F5EB551}" sibTransId="{E84D899D-4221-4B4E-AE63-7B176BAE9A54}"/>
    <dgm:cxn modelId="{5BAFB37E-1D37-4243-AE6A-7F466C5A2DA6}" type="presOf" srcId="{88CFD32F-B9B5-464B-B431-904D3A561A1B}" destId="{3585A7FD-6DC7-47FE-8D92-3AC762F54ECC}" srcOrd="0" destOrd="0" presId="urn:microsoft.com/office/officeart/2005/8/layout/arrow2"/>
    <dgm:cxn modelId="{41C91132-649A-4775-AEF7-661A80A56946}" srcId="{C03E2144-2971-4C19-A284-D0CF96B24BB4}" destId="{7C8BEA25-051A-4ECB-B429-1CFA4FA45232}" srcOrd="3" destOrd="0" parTransId="{4BEFDA81-07BD-4D34-BEE3-16B2AE39044A}" sibTransId="{984351B6-D97F-43E6-81B9-45CDE62491F6}"/>
    <dgm:cxn modelId="{9C7CDB46-CCC8-4B39-95CD-BAF935F7AB21}" type="presParOf" srcId="{4CD8DFBC-1850-42E5-883C-5EAF48BFED35}" destId="{853F5495-39BC-435B-B838-9382125DB919}" srcOrd="0" destOrd="0" presId="urn:microsoft.com/office/officeart/2005/8/layout/arrow2"/>
    <dgm:cxn modelId="{7E927E3F-8ADF-4FDE-A0F2-61CFBCCE5AF7}" type="presParOf" srcId="{4CD8DFBC-1850-42E5-883C-5EAF48BFED35}" destId="{DA3587E2-91C5-47D1-8864-B8D630AC568A}" srcOrd="1" destOrd="0" presId="urn:microsoft.com/office/officeart/2005/8/layout/arrow2"/>
    <dgm:cxn modelId="{2721FD38-70CF-4B03-8A74-182447CFFBF2}" type="presParOf" srcId="{DA3587E2-91C5-47D1-8864-B8D630AC568A}" destId="{5CA0890B-3138-4C4F-B27C-25911003EFCC}" srcOrd="0" destOrd="0" presId="urn:microsoft.com/office/officeart/2005/8/layout/arrow2"/>
    <dgm:cxn modelId="{EB89645A-87FC-40D9-AC08-6C46111BB560}" type="presParOf" srcId="{DA3587E2-91C5-47D1-8864-B8D630AC568A}" destId="{7BA65DDA-4D35-4E58-86C0-212405536EFE}" srcOrd="1" destOrd="0" presId="urn:microsoft.com/office/officeart/2005/8/layout/arrow2"/>
    <dgm:cxn modelId="{B0A2FD88-9031-4606-ACBB-4C4AC509B05F}" type="presParOf" srcId="{DA3587E2-91C5-47D1-8864-B8D630AC568A}" destId="{24124234-7E6B-4174-92B8-4B602C0D6129}" srcOrd="2" destOrd="0" presId="urn:microsoft.com/office/officeart/2005/8/layout/arrow2"/>
    <dgm:cxn modelId="{904E4851-52F3-47F9-B2B8-C5082C06D2F7}" type="presParOf" srcId="{DA3587E2-91C5-47D1-8864-B8D630AC568A}" destId="{4F9A3E59-C791-46B6-9320-AE691071247B}" srcOrd="3" destOrd="0" presId="urn:microsoft.com/office/officeart/2005/8/layout/arrow2"/>
    <dgm:cxn modelId="{6BEBCA6D-4F48-4019-851F-BCB18CF8F40B}" type="presParOf" srcId="{DA3587E2-91C5-47D1-8864-B8D630AC568A}" destId="{C2B83E28-A0C8-4E55-AAF9-82A735EF88DD}" srcOrd="4" destOrd="0" presId="urn:microsoft.com/office/officeart/2005/8/layout/arrow2"/>
    <dgm:cxn modelId="{AEEFE0DD-C99A-42D0-A1BB-D4CCF3961110}" type="presParOf" srcId="{DA3587E2-91C5-47D1-8864-B8D630AC568A}" destId="{C2080FF7-7EE3-4203-9BAC-D5E6B7F72B35}" srcOrd="5" destOrd="0" presId="urn:microsoft.com/office/officeart/2005/8/layout/arrow2"/>
    <dgm:cxn modelId="{DEB035AC-65DF-4C59-8E5A-6A61BC3D0AED}" type="presParOf" srcId="{DA3587E2-91C5-47D1-8864-B8D630AC568A}" destId="{BAA772A1-D6F4-47B1-AE8A-13402A0A5E69}" srcOrd="6" destOrd="0" presId="urn:microsoft.com/office/officeart/2005/8/layout/arrow2"/>
    <dgm:cxn modelId="{5297279F-CD66-46BA-9954-A3799677EC82}" type="presParOf" srcId="{DA3587E2-91C5-47D1-8864-B8D630AC568A}" destId="{2BEFD036-D073-4342-9B19-CE24E9FA8A19}" srcOrd="7" destOrd="0" presId="urn:microsoft.com/office/officeart/2005/8/layout/arrow2"/>
    <dgm:cxn modelId="{297D84ED-2C14-40D6-8079-AAA2723AB035}" type="presParOf" srcId="{DA3587E2-91C5-47D1-8864-B8D630AC568A}" destId="{29C330FB-27C6-445D-8178-B15230829AAE}" srcOrd="8" destOrd="0" presId="urn:microsoft.com/office/officeart/2005/8/layout/arrow2"/>
    <dgm:cxn modelId="{7987CAB9-B9F6-4B9F-B0EA-F616907BE98A}" type="presParOf" srcId="{DA3587E2-91C5-47D1-8864-B8D630AC568A}" destId="{3585A7FD-6DC7-47FE-8D92-3AC762F54ECC}"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F5495-39BC-435B-B838-9382125DB919}">
      <dsp:nvSpPr>
        <dsp:cNvPr id="0" name=""/>
        <dsp:cNvSpPr/>
      </dsp:nvSpPr>
      <dsp:spPr>
        <a:xfrm>
          <a:off x="0" y="169333"/>
          <a:ext cx="8127999" cy="5079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0890B-3138-4C4F-B27C-25911003EFCC}">
      <dsp:nvSpPr>
        <dsp:cNvPr id="0" name=""/>
        <dsp:cNvSpPr/>
      </dsp:nvSpPr>
      <dsp:spPr>
        <a:xfrm>
          <a:off x="800607" y="3946821"/>
          <a:ext cx="186944" cy="1869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65DDA-4D35-4E58-86C0-212405536EFE}">
      <dsp:nvSpPr>
        <dsp:cNvPr id="0" name=""/>
        <dsp:cNvSpPr/>
      </dsp:nvSpPr>
      <dsp:spPr>
        <a:xfrm>
          <a:off x="894079" y="4040293"/>
          <a:ext cx="1064768" cy="120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lvl="0" algn="l" defTabSz="711200">
            <a:lnSpc>
              <a:spcPct val="90000"/>
            </a:lnSpc>
            <a:spcBef>
              <a:spcPct val="0"/>
            </a:spcBef>
            <a:spcAft>
              <a:spcPct val="35000"/>
            </a:spcAft>
          </a:pPr>
          <a:r>
            <a:rPr lang="en-US" sz="1600" kern="1200" dirty="0" smtClean="0"/>
            <a:t>Academic writing</a:t>
          </a:r>
          <a:endParaRPr lang="en-US" sz="1600" kern="1200" dirty="0"/>
        </a:p>
      </dsp:txBody>
      <dsp:txXfrm>
        <a:off x="894079" y="4040293"/>
        <a:ext cx="1064768" cy="1209040"/>
      </dsp:txXfrm>
    </dsp:sp>
    <dsp:sp modelId="{24124234-7E6B-4174-92B8-4B602C0D6129}">
      <dsp:nvSpPr>
        <dsp:cNvPr id="0" name=""/>
        <dsp:cNvSpPr/>
      </dsp:nvSpPr>
      <dsp:spPr>
        <a:xfrm>
          <a:off x="1812543" y="2974509"/>
          <a:ext cx="292608" cy="2926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9A3E59-C791-46B6-9320-AE691071247B}">
      <dsp:nvSpPr>
        <dsp:cNvPr id="0" name=""/>
        <dsp:cNvSpPr/>
      </dsp:nvSpPr>
      <dsp:spPr>
        <a:xfrm>
          <a:off x="1958847" y="3120813"/>
          <a:ext cx="1349248" cy="212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47" tIns="0" rIns="0" bIns="0" numCol="1" spcCol="1270" anchor="t" anchorCtr="0">
          <a:noAutofit/>
        </a:bodyPr>
        <a:lstStyle/>
        <a:p>
          <a:pPr lvl="0" algn="l" defTabSz="711200">
            <a:lnSpc>
              <a:spcPct val="90000"/>
            </a:lnSpc>
            <a:spcBef>
              <a:spcPct val="0"/>
            </a:spcBef>
            <a:spcAft>
              <a:spcPct val="35000"/>
            </a:spcAft>
          </a:pPr>
          <a:r>
            <a:rPr lang="en-US" sz="1600" kern="1200" dirty="0" smtClean="0"/>
            <a:t>Identification of research problem</a:t>
          </a:r>
          <a:endParaRPr lang="en-US" sz="1600" kern="1200" dirty="0"/>
        </a:p>
      </dsp:txBody>
      <dsp:txXfrm>
        <a:off x="1958847" y="3120813"/>
        <a:ext cx="1349248" cy="2128519"/>
      </dsp:txXfrm>
    </dsp:sp>
    <dsp:sp modelId="{C2B83E28-A0C8-4E55-AAF9-82A735EF88DD}">
      <dsp:nvSpPr>
        <dsp:cNvPr id="0" name=""/>
        <dsp:cNvSpPr/>
      </dsp:nvSpPr>
      <dsp:spPr>
        <a:xfrm>
          <a:off x="3113023" y="2199301"/>
          <a:ext cx="390144" cy="3901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80FF7-7EE3-4203-9BAC-D5E6B7F72B35}">
      <dsp:nvSpPr>
        <dsp:cNvPr id="0" name=""/>
        <dsp:cNvSpPr/>
      </dsp:nvSpPr>
      <dsp:spPr>
        <a:xfrm>
          <a:off x="3308095" y="2394373"/>
          <a:ext cx="1568704" cy="285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729" tIns="0" rIns="0" bIns="0" numCol="1" spcCol="1270" anchor="t" anchorCtr="0">
          <a:noAutofit/>
        </a:bodyPr>
        <a:lstStyle/>
        <a:p>
          <a:pPr lvl="0" algn="l" defTabSz="711200">
            <a:lnSpc>
              <a:spcPct val="90000"/>
            </a:lnSpc>
            <a:spcBef>
              <a:spcPct val="0"/>
            </a:spcBef>
            <a:spcAft>
              <a:spcPct val="35000"/>
            </a:spcAft>
          </a:pPr>
          <a:r>
            <a:rPr lang="en-US" sz="1600" kern="1200" dirty="0" smtClean="0"/>
            <a:t>Literature review and gaps</a:t>
          </a:r>
          <a:endParaRPr lang="en-US" sz="1600" kern="1200" dirty="0"/>
        </a:p>
      </dsp:txBody>
      <dsp:txXfrm>
        <a:off x="3308095" y="2394373"/>
        <a:ext cx="1568704" cy="2854960"/>
      </dsp:txXfrm>
    </dsp:sp>
    <dsp:sp modelId="{BAA772A1-D6F4-47B1-AE8A-13402A0A5E69}">
      <dsp:nvSpPr>
        <dsp:cNvPr id="0" name=""/>
        <dsp:cNvSpPr/>
      </dsp:nvSpPr>
      <dsp:spPr>
        <a:xfrm>
          <a:off x="4624832" y="1593765"/>
          <a:ext cx="503936" cy="50393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EFD036-D073-4342-9B19-CE24E9FA8A19}">
      <dsp:nvSpPr>
        <dsp:cNvPr id="0" name=""/>
        <dsp:cNvSpPr/>
      </dsp:nvSpPr>
      <dsp:spPr>
        <a:xfrm>
          <a:off x="4876800" y="1845733"/>
          <a:ext cx="1625600" cy="340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25" tIns="0" rIns="0" bIns="0" numCol="1" spcCol="1270" anchor="t" anchorCtr="0">
          <a:noAutofit/>
        </a:bodyPr>
        <a:lstStyle/>
        <a:p>
          <a:pPr lvl="0" algn="l" defTabSz="711200">
            <a:lnSpc>
              <a:spcPct val="90000"/>
            </a:lnSpc>
            <a:spcBef>
              <a:spcPct val="0"/>
            </a:spcBef>
            <a:spcAft>
              <a:spcPct val="35000"/>
            </a:spcAft>
          </a:pPr>
          <a:r>
            <a:rPr lang="en-US" sz="1600" kern="1200" dirty="0" smtClean="0"/>
            <a:t>Identify possible data sources- primary/secondary/tertiary</a:t>
          </a:r>
          <a:endParaRPr lang="en-US" sz="1600" kern="1200" dirty="0"/>
        </a:p>
      </dsp:txBody>
      <dsp:txXfrm>
        <a:off x="4876800" y="1845733"/>
        <a:ext cx="1625600" cy="3403600"/>
      </dsp:txXfrm>
    </dsp:sp>
    <dsp:sp modelId="{29C330FB-27C6-445D-8178-B15230829AAE}">
      <dsp:nvSpPr>
        <dsp:cNvPr id="0" name=""/>
        <dsp:cNvSpPr/>
      </dsp:nvSpPr>
      <dsp:spPr>
        <a:xfrm>
          <a:off x="6181343" y="1189397"/>
          <a:ext cx="642112" cy="6421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5A7FD-6DC7-47FE-8D92-3AC762F54ECC}">
      <dsp:nvSpPr>
        <dsp:cNvPr id="0" name=""/>
        <dsp:cNvSpPr/>
      </dsp:nvSpPr>
      <dsp:spPr>
        <a:xfrm>
          <a:off x="6502399" y="1510453"/>
          <a:ext cx="1625600" cy="373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242" tIns="0" rIns="0" bIns="0" numCol="1" spcCol="1270" anchor="t" anchorCtr="0">
          <a:noAutofit/>
        </a:bodyPr>
        <a:lstStyle/>
        <a:p>
          <a:pPr lvl="0" algn="l" defTabSz="711200">
            <a:lnSpc>
              <a:spcPct val="90000"/>
            </a:lnSpc>
            <a:spcBef>
              <a:spcPct val="0"/>
            </a:spcBef>
            <a:spcAft>
              <a:spcPct val="35000"/>
            </a:spcAft>
          </a:pPr>
          <a:r>
            <a:rPr lang="en-US" sz="1600" kern="1200" dirty="0" smtClean="0"/>
            <a:t>1. Where to look for the data?</a:t>
          </a:r>
        </a:p>
        <a:p>
          <a:pPr lvl="0" algn="l" defTabSz="711200">
            <a:lnSpc>
              <a:spcPct val="90000"/>
            </a:lnSpc>
            <a:spcBef>
              <a:spcPct val="0"/>
            </a:spcBef>
            <a:spcAft>
              <a:spcPct val="35000"/>
            </a:spcAft>
          </a:pPr>
          <a:r>
            <a:rPr lang="en-US" sz="1600" kern="1200" dirty="0" smtClean="0"/>
            <a:t>2. How to choose?</a:t>
          </a:r>
        </a:p>
        <a:p>
          <a:pPr lvl="0" algn="l" defTabSz="711200">
            <a:lnSpc>
              <a:spcPct val="90000"/>
            </a:lnSpc>
            <a:spcBef>
              <a:spcPct val="0"/>
            </a:spcBef>
            <a:spcAft>
              <a:spcPct val="35000"/>
            </a:spcAft>
          </a:pPr>
          <a:r>
            <a:rPr lang="en-US" sz="1600" kern="1200" dirty="0" smtClean="0"/>
            <a:t>3. How to collect</a:t>
          </a:r>
          <a:endParaRPr lang="en-US" sz="1600" kern="1200" dirty="0"/>
        </a:p>
      </dsp:txBody>
      <dsp:txXfrm>
        <a:off x="6502399" y="1510453"/>
        <a:ext cx="1625600" cy="3738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F5495-39BC-435B-B838-9382125DB919}">
      <dsp:nvSpPr>
        <dsp:cNvPr id="0" name=""/>
        <dsp:cNvSpPr/>
      </dsp:nvSpPr>
      <dsp:spPr>
        <a:xfrm>
          <a:off x="0" y="169333"/>
          <a:ext cx="8127999" cy="5079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0890B-3138-4C4F-B27C-25911003EFCC}">
      <dsp:nvSpPr>
        <dsp:cNvPr id="0" name=""/>
        <dsp:cNvSpPr/>
      </dsp:nvSpPr>
      <dsp:spPr>
        <a:xfrm>
          <a:off x="800607" y="3946821"/>
          <a:ext cx="186944" cy="1869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65DDA-4D35-4E58-86C0-212405536EFE}">
      <dsp:nvSpPr>
        <dsp:cNvPr id="0" name=""/>
        <dsp:cNvSpPr/>
      </dsp:nvSpPr>
      <dsp:spPr>
        <a:xfrm>
          <a:off x="894079" y="4040293"/>
          <a:ext cx="1064768" cy="120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lvl="0" algn="l" defTabSz="711200">
            <a:lnSpc>
              <a:spcPct val="90000"/>
            </a:lnSpc>
            <a:spcBef>
              <a:spcPct val="0"/>
            </a:spcBef>
            <a:spcAft>
              <a:spcPct val="35000"/>
            </a:spcAft>
          </a:pPr>
          <a:r>
            <a:rPr lang="en-US" sz="1600" kern="1200" dirty="0" smtClean="0"/>
            <a:t>Academic writing</a:t>
          </a:r>
          <a:endParaRPr lang="en-US" sz="1600" kern="1200" dirty="0"/>
        </a:p>
      </dsp:txBody>
      <dsp:txXfrm>
        <a:off x="894079" y="4040293"/>
        <a:ext cx="1064768" cy="1209040"/>
      </dsp:txXfrm>
    </dsp:sp>
    <dsp:sp modelId="{24124234-7E6B-4174-92B8-4B602C0D6129}">
      <dsp:nvSpPr>
        <dsp:cNvPr id="0" name=""/>
        <dsp:cNvSpPr/>
      </dsp:nvSpPr>
      <dsp:spPr>
        <a:xfrm>
          <a:off x="1812543" y="2974509"/>
          <a:ext cx="292608" cy="2926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9A3E59-C791-46B6-9320-AE691071247B}">
      <dsp:nvSpPr>
        <dsp:cNvPr id="0" name=""/>
        <dsp:cNvSpPr/>
      </dsp:nvSpPr>
      <dsp:spPr>
        <a:xfrm>
          <a:off x="1958847" y="3120813"/>
          <a:ext cx="1349248" cy="212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47" tIns="0" rIns="0" bIns="0" numCol="1" spcCol="1270" anchor="t" anchorCtr="0">
          <a:noAutofit/>
        </a:bodyPr>
        <a:lstStyle/>
        <a:p>
          <a:pPr lvl="0" algn="l" defTabSz="711200">
            <a:lnSpc>
              <a:spcPct val="90000"/>
            </a:lnSpc>
            <a:spcBef>
              <a:spcPct val="0"/>
            </a:spcBef>
            <a:spcAft>
              <a:spcPct val="35000"/>
            </a:spcAft>
          </a:pPr>
          <a:r>
            <a:rPr lang="en-US" sz="1600" kern="1200" dirty="0" smtClean="0"/>
            <a:t>Identification of research problem</a:t>
          </a:r>
          <a:endParaRPr lang="en-US" sz="1600" kern="1200" dirty="0"/>
        </a:p>
      </dsp:txBody>
      <dsp:txXfrm>
        <a:off x="1958847" y="3120813"/>
        <a:ext cx="1349248" cy="2128519"/>
      </dsp:txXfrm>
    </dsp:sp>
    <dsp:sp modelId="{C2B83E28-A0C8-4E55-AAF9-82A735EF88DD}">
      <dsp:nvSpPr>
        <dsp:cNvPr id="0" name=""/>
        <dsp:cNvSpPr/>
      </dsp:nvSpPr>
      <dsp:spPr>
        <a:xfrm>
          <a:off x="3113023" y="2199301"/>
          <a:ext cx="390144" cy="3901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80FF7-7EE3-4203-9BAC-D5E6B7F72B35}">
      <dsp:nvSpPr>
        <dsp:cNvPr id="0" name=""/>
        <dsp:cNvSpPr/>
      </dsp:nvSpPr>
      <dsp:spPr>
        <a:xfrm>
          <a:off x="3308095" y="2394373"/>
          <a:ext cx="1568704" cy="285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729" tIns="0" rIns="0" bIns="0" numCol="1" spcCol="1270" anchor="t" anchorCtr="0">
          <a:noAutofit/>
        </a:bodyPr>
        <a:lstStyle/>
        <a:p>
          <a:pPr lvl="0" algn="l" defTabSz="711200">
            <a:lnSpc>
              <a:spcPct val="90000"/>
            </a:lnSpc>
            <a:spcBef>
              <a:spcPct val="0"/>
            </a:spcBef>
            <a:spcAft>
              <a:spcPct val="35000"/>
            </a:spcAft>
          </a:pPr>
          <a:r>
            <a:rPr lang="en-US" sz="1600" kern="1200" dirty="0" smtClean="0"/>
            <a:t>Literature review and gaps</a:t>
          </a:r>
          <a:endParaRPr lang="en-US" sz="1600" kern="1200" dirty="0"/>
        </a:p>
      </dsp:txBody>
      <dsp:txXfrm>
        <a:off x="3308095" y="2394373"/>
        <a:ext cx="1568704" cy="2854960"/>
      </dsp:txXfrm>
    </dsp:sp>
    <dsp:sp modelId="{BAA772A1-D6F4-47B1-AE8A-13402A0A5E69}">
      <dsp:nvSpPr>
        <dsp:cNvPr id="0" name=""/>
        <dsp:cNvSpPr/>
      </dsp:nvSpPr>
      <dsp:spPr>
        <a:xfrm>
          <a:off x="4624832" y="1593765"/>
          <a:ext cx="503936" cy="50393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EFD036-D073-4342-9B19-CE24E9FA8A19}">
      <dsp:nvSpPr>
        <dsp:cNvPr id="0" name=""/>
        <dsp:cNvSpPr/>
      </dsp:nvSpPr>
      <dsp:spPr>
        <a:xfrm>
          <a:off x="4876800" y="1845733"/>
          <a:ext cx="1625600" cy="340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25" tIns="0" rIns="0" bIns="0" numCol="1" spcCol="1270" anchor="t" anchorCtr="0">
          <a:noAutofit/>
        </a:bodyPr>
        <a:lstStyle/>
        <a:p>
          <a:pPr lvl="0" algn="l" defTabSz="711200">
            <a:lnSpc>
              <a:spcPct val="90000"/>
            </a:lnSpc>
            <a:spcBef>
              <a:spcPct val="0"/>
            </a:spcBef>
            <a:spcAft>
              <a:spcPct val="35000"/>
            </a:spcAft>
          </a:pPr>
          <a:r>
            <a:rPr lang="en-US" sz="1600" kern="1200" dirty="0" smtClean="0"/>
            <a:t>Identify possible data sources- primary/secondary/tertiary</a:t>
          </a:r>
          <a:endParaRPr lang="en-US" sz="1600" kern="1200" dirty="0"/>
        </a:p>
      </dsp:txBody>
      <dsp:txXfrm>
        <a:off x="4876800" y="1845733"/>
        <a:ext cx="1625600" cy="3403600"/>
      </dsp:txXfrm>
    </dsp:sp>
    <dsp:sp modelId="{29C330FB-27C6-445D-8178-B15230829AAE}">
      <dsp:nvSpPr>
        <dsp:cNvPr id="0" name=""/>
        <dsp:cNvSpPr/>
      </dsp:nvSpPr>
      <dsp:spPr>
        <a:xfrm>
          <a:off x="6181343" y="1189397"/>
          <a:ext cx="642112" cy="6421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5A7FD-6DC7-47FE-8D92-3AC762F54ECC}">
      <dsp:nvSpPr>
        <dsp:cNvPr id="0" name=""/>
        <dsp:cNvSpPr/>
      </dsp:nvSpPr>
      <dsp:spPr>
        <a:xfrm>
          <a:off x="6502399" y="1510453"/>
          <a:ext cx="1625600" cy="373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242" tIns="0" rIns="0" bIns="0" numCol="1" spcCol="1270" anchor="t" anchorCtr="0">
          <a:noAutofit/>
        </a:bodyPr>
        <a:lstStyle/>
        <a:p>
          <a:pPr lvl="0" algn="l" defTabSz="711200">
            <a:lnSpc>
              <a:spcPct val="90000"/>
            </a:lnSpc>
            <a:spcBef>
              <a:spcPct val="0"/>
            </a:spcBef>
            <a:spcAft>
              <a:spcPct val="35000"/>
            </a:spcAft>
          </a:pPr>
          <a:r>
            <a:rPr lang="en-US" sz="1600" kern="1200" dirty="0" smtClean="0"/>
            <a:t>1. Where to look for the data?</a:t>
          </a:r>
        </a:p>
        <a:p>
          <a:pPr lvl="0" algn="l" defTabSz="711200">
            <a:lnSpc>
              <a:spcPct val="90000"/>
            </a:lnSpc>
            <a:spcBef>
              <a:spcPct val="0"/>
            </a:spcBef>
            <a:spcAft>
              <a:spcPct val="35000"/>
            </a:spcAft>
          </a:pPr>
          <a:r>
            <a:rPr lang="en-US" sz="1600" kern="1200" dirty="0" smtClean="0"/>
            <a:t>2. How to choose?</a:t>
          </a:r>
        </a:p>
        <a:p>
          <a:pPr lvl="0" algn="l" defTabSz="711200">
            <a:lnSpc>
              <a:spcPct val="90000"/>
            </a:lnSpc>
            <a:spcBef>
              <a:spcPct val="0"/>
            </a:spcBef>
            <a:spcAft>
              <a:spcPct val="35000"/>
            </a:spcAft>
          </a:pPr>
          <a:r>
            <a:rPr lang="en-US" sz="1600" kern="1200" dirty="0" smtClean="0"/>
            <a:t>3. How to collect</a:t>
          </a:r>
          <a:endParaRPr lang="en-US" sz="1600" kern="1200" dirty="0"/>
        </a:p>
      </dsp:txBody>
      <dsp:txXfrm>
        <a:off x="6502399" y="1510453"/>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F5495-39BC-435B-B838-9382125DB919}">
      <dsp:nvSpPr>
        <dsp:cNvPr id="0" name=""/>
        <dsp:cNvSpPr/>
      </dsp:nvSpPr>
      <dsp:spPr>
        <a:xfrm>
          <a:off x="0" y="169333"/>
          <a:ext cx="8127999" cy="5079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0890B-3138-4C4F-B27C-25911003EFCC}">
      <dsp:nvSpPr>
        <dsp:cNvPr id="0" name=""/>
        <dsp:cNvSpPr/>
      </dsp:nvSpPr>
      <dsp:spPr>
        <a:xfrm>
          <a:off x="800607" y="3946821"/>
          <a:ext cx="186944" cy="1869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65DDA-4D35-4E58-86C0-212405536EFE}">
      <dsp:nvSpPr>
        <dsp:cNvPr id="0" name=""/>
        <dsp:cNvSpPr/>
      </dsp:nvSpPr>
      <dsp:spPr>
        <a:xfrm>
          <a:off x="894079" y="4040293"/>
          <a:ext cx="1064768" cy="120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lvl="0" algn="l" defTabSz="711200">
            <a:lnSpc>
              <a:spcPct val="90000"/>
            </a:lnSpc>
            <a:spcBef>
              <a:spcPct val="0"/>
            </a:spcBef>
            <a:spcAft>
              <a:spcPct val="35000"/>
            </a:spcAft>
          </a:pPr>
          <a:r>
            <a:rPr lang="en-US" sz="1600" kern="1200" dirty="0" smtClean="0"/>
            <a:t>Academic writing</a:t>
          </a:r>
          <a:endParaRPr lang="en-US" sz="1600" kern="1200" dirty="0"/>
        </a:p>
      </dsp:txBody>
      <dsp:txXfrm>
        <a:off x="894079" y="4040293"/>
        <a:ext cx="1064768" cy="1209040"/>
      </dsp:txXfrm>
    </dsp:sp>
    <dsp:sp modelId="{24124234-7E6B-4174-92B8-4B602C0D6129}">
      <dsp:nvSpPr>
        <dsp:cNvPr id="0" name=""/>
        <dsp:cNvSpPr/>
      </dsp:nvSpPr>
      <dsp:spPr>
        <a:xfrm>
          <a:off x="1812543" y="2974509"/>
          <a:ext cx="292608" cy="2926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9A3E59-C791-46B6-9320-AE691071247B}">
      <dsp:nvSpPr>
        <dsp:cNvPr id="0" name=""/>
        <dsp:cNvSpPr/>
      </dsp:nvSpPr>
      <dsp:spPr>
        <a:xfrm>
          <a:off x="1958847" y="3120813"/>
          <a:ext cx="1349248" cy="2128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47" tIns="0" rIns="0" bIns="0" numCol="1" spcCol="1270" anchor="t" anchorCtr="0">
          <a:noAutofit/>
        </a:bodyPr>
        <a:lstStyle/>
        <a:p>
          <a:pPr lvl="0" algn="l" defTabSz="711200">
            <a:lnSpc>
              <a:spcPct val="90000"/>
            </a:lnSpc>
            <a:spcBef>
              <a:spcPct val="0"/>
            </a:spcBef>
            <a:spcAft>
              <a:spcPct val="35000"/>
            </a:spcAft>
          </a:pPr>
          <a:r>
            <a:rPr lang="en-US" sz="1600" kern="1200" dirty="0" smtClean="0"/>
            <a:t>Identification of research problem</a:t>
          </a:r>
          <a:endParaRPr lang="en-US" sz="1600" kern="1200" dirty="0"/>
        </a:p>
      </dsp:txBody>
      <dsp:txXfrm>
        <a:off x="1958847" y="3120813"/>
        <a:ext cx="1349248" cy="2128519"/>
      </dsp:txXfrm>
    </dsp:sp>
    <dsp:sp modelId="{C2B83E28-A0C8-4E55-AAF9-82A735EF88DD}">
      <dsp:nvSpPr>
        <dsp:cNvPr id="0" name=""/>
        <dsp:cNvSpPr/>
      </dsp:nvSpPr>
      <dsp:spPr>
        <a:xfrm>
          <a:off x="3113023" y="2199301"/>
          <a:ext cx="390144" cy="3901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80FF7-7EE3-4203-9BAC-D5E6B7F72B35}">
      <dsp:nvSpPr>
        <dsp:cNvPr id="0" name=""/>
        <dsp:cNvSpPr/>
      </dsp:nvSpPr>
      <dsp:spPr>
        <a:xfrm>
          <a:off x="3308095" y="2394373"/>
          <a:ext cx="1568704" cy="285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729" tIns="0" rIns="0" bIns="0" numCol="1" spcCol="1270" anchor="t" anchorCtr="0">
          <a:noAutofit/>
        </a:bodyPr>
        <a:lstStyle/>
        <a:p>
          <a:pPr lvl="0" algn="l" defTabSz="711200">
            <a:lnSpc>
              <a:spcPct val="90000"/>
            </a:lnSpc>
            <a:spcBef>
              <a:spcPct val="0"/>
            </a:spcBef>
            <a:spcAft>
              <a:spcPct val="35000"/>
            </a:spcAft>
          </a:pPr>
          <a:r>
            <a:rPr lang="en-US" sz="1600" kern="1200" dirty="0" smtClean="0"/>
            <a:t>Literature review and gaps</a:t>
          </a:r>
          <a:endParaRPr lang="en-US" sz="1600" kern="1200" dirty="0"/>
        </a:p>
      </dsp:txBody>
      <dsp:txXfrm>
        <a:off x="3308095" y="2394373"/>
        <a:ext cx="1568704" cy="2854960"/>
      </dsp:txXfrm>
    </dsp:sp>
    <dsp:sp modelId="{BAA772A1-D6F4-47B1-AE8A-13402A0A5E69}">
      <dsp:nvSpPr>
        <dsp:cNvPr id="0" name=""/>
        <dsp:cNvSpPr/>
      </dsp:nvSpPr>
      <dsp:spPr>
        <a:xfrm>
          <a:off x="4624832" y="1593765"/>
          <a:ext cx="503936" cy="50393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EFD036-D073-4342-9B19-CE24E9FA8A19}">
      <dsp:nvSpPr>
        <dsp:cNvPr id="0" name=""/>
        <dsp:cNvSpPr/>
      </dsp:nvSpPr>
      <dsp:spPr>
        <a:xfrm>
          <a:off x="4876800" y="1845733"/>
          <a:ext cx="1625600" cy="340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25" tIns="0" rIns="0" bIns="0" numCol="1" spcCol="1270" anchor="t" anchorCtr="0">
          <a:noAutofit/>
        </a:bodyPr>
        <a:lstStyle/>
        <a:p>
          <a:pPr lvl="0" algn="l" defTabSz="711200">
            <a:lnSpc>
              <a:spcPct val="90000"/>
            </a:lnSpc>
            <a:spcBef>
              <a:spcPct val="0"/>
            </a:spcBef>
            <a:spcAft>
              <a:spcPct val="35000"/>
            </a:spcAft>
          </a:pPr>
          <a:r>
            <a:rPr lang="en-US" sz="1600" b="1" kern="1200" dirty="0" smtClean="0"/>
            <a:t>Identify possible data sources- primary/secondary/tertiary</a:t>
          </a:r>
          <a:endParaRPr lang="en-US" sz="1600" b="1" kern="1200" dirty="0"/>
        </a:p>
      </dsp:txBody>
      <dsp:txXfrm>
        <a:off x="4876800" y="1845733"/>
        <a:ext cx="1625600" cy="3403600"/>
      </dsp:txXfrm>
    </dsp:sp>
    <dsp:sp modelId="{29C330FB-27C6-445D-8178-B15230829AAE}">
      <dsp:nvSpPr>
        <dsp:cNvPr id="0" name=""/>
        <dsp:cNvSpPr/>
      </dsp:nvSpPr>
      <dsp:spPr>
        <a:xfrm>
          <a:off x="6181343" y="1189397"/>
          <a:ext cx="642112" cy="6421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85A7FD-6DC7-47FE-8D92-3AC762F54ECC}">
      <dsp:nvSpPr>
        <dsp:cNvPr id="0" name=""/>
        <dsp:cNvSpPr/>
      </dsp:nvSpPr>
      <dsp:spPr>
        <a:xfrm>
          <a:off x="6502399" y="1510453"/>
          <a:ext cx="1625600" cy="373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242" tIns="0" rIns="0" bIns="0" numCol="1" spcCol="1270" anchor="t" anchorCtr="0">
          <a:noAutofit/>
        </a:bodyPr>
        <a:lstStyle/>
        <a:p>
          <a:pPr lvl="0" algn="l" defTabSz="711200">
            <a:lnSpc>
              <a:spcPct val="90000"/>
            </a:lnSpc>
            <a:spcBef>
              <a:spcPct val="0"/>
            </a:spcBef>
            <a:spcAft>
              <a:spcPct val="35000"/>
            </a:spcAft>
          </a:pPr>
          <a:r>
            <a:rPr lang="en-US" sz="1600" b="1" kern="1200" dirty="0" smtClean="0"/>
            <a:t>1. Where to look for the data?</a:t>
          </a:r>
        </a:p>
        <a:p>
          <a:pPr lvl="0" algn="l" defTabSz="711200">
            <a:lnSpc>
              <a:spcPct val="90000"/>
            </a:lnSpc>
            <a:spcBef>
              <a:spcPct val="0"/>
            </a:spcBef>
            <a:spcAft>
              <a:spcPct val="35000"/>
            </a:spcAft>
          </a:pPr>
          <a:r>
            <a:rPr lang="en-US" sz="1600" b="1" kern="1200" dirty="0" smtClean="0"/>
            <a:t>2. How to choose?</a:t>
          </a:r>
        </a:p>
        <a:p>
          <a:pPr lvl="0" algn="l" defTabSz="711200">
            <a:lnSpc>
              <a:spcPct val="90000"/>
            </a:lnSpc>
            <a:spcBef>
              <a:spcPct val="0"/>
            </a:spcBef>
            <a:spcAft>
              <a:spcPct val="35000"/>
            </a:spcAft>
          </a:pPr>
          <a:r>
            <a:rPr lang="en-US" sz="1600" kern="1200" dirty="0" smtClean="0"/>
            <a:t>3. How to </a:t>
          </a:r>
          <a:r>
            <a:rPr lang="en-US" sz="1600" kern="1200" dirty="0" smtClean="0"/>
            <a:t>collect?</a:t>
          </a:r>
          <a:endParaRPr lang="en-US" sz="1600" kern="1200" dirty="0"/>
        </a:p>
      </dsp:txBody>
      <dsp:txXfrm>
        <a:off x="6502399" y="1510453"/>
        <a:ext cx="1625600" cy="373888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1755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docs.live.net/eda2482d7cf3f419/Desktop/2024_09_04_Sources_of_Data.docx#_ftnref1"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uides.library.harvard.edu/HistSciInfo/primary"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fb940240db_0_48:notes"/>
          <p:cNvSpPr>
            <a:spLocks noGrp="1" noRot="1" noChangeAspect="1"/>
          </p:cNvSpPr>
          <p:nvPr>
            <p:ph type="sldImg" idx="2"/>
          </p:nvPr>
        </p:nvSpPr>
        <p:spPr>
          <a:xfrm>
            <a:off x="2573338" y="100013"/>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2fb940240db_0_48:notes"/>
          <p:cNvSpPr txBox="1">
            <a:spLocks noGrp="1"/>
          </p:cNvSpPr>
          <p:nvPr>
            <p:ph type="body" idx="1"/>
          </p:nvPr>
        </p:nvSpPr>
        <p:spPr>
          <a:xfrm>
            <a:off x="117987" y="2414588"/>
            <a:ext cx="9026100" cy="3586200"/>
          </a:xfrm>
          <a:prstGeom prst="rect">
            <a:avLst/>
          </a:prstGeom>
          <a:noFill/>
          <a:ln>
            <a:noFill/>
          </a:ln>
        </p:spPr>
        <p:txBody>
          <a:bodyPr spcFirstLastPara="1" wrap="square" lIns="91425" tIns="45700" rIns="91425" bIns="45700" anchor="t" anchorCtr="0">
            <a:noAutofit/>
          </a:bodyPr>
          <a:lstStyle/>
          <a:p>
            <a:pPr marL="0" lvl="0" indent="0" algn="l" rtl="0">
              <a:lnSpc>
                <a:spcPct val="125000"/>
              </a:lnSpc>
              <a:spcBef>
                <a:spcPts val="1200"/>
              </a:spcBef>
              <a:spcAft>
                <a:spcPts val="0"/>
              </a:spcAft>
              <a:buSzPts val="1100"/>
              <a:buNone/>
            </a:pPr>
            <a:r>
              <a:rPr lang="en-US" b="1">
                <a:latin typeface="Arial"/>
                <a:ea typeface="Arial"/>
                <a:cs typeface="Arial"/>
                <a:sym typeface="Arial"/>
              </a:rPr>
              <a:t>Tertiary sources</a:t>
            </a:r>
            <a:endParaRPr b="1">
              <a:latin typeface="Arial"/>
              <a:ea typeface="Arial"/>
              <a:cs typeface="Arial"/>
              <a:sym typeface="Arial"/>
            </a:endParaRPr>
          </a:p>
          <a:p>
            <a:pPr marL="457200" lvl="0" indent="-317500" algn="l" rtl="0">
              <a:lnSpc>
                <a:spcPct val="125000"/>
              </a:lnSpc>
              <a:spcBef>
                <a:spcPts val="1200"/>
              </a:spcBef>
              <a:spcAft>
                <a:spcPts val="0"/>
              </a:spcAft>
              <a:buSzPts val="1400"/>
              <a:buFont typeface="Arial"/>
              <a:buChar char="●"/>
            </a:pPr>
            <a:r>
              <a:rPr lang="en-US" b="1">
                <a:latin typeface="Arial"/>
                <a:ea typeface="Arial"/>
                <a:cs typeface="Arial"/>
                <a:sym typeface="Arial"/>
              </a:rPr>
              <a:t>Examples</a:t>
            </a:r>
            <a:r>
              <a:rPr lang="en-US">
                <a:latin typeface="Arial"/>
                <a:ea typeface="Arial"/>
                <a:cs typeface="Arial"/>
                <a:sym typeface="Arial"/>
              </a:rPr>
              <a:t>: </a:t>
            </a:r>
            <a:r>
              <a:rPr lang="en-US" i="1">
                <a:latin typeface="Arial"/>
                <a:ea typeface="Arial"/>
                <a:cs typeface="Arial"/>
                <a:sym typeface="Arial"/>
              </a:rPr>
              <a:t>i</a:t>
            </a:r>
            <a:r>
              <a:rPr lang="en-US">
                <a:latin typeface="Arial"/>
                <a:ea typeface="Arial"/>
                <a:cs typeface="Arial"/>
                <a:sym typeface="Arial"/>
              </a:rPr>
              <a:t>text books, encyclopaedias, mass circulation publications </a:t>
            </a:r>
            <a:endParaRPr>
              <a:latin typeface="Arial"/>
              <a:ea typeface="Arial"/>
              <a:cs typeface="Arial"/>
              <a:sym typeface="Arial"/>
            </a:endParaRPr>
          </a:p>
          <a:p>
            <a:pPr marL="457200" lvl="0" indent="-317500" algn="l" rtl="0">
              <a:lnSpc>
                <a:spcPct val="125000"/>
              </a:lnSpc>
              <a:spcBef>
                <a:spcPts val="0"/>
              </a:spcBef>
              <a:spcAft>
                <a:spcPts val="0"/>
              </a:spcAft>
              <a:buSzPts val="1400"/>
              <a:buFont typeface="Arial"/>
              <a:buChar char="●"/>
            </a:pPr>
            <a:r>
              <a:rPr lang="en-US" b="1">
                <a:latin typeface="Arial"/>
                <a:ea typeface="Arial"/>
                <a:cs typeface="Arial"/>
                <a:sym typeface="Arial"/>
              </a:rPr>
              <a:t>Advantages and disadvantages</a:t>
            </a:r>
            <a:r>
              <a:rPr lang="en-US">
                <a:latin typeface="Arial"/>
                <a:ea typeface="Arial"/>
                <a:cs typeface="Arial"/>
                <a:sym typeface="Arial"/>
              </a:rPr>
              <a:t>: </a:t>
            </a:r>
            <a:endParaRPr>
              <a:latin typeface="Arial"/>
              <a:ea typeface="Arial"/>
              <a:cs typeface="Arial"/>
              <a:sym typeface="Arial"/>
            </a:endParaRPr>
          </a:p>
          <a:p>
            <a:pPr marL="914400" lvl="1" indent="-317500" algn="l" rtl="0">
              <a:lnSpc>
                <a:spcPct val="125000"/>
              </a:lnSpc>
              <a:spcBef>
                <a:spcPts val="0"/>
              </a:spcBef>
              <a:spcAft>
                <a:spcPts val="0"/>
              </a:spcAft>
              <a:buSzPts val="1400"/>
              <a:buFont typeface="Arial"/>
              <a:buChar char="○"/>
            </a:pPr>
            <a:r>
              <a:rPr lang="en-US">
                <a:latin typeface="Arial"/>
                <a:ea typeface="Arial"/>
                <a:cs typeface="Arial"/>
                <a:sym typeface="Arial"/>
              </a:rPr>
              <a:t>Pros:</a:t>
            </a:r>
            <a:endParaRPr>
              <a:latin typeface="Arial"/>
              <a:ea typeface="Arial"/>
              <a:cs typeface="Arial"/>
              <a:sym typeface="Arial"/>
            </a:endParaRPr>
          </a:p>
          <a:p>
            <a:pPr marL="1371600" lvl="2" indent="-317500" algn="l" rtl="0">
              <a:lnSpc>
                <a:spcPct val="125000"/>
              </a:lnSpc>
              <a:spcBef>
                <a:spcPts val="0"/>
              </a:spcBef>
              <a:spcAft>
                <a:spcPts val="0"/>
              </a:spcAft>
              <a:buSzPts val="1400"/>
              <a:buFont typeface="Arial"/>
              <a:buChar char="■"/>
            </a:pPr>
            <a:r>
              <a:rPr lang="en-US">
                <a:latin typeface="Arial"/>
                <a:ea typeface="Arial"/>
                <a:cs typeface="Arial"/>
                <a:sym typeface="Arial"/>
              </a:rPr>
              <a:t>Useful when one is just starting out on a new topic since it can provide a quick overview of the subject without getting too in-depth into details.</a:t>
            </a:r>
            <a:endParaRPr>
              <a:latin typeface="Arial"/>
              <a:ea typeface="Arial"/>
              <a:cs typeface="Arial"/>
              <a:sym typeface="Arial"/>
            </a:endParaRPr>
          </a:p>
          <a:p>
            <a:pPr marL="1371600" lvl="2" indent="-317500" algn="l" rtl="0">
              <a:lnSpc>
                <a:spcPct val="125000"/>
              </a:lnSpc>
              <a:spcBef>
                <a:spcPts val="0"/>
              </a:spcBef>
              <a:spcAft>
                <a:spcPts val="0"/>
              </a:spcAft>
              <a:buSzPts val="1400"/>
              <a:buFont typeface="Arial"/>
              <a:buChar char="■"/>
            </a:pPr>
            <a:r>
              <a:rPr lang="en-US">
                <a:latin typeface="Arial"/>
                <a:ea typeface="Arial"/>
                <a:cs typeface="Arial"/>
                <a:sym typeface="Arial"/>
              </a:rPr>
              <a:t>Good starting point to identify broad ideas/themes debates/problems in the field.</a:t>
            </a:r>
            <a:endParaRPr>
              <a:latin typeface="Arial"/>
              <a:ea typeface="Arial"/>
              <a:cs typeface="Arial"/>
              <a:sym typeface="Arial"/>
            </a:endParaRPr>
          </a:p>
          <a:p>
            <a:pPr marL="1371600" lvl="2" indent="-317500" algn="l" rtl="0">
              <a:lnSpc>
                <a:spcPct val="125000"/>
              </a:lnSpc>
              <a:spcBef>
                <a:spcPts val="0"/>
              </a:spcBef>
              <a:spcAft>
                <a:spcPts val="0"/>
              </a:spcAft>
              <a:buSzPts val="1400"/>
              <a:buFont typeface="Arial"/>
              <a:buChar char="■"/>
            </a:pPr>
            <a:r>
              <a:rPr lang="en-US">
                <a:latin typeface="Arial"/>
                <a:ea typeface="Arial"/>
                <a:cs typeface="Arial"/>
                <a:sym typeface="Arial"/>
              </a:rPr>
              <a:t>Useful to find key ideas and sources of key secondary sources. </a:t>
            </a:r>
            <a:endParaRPr>
              <a:latin typeface="Arial"/>
              <a:ea typeface="Arial"/>
              <a:cs typeface="Arial"/>
              <a:sym typeface="Arial"/>
            </a:endParaRPr>
          </a:p>
          <a:p>
            <a:pPr marL="1371600" lvl="2" indent="-317500" algn="l" rtl="0">
              <a:lnSpc>
                <a:spcPct val="125000"/>
              </a:lnSpc>
              <a:spcBef>
                <a:spcPts val="0"/>
              </a:spcBef>
              <a:spcAft>
                <a:spcPts val="0"/>
              </a:spcAft>
              <a:buSzPts val="1400"/>
              <a:buFont typeface="Arial"/>
              <a:buChar char="■"/>
            </a:pPr>
            <a:r>
              <a:rPr lang="en-US">
                <a:latin typeface="Arial"/>
                <a:ea typeface="Arial"/>
                <a:cs typeface="Arial"/>
                <a:sym typeface="Arial"/>
              </a:rPr>
              <a:t>Some entries contain entries such as ‘Related topics’ and ‘keywords’ which help one to find more information on a topic.</a:t>
            </a:r>
            <a:endParaRPr>
              <a:latin typeface="Arial"/>
              <a:ea typeface="Arial"/>
              <a:cs typeface="Arial"/>
              <a:sym typeface="Arial"/>
            </a:endParaRPr>
          </a:p>
          <a:p>
            <a:pPr marL="914400" lvl="1" indent="-317500" algn="l" rtl="0">
              <a:lnSpc>
                <a:spcPct val="125000"/>
              </a:lnSpc>
              <a:spcBef>
                <a:spcPts val="0"/>
              </a:spcBef>
              <a:spcAft>
                <a:spcPts val="0"/>
              </a:spcAft>
              <a:buSzPts val="1400"/>
              <a:buFont typeface="Arial"/>
              <a:buChar char="○"/>
            </a:pPr>
            <a:r>
              <a:rPr lang="en-US">
                <a:latin typeface="Arial"/>
                <a:ea typeface="Arial"/>
                <a:cs typeface="Arial"/>
                <a:sym typeface="Arial"/>
              </a:rPr>
              <a:t>Cons:</a:t>
            </a:r>
            <a:endParaRPr>
              <a:latin typeface="Arial"/>
              <a:ea typeface="Arial"/>
              <a:cs typeface="Arial"/>
              <a:sym typeface="Arial"/>
            </a:endParaRPr>
          </a:p>
          <a:p>
            <a:pPr marL="1371600" lvl="2" indent="-317500" algn="l" rtl="0">
              <a:lnSpc>
                <a:spcPct val="125000"/>
              </a:lnSpc>
              <a:spcBef>
                <a:spcPts val="0"/>
              </a:spcBef>
              <a:spcAft>
                <a:spcPts val="0"/>
              </a:spcAft>
              <a:buSzPts val="1400"/>
              <a:buFont typeface="Arial"/>
              <a:buChar char="■"/>
            </a:pPr>
            <a:r>
              <a:rPr lang="en-US">
                <a:latin typeface="Arial"/>
                <a:ea typeface="Arial"/>
                <a:cs typeface="Arial"/>
                <a:sym typeface="Arial"/>
              </a:rPr>
              <a:t>Does not present any </a:t>
            </a:r>
            <a:r>
              <a:rPr lang="en-US" i="1">
                <a:latin typeface="Arial"/>
                <a:ea typeface="Arial"/>
                <a:cs typeface="Arial"/>
                <a:sym typeface="Arial"/>
              </a:rPr>
              <a:t>new information </a:t>
            </a:r>
            <a:r>
              <a:rPr lang="en-US">
                <a:latin typeface="Arial"/>
                <a:ea typeface="Arial"/>
                <a:cs typeface="Arial"/>
                <a:sym typeface="Arial"/>
              </a:rPr>
              <a:t>or </a:t>
            </a:r>
            <a:r>
              <a:rPr lang="en-US" i="1">
                <a:latin typeface="Arial"/>
                <a:ea typeface="Arial"/>
                <a:cs typeface="Arial"/>
                <a:sym typeface="Arial"/>
              </a:rPr>
              <a:t>new analysis of information</a:t>
            </a:r>
            <a:r>
              <a:rPr lang="en-US">
                <a:latin typeface="Arial"/>
                <a:ea typeface="Arial"/>
                <a:cs typeface="Arial"/>
                <a:sym typeface="Arial"/>
              </a:rPr>
              <a:t>. </a:t>
            </a:r>
            <a:endParaRPr>
              <a:latin typeface="Arial"/>
              <a:ea typeface="Arial"/>
              <a:cs typeface="Arial"/>
              <a:sym typeface="Arial"/>
            </a:endParaRPr>
          </a:p>
          <a:p>
            <a:pPr marL="0" lvl="0" indent="0" algn="l" rtl="0">
              <a:lnSpc>
                <a:spcPct val="100000"/>
              </a:lnSpc>
              <a:spcBef>
                <a:spcPts val="120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69" name="Google Shape;269;g2fb940240db_0_48: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a:latin typeface="Times New Roman"/>
                <a:ea typeface="Times New Roman"/>
                <a:cs typeface="Times New Roman"/>
                <a:sym typeface="Times New Roman"/>
              </a:rPr>
              <a:t>The following image shows the distinction between primary secondary and tertiary sources in the academic faculties of art, science and humanities. </a:t>
            </a:r>
            <a:endParaRPr sz="1800">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277" name="Google Shape;277;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fb940240db_0_58: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fb940240db_0_58: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t>When starting out on a new topic it is best to move from tertiary to secondary and only then on to primary sources (if your research requires this).</a:t>
            </a:r>
            <a:endParaRPr/>
          </a:p>
          <a:p>
            <a:pPr marL="457200" lvl="0" indent="-317500" algn="l" rtl="0">
              <a:spcBef>
                <a:spcPts val="0"/>
              </a:spcBef>
              <a:spcAft>
                <a:spcPts val="0"/>
              </a:spcAft>
              <a:buSzPts val="1400"/>
              <a:buChar char="●"/>
            </a:pPr>
            <a:r>
              <a:rPr lang="en-US"/>
              <a:t>Primary sources/data which considered the purest more often just stands alone (a collection of facts about some specific event or local phenomenon). In order to demonstrate its position with existing research it is necessary to consult secondary sources in order to contextualize primary sources. </a:t>
            </a:r>
            <a:endParaRPr/>
          </a:p>
        </p:txBody>
      </p:sp>
      <p:sp>
        <p:nvSpPr>
          <p:cNvPr id="287" name="Google Shape;287;g2fb940240db_0_58:notes"/>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fb940240db_0_72:notes"/>
          <p:cNvSpPr>
            <a:spLocks noGrp="1" noRot="1" noChangeAspect="1"/>
          </p:cNvSpPr>
          <p:nvPr>
            <p:ph type="sldImg" idx="2"/>
          </p:nvPr>
        </p:nvSpPr>
        <p:spPr>
          <a:xfrm>
            <a:off x="2514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fb940240db_0_72: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fb940240db_0_72:notes"/>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9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04" name="Google Shape;304;p9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18" name="Google Shape;318;p9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26" name="Google Shape;326;p9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Long (2011). </a:t>
            </a:r>
            <a:r>
              <a:rPr lang="en-US" sz="1200">
                <a:solidFill>
                  <a:schemeClr val="dk1"/>
                </a:solidFill>
                <a:latin typeface="Calibri"/>
                <a:ea typeface="Calibri"/>
                <a:cs typeface="Calibri"/>
                <a:sym typeface="Calibri"/>
              </a:rPr>
              <a:t>"Unit Of Analysis” in </a:t>
            </a:r>
            <a:r>
              <a:rPr lang="en-US" sz="1200" b="1">
                <a:solidFill>
                  <a:schemeClr val="dk1"/>
                </a:solidFill>
                <a:latin typeface="Calibri"/>
                <a:ea typeface="Calibri"/>
                <a:cs typeface="Calibri"/>
                <a:sym typeface="Calibri"/>
              </a:rPr>
              <a:t>The SAGE Encyclopedia of Social Science Research Methods </a:t>
            </a:r>
            <a:endParaRPr/>
          </a:p>
          <a:p>
            <a:pPr marL="0" lvl="0" indent="0" algn="l" rtl="0">
              <a:lnSpc>
                <a:spcPct val="100000"/>
              </a:lnSpc>
              <a:spcBef>
                <a:spcPts val="0"/>
              </a:spcBef>
              <a:spcAft>
                <a:spcPts val="0"/>
              </a:spcAft>
              <a:buSzPts val="1400"/>
              <a:buNone/>
            </a:pPr>
            <a:endParaRPr/>
          </a:p>
        </p:txBody>
      </p:sp>
      <p:sp>
        <p:nvSpPr>
          <p:cNvPr id="333" name="Google Shape;333;p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341" name="Google Shape;341;p8: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1.1.	The pyramid is a representation of the relationships between data, information, knowledge and wisdom</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1.2.	Each step up the pyramid answers questions about the initial data and adds value to it. The more questions we answer, the higher we move up the pyramid. In other words, the more we enrich our data with meaning and context, the more knowledge and insights we get out of it.</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b="1" dirty="0">
                <a:highlight>
                  <a:srgbClr val="FFFFFF"/>
                </a:highlight>
                <a:latin typeface="Times New Roman"/>
                <a:ea typeface="Times New Roman"/>
                <a:cs typeface="Times New Roman"/>
                <a:sym typeface="Times New Roman"/>
              </a:rPr>
              <a:t>1.2.1.	Data</a:t>
            </a:r>
            <a:r>
              <a:rPr lang="en-US" dirty="0">
                <a:highlight>
                  <a:srgbClr val="FFFFFF"/>
                </a:highlight>
                <a:latin typeface="Times New Roman"/>
                <a:ea typeface="Times New Roman"/>
                <a:cs typeface="Times New Roman"/>
                <a:sym typeface="Times New Roman"/>
              </a:rPr>
              <a:t>: Data is a collection of ‘facts’ (something verifiable) in a raw or unorganized form such as numbers or characters. The ‘facts’ may be in </a:t>
            </a:r>
            <a:r>
              <a:rPr lang="en-US" dirty="0" err="1">
                <a:highlight>
                  <a:srgbClr val="FFFFFF"/>
                </a:highlight>
                <a:latin typeface="Times New Roman"/>
                <a:ea typeface="Times New Roman"/>
                <a:cs typeface="Times New Roman"/>
                <a:sym typeface="Times New Roman"/>
              </a:rPr>
              <a:t>alpa</a:t>
            </a:r>
            <a:r>
              <a:rPr lang="en-US" dirty="0">
                <a:highlight>
                  <a:srgbClr val="FFFFFF"/>
                </a:highlight>
                <a:latin typeface="Times New Roman"/>
                <a:ea typeface="Times New Roman"/>
                <a:cs typeface="Times New Roman"/>
                <a:sym typeface="Times New Roman"/>
              </a:rPr>
              <a:t>-numeric form but they are unprocessed or </a:t>
            </a:r>
            <a:r>
              <a:rPr lang="en-US" dirty="0" err="1">
                <a:highlight>
                  <a:srgbClr val="FFFFFF"/>
                </a:highlight>
                <a:latin typeface="Times New Roman"/>
                <a:ea typeface="Times New Roman"/>
                <a:cs typeface="Times New Roman"/>
                <a:sym typeface="Times New Roman"/>
              </a:rPr>
              <a:t>unorganised</a:t>
            </a:r>
            <a:r>
              <a:rPr lang="en-US" dirty="0">
                <a:highlight>
                  <a:srgbClr val="FFFFFF"/>
                </a:highlight>
                <a:latin typeface="Times New Roman"/>
                <a:ea typeface="Times New Roman"/>
                <a:cs typeface="Times New Roman"/>
                <a:sym typeface="Times New Roman"/>
              </a:rPr>
              <a:t> and therefore meaningless since we cannot comprehend (make sense) of it.</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b="1" dirty="0">
                <a:highlight>
                  <a:srgbClr val="FFFFFF"/>
                </a:highlight>
                <a:latin typeface="Times New Roman"/>
                <a:ea typeface="Times New Roman"/>
                <a:cs typeface="Times New Roman"/>
                <a:sym typeface="Times New Roman"/>
              </a:rPr>
              <a:t>1.2.2.	Information</a:t>
            </a:r>
            <a:r>
              <a:rPr lang="en-US" dirty="0">
                <a:highlight>
                  <a:srgbClr val="FFFFFF"/>
                </a:highlight>
                <a:latin typeface="Times New Roman"/>
                <a:ea typeface="Times New Roman"/>
                <a:cs typeface="Times New Roman"/>
                <a:sym typeface="Times New Roman"/>
              </a:rPr>
              <a:t>: </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Arises when we describe the data</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Information emerges when we process, </a:t>
            </a:r>
            <a:r>
              <a:rPr lang="en-US" dirty="0" err="1">
                <a:highlight>
                  <a:srgbClr val="FFFFFF"/>
                </a:highlight>
                <a:latin typeface="Times New Roman"/>
                <a:ea typeface="Times New Roman"/>
                <a:cs typeface="Times New Roman"/>
                <a:sym typeface="Times New Roman"/>
              </a:rPr>
              <a:t>organise</a:t>
            </a:r>
            <a:r>
              <a:rPr lang="en-US" dirty="0">
                <a:highlight>
                  <a:srgbClr val="FFFFFF"/>
                </a:highlight>
                <a:latin typeface="Times New Roman"/>
                <a:ea typeface="Times New Roman"/>
                <a:cs typeface="Times New Roman"/>
                <a:sym typeface="Times New Roman"/>
              </a:rPr>
              <a:t> and structure the data </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(Typical shape, value, variation, in a way that exposes relationships between various seemingly disparate and disconnected data points).</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Structured data = information</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b="1" dirty="0">
                <a:highlight>
                  <a:srgbClr val="FFFFFF"/>
                </a:highlight>
                <a:latin typeface="Times New Roman"/>
                <a:ea typeface="Times New Roman"/>
                <a:cs typeface="Times New Roman"/>
                <a:sym typeface="Times New Roman"/>
              </a:rPr>
              <a:t>1.2.3.	Knowledge: </a:t>
            </a:r>
            <a:endParaRPr b="1"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	Arises when we ask “How” is the information – derived from the collected data – relevant to our (research) goals? </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	And, maybe most importantly, “how” can we apply the information to achieve our goal?</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	“How” are the pieces of this information connected to other pieces to add more meaning and value? When we don’t just view information as a description of collected facts, but also understand how to apply it to achieve our goals, we turn it into knowledge.</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	Answering the above infuses information with relevance (tied for a specific purpose or context), and is therefore meaningful (w.r.t. a goal). </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b="1" dirty="0">
                <a:highlight>
                  <a:srgbClr val="FFFFFF"/>
                </a:highlight>
                <a:latin typeface="Times New Roman"/>
                <a:ea typeface="Times New Roman"/>
                <a:cs typeface="Times New Roman"/>
                <a:sym typeface="Times New Roman"/>
              </a:rPr>
              <a:t>1.2.4.	Wisdom: </a:t>
            </a:r>
            <a:endParaRPr b="1"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	</a:t>
            </a:r>
            <a:r>
              <a:rPr lang="en-US" dirty="0" err="1">
                <a:highlight>
                  <a:srgbClr val="FFFFFF"/>
                </a:highlight>
                <a:latin typeface="Times New Roman"/>
                <a:ea typeface="Times New Roman"/>
                <a:cs typeface="Times New Roman"/>
                <a:sym typeface="Times New Roman"/>
              </a:rPr>
              <a:t>Judgement</a:t>
            </a:r>
            <a:r>
              <a:rPr lang="en-US" dirty="0">
                <a:highlight>
                  <a:srgbClr val="FFFFFF"/>
                </a:highlight>
                <a:latin typeface="Times New Roman"/>
                <a:ea typeface="Times New Roman"/>
                <a:cs typeface="Times New Roman"/>
                <a:sym typeface="Times New Roman"/>
              </a:rPr>
              <a:t> about and ‘what is best’ appropriate or right thing to do. </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	In other words, wisdom is knowledge applied in action.</a:t>
            </a: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dirty="0">
                <a:highlight>
                  <a:srgbClr val="FFFFFF"/>
                </a:highlight>
                <a:latin typeface="Times New Roman"/>
                <a:ea typeface="Times New Roman"/>
                <a:cs typeface="Times New Roman"/>
                <a:sym typeface="Times New Roman"/>
              </a:rPr>
              <a:t>Source: https://www.ontotext.com/knowledgehub/fundamentals/dikw-pyramid/</a:t>
            </a:r>
            <a:endParaRPr dirty="0">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dirty="0">
              <a:highlight>
                <a:srgbClr val="FFFFFF"/>
              </a:highlight>
              <a:latin typeface="Times New Roman"/>
              <a:ea typeface="Times New Roman"/>
              <a:cs typeface="Times New Roman"/>
              <a:sym typeface="Times New Roman"/>
            </a:endParaRPr>
          </a:p>
        </p:txBody>
      </p:sp>
      <p:sp>
        <p:nvSpPr>
          <p:cNvPr id="189" name="Google Shape;189;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349" name="Google Shape;349;p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357" name="Google Shape;357;p1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1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365" name="Google Shape;365;p1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1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marR="0" lvl="0" indent="0" algn="l" rtl="0">
              <a:lnSpc>
                <a:spcPct val="100000"/>
              </a:lnSpc>
              <a:spcBef>
                <a:spcPts val="0"/>
              </a:spcBef>
              <a:spcAft>
                <a:spcPts val="0"/>
              </a:spcAft>
              <a:buClr>
                <a:schemeClr val="dk1"/>
              </a:buClr>
              <a:buSzPts val="1200"/>
              <a:buFont typeface="Calibri"/>
              <a:buNone/>
            </a:pPr>
            <a:r>
              <a:rPr lang="en-US"/>
              <a:t>The figure depicts that we select ‘sample’ from the population for the study. Then, we generalise the findings obtained from the sample to the population. For example: if a researcher wants to study preference of phone brands amongst first year engineering students  in Goa. So, our population is all the 1</a:t>
            </a:r>
            <a:r>
              <a:rPr lang="en-US" baseline="30000"/>
              <a:t>st</a:t>
            </a:r>
            <a:r>
              <a:rPr lang="en-US"/>
              <a:t> year engineering students across colleges in Goa. The sample would be drawn from the population. After conducting the study the researcher would conclude that x% first years like Y brand etc. </a:t>
            </a:r>
            <a:endParaRPr/>
          </a:p>
        </p:txBody>
      </p:sp>
      <p:sp>
        <p:nvSpPr>
          <p:cNvPr id="373" name="Google Shape;373;p1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1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380" name="Google Shape;380;p1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402" name="Google Shape;402;p1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1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394" name="Google Shape;394;p1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1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394" name="Google Shape;394;p1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marR="0" lvl="0" indent="0" algn="l" rtl="0">
              <a:lnSpc>
                <a:spcPct val="100000"/>
              </a:lnSpc>
              <a:spcBef>
                <a:spcPts val="0"/>
              </a:spcBef>
              <a:spcAft>
                <a:spcPts val="0"/>
              </a:spcAft>
              <a:buClr>
                <a:schemeClr val="dk1"/>
              </a:buClr>
              <a:buSzPts val="1200"/>
              <a:buFont typeface="Calibri"/>
              <a:buNone/>
            </a:pPr>
            <a:r>
              <a:rPr lang="en-US"/>
              <a:t>Broadly, sampling can be divided into two types: Probability sampling and non-probability sampling.</a:t>
            </a:r>
            <a:endParaRPr/>
          </a:p>
          <a:p>
            <a:pPr marL="0" marR="0" lvl="0" indent="0" algn="l" rtl="0">
              <a:lnSpc>
                <a:spcPct val="100000"/>
              </a:lnSpc>
              <a:spcBef>
                <a:spcPts val="0"/>
              </a:spcBef>
              <a:spcAft>
                <a:spcPts val="0"/>
              </a:spcAft>
              <a:buClr>
                <a:schemeClr val="dk1"/>
              </a:buClr>
              <a:buSzPts val="1200"/>
              <a:buFont typeface="Calibri"/>
              <a:buNone/>
            </a:pPr>
            <a:r>
              <a:rPr lang="en-US"/>
              <a:t>A. Probability Sampling: It specify the probability/ Likelihood of inclusion of each element/unit in the sample. </a:t>
            </a:r>
            <a:endParaRPr/>
          </a:p>
          <a:p>
            <a:pPr marL="0" lvl="0" indent="0" algn="l" rtl="0">
              <a:lnSpc>
                <a:spcPct val="100000"/>
              </a:lnSpc>
              <a:spcBef>
                <a:spcPts val="0"/>
              </a:spcBef>
              <a:spcAft>
                <a:spcPts val="0"/>
              </a:spcAft>
              <a:buSzPts val="1400"/>
              <a:buNone/>
            </a:pPr>
            <a:r>
              <a:rPr lang="en-US"/>
              <a:t>Conditions: The Size of Universe (ex. Indian Population) should be known to the researcher; The desired sample size should be clearly specified; Where every unit of the sample frame has the </a:t>
            </a:r>
            <a:r>
              <a:rPr lang="en-US">
                <a:solidFill>
                  <a:srgbClr val="FF0000"/>
                </a:solidFill>
              </a:rPr>
              <a:t>EQUAL CHANCE </a:t>
            </a:r>
            <a:r>
              <a:rPr lang="en-US"/>
              <a:t>of getting selected. </a:t>
            </a:r>
            <a:endParaRPr/>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chemeClr val="dk1"/>
              </a:buClr>
              <a:buSzPts val="1200"/>
              <a:buFont typeface="Calibri"/>
              <a:buNone/>
            </a:pPr>
            <a:r>
              <a:rPr lang="en-US"/>
              <a:t>A.1. Randomness: All elements in a given population have an equal and independent chance of being included in the sample </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lnSpc>
                <a:spcPct val="100000"/>
              </a:lnSpc>
              <a:spcBef>
                <a:spcPts val="0"/>
              </a:spcBef>
              <a:spcAft>
                <a:spcPts val="0"/>
              </a:spcAft>
              <a:buSzPts val="1400"/>
              <a:buNone/>
            </a:pPr>
            <a:r>
              <a:rPr lang="en-US"/>
              <a:t>A.2. Method: Fishbowl draw method, Table of Random numbers; Computer-generated random numbers </a:t>
            </a:r>
            <a:endParaRPr/>
          </a:p>
          <a:p>
            <a:pPr marL="0" marR="0" lvl="0" indent="0" algn="l" rtl="0">
              <a:lnSpc>
                <a:spcPct val="100000"/>
              </a:lnSpc>
              <a:spcBef>
                <a:spcPts val="0"/>
              </a:spcBef>
              <a:spcAft>
                <a:spcPts val="0"/>
              </a:spcAft>
              <a:buClr>
                <a:schemeClr val="dk1"/>
              </a:buClr>
              <a:buSzPts val="1200"/>
              <a:buFont typeface="Calibri"/>
              <a:buNone/>
            </a:pPr>
            <a:r>
              <a:rPr lang="en-US"/>
              <a:t>A.3. Random sampling: </a:t>
            </a:r>
            <a:r>
              <a:rPr lang="en-US" sz="1200" b="0" i="0" u="none" strike="noStrike">
                <a:solidFill>
                  <a:schemeClr val="dk1"/>
                </a:solidFill>
                <a:latin typeface="Calibri"/>
                <a:ea typeface="Calibri"/>
                <a:cs typeface="Calibri"/>
                <a:sym typeface="Calibri"/>
              </a:rPr>
              <a:t>Random sampling is a type of probability sampling where everyone in the entire target population has an </a:t>
            </a:r>
            <a:r>
              <a:rPr lang="en-US" sz="1200" b="1" i="0" u="none" strike="noStrike">
                <a:solidFill>
                  <a:schemeClr val="dk1"/>
                </a:solidFill>
                <a:latin typeface="Calibri"/>
                <a:ea typeface="Calibri"/>
                <a:cs typeface="Calibri"/>
                <a:sym typeface="Calibri"/>
              </a:rPr>
              <a:t>equal chance</a:t>
            </a:r>
            <a:r>
              <a:rPr lang="en-US" sz="1200" b="0" i="0" u="none" strike="noStrike">
                <a:solidFill>
                  <a:schemeClr val="dk1"/>
                </a:solidFill>
                <a:latin typeface="Calibri"/>
                <a:ea typeface="Calibri"/>
                <a:cs typeface="Calibri"/>
                <a:sym typeface="Calibri"/>
              </a:rPr>
              <a:t> of being selected. This is similar to the national lottery. If the “population” is everyone who has bought a lottery ticket, then each person has an equal chance of winning the lottery (assuming they all have one ticket each). Random samples require a way of naming or numbering the target population and then using some type of raffle method to choose those to make up the sample. Random samples are the best method of selecting your sample from the population of interest.  The </a:t>
            </a:r>
            <a:r>
              <a:rPr lang="en-US" sz="1200" b="1" i="0" u="none" strike="noStrike">
                <a:solidFill>
                  <a:schemeClr val="dk1"/>
                </a:solidFill>
                <a:latin typeface="Calibri"/>
                <a:ea typeface="Calibri"/>
                <a:cs typeface="Calibri"/>
                <a:sym typeface="Calibri"/>
              </a:rPr>
              <a:t>advantages</a:t>
            </a:r>
            <a:r>
              <a:rPr lang="en-US" sz="1200" b="0" i="0" u="none" strike="noStrike">
                <a:solidFill>
                  <a:schemeClr val="dk1"/>
                </a:solidFill>
                <a:latin typeface="Calibri"/>
                <a:ea typeface="Calibri"/>
                <a:cs typeface="Calibri"/>
                <a:sym typeface="Calibri"/>
              </a:rPr>
              <a:t> are that your sample should represent the target population and eliminate sampling bias, but the </a:t>
            </a:r>
            <a:r>
              <a:rPr lang="en-US" sz="1200" b="1" i="0" u="none" strike="noStrike">
                <a:solidFill>
                  <a:schemeClr val="dk1"/>
                </a:solidFill>
                <a:latin typeface="Calibri"/>
                <a:ea typeface="Calibri"/>
                <a:cs typeface="Calibri"/>
                <a:sym typeface="Calibri"/>
              </a:rPr>
              <a:t>disadvantage</a:t>
            </a:r>
            <a:r>
              <a:rPr lang="en-US" sz="1200" b="0" i="0" u="none" strike="noStrike">
                <a:solidFill>
                  <a:schemeClr val="dk1"/>
                </a:solidFill>
                <a:latin typeface="Calibri"/>
                <a:ea typeface="Calibri"/>
                <a:cs typeface="Calibri"/>
                <a:sym typeface="Calibri"/>
              </a:rPr>
              <a:t> is that it is very difficult to achieve (i.e. time, effort and money).</a:t>
            </a:r>
            <a:endParaRPr/>
          </a:p>
          <a:p>
            <a:pPr marL="0" marR="0" lvl="0" indent="0" algn="l" rtl="0">
              <a:lnSpc>
                <a:spcPct val="100000"/>
              </a:lnSpc>
              <a:spcBef>
                <a:spcPts val="0"/>
              </a:spcBef>
              <a:spcAft>
                <a:spcPts val="0"/>
              </a:spcAft>
              <a:buClr>
                <a:schemeClr val="dk1"/>
              </a:buClr>
              <a:buSzPts val="1200"/>
              <a:buFont typeface="Calibri"/>
              <a:buNone/>
            </a:pP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a:solidFill>
                  <a:schemeClr val="dk1"/>
                </a:solidFill>
                <a:latin typeface="Calibri"/>
                <a:ea typeface="Calibri"/>
                <a:cs typeface="Calibri"/>
                <a:sym typeface="Calibri"/>
              </a:rPr>
              <a:t>A.4. Simple Random Sampling: </a:t>
            </a:r>
            <a:r>
              <a:rPr lang="en-US"/>
              <a:t>Unrestricted random sample; All individuals in the population have an equal likelihood of being chosen; Not feasible; Some times it is not accurate</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lnSpc>
                <a:spcPct val="100000"/>
              </a:lnSpc>
              <a:spcBef>
                <a:spcPts val="0"/>
              </a:spcBef>
              <a:spcAft>
                <a:spcPts val="0"/>
              </a:spcAft>
              <a:buSzPts val="1400"/>
              <a:buNone/>
            </a:pPr>
            <a:r>
              <a:rPr lang="en-US"/>
              <a:t>A.5. Systematic Random Sampling: Used when a fixed percentage of the population are to be selected; The starting point is randomly selected to avoid  biasness; Next selection would be based on every n</a:t>
            </a:r>
            <a:r>
              <a:rPr lang="en-US" baseline="30000"/>
              <a:t>th</a:t>
            </a:r>
            <a:r>
              <a:rPr lang="en-US"/>
              <a:t> individual (n= is referred to as the sampling interval). Empirically ,the results are identical with Simple random sampling; Slightly more accurate than Simple random sampling. Laborious if done manually; If any list of elements are arranged in a cyclical pattern that coincide with the sampling interval, the sample become biased.</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A.6. Stratified Random Sampling: The population is divided into STRATA or Groups based on a single criterion/ two; Random selection of units from each strata or groups; Two types of stratified sampling; Proportionate Stratified Random Sampling: The population characteristics are known to the researcher; Randomly draws sample in a similar proportion of the each stratum. Dis-proportionate Stratified Random Sampling: The substrata from the drawn sample are not necessarily proportional; Sometimes some substrata are overrepresented or some underrepresented.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A.7. Cluster Sampling: Also known as  Area sampling; Roots in Agriculture; Use in Survey and Field based research; Total population is divided into different clusters based on Geographical territory, Community, Neighbourhood, Cities, States etc. after clustering Random sampling is conducted.</a:t>
            </a:r>
            <a:endParaRPr/>
          </a:p>
          <a:p>
            <a:pPr marL="0" lvl="0" indent="0" algn="l" rtl="0">
              <a:lnSpc>
                <a:spcPct val="100000"/>
              </a:lnSpc>
              <a:spcBef>
                <a:spcPts val="0"/>
              </a:spcBef>
              <a:spcAft>
                <a:spcPts val="0"/>
              </a:spcAft>
              <a:buSzPts val="1400"/>
              <a:buNone/>
            </a:pPr>
            <a:r>
              <a:rPr lang="en-US"/>
              <a:t>Example: To explore the attitude of people of Bengaluru on the present condition of traffic: First, we will get a Map of Bengaluru. Then, identify Divisions based on area, Next, we can take Help from a random numbers table/ computer; Finally, we will draw a specified number of sections to constitute the study population.</a:t>
            </a:r>
            <a:endParaRPr/>
          </a:p>
          <a:p>
            <a:pPr marL="0" lvl="0" indent="0" algn="l" rtl="0">
              <a:lnSpc>
                <a:spcPct val="100000"/>
              </a:lnSpc>
              <a:spcBef>
                <a:spcPts val="0"/>
              </a:spcBef>
              <a:spcAft>
                <a:spcPts val="0"/>
              </a:spcAft>
              <a:buSzPts val="1400"/>
              <a:buNone/>
            </a:pPr>
            <a:r>
              <a:rPr lang="en-US"/>
              <a:t>Disadvantages: Degree of sampling error is high; There is no exact method to ensure that each sample unit included in an area sample will be of equal size; What if  an individual who was included in one cluster travels to the another randomly selected cluster? </a:t>
            </a:r>
            <a:endParaRPr/>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chemeClr val="dk1"/>
              </a:buClr>
              <a:buSzPts val="1200"/>
              <a:buFont typeface="Calibri"/>
              <a:buNone/>
            </a:pPr>
            <a:r>
              <a:rPr lang="en-US"/>
              <a:t>B. Non-Probability Sampling: When the researcher cannot estimate the probability of selection of each member of a population being included in the sample.</a:t>
            </a:r>
            <a:endParaRPr/>
          </a:p>
          <a:p>
            <a:pPr marL="0" lvl="0" indent="0" algn="l" rtl="0">
              <a:lnSpc>
                <a:spcPct val="100000"/>
              </a:lnSpc>
              <a:spcBef>
                <a:spcPts val="0"/>
              </a:spcBef>
              <a:spcAft>
                <a:spcPts val="0"/>
              </a:spcAft>
              <a:buSzPts val="1400"/>
              <a:buNone/>
            </a:pPr>
            <a:r>
              <a:rPr lang="en-US"/>
              <a:t>B.1. Quota Sampling: Similar to stratified sampling except the researcher chooses the sample from each stratum based on his/her prior knowledge/ not by random sampling technique.</a:t>
            </a:r>
            <a:endParaRPr/>
          </a:p>
          <a:p>
            <a:pPr marL="0" lvl="0" indent="0" algn="l" rtl="0">
              <a:lnSpc>
                <a:spcPct val="100000"/>
              </a:lnSpc>
              <a:spcBef>
                <a:spcPts val="0"/>
              </a:spcBef>
              <a:spcAft>
                <a:spcPts val="0"/>
              </a:spcAft>
              <a:buSzPts val="1400"/>
              <a:buNone/>
            </a:pPr>
            <a:r>
              <a:rPr lang="en-US"/>
              <a:t>B.2. Convenience sampling: Sample selection based on convenience (Accessibility, Availability, and Feasibility)</a:t>
            </a:r>
            <a:endParaRPr/>
          </a:p>
          <a:p>
            <a:pPr marL="0" lvl="0" indent="0" algn="l" rtl="0">
              <a:lnSpc>
                <a:spcPct val="100000"/>
              </a:lnSpc>
              <a:spcBef>
                <a:spcPts val="0"/>
              </a:spcBef>
              <a:spcAft>
                <a:spcPts val="0"/>
              </a:spcAft>
              <a:buSzPts val="1400"/>
              <a:buNone/>
            </a:pPr>
            <a:r>
              <a:rPr lang="en-US"/>
              <a:t>B.3. Purposive Sampling: Also known as Judgmental sampling. Specific inclusion criteria based on the purpose of the research. The samples are thought to be the Typical of the population.</a:t>
            </a:r>
            <a:endParaRPr/>
          </a:p>
          <a:p>
            <a:pPr marL="0" lvl="0" indent="0" algn="l" rtl="0">
              <a:lnSpc>
                <a:spcPct val="100000"/>
              </a:lnSpc>
              <a:spcBef>
                <a:spcPts val="0"/>
              </a:spcBef>
              <a:spcAft>
                <a:spcPts val="0"/>
              </a:spcAft>
              <a:buSzPts val="1400"/>
              <a:buNone/>
            </a:pPr>
            <a:r>
              <a:rPr lang="en-US"/>
              <a:t>B.4. Snowball sampling: All the persons in a group identified their friends who in turn identify their friends and associates until the researcher observes that a constellation of friendships converges into some definite social pattern. It is a sociometric sampling technique. Generally used to see the social change or to observe diffusion/ circulation of information in some organization. Used mostly in case of sensitive topics. Used when N is expected to be &lt;100</a:t>
            </a:r>
            <a:endParaRPr/>
          </a:p>
          <a:p>
            <a:pPr marL="0" lvl="0" indent="0" algn="l" rtl="0">
              <a:lnSpc>
                <a:spcPct val="100000"/>
              </a:lnSpc>
              <a:spcBef>
                <a:spcPts val="0"/>
              </a:spcBef>
              <a:spcAft>
                <a:spcPts val="0"/>
              </a:spcAft>
              <a:buSzPts val="1400"/>
              <a:buNone/>
            </a:pPr>
            <a:r>
              <a:rPr lang="en-US"/>
              <a:t>Examples: Drug addiction and music preference or attitude towards LGBT community. </a:t>
            </a:r>
            <a:endParaRPr/>
          </a:p>
          <a:p>
            <a:pPr marL="0" lvl="0" indent="0" algn="l" rtl="0">
              <a:lnSpc>
                <a:spcPct val="100000"/>
              </a:lnSpc>
              <a:spcBef>
                <a:spcPts val="0"/>
              </a:spcBef>
              <a:spcAft>
                <a:spcPts val="0"/>
              </a:spcAft>
              <a:buSzPts val="1400"/>
              <a:buNone/>
            </a:pPr>
            <a:r>
              <a:rPr lang="en-US"/>
              <a:t>B.5. Opportunistic sampling: Same as convenience sampling. After data collection starts becomes purposeful sampling. Based on unfolding events </a:t>
            </a:r>
            <a:endParaRPr/>
          </a:p>
          <a:p>
            <a:pPr marL="0" lvl="0" indent="0" algn="l" rtl="0">
              <a:lnSpc>
                <a:spcPct val="100000"/>
              </a:lnSpc>
              <a:spcBef>
                <a:spcPts val="0"/>
              </a:spcBef>
              <a:spcAft>
                <a:spcPts val="0"/>
              </a:spcAft>
              <a:buSzPts val="1400"/>
              <a:buNone/>
            </a:pPr>
            <a:endParaRPr/>
          </a:p>
          <a:p>
            <a:pPr marL="457200" lvl="1" indent="0" algn="l" rtl="0">
              <a:lnSpc>
                <a:spcPct val="100000"/>
              </a:lnSpc>
              <a:spcBef>
                <a:spcPts val="0"/>
              </a:spcBef>
              <a:spcAft>
                <a:spcPts val="0"/>
              </a:spcAft>
              <a:buClr>
                <a:schemeClr val="dk1"/>
              </a:buClr>
              <a:buSzPts val="1200"/>
              <a:buFont typeface="Calibri"/>
              <a:buNone/>
            </a:pPr>
            <a:r>
              <a:rPr lang="en-US"/>
              <a:t> </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10" name="Google Shape;410;p1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There are three conventional categories of sources of data: primary, secondary, and tertiary. (Booth et al., 2016; p. 65)</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sp>
        <p:nvSpPr>
          <p:cNvPr id="198" name="Google Shape;198;p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2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2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2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2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2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2" name="Google Shape;472;p2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p2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2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p3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Ref. Foundation of Behavioural Research, Fred N Karlinger, 1986, 3</a:t>
            </a:r>
            <a:r>
              <a:rPr lang="en-US" baseline="30000"/>
              <a:t>rd</a:t>
            </a:r>
            <a:r>
              <a:rPr lang="en-US"/>
              <a:t> ed. </a:t>
            </a:r>
            <a:endParaRPr/>
          </a:p>
          <a:p>
            <a:pPr marL="0" lvl="0" indent="0" algn="l" rtl="0">
              <a:lnSpc>
                <a:spcPct val="100000"/>
              </a:lnSpc>
              <a:spcBef>
                <a:spcPts val="0"/>
              </a:spcBef>
              <a:spcAft>
                <a:spcPts val="0"/>
              </a:spcAft>
              <a:buSzPts val="1400"/>
              <a:buNone/>
            </a:pPr>
            <a:endParaRPr/>
          </a:p>
        </p:txBody>
      </p:sp>
      <p:sp>
        <p:nvSpPr>
          <p:cNvPr id="502" name="Google Shape;502;p3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The threefold classification of sources of data</a:t>
            </a:r>
            <a:endParaRPr b="1"/>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Primary sources</a:t>
            </a:r>
            <a:r>
              <a:rPr lang="en-US"/>
              <a:t>: first hand accounts that have not been edited interpreted or evaluated in any way that might change the original information.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Secondary sources</a:t>
            </a:r>
            <a:r>
              <a:rPr lang="en-US"/>
              <a:t>: A secondary source arises when we do something to a primary source such as: examine it, evaluate it, critique it, interpret it, reflect on it in order to reuse that information for another purpose.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Tertiary sources</a:t>
            </a:r>
            <a:r>
              <a:rPr lang="en-US"/>
              <a:t>: A source which indexes, abstracts, organizes, compiles, or digests primary and secondary sources </a:t>
            </a:r>
            <a:r>
              <a:rPr lang="en-US" i="1"/>
              <a:t>about a topic</a:t>
            </a:r>
            <a:r>
              <a:rPr lang="en-US"/>
              <a:t> into a textual consolidation. </a:t>
            </a:r>
            <a:endParaRPr/>
          </a:p>
        </p:txBody>
      </p:sp>
      <p:sp>
        <p:nvSpPr>
          <p:cNvPr id="215" name="Google Shape;215;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3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6" name="Google Shape;516;p3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Ref. Foundation of Behavioural Research, Fred N Karlinger, 1986, 3</a:t>
            </a:r>
            <a:r>
              <a:rPr lang="en-US" baseline="30000"/>
              <a:t>rd</a:t>
            </a:r>
            <a:r>
              <a:rPr lang="en-US"/>
              <a:t> ed. </a:t>
            </a:r>
            <a:endParaRPr/>
          </a:p>
        </p:txBody>
      </p:sp>
      <p:sp>
        <p:nvSpPr>
          <p:cNvPr id="517" name="Google Shape;517;p3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9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24" name="Google Shape;524;p9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9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30" name="Google Shape;530;p9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fb17366a0a_0_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fb17366a0a_0_0: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457200" lvl="0" indent="-288925" algn="l" rtl="0">
              <a:lnSpc>
                <a:spcPct val="90000"/>
              </a:lnSpc>
              <a:spcBef>
                <a:spcPts val="1200"/>
              </a:spcBef>
              <a:spcAft>
                <a:spcPts val="0"/>
              </a:spcAft>
              <a:buClr>
                <a:srgbClr val="646F79"/>
              </a:buClr>
              <a:buSzPts val="950"/>
              <a:buFont typeface="Roboto"/>
              <a:buAutoNum type="arabicPeriod"/>
            </a:pPr>
            <a:r>
              <a:rPr lang="en-US" sz="950">
                <a:solidFill>
                  <a:srgbClr val="646F79"/>
                </a:solidFill>
                <a:highlight>
                  <a:srgbClr val="FFFFFF"/>
                </a:highlight>
                <a:latin typeface="Roboto"/>
                <a:ea typeface="Roboto"/>
                <a:cs typeface="Roboto"/>
                <a:sym typeface="Roboto"/>
              </a:rPr>
              <a:t>defining objectives- defining the purpose and goal of the project</a:t>
            </a:r>
            <a:endParaRPr sz="950">
              <a:solidFill>
                <a:srgbClr val="646F79"/>
              </a:solidFill>
              <a:highlight>
                <a:srgbClr val="FFFFFF"/>
              </a:highlight>
              <a:latin typeface="Roboto"/>
              <a:ea typeface="Roboto"/>
              <a:cs typeface="Roboto"/>
              <a:sym typeface="Roboto"/>
            </a:endParaRPr>
          </a:p>
          <a:p>
            <a:pPr marL="457200" lvl="0" indent="-288925" algn="l" rtl="0">
              <a:lnSpc>
                <a:spcPct val="90000"/>
              </a:lnSpc>
              <a:spcBef>
                <a:spcPts val="0"/>
              </a:spcBef>
              <a:spcAft>
                <a:spcPts val="0"/>
              </a:spcAft>
              <a:buClr>
                <a:srgbClr val="646F79"/>
              </a:buClr>
              <a:buSzPts val="950"/>
              <a:buFont typeface="Roboto"/>
              <a:buAutoNum type="arabicPeriod"/>
            </a:pPr>
            <a:r>
              <a:rPr lang="en-US" sz="950">
                <a:solidFill>
                  <a:srgbClr val="646F79"/>
                </a:solidFill>
                <a:highlight>
                  <a:srgbClr val="FFFFFF"/>
                </a:highlight>
                <a:latin typeface="Roboto"/>
                <a:ea typeface="Roboto"/>
                <a:cs typeface="Roboto"/>
                <a:sym typeface="Roboto"/>
              </a:rPr>
              <a:t>determining variables-Identify the key variables or behaviors to observe</a:t>
            </a:r>
            <a:endParaRPr sz="850">
              <a:solidFill>
                <a:srgbClr val="646F79"/>
              </a:solidFill>
              <a:highlight>
                <a:srgbClr val="FFFFFF"/>
              </a:highlight>
              <a:latin typeface="Roboto"/>
              <a:ea typeface="Roboto"/>
              <a:cs typeface="Roboto"/>
              <a:sym typeface="Roboto"/>
            </a:endParaRPr>
          </a:p>
          <a:p>
            <a:pPr marL="457200" lvl="0" indent="-288925" algn="l" rtl="0">
              <a:lnSpc>
                <a:spcPct val="90000"/>
              </a:lnSpc>
              <a:spcBef>
                <a:spcPts val="0"/>
              </a:spcBef>
              <a:spcAft>
                <a:spcPts val="0"/>
              </a:spcAft>
              <a:buClr>
                <a:srgbClr val="646F79"/>
              </a:buClr>
              <a:buSzPts val="950"/>
              <a:buFont typeface="Roboto"/>
              <a:buAutoNum type="arabicPeriod"/>
            </a:pPr>
            <a:r>
              <a:rPr lang="en-US" sz="950">
                <a:solidFill>
                  <a:srgbClr val="646F79"/>
                </a:solidFill>
                <a:highlight>
                  <a:srgbClr val="FFFFFF"/>
                </a:highlight>
                <a:latin typeface="Roboto"/>
                <a:ea typeface="Roboto"/>
                <a:cs typeface="Roboto"/>
                <a:sym typeface="Roboto"/>
              </a:rPr>
              <a:t>identifying the setting-based on accessibility, relevance and ethical consideration identify the appropriate site for conducting observation</a:t>
            </a:r>
            <a:endParaRPr sz="950">
              <a:solidFill>
                <a:srgbClr val="646F79"/>
              </a:solidFill>
              <a:highlight>
                <a:srgbClr val="FFFFFF"/>
              </a:highlight>
              <a:latin typeface="Roboto"/>
              <a:ea typeface="Roboto"/>
              <a:cs typeface="Roboto"/>
              <a:sym typeface="Roboto"/>
            </a:endParaRPr>
          </a:p>
          <a:p>
            <a:pPr marL="457200" lvl="0" indent="-288925" algn="l" rtl="0">
              <a:lnSpc>
                <a:spcPct val="90000"/>
              </a:lnSpc>
              <a:spcBef>
                <a:spcPts val="0"/>
              </a:spcBef>
              <a:spcAft>
                <a:spcPts val="0"/>
              </a:spcAft>
              <a:buClr>
                <a:srgbClr val="646F79"/>
              </a:buClr>
              <a:buSzPts val="950"/>
              <a:buFont typeface="Roboto"/>
              <a:buAutoNum type="arabicPeriod"/>
            </a:pPr>
            <a:r>
              <a:rPr lang="en-US" sz="950">
                <a:solidFill>
                  <a:srgbClr val="646F79"/>
                </a:solidFill>
                <a:highlight>
                  <a:srgbClr val="FFFFFF"/>
                </a:highlight>
                <a:latin typeface="Roboto"/>
                <a:ea typeface="Roboto"/>
                <a:cs typeface="Roboto"/>
                <a:sym typeface="Roboto"/>
              </a:rPr>
              <a:t>developing the observation protocol- planning for the observation to define the procedure, criteria and the guideline for observation and recording</a:t>
            </a:r>
            <a:endParaRPr sz="950">
              <a:solidFill>
                <a:srgbClr val="646F79"/>
              </a:solidFill>
              <a:highlight>
                <a:srgbClr val="FFFFFF"/>
              </a:highlight>
              <a:latin typeface="Roboto"/>
              <a:ea typeface="Roboto"/>
              <a:cs typeface="Roboto"/>
              <a:sym typeface="Roboto"/>
            </a:endParaRPr>
          </a:p>
          <a:p>
            <a:pPr marL="457200" lvl="0" indent="-288925" algn="l" rtl="0">
              <a:lnSpc>
                <a:spcPct val="90000"/>
              </a:lnSpc>
              <a:spcBef>
                <a:spcPts val="0"/>
              </a:spcBef>
              <a:spcAft>
                <a:spcPts val="0"/>
              </a:spcAft>
              <a:buClr>
                <a:srgbClr val="646F79"/>
              </a:buClr>
              <a:buSzPts val="950"/>
              <a:buFont typeface="Roboto"/>
              <a:buAutoNum type="arabicPeriod"/>
            </a:pPr>
            <a:r>
              <a:rPr lang="en-US" sz="950">
                <a:solidFill>
                  <a:srgbClr val="646F79"/>
                </a:solidFill>
                <a:highlight>
                  <a:srgbClr val="FFFFFF"/>
                </a:highlight>
                <a:latin typeface="Roboto"/>
                <a:ea typeface="Roboto"/>
                <a:cs typeface="Roboto"/>
                <a:sym typeface="Roboto"/>
              </a:rPr>
              <a:t>observation and recording- conducting the observation and recording the data</a:t>
            </a:r>
            <a:endParaRPr sz="950">
              <a:solidFill>
                <a:srgbClr val="646F79"/>
              </a:solidFill>
              <a:highlight>
                <a:srgbClr val="FFFFFF"/>
              </a:highlight>
              <a:latin typeface="Roboto"/>
              <a:ea typeface="Roboto"/>
              <a:cs typeface="Roboto"/>
              <a:sym typeface="Roboto"/>
            </a:endParaRPr>
          </a:p>
          <a:p>
            <a:pPr marL="457200" lvl="0" indent="-288925" algn="l" rtl="0">
              <a:lnSpc>
                <a:spcPct val="90000"/>
              </a:lnSpc>
              <a:spcBef>
                <a:spcPts val="0"/>
              </a:spcBef>
              <a:spcAft>
                <a:spcPts val="0"/>
              </a:spcAft>
              <a:buClr>
                <a:srgbClr val="646F79"/>
              </a:buClr>
              <a:buSzPts val="950"/>
              <a:buFont typeface="Roboto"/>
              <a:buAutoNum type="arabicPeriod"/>
            </a:pPr>
            <a:r>
              <a:rPr lang="en-US" sz="950">
                <a:solidFill>
                  <a:srgbClr val="646F79"/>
                </a:solidFill>
                <a:highlight>
                  <a:srgbClr val="FFFFFF"/>
                </a:highlight>
                <a:latin typeface="Roboto"/>
                <a:ea typeface="Roboto"/>
                <a:cs typeface="Roboto"/>
                <a:sym typeface="Roboto"/>
              </a:rPr>
              <a:t>analysing </a:t>
            </a:r>
            <a:endParaRPr sz="100"/>
          </a:p>
        </p:txBody>
      </p:sp>
      <p:sp>
        <p:nvSpPr>
          <p:cNvPr id="538" name="Google Shape;538;g2fb17366a0a_0_0:notes"/>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58</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fb17366a0a_0_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fb17366a0a_0_9: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g2fb17366a0a_0_9:notes"/>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59</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3" name="Google Shape;553;p3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p3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4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8" name="Google Shape;568;p4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62</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3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5" name="Google Shape;575;p3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fb940240db_0_9:notes"/>
          <p:cNvSpPr>
            <a:spLocks noGrp="1" noRot="1" noChangeAspect="1"/>
          </p:cNvSpPr>
          <p:nvPr>
            <p:ph type="sldImg" idx="2"/>
          </p:nvPr>
        </p:nvSpPr>
        <p:spPr>
          <a:xfrm>
            <a:off x="2573338" y="100013"/>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fb940240db_0_9:notes"/>
          <p:cNvSpPr txBox="1">
            <a:spLocks noGrp="1"/>
          </p:cNvSpPr>
          <p:nvPr>
            <p:ph type="body" idx="1"/>
          </p:nvPr>
        </p:nvSpPr>
        <p:spPr>
          <a:xfrm>
            <a:off x="117987" y="2414588"/>
            <a:ext cx="9026100" cy="35862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1200"/>
              </a:spcBef>
              <a:spcAft>
                <a:spcPts val="0"/>
              </a:spcAft>
              <a:buSzPts val="1400"/>
              <a:buFont typeface="Arial"/>
              <a:buChar char="●"/>
            </a:pPr>
            <a:r>
              <a:rPr lang="en-US" b="1">
                <a:latin typeface="Arial"/>
                <a:ea typeface="Arial"/>
                <a:cs typeface="Arial"/>
                <a:sym typeface="Arial"/>
              </a:rPr>
              <a:t>What are they?</a:t>
            </a:r>
            <a:r>
              <a:rPr lang="en-US">
                <a:latin typeface="Arial"/>
                <a:ea typeface="Arial"/>
                <a:cs typeface="Arial"/>
                <a:sym typeface="Arial"/>
              </a:rPr>
              <a:t> These sources provide a first-hand account of an event. They contain the original, raw or unprocessed data. Are considered </a:t>
            </a:r>
            <a:r>
              <a:rPr lang="en-US" i="1">
                <a:latin typeface="Arial"/>
                <a:ea typeface="Arial"/>
                <a:cs typeface="Arial"/>
                <a:sym typeface="Arial"/>
              </a:rPr>
              <a:t>authoritative</a:t>
            </a:r>
            <a:r>
              <a:rPr lang="en-US">
                <a:latin typeface="Arial"/>
                <a:ea typeface="Arial"/>
                <a:cs typeface="Arial"/>
                <a:sym typeface="Arial"/>
              </a:rPr>
              <a:t> sources since they are closest ot the original source (compared to persuasive sources as in the case of secondary sources)</a:t>
            </a:r>
            <a:endParaRPr>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en-US" b="1">
                <a:latin typeface="Arial"/>
                <a:ea typeface="Arial"/>
                <a:cs typeface="Arial"/>
                <a:sym typeface="Arial"/>
              </a:rPr>
              <a:t>How are they created?</a:t>
            </a:r>
            <a:r>
              <a:rPr lang="en-US">
                <a:latin typeface="Arial"/>
                <a:ea typeface="Arial"/>
                <a:cs typeface="Arial"/>
                <a:sym typeface="Arial"/>
              </a:rPr>
              <a:t> They are created by witnesses or recorders who experienced the events or conditions that were documented.</a:t>
            </a:r>
            <a:endParaRPr>
              <a:latin typeface="Arial"/>
              <a:ea typeface="Arial"/>
              <a:cs typeface="Arial"/>
              <a:sym typeface="Arial"/>
            </a:endParaRPr>
          </a:p>
          <a:p>
            <a:pPr marL="0" lvl="0" indent="0" algn="l" rtl="0">
              <a:lnSpc>
                <a:spcPct val="100000"/>
              </a:lnSpc>
              <a:spcBef>
                <a:spcPts val="1200"/>
              </a:spcBef>
              <a:spcAft>
                <a:spcPts val="0"/>
              </a:spcAft>
              <a:buNone/>
            </a:pPr>
            <a:r>
              <a:rPr lang="en-US" b="1">
                <a:latin typeface="Arial"/>
                <a:ea typeface="Arial"/>
                <a:cs typeface="Arial"/>
                <a:sym typeface="Arial"/>
              </a:rPr>
              <a:t>Note</a:t>
            </a:r>
            <a:r>
              <a:rPr lang="en-US">
                <a:latin typeface="Arial"/>
                <a:ea typeface="Arial"/>
                <a:cs typeface="Arial"/>
                <a:sym typeface="Arial"/>
              </a:rPr>
              <a:t>: A. Primary data sources undoubtedly constitute the purest form of data-these sources are first-hand and unfiltered. As such, primary data sources may be the preferred choice in many types of research, particularly those pertaining to scholarship, where credibility might be questioned if only secondary data sources were used. </a:t>
            </a:r>
            <a:endParaRPr>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US" u="sng">
                <a:solidFill>
                  <a:schemeClr val="hlink"/>
                </a:solidFill>
                <a:latin typeface="Arial"/>
                <a:ea typeface="Arial"/>
                <a:cs typeface="Arial"/>
                <a:sym typeface="Arial"/>
                <a:hlinkClick r:id="rId3"/>
              </a:rPr>
              <a:t>[1]</a:t>
            </a:r>
            <a:r>
              <a:rPr lang="en-US">
                <a:uFill>
                  <a:noFill/>
                </a:uFill>
                <a:latin typeface="Arial"/>
                <a:ea typeface="Arial"/>
                <a:cs typeface="Arial"/>
                <a:sym typeface="Arial"/>
                <a:hlinkClick r:id="rId4"/>
              </a:rPr>
              <a:t> </a:t>
            </a:r>
            <a:r>
              <a:rPr lang="en-US" u="sng">
                <a:solidFill>
                  <a:schemeClr val="hlink"/>
                </a:solidFill>
                <a:latin typeface="Arial"/>
                <a:ea typeface="Arial"/>
                <a:cs typeface="Arial"/>
                <a:sym typeface="Arial"/>
                <a:hlinkClick r:id="rId4"/>
              </a:rPr>
              <a:t>What is a Primary Source? - Library Research Guide for the History of Science: Introduction - Research Guides at Harvard Library</a:t>
            </a:r>
            <a:endParaRPr/>
          </a:p>
          <a:p>
            <a:pPr marL="0" lvl="0" indent="0" algn="l" rtl="0">
              <a:lnSpc>
                <a:spcPct val="100000"/>
              </a:lnSpc>
              <a:spcBef>
                <a:spcPts val="1200"/>
              </a:spcBef>
              <a:spcAft>
                <a:spcPts val="0"/>
              </a:spcAft>
              <a:buSzPts val="1400"/>
              <a:buNone/>
            </a:pPr>
            <a:endParaRPr/>
          </a:p>
        </p:txBody>
      </p:sp>
      <p:sp>
        <p:nvSpPr>
          <p:cNvPr id="224" name="Google Shape;224;g2fb940240db_0_9: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3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9" name="Google Shape;589;p3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p3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p4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4" name="Google Shape;604;p4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67</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1" name="Google Shape;611;p4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8" name="Google Shape;618;p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4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0" name="Google Shape;640;p4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70</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6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6" name="Google Shape;776;p6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notes"/>
          <p:cNvSpPr>
            <a:spLocks noGrp="1" noRot="1" noChangeAspect="1"/>
          </p:cNvSpPr>
          <p:nvPr>
            <p:ph type="sldImg" idx="2"/>
          </p:nvPr>
        </p:nvSpPr>
        <p:spPr>
          <a:xfrm>
            <a:off x="2573338" y="100013"/>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3:notes"/>
          <p:cNvSpPr txBox="1">
            <a:spLocks noGrp="1"/>
          </p:cNvSpPr>
          <p:nvPr>
            <p:ph type="body" idx="1"/>
          </p:nvPr>
        </p:nvSpPr>
        <p:spPr>
          <a:xfrm>
            <a:off x="117987" y="2414588"/>
            <a:ext cx="9026013" cy="3586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latin typeface="Arial"/>
                <a:ea typeface="Arial"/>
                <a:cs typeface="Arial"/>
                <a:sym typeface="Arial"/>
              </a:rPr>
              <a:t>Examples of Primary sources include: </a:t>
            </a:r>
            <a:endParaRPr b="1">
              <a:latin typeface="Arial"/>
              <a:ea typeface="Arial"/>
              <a:cs typeface="Arial"/>
              <a:sym typeface="Arial"/>
            </a:endParaRPr>
          </a:p>
          <a:p>
            <a:pPr marL="457200" lvl="0" indent="-304800" algn="l" rtl="0">
              <a:lnSpc>
                <a:spcPct val="100000"/>
              </a:lnSpc>
              <a:spcBef>
                <a:spcPts val="1200"/>
              </a:spcBef>
              <a:spcAft>
                <a:spcPts val="0"/>
              </a:spcAft>
              <a:buClr>
                <a:srgbClr val="333333"/>
              </a:buClr>
              <a:buSzPts val="1200"/>
              <a:buFont typeface="Arial"/>
              <a:buChar char="●"/>
            </a:pPr>
            <a:r>
              <a:rPr lang="en-US" b="1">
                <a:solidFill>
                  <a:srgbClr val="333333"/>
                </a:solidFill>
                <a:highlight>
                  <a:srgbClr val="FFFFFF"/>
                </a:highlight>
                <a:latin typeface="Arial"/>
                <a:ea typeface="Arial"/>
                <a:cs typeface="Arial"/>
                <a:sym typeface="Arial"/>
              </a:rPr>
              <a:t>Original documents</a:t>
            </a:r>
            <a:r>
              <a:rPr lang="en-US">
                <a:solidFill>
                  <a:srgbClr val="333333"/>
                </a:solidFill>
                <a:highlight>
                  <a:srgbClr val="FFFFFF"/>
                </a:highlight>
                <a:latin typeface="Arial"/>
                <a:ea typeface="Arial"/>
                <a:cs typeface="Arial"/>
                <a:sym typeface="Arial"/>
              </a:rPr>
              <a:t> (excerpts or translations acceptable): Observations of laboratory experiments, sensor/instrument readings, diaries, speeches, manuscripts, letters, interviews, news film footage, contemporary newspaper articles, autobiographies, official records, pamphlets, meeting notes, photographs and contemporary sketches.</a:t>
            </a:r>
            <a:endParaRPr>
              <a:solidFill>
                <a:srgbClr val="333333"/>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333333"/>
              </a:buClr>
              <a:buSzPts val="1200"/>
              <a:buFont typeface="Arial"/>
              <a:buChar char="●"/>
            </a:pPr>
            <a:r>
              <a:rPr lang="en-US" b="1">
                <a:solidFill>
                  <a:srgbClr val="333333"/>
                </a:solidFill>
                <a:highlight>
                  <a:srgbClr val="FFFFFF"/>
                </a:highlight>
                <a:latin typeface="Arial"/>
                <a:ea typeface="Arial"/>
                <a:cs typeface="Arial"/>
                <a:sym typeface="Arial"/>
              </a:rPr>
              <a:t>Creative works</a:t>
            </a:r>
            <a:r>
              <a:rPr lang="en-US">
                <a:solidFill>
                  <a:srgbClr val="333333"/>
                </a:solidFill>
                <a:highlight>
                  <a:srgbClr val="FFFFFF"/>
                </a:highlight>
                <a:latin typeface="Arial"/>
                <a:ea typeface="Arial"/>
                <a:cs typeface="Arial"/>
                <a:sym typeface="Arial"/>
              </a:rPr>
              <a:t>: Poetry, drama, novels, music, art </a:t>
            </a:r>
            <a:endParaRPr>
              <a:solidFill>
                <a:srgbClr val="333333"/>
              </a:solidFill>
              <a:highlight>
                <a:srgbClr val="FFFFFF"/>
              </a:highlight>
              <a:latin typeface="Arial"/>
              <a:ea typeface="Arial"/>
              <a:cs typeface="Arial"/>
              <a:sym typeface="Arial"/>
            </a:endParaRPr>
          </a:p>
          <a:p>
            <a:pPr marL="457200" lvl="0" indent="-304800" algn="l" rtl="0">
              <a:lnSpc>
                <a:spcPct val="100000"/>
              </a:lnSpc>
              <a:spcBef>
                <a:spcPts val="0"/>
              </a:spcBef>
              <a:spcAft>
                <a:spcPts val="0"/>
              </a:spcAft>
              <a:buClr>
                <a:srgbClr val="333333"/>
              </a:buClr>
              <a:buSzPts val="1200"/>
              <a:buFont typeface="Arial"/>
              <a:buChar char="●"/>
            </a:pPr>
            <a:r>
              <a:rPr lang="en-US" b="1">
                <a:solidFill>
                  <a:srgbClr val="333333"/>
                </a:solidFill>
                <a:highlight>
                  <a:srgbClr val="FFFFFF"/>
                </a:highlight>
                <a:latin typeface="Arial"/>
                <a:ea typeface="Arial"/>
                <a:cs typeface="Arial"/>
                <a:sym typeface="Arial"/>
              </a:rPr>
              <a:t>Relics or artifacts</a:t>
            </a:r>
            <a:r>
              <a:rPr lang="en-US">
                <a:solidFill>
                  <a:srgbClr val="333333"/>
                </a:solidFill>
                <a:highlight>
                  <a:srgbClr val="FFFFFF"/>
                </a:highlight>
                <a:latin typeface="Arial"/>
                <a:ea typeface="Arial"/>
                <a:cs typeface="Arial"/>
                <a:sym typeface="Arial"/>
              </a:rPr>
              <a:t>: Furniture, clothing, buildings.</a:t>
            </a:r>
            <a:endParaRPr>
              <a:solidFill>
                <a:srgbClr val="333333"/>
              </a:solidFill>
              <a:highlight>
                <a:srgbClr val="FFFFFF"/>
              </a:highlight>
              <a:latin typeface="Arial"/>
              <a:ea typeface="Arial"/>
              <a:cs typeface="Arial"/>
              <a:sym typeface="Arial"/>
            </a:endParaRPr>
          </a:p>
          <a:p>
            <a:pPr marL="457200" lvl="0" indent="0" algn="l" rtl="0">
              <a:lnSpc>
                <a:spcPct val="100000"/>
              </a:lnSpc>
              <a:spcBef>
                <a:spcPts val="600"/>
              </a:spcBef>
              <a:spcAft>
                <a:spcPts val="0"/>
              </a:spcAft>
              <a:buClr>
                <a:schemeClr val="dk1"/>
              </a:buClr>
              <a:buSzPts val="1100"/>
              <a:buFont typeface="Arial"/>
              <a:buNone/>
            </a:pPr>
            <a:r>
              <a:rPr lang="en-US" b="1">
                <a:solidFill>
                  <a:srgbClr val="333333"/>
                </a:solidFill>
                <a:highlight>
                  <a:srgbClr val="FFFFFF"/>
                </a:highlight>
                <a:latin typeface="Arial"/>
                <a:ea typeface="Arial"/>
                <a:cs typeface="Arial"/>
                <a:sym typeface="Arial"/>
              </a:rPr>
              <a:t>Note 1</a:t>
            </a:r>
            <a:r>
              <a:rPr lang="en-US">
                <a:solidFill>
                  <a:srgbClr val="333333"/>
                </a:solidFill>
                <a:highlight>
                  <a:srgbClr val="FFFFFF"/>
                </a:highlight>
                <a:latin typeface="Arial"/>
                <a:ea typeface="Arial"/>
                <a:cs typeface="Arial"/>
                <a:sym typeface="Arial"/>
              </a:rPr>
              <a:t>: Often these sources are created at the time when the events or conditions are occurring, but primary sources can also include autobiographies, memoirs, and oral histories recorded later.</a:t>
            </a:r>
            <a:endParaRPr>
              <a:solidFill>
                <a:srgbClr val="333333"/>
              </a:solidFill>
              <a:highlight>
                <a:srgbClr val="FFFFFF"/>
              </a:highlight>
              <a:latin typeface="Arial"/>
              <a:ea typeface="Arial"/>
              <a:cs typeface="Arial"/>
              <a:sym typeface="Arial"/>
            </a:endParaRPr>
          </a:p>
          <a:p>
            <a:pPr marL="457200" lvl="0" indent="0" algn="l" rtl="0">
              <a:lnSpc>
                <a:spcPct val="100000"/>
              </a:lnSpc>
              <a:spcBef>
                <a:spcPts val="2100"/>
              </a:spcBef>
              <a:spcAft>
                <a:spcPts val="0"/>
              </a:spcAft>
              <a:buClr>
                <a:schemeClr val="dk1"/>
              </a:buClr>
              <a:buSzPts val="1100"/>
              <a:buFont typeface="Arial"/>
              <a:buNone/>
            </a:pPr>
            <a:r>
              <a:rPr lang="en-US" b="1">
                <a:solidFill>
                  <a:srgbClr val="333333"/>
                </a:solidFill>
                <a:highlight>
                  <a:srgbClr val="FFFFFF"/>
                </a:highlight>
                <a:latin typeface="Arial"/>
                <a:ea typeface="Arial"/>
                <a:cs typeface="Arial"/>
                <a:sym typeface="Arial"/>
              </a:rPr>
              <a:t>Note 2</a:t>
            </a:r>
            <a:r>
              <a:rPr lang="en-US">
                <a:solidFill>
                  <a:srgbClr val="333333"/>
                </a:solidFill>
                <a:highlight>
                  <a:srgbClr val="FFFFFF"/>
                </a:highlight>
                <a:latin typeface="Arial"/>
                <a:ea typeface="Arial"/>
                <a:cs typeface="Arial"/>
                <a:sym typeface="Arial"/>
              </a:rPr>
              <a:t>: Primary sources are characterized by their content, regardless of the format available. (Handwritten notes could be photocopied; the published book might be digitized or put on microfilm, readings from sensors could be entered into a spreadsheet, but they are all still primary sources in any format).</a:t>
            </a:r>
            <a:endParaRPr>
              <a:solidFill>
                <a:srgbClr val="333333"/>
              </a:solidFill>
              <a:highlight>
                <a:srgbClr val="FFFFFF"/>
              </a:highlight>
              <a:latin typeface="Arial"/>
              <a:ea typeface="Arial"/>
              <a:cs typeface="Arial"/>
              <a:sym typeface="Arial"/>
            </a:endParaRPr>
          </a:p>
          <a:p>
            <a:pPr marL="0" lvl="0" indent="-228600" algn="l" rtl="0">
              <a:lnSpc>
                <a:spcPct val="100000"/>
              </a:lnSpc>
              <a:spcBef>
                <a:spcPts val="2100"/>
              </a:spcBef>
              <a:spcAft>
                <a:spcPts val="0"/>
              </a:spcAft>
              <a:buClr>
                <a:schemeClr val="dk1"/>
              </a:buClr>
              <a:buSzPts val="1100"/>
              <a:buFont typeface="Arial"/>
              <a:buNone/>
            </a:pPr>
            <a:r>
              <a:rPr lang="en-US">
                <a:latin typeface="Arial"/>
                <a:ea typeface="Arial"/>
                <a:cs typeface="Arial"/>
                <a:sym typeface="Arial"/>
              </a:rPr>
              <a:t>1.	</a:t>
            </a:r>
            <a:r>
              <a:rPr lang="en-US" b="1">
                <a:latin typeface="Arial"/>
                <a:ea typeface="Arial"/>
                <a:cs typeface="Arial"/>
                <a:sym typeface="Arial"/>
              </a:rPr>
              <a:t>Advantages and Disadvantages</a:t>
            </a:r>
            <a:r>
              <a:rPr lang="en-US">
                <a:latin typeface="Arial"/>
                <a:ea typeface="Arial"/>
                <a:cs typeface="Arial"/>
                <a:sym typeface="Arial"/>
              </a:rPr>
              <a:t>: </a:t>
            </a:r>
            <a:endParaRPr>
              <a:latin typeface="Arial"/>
              <a:ea typeface="Arial"/>
              <a:cs typeface="Arial"/>
              <a:sym typeface="Arial"/>
            </a:endParaRPr>
          </a:p>
          <a:p>
            <a:pPr marL="457200" lvl="0" indent="-317500" algn="l" rtl="0">
              <a:lnSpc>
                <a:spcPct val="100000"/>
              </a:lnSpc>
              <a:spcBef>
                <a:spcPts val="1200"/>
              </a:spcBef>
              <a:spcAft>
                <a:spcPts val="0"/>
              </a:spcAft>
              <a:buSzPts val="1400"/>
              <a:buFont typeface="Arial"/>
              <a:buChar char="●"/>
            </a:pPr>
            <a:r>
              <a:rPr lang="en-US">
                <a:latin typeface="Arial"/>
                <a:ea typeface="Arial"/>
                <a:cs typeface="Arial"/>
                <a:sym typeface="Arial"/>
              </a:rPr>
              <a:t>Pros: they are first-hand accounts. The rawest form of data contains the perspective of the people who created them and contains rich details. </a:t>
            </a:r>
            <a:endParaRPr>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en-US">
                <a:latin typeface="Arial"/>
                <a:ea typeface="Arial"/>
                <a:cs typeface="Arial"/>
                <a:sym typeface="Arial"/>
              </a:rPr>
              <a:t>Cons: Can contain biases, difficult/expensive to obtain, could be fragile (in case of old manuscripts). </a:t>
            </a:r>
            <a:endParaRPr sz="1100">
              <a:solidFill>
                <a:srgbClr val="333333"/>
              </a:solidFill>
              <a:highlight>
                <a:srgbClr val="FFFFFF"/>
              </a:highlight>
              <a:latin typeface="Arial"/>
              <a:ea typeface="Arial"/>
              <a:cs typeface="Arial"/>
              <a:sym typeface="Arial"/>
            </a:endParaRPr>
          </a:p>
        </p:txBody>
      </p:sp>
      <p:sp>
        <p:nvSpPr>
          <p:cNvPr id="233" name="Google Shape;233;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b940240db_0_22:notes"/>
          <p:cNvSpPr>
            <a:spLocks noGrp="1" noRot="1" noChangeAspect="1"/>
          </p:cNvSpPr>
          <p:nvPr>
            <p:ph type="sldImg" idx="2"/>
          </p:nvPr>
        </p:nvSpPr>
        <p:spPr>
          <a:xfrm>
            <a:off x="2573338" y="100013"/>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2fb940240db_0_22:notes"/>
          <p:cNvSpPr txBox="1">
            <a:spLocks noGrp="1"/>
          </p:cNvSpPr>
          <p:nvPr>
            <p:ph type="body" idx="1"/>
          </p:nvPr>
        </p:nvSpPr>
        <p:spPr>
          <a:xfrm>
            <a:off x="117987" y="2414588"/>
            <a:ext cx="9026100" cy="3586200"/>
          </a:xfrm>
          <a:prstGeom prst="rect">
            <a:avLst/>
          </a:prstGeom>
          <a:noFill/>
          <a:ln>
            <a:noFill/>
          </a:ln>
        </p:spPr>
        <p:txBody>
          <a:bodyPr spcFirstLastPara="1" wrap="square" lIns="91425" tIns="45700" rIns="91425" bIns="45700" anchor="t" anchorCtr="0">
            <a:noAutofit/>
          </a:bodyPr>
          <a:lstStyle/>
          <a:p>
            <a:pPr marL="0" lvl="0" indent="0" algn="l" rtl="0">
              <a:lnSpc>
                <a:spcPct val="125000"/>
              </a:lnSpc>
              <a:spcBef>
                <a:spcPts val="1200"/>
              </a:spcBef>
              <a:spcAft>
                <a:spcPts val="0"/>
              </a:spcAft>
              <a:buSzPts val="1100"/>
              <a:buNone/>
            </a:pPr>
            <a:r>
              <a:rPr lang="en-US" b="1">
                <a:latin typeface="Arial"/>
                <a:ea typeface="Arial"/>
                <a:cs typeface="Arial"/>
                <a:sym typeface="Arial"/>
              </a:rPr>
              <a:t>Secondary sources</a:t>
            </a:r>
            <a:endParaRPr b="1">
              <a:latin typeface="Arial"/>
              <a:ea typeface="Arial"/>
              <a:cs typeface="Arial"/>
              <a:sym typeface="Arial"/>
            </a:endParaRPr>
          </a:p>
          <a:p>
            <a:pPr marL="457200" lvl="0" indent="-317500" algn="l" rtl="0">
              <a:lnSpc>
                <a:spcPct val="125000"/>
              </a:lnSpc>
              <a:spcBef>
                <a:spcPts val="1200"/>
              </a:spcBef>
              <a:spcAft>
                <a:spcPts val="0"/>
              </a:spcAft>
              <a:buSzPts val="1400"/>
              <a:buFont typeface="Arial"/>
              <a:buChar char="●"/>
            </a:pPr>
            <a:r>
              <a:rPr lang="en-US" b="1">
                <a:latin typeface="Arial"/>
                <a:ea typeface="Arial"/>
                <a:cs typeface="Arial"/>
                <a:sym typeface="Arial"/>
              </a:rPr>
              <a:t>What are they?</a:t>
            </a:r>
            <a:r>
              <a:rPr lang="en-US">
                <a:latin typeface="Arial"/>
                <a:ea typeface="Arial"/>
                <a:cs typeface="Arial"/>
                <a:sym typeface="Arial"/>
              </a:rPr>
              <a:t> These sources provide a distilled (i.e. a summary) and interpreted view of primary sources. Considered </a:t>
            </a:r>
            <a:r>
              <a:rPr lang="en-US" i="1">
                <a:latin typeface="Arial"/>
                <a:ea typeface="Arial"/>
                <a:cs typeface="Arial"/>
                <a:sym typeface="Arial"/>
              </a:rPr>
              <a:t>persuasive</a:t>
            </a:r>
            <a:r>
              <a:rPr lang="en-US">
                <a:latin typeface="Arial"/>
                <a:ea typeface="Arial"/>
                <a:cs typeface="Arial"/>
                <a:sym typeface="Arial"/>
              </a:rPr>
              <a:t> (rather than authoritative).</a:t>
            </a:r>
            <a:endParaRPr>
              <a:latin typeface="Arial"/>
              <a:ea typeface="Arial"/>
              <a:cs typeface="Arial"/>
              <a:sym typeface="Arial"/>
            </a:endParaRPr>
          </a:p>
          <a:p>
            <a:pPr marL="457200" lvl="0" indent="-317500" algn="l" rtl="0">
              <a:lnSpc>
                <a:spcPct val="125000"/>
              </a:lnSpc>
              <a:spcBef>
                <a:spcPts val="0"/>
              </a:spcBef>
              <a:spcAft>
                <a:spcPts val="0"/>
              </a:spcAft>
              <a:buSzPts val="1400"/>
              <a:buFont typeface="Arial"/>
              <a:buChar char="●"/>
            </a:pPr>
            <a:r>
              <a:rPr lang="en-US" b="1">
                <a:latin typeface="Arial"/>
                <a:ea typeface="Arial"/>
                <a:cs typeface="Arial"/>
                <a:sym typeface="Arial"/>
              </a:rPr>
              <a:t>How are they created?</a:t>
            </a:r>
            <a:r>
              <a:rPr lang="en-US">
                <a:latin typeface="Arial"/>
                <a:ea typeface="Arial"/>
                <a:cs typeface="Arial"/>
                <a:sym typeface="Arial"/>
              </a:rPr>
              <a:t> Created by analysing, interpreting and sysnthesising of primary sources. Considered secondary since it is a degree removed from the primary source. </a:t>
            </a:r>
            <a:endParaRPr/>
          </a:p>
        </p:txBody>
      </p:sp>
      <p:sp>
        <p:nvSpPr>
          <p:cNvPr id="242" name="Google Shape;242;g2fb940240db_0_22: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fb940240db_0_31:notes"/>
          <p:cNvSpPr>
            <a:spLocks noGrp="1" noRot="1" noChangeAspect="1"/>
          </p:cNvSpPr>
          <p:nvPr>
            <p:ph type="sldImg" idx="2"/>
          </p:nvPr>
        </p:nvSpPr>
        <p:spPr>
          <a:xfrm>
            <a:off x="2573338" y="100013"/>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fb940240db_0_31:notes"/>
          <p:cNvSpPr txBox="1">
            <a:spLocks noGrp="1"/>
          </p:cNvSpPr>
          <p:nvPr>
            <p:ph type="body" idx="1"/>
          </p:nvPr>
        </p:nvSpPr>
        <p:spPr>
          <a:xfrm>
            <a:off x="117987" y="2414588"/>
            <a:ext cx="9026100" cy="3586200"/>
          </a:xfrm>
          <a:prstGeom prst="rect">
            <a:avLst/>
          </a:prstGeom>
          <a:noFill/>
          <a:ln>
            <a:noFill/>
          </a:ln>
        </p:spPr>
        <p:txBody>
          <a:bodyPr spcFirstLastPara="1" wrap="square" lIns="91425" tIns="45700" rIns="91425" bIns="45700" anchor="t" anchorCtr="0">
            <a:noAutofit/>
          </a:bodyPr>
          <a:lstStyle/>
          <a:p>
            <a:pPr marL="457200" lvl="0" indent="-317500" algn="l" rtl="0">
              <a:lnSpc>
                <a:spcPct val="125000"/>
              </a:lnSpc>
              <a:spcBef>
                <a:spcPts val="1200"/>
              </a:spcBef>
              <a:spcAft>
                <a:spcPts val="0"/>
              </a:spcAft>
              <a:buSzPts val="1400"/>
              <a:buFont typeface="Arial"/>
              <a:buChar char="●"/>
            </a:pPr>
            <a:r>
              <a:rPr lang="en-US" b="1">
                <a:latin typeface="Arial"/>
                <a:ea typeface="Arial"/>
                <a:cs typeface="Arial"/>
                <a:sym typeface="Arial"/>
              </a:rPr>
              <a:t>Examples include</a:t>
            </a:r>
            <a:r>
              <a:rPr lang="en-US">
                <a:latin typeface="Arial"/>
                <a:ea typeface="Arial"/>
                <a:cs typeface="Arial"/>
                <a:sym typeface="Arial"/>
              </a:rPr>
              <a:t>:</a:t>
            </a:r>
            <a:endParaRPr>
              <a:latin typeface="Arial"/>
              <a:ea typeface="Arial"/>
              <a:cs typeface="Arial"/>
              <a:sym typeface="Arial"/>
            </a:endParaRPr>
          </a:p>
          <a:p>
            <a:pPr marL="914400" lvl="1" indent="-317500" algn="l" rtl="0">
              <a:lnSpc>
                <a:spcPct val="125000"/>
              </a:lnSpc>
              <a:spcBef>
                <a:spcPts val="0"/>
              </a:spcBef>
              <a:spcAft>
                <a:spcPts val="0"/>
              </a:spcAft>
              <a:buSzPts val="1400"/>
              <a:buFont typeface="Arial"/>
              <a:buChar char="○"/>
            </a:pPr>
            <a:r>
              <a:rPr lang="en-US">
                <a:latin typeface="Arial"/>
                <a:ea typeface="Arial"/>
                <a:cs typeface="Arial"/>
                <a:sym typeface="Arial"/>
              </a:rPr>
              <a:t>Books, journal articles,</a:t>
            </a:r>
            <a:endParaRPr>
              <a:latin typeface="Arial"/>
              <a:ea typeface="Arial"/>
              <a:cs typeface="Arial"/>
              <a:sym typeface="Arial"/>
            </a:endParaRPr>
          </a:p>
          <a:p>
            <a:pPr marL="457200" lvl="0" indent="-317500" algn="l" rtl="0">
              <a:lnSpc>
                <a:spcPct val="125000"/>
              </a:lnSpc>
              <a:spcBef>
                <a:spcPts val="0"/>
              </a:spcBef>
              <a:spcAft>
                <a:spcPts val="0"/>
              </a:spcAft>
              <a:buSzPts val="1400"/>
              <a:buFont typeface="Arial"/>
              <a:buChar char="●"/>
            </a:pPr>
            <a:r>
              <a:rPr lang="en-US" b="1">
                <a:latin typeface="Arial"/>
                <a:ea typeface="Arial"/>
                <a:cs typeface="Arial"/>
                <a:sym typeface="Arial"/>
              </a:rPr>
              <a:t>Advantages and disadvantages</a:t>
            </a:r>
            <a:r>
              <a:rPr lang="en-US">
                <a:latin typeface="Arial"/>
                <a:ea typeface="Arial"/>
                <a:cs typeface="Arial"/>
                <a:sym typeface="Arial"/>
              </a:rPr>
              <a:t>: </a:t>
            </a:r>
            <a:endParaRPr>
              <a:latin typeface="Arial"/>
              <a:ea typeface="Arial"/>
              <a:cs typeface="Arial"/>
              <a:sym typeface="Arial"/>
            </a:endParaRPr>
          </a:p>
          <a:p>
            <a:pPr marL="0" lvl="0" indent="-228600" algn="l" rtl="0">
              <a:lnSpc>
                <a:spcPct val="125000"/>
              </a:lnSpc>
              <a:spcBef>
                <a:spcPts val="1200"/>
              </a:spcBef>
              <a:spcAft>
                <a:spcPts val="0"/>
              </a:spcAft>
              <a:buSzPts val="1100"/>
              <a:buNone/>
            </a:pPr>
            <a:r>
              <a:rPr lang="en-US" b="1">
                <a:latin typeface="Arial"/>
                <a:ea typeface="Arial"/>
                <a:cs typeface="Arial"/>
                <a:sym typeface="Arial"/>
              </a:rPr>
              <a:t>Pros</a:t>
            </a:r>
            <a:endParaRPr b="1">
              <a:latin typeface="Arial"/>
              <a:ea typeface="Arial"/>
              <a:cs typeface="Arial"/>
              <a:sym typeface="Arial"/>
            </a:endParaRPr>
          </a:p>
          <a:p>
            <a:pPr marL="457200" lvl="0" indent="-317500" algn="l" rtl="0">
              <a:lnSpc>
                <a:spcPct val="125000"/>
              </a:lnSpc>
              <a:spcBef>
                <a:spcPts val="1200"/>
              </a:spcBef>
              <a:spcAft>
                <a:spcPts val="0"/>
              </a:spcAft>
              <a:buSzPts val="1400"/>
              <a:buFont typeface="Arial"/>
              <a:buChar char="●"/>
            </a:pPr>
            <a:r>
              <a:rPr lang="en-US" b="1">
                <a:latin typeface="Arial"/>
                <a:ea typeface="Arial"/>
                <a:cs typeface="Arial"/>
                <a:sym typeface="Arial"/>
              </a:rPr>
              <a:t>Convenient</a:t>
            </a:r>
            <a:r>
              <a:rPr lang="en-US">
                <a:latin typeface="Arial"/>
                <a:ea typeface="Arial"/>
                <a:cs typeface="Arial"/>
                <a:sym typeface="Arial"/>
              </a:rPr>
              <a:t>; Are widely available and hence easy to access and use. </a:t>
            </a:r>
            <a:endParaRPr>
              <a:latin typeface="Arial"/>
              <a:ea typeface="Arial"/>
              <a:cs typeface="Arial"/>
              <a:sym typeface="Arial"/>
            </a:endParaRPr>
          </a:p>
          <a:p>
            <a:pPr marL="457200" lvl="0" indent="-317500" algn="l" rtl="0">
              <a:lnSpc>
                <a:spcPct val="125000"/>
              </a:lnSpc>
              <a:spcBef>
                <a:spcPts val="0"/>
              </a:spcBef>
              <a:spcAft>
                <a:spcPts val="0"/>
              </a:spcAft>
              <a:buSzPts val="1400"/>
              <a:buFont typeface="Arial"/>
              <a:buChar char="●"/>
            </a:pPr>
            <a:r>
              <a:rPr lang="en-US" b="1">
                <a:latin typeface="Arial"/>
                <a:ea typeface="Arial"/>
                <a:cs typeface="Arial"/>
                <a:sym typeface="Arial"/>
              </a:rPr>
              <a:t>Interpretation and synthesis</a:t>
            </a:r>
            <a:r>
              <a:rPr lang="en-US">
                <a:latin typeface="Arial"/>
                <a:ea typeface="Arial"/>
                <a:cs typeface="Arial"/>
                <a:sym typeface="Arial"/>
              </a:rPr>
              <a:t>: which help quickly understand a topic or key take-away. </a:t>
            </a:r>
            <a:endParaRPr>
              <a:latin typeface="Arial"/>
              <a:ea typeface="Arial"/>
              <a:cs typeface="Arial"/>
              <a:sym typeface="Arial"/>
            </a:endParaRPr>
          </a:p>
          <a:p>
            <a:pPr marL="457200" lvl="0" indent="-317500" algn="l" rtl="0">
              <a:lnSpc>
                <a:spcPct val="125000"/>
              </a:lnSpc>
              <a:spcBef>
                <a:spcPts val="0"/>
              </a:spcBef>
              <a:spcAft>
                <a:spcPts val="0"/>
              </a:spcAft>
              <a:buSzPts val="1400"/>
              <a:buFont typeface="Arial"/>
              <a:buChar char="●"/>
            </a:pPr>
            <a:r>
              <a:rPr lang="en-US" b="1">
                <a:latin typeface="Arial"/>
                <a:ea typeface="Arial"/>
                <a:cs typeface="Arial"/>
                <a:sym typeface="Arial"/>
              </a:rPr>
              <a:t>Time-saving</a:t>
            </a:r>
            <a:r>
              <a:rPr lang="en-US">
                <a:latin typeface="Arial"/>
                <a:ea typeface="Arial"/>
                <a:cs typeface="Arial"/>
                <a:sym typeface="Arial"/>
              </a:rPr>
              <a:t>: experts in the field have summarised and interpreted the material. </a:t>
            </a:r>
            <a:endParaRPr>
              <a:latin typeface="Arial"/>
              <a:ea typeface="Arial"/>
              <a:cs typeface="Arial"/>
              <a:sym typeface="Arial"/>
            </a:endParaRPr>
          </a:p>
          <a:p>
            <a:pPr marL="0" lvl="0" indent="-228600" algn="l" rtl="0">
              <a:lnSpc>
                <a:spcPct val="125000"/>
              </a:lnSpc>
              <a:spcBef>
                <a:spcPts val="1200"/>
              </a:spcBef>
              <a:spcAft>
                <a:spcPts val="0"/>
              </a:spcAft>
              <a:buSzPts val="1100"/>
              <a:buNone/>
            </a:pPr>
            <a:r>
              <a:rPr lang="en-US" b="1">
                <a:latin typeface="Arial"/>
                <a:ea typeface="Arial"/>
                <a:cs typeface="Arial"/>
                <a:sym typeface="Arial"/>
              </a:rPr>
              <a:t>Cons: </a:t>
            </a:r>
            <a:endParaRPr b="1">
              <a:latin typeface="Arial"/>
              <a:ea typeface="Arial"/>
              <a:cs typeface="Arial"/>
              <a:sym typeface="Arial"/>
            </a:endParaRPr>
          </a:p>
          <a:p>
            <a:pPr marL="457200" lvl="0" indent="-317500" algn="l" rtl="0">
              <a:lnSpc>
                <a:spcPct val="100000"/>
              </a:lnSpc>
              <a:spcBef>
                <a:spcPts val="1200"/>
              </a:spcBef>
              <a:spcAft>
                <a:spcPts val="0"/>
              </a:spcAft>
              <a:buSzPts val="1400"/>
              <a:buFont typeface="Arial"/>
              <a:buChar char="●"/>
            </a:pPr>
            <a:r>
              <a:rPr lang="en-US">
                <a:latin typeface="Arial"/>
                <a:ea typeface="Arial"/>
                <a:cs typeface="Arial"/>
                <a:sym typeface="Arial"/>
              </a:rPr>
              <a:t>Distance from the source means that contextual details may be removed. </a:t>
            </a:r>
            <a:endParaRPr>
              <a:latin typeface="Arial"/>
              <a:ea typeface="Arial"/>
              <a:cs typeface="Arial"/>
              <a:sym typeface="Arial"/>
            </a:endParaRPr>
          </a:p>
          <a:p>
            <a:pPr marL="457200" lvl="0" indent="-317500" algn="l" rtl="0">
              <a:lnSpc>
                <a:spcPct val="100000"/>
              </a:lnSpc>
              <a:spcBef>
                <a:spcPts val="0"/>
              </a:spcBef>
              <a:spcAft>
                <a:spcPts val="0"/>
              </a:spcAft>
              <a:buSzPts val="1400"/>
              <a:buFont typeface="Arial"/>
              <a:buChar char="●"/>
            </a:pPr>
            <a:r>
              <a:rPr lang="en-US">
                <a:latin typeface="Arial"/>
                <a:ea typeface="Arial"/>
                <a:cs typeface="Arial"/>
                <a:sym typeface="Arial"/>
              </a:rPr>
              <a:t>Since it is interpreted may contain biases, inaccuracies and misinterpretations. </a:t>
            </a:r>
            <a:endParaRPr>
              <a:latin typeface="Arial"/>
              <a:ea typeface="Arial"/>
              <a:cs typeface="Arial"/>
              <a:sym typeface="Arial"/>
            </a:endParaRPr>
          </a:p>
        </p:txBody>
      </p:sp>
      <p:sp>
        <p:nvSpPr>
          <p:cNvPr id="251" name="Google Shape;251;g2fb940240db_0_31: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fb940240db_0_40:notes"/>
          <p:cNvSpPr>
            <a:spLocks noGrp="1" noRot="1" noChangeAspect="1"/>
          </p:cNvSpPr>
          <p:nvPr>
            <p:ph type="sldImg" idx="2"/>
          </p:nvPr>
        </p:nvSpPr>
        <p:spPr>
          <a:xfrm>
            <a:off x="2573338" y="100013"/>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2fb940240db_0_40:notes"/>
          <p:cNvSpPr txBox="1">
            <a:spLocks noGrp="1"/>
          </p:cNvSpPr>
          <p:nvPr>
            <p:ph type="body" idx="1"/>
          </p:nvPr>
        </p:nvSpPr>
        <p:spPr>
          <a:xfrm>
            <a:off x="117987" y="2414588"/>
            <a:ext cx="9026100" cy="3586200"/>
          </a:xfrm>
          <a:prstGeom prst="rect">
            <a:avLst/>
          </a:prstGeom>
          <a:noFill/>
          <a:ln>
            <a:noFill/>
          </a:ln>
        </p:spPr>
        <p:txBody>
          <a:bodyPr spcFirstLastPara="1" wrap="square" lIns="91425" tIns="45700" rIns="91425" bIns="45700" anchor="t" anchorCtr="0">
            <a:noAutofit/>
          </a:bodyPr>
          <a:lstStyle/>
          <a:p>
            <a:pPr marL="0" lvl="0" indent="0" algn="l" rtl="0">
              <a:lnSpc>
                <a:spcPct val="125000"/>
              </a:lnSpc>
              <a:spcBef>
                <a:spcPts val="1200"/>
              </a:spcBef>
              <a:spcAft>
                <a:spcPts val="0"/>
              </a:spcAft>
              <a:buSzPts val="1100"/>
              <a:buNone/>
            </a:pPr>
            <a:r>
              <a:rPr lang="en-US" b="1">
                <a:latin typeface="Arial"/>
                <a:ea typeface="Arial"/>
                <a:cs typeface="Arial"/>
                <a:sym typeface="Arial"/>
              </a:rPr>
              <a:t>Tertiary sources</a:t>
            </a:r>
            <a:endParaRPr b="1">
              <a:latin typeface="Arial"/>
              <a:ea typeface="Arial"/>
              <a:cs typeface="Arial"/>
              <a:sym typeface="Arial"/>
            </a:endParaRPr>
          </a:p>
          <a:p>
            <a:pPr marL="0" lvl="0" indent="-228600" algn="l" rtl="0">
              <a:lnSpc>
                <a:spcPct val="125000"/>
              </a:lnSpc>
              <a:spcBef>
                <a:spcPts val="1200"/>
              </a:spcBef>
              <a:spcAft>
                <a:spcPts val="0"/>
              </a:spcAft>
              <a:buSzPts val="1100"/>
              <a:buNone/>
            </a:pPr>
            <a:r>
              <a:rPr lang="en-US">
                <a:latin typeface="Arial"/>
                <a:ea typeface="Arial"/>
                <a:cs typeface="Arial"/>
                <a:sym typeface="Arial"/>
              </a:rPr>
              <a:t>1.</a:t>
            </a:r>
            <a:r>
              <a:rPr lang="en-US" sz="700">
                <a:latin typeface="Times New Roman"/>
                <a:ea typeface="Times New Roman"/>
                <a:cs typeface="Times New Roman"/>
                <a:sym typeface="Times New Roman"/>
              </a:rPr>
              <a:t>	</a:t>
            </a:r>
            <a:r>
              <a:rPr lang="en-US" b="1">
                <a:latin typeface="Arial"/>
                <a:ea typeface="Arial"/>
                <a:cs typeface="Arial"/>
                <a:sym typeface="Arial"/>
              </a:rPr>
              <a:t>What are they?</a:t>
            </a:r>
            <a:r>
              <a:rPr lang="en-US">
                <a:latin typeface="Arial"/>
                <a:ea typeface="Arial"/>
                <a:cs typeface="Arial"/>
                <a:sym typeface="Arial"/>
              </a:rPr>
              <a:t> These sources provide a general overview of a topic from a combination of primary and secondary sources.</a:t>
            </a:r>
            <a:endParaRPr>
              <a:latin typeface="Arial"/>
              <a:ea typeface="Arial"/>
              <a:cs typeface="Arial"/>
              <a:sym typeface="Arial"/>
            </a:endParaRPr>
          </a:p>
          <a:p>
            <a:pPr marL="0" lvl="0" indent="-228600" algn="l" rtl="0">
              <a:lnSpc>
                <a:spcPct val="125000"/>
              </a:lnSpc>
              <a:spcBef>
                <a:spcPts val="1200"/>
              </a:spcBef>
              <a:spcAft>
                <a:spcPts val="0"/>
              </a:spcAft>
              <a:buSzPts val="1100"/>
              <a:buNone/>
            </a:pPr>
            <a:r>
              <a:rPr lang="en-US">
                <a:latin typeface="Arial"/>
                <a:ea typeface="Arial"/>
                <a:cs typeface="Arial"/>
                <a:sym typeface="Arial"/>
              </a:rPr>
              <a:t>2.</a:t>
            </a:r>
            <a:r>
              <a:rPr lang="en-US" sz="700">
                <a:latin typeface="Times New Roman"/>
                <a:ea typeface="Times New Roman"/>
                <a:cs typeface="Times New Roman"/>
                <a:sym typeface="Times New Roman"/>
              </a:rPr>
              <a:t>	</a:t>
            </a:r>
            <a:r>
              <a:rPr lang="en-US" b="1">
                <a:latin typeface="Arial"/>
                <a:ea typeface="Arial"/>
                <a:cs typeface="Arial"/>
                <a:sym typeface="Arial"/>
              </a:rPr>
              <a:t>How are they created?</a:t>
            </a:r>
            <a:r>
              <a:rPr lang="en-US">
                <a:latin typeface="Arial"/>
                <a:ea typeface="Arial"/>
                <a:cs typeface="Arial"/>
                <a:sym typeface="Arial"/>
              </a:rPr>
              <a:t> Created by producing compilations or digests about a topic by synthesizing primary and secondary sources on the same. Considered tertiary since it is two degrees removed from a primary source. </a:t>
            </a:r>
            <a:endParaRPr>
              <a:latin typeface="Arial"/>
              <a:ea typeface="Arial"/>
              <a:cs typeface="Arial"/>
              <a:sym typeface="Arial"/>
            </a:endParaRPr>
          </a:p>
          <a:p>
            <a:pPr marL="0" lvl="0" indent="0" algn="l" rtl="0">
              <a:lnSpc>
                <a:spcPct val="100000"/>
              </a:lnSpc>
              <a:spcBef>
                <a:spcPts val="120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60" name="Google Shape;260;g2fb940240db_0_40: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9270263" y="761999"/>
            <a:ext cx="2925318" cy="5334001"/>
          </a:xfrm>
          <a:prstGeom prst="rect">
            <a:avLst/>
          </a:prstGeom>
          <a:solidFill>
            <a:srgbClr val="C8C8C8">
              <a:alpha val="4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22" name="Google Shape;22;p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9" name="Google Shape;79;p1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5" name="Google Shape;85;p1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8" name="Google Shape;28;p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1"/>
        <p:cNvGrpSpPr/>
        <p:nvPr/>
      </p:nvGrpSpPr>
      <p:grpSpPr>
        <a:xfrm>
          <a:off x="0" y="0"/>
          <a:ext cx="0" cy="0"/>
          <a:chOff x="0" y="0"/>
          <a:chExt cx="0" cy="0"/>
        </a:xfrm>
      </p:grpSpPr>
      <p:sp>
        <p:nvSpPr>
          <p:cNvPr id="32" name="Google Shape;32;p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38" name="Google Shape;38;p5"/>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9" name="Google Shape;39;p5"/>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0" name="Google Shape;40;p5"/>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1" name="Google Shape;41;p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47" name="Google Shape;47;p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3" name="Google Shape;53;p7"/>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4" name="Google Shape;54;p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5" name="Google Shape;65;p9"/>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6" name="Google Shape;66;p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3570644" y="767419"/>
            <a:ext cx="8115230" cy="5330952"/>
          </a:xfrm>
          <a:prstGeom prst="rect">
            <a:avLst/>
          </a:prstGeom>
          <a:solidFill>
            <a:srgbClr val="BFBFBF"/>
          </a:solidFill>
          <a:ln>
            <a:noFill/>
          </a:ln>
        </p:spPr>
      </p:sp>
      <p:sp>
        <p:nvSpPr>
          <p:cNvPr id="72" name="Google Shape;72;p10"/>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73" name="Google Shape;73;p1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p:nvPr/>
        </p:nvSpPr>
        <p:spPr>
          <a:xfrm>
            <a:off x="11815864" y="758952"/>
            <a:ext cx="384048" cy="5330952"/>
          </a:xfrm>
          <a:prstGeom prst="rect">
            <a:avLst/>
          </a:prstGeom>
          <a:solidFill>
            <a:srgbClr val="C8C8C8">
              <a:alpha val="4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4" name="Google Shape;14;p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ctrTitle"/>
          </p:nvPr>
        </p:nvSpPr>
        <p:spPr>
          <a:xfrm>
            <a:off x="610838" y="833925"/>
            <a:ext cx="7908300" cy="1525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r>
              <a:rPr lang="en-US">
                <a:solidFill>
                  <a:schemeClr val="dk1"/>
                </a:solidFill>
              </a:rPr>
              <a:t>Data Sources &amp; Methods </a:t>
            </a:r>
            <a:endParaRPr>
              <a:solidFill>
                <a:schemeClr val="dk1"/>
              </a:solidFill>
            </a:endParaRPr>
          </a:p>
        </p:txBody>
      </p:sp>
      <p:pic>
        <p:nvPicPr>
          <p:cNvPr id="186" name="Google Shape;186;p25"/>
          <p:cNvPicPr preferRelativeResize="0"/>
          <p:nvPr/>
        </p:nvPicPr>
        <p:blipFill>
          <a:blip r:embed="rId3">
            <a:alphaModFix/>
          </a:blip>
          <a:stretch>
            <a:fillRect/>
          </a:stretch>
        </p:blipFill>
        <p:spPr>
          <a:xfrm>
            <a:off x="2700275" y="2664975"/>
            <a:ext cx="3729451" cy="32883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72" name="Google Shape;272;p34"/>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73" name="Google Shape;273;p34"/>
          <p:cNvSpPr txBox="1">
            <a:spLocks noGrp="1"/>
          </p:cNvSpPr>
          <p:nvPr>
            <p:ph type="title" idx="4294967295"/>
          </p:nvPr>
        </p:nvSpPr>
        <p:spPr>
          <a:xfrm>
            <a:off x="3" y="-68275"/>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5. Tertiary sources &gt;&gt;</a:t>
            </a:r>
            <a:endParaRPr/>
          </a:p>
        </p:txBody>
      </p:sp>
      <p:sp>
        <p:nvSpPr>
          <p:cNvPr id="274" name="Google Shape;274;p34"/>
          <p:cNvSpPr txBox="1"/>
          <p:nvPr/>
        </p:nvSpPr>
        <p:spPr>
          <a:xfrm>
            <a:off x="717700" y="578175"/>
            <a:ext cx="10717500" cy="4537500"/>
          </a:xfrm>
          <a:prstGeom prst="rect">
            <a:avLst/>
          </a:prstGeom>
          <a:noFill/>
          <a:ln>
            <a:noFill/>
          </a:ln>
        </p:spPr>
        <p:txBody>
          <a:bodyPr spcFirstLastPara="1" wrap="square" lIns="0" tIns="164450" rIns="0" bIns="0" anchor="t" anchorCtr="0">
            <a:spAutoFit/>
          </a:bodyPr>
          <a:lstStyle/>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Examples of tertiary sources?</a:t>
            </a:r>
            <a:endParaRPr sz="260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600">
                <a:solidFill>
                  <a:schemeClr val="dk1"/>
                </a:solidFill>
                <a:latin typeface="Times New Roman"/>
                <a:ea typeface="Times New Roman"/>
                <a:cs typeface="Times New Roman"/>
                <a:sym typeface="Times New Roman"/>
              </a:rPr>
              <a:t>Indexes of a topic, abstracts, encyclopedias, digests and text books. </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 </a:t>
            </a: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Advantages and disadvantages of tertiary sources</a:t>
            </a: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i="1">
                <a:solidFill>
                  <a:schemeClr val="dk1"/>
                </a:solidFill>
                <a:latin typeface="Times New Roman"/>
                <a:ea typeface="Times New Roman"/>
                <a:cs typeface="Times New Roman"/>
                <a:sym typeface="Times New Roman"/>
              </a:rPr>
              <a:t>Pros</a:t>
            </a:r>
            <a:endParaRPr sz="2600" i="1">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Provides an overview without the details. </a:t>
            </a:r>
            <a:endParaRPr sz="2600">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Starting point or citations to secondary sources.</a:t>
            </a:r>
            <a:endParaRPr sz="2600">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Related topics and keywords.</a:t>
            </a: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i="1">
                <a:solidFill>
                  <a:schemeClr val="dk1"/>
                </a:solidFill>
                <a:latin typeface="Times New Roman"/>
                <a:ea typeface="Times New Roman"/>
                <a:cs typeface="Times New Roman"/>
                <a:sym typeface="Times New Roman"/>
              </a:rPr>
              <a:t>Cons</a:t>
            </a:r>
            <a:endParaRPr sz="2600" i="1">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Does not present new information or new analysis.</a:t>
            </a:r>
            <a:endParaRPr sz="26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280" name="Google Shape;280;p35"/>
          <p:cNvSpPr txBox="1">
            <a:spLocks noGrp="1"/>
          </p:cNvSpPr>
          <p:nvPr>
            <p:ph type="title" idx="4294967295"/>
          </p:nvPr>
        </p:nvSpPr>
        <p:spPr>
          <a:xfrm>
            <a:off x="3962400" y="33338"/>
            <a:ext cx="8229600" cy="91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200"/>
              <a:buFont typeface="Corbel"/>
              <a:buNone/>
            </a:pPr>
            <a:r>
              <a:rPr lang="en-US" sz="3200"/>
              <a:t>Types of Methods: According to types of data </a:t>
            </a:r>
            <a:endParaRPr sz="3200"/>
          </a:p>
        </p:txBody>
      </p:sp>
      <p:pic>
        <p:nvPicPr>
          <p:cNvPr id="281" name="Google Shape;281;p35"/>
          <p:cNvPicPr preferRelativeResize="0"/>
          <p:nvPr/>
        </p:nvPicPr>
        <p:blipFill rotWithShape="1">
          <a:blip r:embed="rId3">
            <a:alphaModFix/>
          </a:blip>
          <a:srcRect l="49690" t="27488" b="14285"/>
          <a:stretch/>
        </p:blipFill>
        <p:spPr>
          <a:xfrm>
            <a:off x="1094950" y="567450"/>
            <a:ext cx="9629877" cy="5892250"/>
          </a:xfrm>
          <a:prstGeom prst="rect">
            <a:avLst/>
          </a:prstGeom>
          <a:noFill/>
          <a:ln>
            <a:noFill/>
          </a:ln>
        </p:spPr>
      </p:pic>
      <p:sp>
        <p:nvSpPr>
          <p:cNvPr id="282" name="Google Shape;282;p35"/>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3" name="Google Shape;283;p35"/>
          <p:cNvSpPr txBox="1">
            <a:spLocks noGrp="1"/>
          </p:cNvSpPr>
          <p:nvPr>
            <p:ph type="title" idx="4294967295"/>
          </p:nvPr>
        </p:nvSpPr>
        <p:spPr>
          <a:xfrm>
            <a:off x="3" y="225"/>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6. Comparison of sources &gt;&gt;</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
        <p:nvSpPr>
          <p:cNvPr id="290" name="Google Shape;290;p36"/>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91" name="Google Shape;291;p36"/>
          <p:cNvSpPr txBox="1">
            <a:spLocks noGrp="1"/>
          </p:cNvSpPr>
          <p:nvPr>
            <p:ph type="title" idx="4294967295"/>
          </p:nvPr>
        </p:nvSpPr>
        <p:spPr>
          <a:xfrm>
            <a:off x="0" y="225"/>
            <a:ext cx="8618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7. Using the various sources of information &gt;&gt;</a:t>
            </a:r>
            <a:endParaRPr/>
          </a:p>
        </p:txBody>
      </p:sp>
      <p:sp>
        <p:nvSpPr>
          <p:cNvPr id="292" name="Google Shape;292;p36"/>
          <p:cNvSpPr txBox="1"/>
          <p:nvPr/>
        </p:nvSpPr>
        <p:spPr>
          <a:xfrm>
            <a:off x="717700" y="578175"/>
            <a:ext cx="10717500" cy="3937200"/>
          </a:xfrm>
          <a:prstGeom prst="rect">
            <a:avLst/>
          </a:prstGeom>
          <a:noFill/>
          <a:ln>
            <a:noFill/>
          </a:ln>
        </p:spPr>
        <p:txBody>
          <a:bodyPr spcFirstLastPara="1" wrap="square" lIns="0" tIns="164450" rIns="0" bIns="0" anchor="t" anchorCtr="0">
            <a:spAutoFit/>
          </a:bodyPr>
          <a:lstStyle/>
          <a:p>
            <a:pPr marL="0" marR="0" lvl="0" indent="0" algn="l" rtl="0">
              <a:lnSpc>
                <a:spcPct val="150000"/>
              </a:lnSpc>
              <a:spcBef>
                <a:spcPts val="0"/>
              </a:spcBef>
              <a:spcAft>
                <a:spcPts val="0"/>
              </a:spcAft>
              <a:buNone/>
            </a:pPr>
            <a:r>
              <a:rPr lang="en-US" sz="2600" b="1">
                <a:solidFill>
                  <a:schemeClr val="dk1"/>
                </a:solidFill>
                <a:latin typeface="Times New Roman"/>
                <a:ea typeface="Times New Roman"/>
                <a:cs typeface="Times New Roman"/>
                <a:sym typeface="Times New Roman"/>
              </a:rPr>
              <a:t>Starting points</a:t>
            </a:r>
            <a:endParaRPr sz="2600">
              <a:solidFill>
                <a:schemeClr val="dk1"/>
              </a:solidFill>
              <a:latin typeface="Times New Roman"/>
              <a:ea typeface="Times New Roman"/>
              <a:cs typeface="Times New Roman"/>
              <a:sym typeface="Times New Roman"/>
            </a:endParaRPr>
          </a:p>
          <a:p>
            <a:pPr marL="914400" marR="0" lvl="0" indent="-381000" algn="l" rtl="0">
              <a:lnSpc>
                <a:spcPct val="150000"/>
              </a:lnSpc>
              <a:spcBef>
                <a:spcPts val="0"/>
              </a:spcBef>
              <a:spcAft>
                <a:spcPts val="0"/>
              </a:spcAft>
              <a:buClr>
                <a:schemeClr val="dk1"/>
              </a:buClr>
              <a:buSzPts val="2400"/>
              <a:buFont typeface="Times New Roman"/>
              <a:buChar char="●"/>
            </a:pPr>
            <a:r>
              <a:rPr lang="en-US" sz="2600">
                <a:solidFill>
                  <a:schemeClr val="dk1"/>
                </a:solidFill>
                <a:latin typeface="Times New Roman"/>
                <a:ea typeface="Times New Roman"/>
                <a:cs typeface="Times New Roman"/>
                <a:sym typeface="Times New Roman"/>
              </a:rPr>
              <a:t>Tertiary - secondary - primary. </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 </a:t>
            </a:r>
            <a:endParaRPr sz="26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600" b="1">
                <a:solidFill>
                  <a:schemeClr val="dk1"/>
                </a:solidFill>
                <a:latin typeface="Times New Roman"/>
                <a:ea typeface="Times New Roman"/>
                <a:cs typeface="Times New Roman"/>
                <a:sym typeface="Times New Roman"/>
              </a:rPr>
              <a:t>Building context to your research</a:t>
            </a:r>
            <a:endParaRPr sz="2600" b="1">
              <a:solidFill>
                <a:schemeClr val="dk1"/>
              </a:solidFill>
              <a:latin typeface="Times New Roman"/>
              <a:ea typeface="Times New Roman"/>
              <a:cs typeface="Times New Roman"/>
              <a:sym typeface="Times New Roman"/>
            </a:endParaRPr>
          </a:p>
          <a:p>
            <a:pPr marL="914400" marR="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Secondary sources: locates one's study within existing research.</a:t>
            </a:r>
            <a:endParaRPr sz="2600">
              <a:solidFill>
                <a:schemeClr val="dk1"/>
              </a:solidFill>
              <a:latin typeface="Times New Roman"/>
              <a:ea typeface="Times New Roman"/>
              <a:cs typeface="Times New Roman"/>
              <a:sym typeface="Times New Roman"/>
            </a:endParaRPr>
          </a:p>
          <a:p>
            <a:pPr marL="914400" marR="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Tertiary sources: identifies key ideas/themes and texts around a topic. </a:t>
            </a:r>
            <a:endParaRPr sz="26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99" name="Google Shape;299;p37"/>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00" name="Google Shape;300;p37"/>
          <p:cNvSpPr txBox="1">
            <a:spLocks noGrp="1"/>
          </p:cNvSpPr>
          <p:nvPr>
            <p:ph type="title" idx="4294967295"/>
          </p:nvPr>
        </p:nvSpPr>
        <p:spPr>
          <a:xfrm>
            <a:off x="0" y="225"/>
            <a:ext cx="86184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Class exercise &gt;&gt;</a:t>
            </a:r>
            <a:endParaRPr/>
          </a:p>
        </p:txBody>
      </p:sp>
      <p:sp>
        <p:nvSpPr>
          <p:cNvPr id="301" name="Google Shape;301;p37"/>
          <p:cNvSpPr txBox="1"/>
          <p:nvPr/>
        </p:nvSpPr>
        <p:spPr>
          <a:xfrm>
            <a:off x="717700" y="578175"/>
            <a:ext cx="10717500" cy="4537500"/>
          </a:xfrm>
          <a:prstGeom prst="rect">
            <a:avLst/>
          </a:prstGeom>
          <a:noFill/>
          <a:ln>
            <a:noFill/>
          </a:ln>
        </p:spPr>
        <p:txBody>
          <a:bodyPr spcFirstLastPara="1" wrap="square" lIns="0" tIns="164450" rIns="0" bIns="0" anchor="t" anchorCtr="0">
            <a:spAutoFit/>
          </a:bodyPr>
          <a:lstStyle/>
          <a:p>
            <a:pPr marL="0" marR="0" lvl="0" indent="0" algn="l" rtl="0">
              <a:lnSpc>
                <a:spcPct val="150000"/>
              </a:lnSpc>
              <a:spcBef>
                <a:spcPts val="0"/>
              </a:spcBef>
              <a:spcAft>
                <a:spcPts val="0"/>
              </a:spcAft>
              <a:buNone/>
            </a:pPr>
            <a:r>
              <a:rPr lang="en-US" sz="2600" b="1">
                <a:solidFill>
                  <a:schemeClr val="dk1"/>
                </a:solidFill>
                <a:latin typeface="Times New Roman"/>
                <a:ea typeface="Times New Roman"/>
                <a:cs typeface="Times New Roman"/>
                <a:sym typeface="Times New Roman"/>
              </a:rPr>
              <a:t>Recall</a:t>
            </a:r>
            <a:endParaRPr sz="2600">
              <a:solidFill>
                <a:schemeClr val="dk1"/>
              </a:solidFill>
              <a:latin typeface="Times New Roman"/>
              <a:ea typeface="Times New Roman"/>
              <a:cs typeface="Times New Roman"/>
              <a:sym typeface="Times New Roman"/>
            </a:endParaRPr>
          </a:p>
          <a:p>
            <a:pPr marL="914400" marR="0" lvl="0" indent="-381000" algn="l" rtl="0">
              <a:lnSpc>
                <a:spcPct val="150000"/>
              </a:lnSpc>
              <a:spcBef>
                <a:spcPts val="0"/>
              </a:spcBef>
              <a:spcAft>
                <a:spcPts val="0"/>
              </a:spcAft>
              <a:buClr>
                <a:schemeClr val="dk1"/>
              </a:buClr>
              <a:buSzPts val="2400"/>
              <a:buFont typeface="Times New Roman"/>
              <a:buChar char="●"/>
            </a:pPr>
            <a:r>
              <a:rPr lang="en-US" sz="2600">
                <a:solidFill>
                  <a:schemeClr val="dk1"/>
                </a:solidFill>
                <a:latin typeface="Times New Roman"/>
                <a:ea typeface="Times New Roman"/>
                <a:cs typeface="Times New Roman"/>
                <a:sym typeface="Times New Roman"/>
              </a:rPr>
              <a:t>The research problem your group is working on</a:t>
            </a:r>
            <a:endParaRPr sz="2600">
              <a:solidFill>
                <a:schemeClr val="dk1"/>
              </a:solidFill>
              <a:latin typeface="Times New Roman"/>
              <a:ea typeface="Times New Roman"/>
              <a:cs typeface="Times New Roman"/>
              <a:sym typeface="Times New Roman"/>
            </a:endParaRPr>
          </a:p>
          <a:p>
            <a:pPr marL="914400" marR="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The research questions you are asking</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 </a:t>
            </a:r>
            <a:endParaRPr sz="26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600" b="1">
                <a:solidFill>
                  <a:schemeClr val="dk1"/>
                </a:solidFill>
                <a:latin typeface="Times New Roman"/>
                <a:ea typeface="Times New Roman"/>
                <a:cs typeface="Times New Roman"/>
                <a:sym typeface="Times New Roman"/>
              </a:rPr>
              <a:t>Describe the primary, secondary and tertiary sources you would consult</a:t>
            </a:r>
            <a:endParaRPr sz="2600" b="1">
              <a:solidFill>
                <a:schemeClr val="dk1"/>
              </a:solidFill>
              <a:latin typeface="Times New Roman"/>
              <a:ea typeface="Times New Roman"/>
              <a:cs typeface="Times New Roman"/>
              <a:sym typeface="Times New Roman"/>
            </a:endParaRPr>
          </a:p>
          <a:p>
            <a:pPr marL="914400" marR="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Mention sequences of sources.</a:t>
            </a:r>
            <a:endParaRPr sz="2600">
              <a:solidFill>
                <a:schemeClr val="dk1"/>
              </a:solidFill>
              <a:latin typeface="Times New Roman"/>
              <a:ea typeface="Times New Roman"/>
              <a:cs typeface="Times New Roman"/>
              <a:sym typeface="Times New Roman"/>
            </a:endParaRPr>
          </a:p>
          <a:p>
            <a:pPr marL="914400" marR="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Along with justification. </a:t>
            </a:r>
            <a:endParaRPr sz="26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05"/>
        <p:cNvGrpSpPr/>
        <p:nvPr/>
      </p:nvGrpSpPr>
      <p:grpSpPr>
        <a:xfrm>
          <a:off x="0" y="0"/>
          <a:ext cx="0" cy="0"/>
          <a:chOff x="0" y="0"/>
          <a:chExt cx="0" cy="0"/>
        </a:xfrm>
      </p:grpSpPr>
      <p:sp>
        <p:nvSpPr>
          <p:cNvPr id="306" name="Google Shape;306;p38"/>
          <p:cNvSpPr txBox="1"/>
          <p:nvPr/>
        </p:nvSpPr>
        <p:spPr>
          <a:xfrm>
            <a:off x="1793748" y="-76200"/>
            <a:ext cx="8569452" cy="5829145"/>
          </a:xfrm>
          <a:prstGeom prst="rect">
            <a:avLst/>
          </a:prstGeom>
          <a:noFill/>
          <a:ln>
            <a:noFill/>
          </a:ln>
        </p:spPr>
        <p:txBody>
          <a:bodyPr spcFirstLastPara="1" wrap="square" lIns="0" tIns="126350" rIns="0" bIns="0" anchor="t" anchorCtr="0">
            <a:spAutoFit/>
          </a:bodyPr>
          <a:lstStyle/>
          <a:p>
            <a:pPr marL="533400" marR="0" lvl="1" indent="0" algn="l" rtl="0">
              <a:lnSpc>
                <a:spcPct val="100000"/>
              </a:lnSpc>
              <a:spcBef>
                <a:spcPts val="894"/>
              </a:spcBef>
              <a:spcAft>
                <a:spcPts val="0"/>
              </a:spcAft>
              <a:buNone/>
            </a:pPr>
            <a:r>
              <a:rPr lang="en-US" sz="2400" b="1" i="0" u="none" strike="noStrike" cap="none" dirty="0" smtClean="0">
                <a:solidFill>
                  <a:schemeClr val="dk1"/>
                </a:solidFill>
                <a:latin typeface="Times New Roman"/>
                <a:ea typeface="Times New Roman"/>
                <a:cs typeface="Times New Roman"/>
                <a:sym typeface="Times New Roman"/>
              </a:rPr>
              <a:t>B</a:t>
            </a:r>
            <a:r>
              <a:rPr lang="en-US" sz="2400" b="1" i="0" u="none" strike="noStrike" cap="none" dirty="0">
                <a:solidFill>
                  <a:schemeClr val="dk1"/>
                </a:solidFill>
                <a:latin typeface="Times New Roman"/>
                <a:ea typeface="Times New Roman"/>
                <a:cs typeface="Times New Roman"/>
                <a:sym typeface="Times New Roman"/>
              </a:rPr>
              <a:t>) Bibliographical and Empirical sources</a:t>
            </a:r>
            <a:endParaRPr sz="2400" b="0" i="0" u="none" strike="noStrike" cap="none" dirty="0">
              <a:solidFill>
                <a:schemeClr val="dk1"/>
              </a:solidFill>
              <a:latin typeface="Times New Roman"/>
              <a:ea typeface="Times New Roman"/>
              <a:cs typeface="Times New Roman"/>
              <a:sym typeface="Times New Roman"/>
            </a:endParaRPr>
          </a:p>
          <a:p>
            <a:pPr marL="457200" marR="0" lvl="1" indent="0" algn="l" rtl="0">
              <a:lnSpc>
                <a:spcPct val="100000"/>
              </a:lnSpc>
              <a:spcBef>
                <a:spcPts val="5"/>
              </a:spcBef>
              <a:spcAft>
                <a:spcPts val="0"/>
              </a:spcAft>
              <a:buNone/>
            </a:pPr>
            <a:endParaRPr sz="2500" b="0" i="0" u="none" strike="noStrike" cap="none" dirty="0">
              <a:solidFill>
                <a:schemeClr val="dk1"/>
              </a:solidFill>
              <a:latin typeface="Times New Roman"/>
              <a:ea typeface="Times New Roman"/>
              <a:cs typeface="Times New Roman"/>
              <a:sym typeface="Times New Roman"/>
            </a:endParaRPr>
          </a:p>
          <a:p>
            <a:pPr marL="990600" marR="5080" lvl="2" indent="0" algn="l" rtl="0">
              <a:lnSpc>
                <a:spcPct val="10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1) Bibliographical source</a:t>
            </a:r>
            <a:endParaRPr sz="1400" b="0" i="0" u="none" strike="noStrike" cap="none" dirty="0">
              <a:solidFill>
                <a:srgbClr val="000000"/>
              </a:solidFill>
              <a:latin typeface="Arial"/>
              <a:ea typeface="Arial"/>
              <a:cs typeface="Arial"/>
              <a:sym typeface="Arial"/>
            </a:endParaRPr>
          </a:p>
          <a:p>
            <a:pPr marL="1334135" marR="5080" lvl="2" indent="-343535" algn="l" rtl="0">
              <a:lnSpc>
                <a:spcPct val="100000"/>
              </a:lnSpc>
              <a:spcBef>
                <a:spcPts val="0"/>
              </a:spcBef>
              <a:spcAft>
                <a:spcPts val="0"/>
              </a:spcAft>
              <a:buClr>
                <a:schemeClr val="dk1"/>
              </a:buClr>
              <a:buSzPts val="2400"/>
              <a:buFont typeface="Courier New"/>
              <a:buChar char="o"/>
            </a:pPr>
            <a:r>
              <a:rPr lang="en-US" sz="2400" b="0" i="0" u="none" strike="noStrike" cap="none" dirty="0">
                <a:solidFill>
                  <a:schemeClr val="dk1"/>
                </a:solidFill>
                <a:latin typeface="Times New Roman"/>
                <a:ea typeface="Times New Roman"/>
                <a:cs typeface="Times New Roman"/>
                <a:sym typeface="Times New Roman"/>
              </a:rPr>
              <a:t>Involves literature-based reading and thinking.</a:t>
            </a:r>
            <a:endParaRPr sz="1400" b="0" i="0" u="none" strike="noStrike" cap="none" dirty="0">
              <a:solidFill>
                <a:srgbClr val="000000"/>
              </a:solidFill>
              <a:latin typeface="Arial"/>
              <a:ea typeface="Arial"/>
              <a:cs typeface="Arial"/>
              <a:sym typeface="Arial"/>
            </a:endParaRPr>
          </a:p>
          <a:p>
            <a:pPr marL="990600" marR="5080" lvl="2"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1334135" marR="5080" lvl="2" indent="-343535" algn="l" rtl="0">
              <a:lnSpc>
                <a:spcPct val="100000"/>
              </a:lnSpc>
              <a:spcBef>
                <a:spcPts val="0"/>
              </a:spcBef>
              <a:spcAft>
                <a:spcPts val="0"/>
              </a:spcAft>
              <a:buClr>
                <a:schemeClr val="dk1"/>
              </a:buClr>
              <a:buSzPts val="2400"/>
              <a:buFont typeface="Courier New"/>
              <a:buChar char="o"/>
            </a:pPr>
            <a:r>
              <a:rPr lang="en-US" sz="2400" b="0" i="0" u="none" strike="noStrike" cap="none" dirty="0">
                <a:solidFill>
                  <a:schemeClr val="dk1"/>
                </a:solidFill>
                <a:latin typeface="Times New Roman"/>
                <a:ea typeface="Times New Roman"/>
                <a:cs typeface="Times New Roman"/>
                <a:sym typeface="Times New Roman"/>
              </a:rPr>
              <a:t>Documents (literature, photographs, videos and works of art) are the foundation to gather data.</a:t>
            </a:r>
            <a:endParaRPr sz="2400" b="0" i="0" u="none" strike="noStrike" cap="none" dirty="0">
              <a:solidFill>
                <a:schemeClr val="dk1"/>
              </a:solidFill>
              <a:latin typeface="Times New Roman"/>
              <a:ea typeface="Times New Roman"/>
              <a:cs typeface="Times New Roman"/>
              <a:sym typeface="Times New Roman"/>
            </a:endParaRPr>
          </a:p>
          <a:p>
            <a:pPr marL="914400" marR="0" lvl="2" indent="0" algn="l" rtl="0">
              <a:lnSpc>
                <a:spcPct val="100000"/>
              </a:lnSpc>
              <a:spcBef>
                <a:spcPts val="5"/>
              </a:spcBef>
              <a:spcAft>
                <a:spcPts val="0"/>
              </a:spcAft>
              <a:buNone/>
            </a:pPr>
            <a:endParaRPr sz="2500" b="0" i="0" u="none" strike="noStrike" cap="none" dirty="0">
              <a:solidFill>
                <a:schemeClr val="dk1"/>
              </a:solidFill>
              <a:latin typeface="Times New Roman"/>
              <a:ea typeface="Times New Roman"/>
              <a:cs typeface="Times New Roman"/>
              <a:sym typeface="Times New Roman"/>
            </a:endParaRPr>
          </a:p>
          <a:p>
            <a:pPr marL="1791970" marR="0" lvl="3" indent="-34417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Most research begins with an attempt to understand others’ investigations as they appear in the relevant literature using bibliographical sources are often considered secondary and tertiary sources.</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2500" b="0" i="0" u="none" strike="noStrike" cap="none" dirty="0">
              <a:solidFill>
                <a:schemeClr val="dk1"/>
              </a:solidFill>
              <a:latin typeface="Times New Roman"/>
              <a:ea typeface="Times New Roman"/>
              <a:cs typeface="Times New Roman"/>
              <a:sym typeface="Times New Roman"/>
            </a:endParaRPr>
          </a:p>
          <a:p>
            <a:pPr marL="2192655" marR="147955" lvl="4" indent="-287018" algn="l" rtl="0">
              <a:lnSpc>
                <a:spcPct val="100000"/>
              </a:lnSpc>
              <a:spcBef>
                <a:spcPts val="0"/>
              </a:spcBef>
              <a:spcAft>
                <a:spcPts val="0"/>
              </a:spcAft>
              <a:buClr>
                <a:schemeClr val="dk1"/>
              </a:buClr>
              <a:buSzPts val="2400"/>
              <a:buFont typeface="Arial"/>
              <a:buChar char="•"/>
            </a:pPr>
            <a:r>
              <a:rPr lang="en-US" sz="2400" b="0" i="0" u="none" strike="noStrike" cap="none" dirty="0">
                <a:solidFill>
                  <a:srgbClr val="FF0000"/>
                </a:solidFill>
                <a:latin typeface="Times New Roman"/>
                <a:ea typeface="Times New Roman"/>
                <a:cs typeface="Times New Roman"/>
                <a:sym typeface="Times New Roman"/>
              </a:rPr>
              <a:t>However bibliographical sources are not essentially secondary (and tertiary) sources alone.</a:t>
            </a:r>
            <a:endParaRPr sz="2400" b="0" i="0" u="none" strike="noStrike" cap="none" dirty="0">
              <a:solidFill>
                <a:srgbClr val="FF0000"/>
              </a:solidFill>
              <a:latin typeface="Times New Roman"/>
              <a:ea typeface="Times New Roman"/>
              <a:cs typeface="Times New Roman"/>
              <a:sym typeface="Times New Roman"/>
            </a:endParaRPr>
          </a:p>
        </p:txBody>
      </p:sp>
      <p:sp>
        <p:nvSpPr>
          <p:cNvPr id="307" name="Google Shape;307;p38"/>
          <p:cNvSpPr txBox="1">
            <a:spLocks noGrp="1"/>
          </p:cNvSpPr>
          <p:nvPr>
            <p:ph type="sldNum" idx="12"/>
          </p:nvPr>
        </p:nvSpPr>
        <p:spPr>
          <a:xfrm>
            <a:off x="9925558" y="6465214"/>
            <a:ext cx="231775" cy="19018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14</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39"/>
          <p:cNvSpPr txBox="1"/>
          <p:nvPr/>
        </p:nvSpPr>
        <p:spPr>
          <a:xfrm>
            <a:off x="3464843" y="462280"/>
            <a:ext cx="8238643" cy="581184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5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355600" marR="0" lvl="1" indent="-342900" algn="l" rtl="0">
              <a:lnSpc>
                <a:spcPct val="100000"/>
              </a:lnSpc>
              <a:spcBef>
                <a:spcPts val="0"/>
              </a:spcBef>
              <a:spcAft>
                <a:spcPts val="0"/>
              </a:spcAft>
              <a:buClr>
                <a:schemeClr val="dk1"/>
              </a:buClr>
              <a:buSzPts val="2400"/>
              <a:buFont typeface="Times New Roman"/>
              <a:buAutoNum type="alphaLcParenR"/>
            </a:pPr>
            <a:r>
              <a:rPr lang="en-US" sz="2400" b="1" i="0" u="none" strike="noStrike" cap="none" dirty="0">
                <a:solidFill>
                  <a:schemeClr val="dk1"/>
                </a:solidFill>
                <a:latin typeface="Times New Roman"/>
                <a:ea typeface="Times New Roman"/>
                <a:cs typeface="Times New Roman"/>
                <a:sym typeface="Times New Roman"/>
              </a:rPr>
              <a:t>Primary bibliographical sources</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a:p>
            <a:pPr marL="12700" marR="0" lvl="1" indent="0" algn="l" rtl="0">
              <a:lnSpc>
                <a:spcPct val="10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a:p>
            <a:pPr marL="354013" marR="0" lvl="1"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	This is an </a:t>
            </a:r>
            <a:r>
              <a:rPr lang="en-US" sz="2200" b="1" i="0" u="none" strike="noStrike" cap="none" dirty="0">
                <a:solidFill>
                  <a:schemeClr val="dk1"/>
                </a:solidFill>
                <a:latin typeface="Times New Roman"/>
                <a:ea typeface="Times New Roman"/>
                <a:cs typeface="Times New Roman"/>
                <a:sym typeface="Times New Roman"/>
              </a:rPr>
              <a:t>original document </a:t>
            </a:r>
            <a:r>
              <a:rPr lang="en-US" sz="2200" b="0" i="0" u="none" strike="noStrike" cap="none" dirty="0">
                <a:solidFill>
                  <a:schemeClr val="dk1"/>
                </a:solidFill>
                <a:latin typeface="Times New Roman"/>
                <a:ea typeface="Times New Roman"/>
                <a:cs typeface="Times New Roman"/>
                <a:sym typeface="Times New Roman"/>
              </a:rPr>
              <a:t>that contains </a:t>
            </a:r>
            <a:r>
              <a:rPr lang="en-US" sz="2200" b="1" i="0" u="none" strike="noStrike" cap="none" dirty="0">
                <a:solidFill>
                  <a:schemeClr val="dk1"/>
                </a:solidFill>
                <a:latin typeface="Times New Roman"/>
                <a:ea typeface="Times New Roman"/>
                <a:cs typeface="Times New Roman"/>
                <a:sym typeface="Times New Roman"/>
              </a:rPr>
              <a:t>first-hand information </a:t>
            </a:r>
            <a:r>
              <a:rPr lang="en-US" sz="2200" b="0" i="0" u="none" strike="noStrike" cap="none" dirty="0">
                <a:solidFill>
                  <a:schemeClr val="dk1"/>
                </a:solidFill>
                <a:latin typeface="Times New Roman"/>
                <a:ea typeface="Times New Roman"/>
                <a:cs typeface="Times New Roman"/>
                <a:sym typeface="Times New Roman"/>
              </a:rPr>
              <a:t>about a topic or an event such as:</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Historical documents (letters, pamphlets, political tracts, manifestos)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Data and Research Results (scientific article presenting original findings, statistics)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Original works of art</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Video footage &amp; photographs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5"/>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Works of literature</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Interview transcripts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Eyewitness accounts, newspapers articles &amp; autobiographies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Blogs articles, tweets and other social media entries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Lab notebooks and case studies</a:t>
            </a:r>
            <a:endParaRPr sz="2200" b="0" i="0" u="none" strike="noStrike" cap="none" dirty="0">
              <a:solidFill>
                <a:schemeClr val="dk1"/>
              </a:solidFill>
              <a:latin typeface="Times New Roman"/>
              <a:ea typeface="Times New Roman"/>
              <a:cs typeface="Times New Roman"/>
              <a:sym typeface="Times New Roman"/>
            </a:endParaRPr>
          </a:p>
        </p:txBody>
      </p:sp>
      <p:sp>
        <p:nvSpPr>
          <p:cNvPr id="315" name="Google Shape;315;p39"/>
          <p:cNvSpPr txBox="1">
            <a:spLocks noGrp="1"/>
          </p:cNvSpPr>
          <p:nvPr>
            <p:ph type="sldNum" idx="12"/>
          </p:nvPr>
        </p:nvSpPr>
        <p:spPr>
          <a:xfrm>
            <a:off x="9925558" y="6465214"/>
            <a:ext cx="231775" cy="19018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15</a:t>
            </a:fld>
            <a:endParaRPr/>
          </a:p>
        </p:txBody>
      </p:sp>
      <p:sp>
        <p:nvSpPr>
          <p:cNvPr id="2" name="Title 1"/>
          <p:cNvSpPr>
            <a:spLocks noGrp="1"/>
          </p:cNvSpPr>
          <p:nvPr>
            <p:ph type="title"/>
          </p:nvPr>
        </p:nvSpPr>
        <p:spPr/>
        <p:txBody>
          <a:bodyPr>
            <a:normAutofit/>
          </a:bodyPr>
          <a:lstStyle/>
          <a:p>
            <a:r>
              <a:rPr lang="en-US" sz="3200" dirty="0" smtClean="0"/>
              <a:t>Bibliographical sources</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sp>
        <p:nvSpPr>
          <p:cNvPr id="320" name="Google Shape;320;p40"/>
          <p:cNvSpPr txBox="1"/>
          <p:nvPr/>
        </p:nvSpPr>
        <p:spPr>
          <a:xfrm>
            <a:off x="4171166" y="498728"/>
            <a:ext cx="6876789" cy="5491247"/>
          </a:xfrm>
          <a:prstGeom prst="rect">
            <a:avLst/>
          </a:prstGeom>
          <a:noFill/>
          <a:ln>
            <a:noFill/>
          </a:ln>
        </p:spPr>
        <p:txBody>
          <a:bodyPr spcFirstLastPara="1" wrap="square" lIns="0" tIns="12700" rIns="0" bIns="0" anchor="t" anchorCtr="0">
            <a:spAutoFit/>
          </a:bodyPr>
          <a:lstStyle/>
          <a:p>
            <a:pPr marL="12065" marR="0" lvl="0" algn="l" rtl="0">
              <a:lnSpc>
                <a:spcPct val="100000"/>
              </a:lnSpc>
              <a:spcBef>
                <a:spcPts val="0"/>
              </a:spcBef>
              <a:spcAft>
                <a:spcPts val="0"/>
              </a:spcAft>
              <a:buClr>
                <a:schemeClr val="dk1"/>
              </a:buClr>
              <a:buSzPts val="2400"/>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454659" marR="5080" lvl="1" indent="-269875" algn="l" rtl="0">
              <a:lnSpc>
                <a:spcPct val="100000"/>
              </a:lnSpc>
              <a:spcBef>
                <a:spcPts val="0"/>
              </a:spcBef>
              <a:spcAft>
                <a:spcPts val="0"/>
              </a:spcAft>
              <a:buClr>
                <a:schemeClr val="dk1"/>
              </a:buClr>
              <a:buSzPts val="2400"/>
              <a:buFont typeface="Times New Roman"/>
              <a:buAutoNum type="alphaLcParenR" startAt="2"/>
            </a:pPr>
            <a:r>
              <a:rPr lang="en-US" sz="2400" b="1" i="0" u="none" strike="noStrike" cap="none" dirty="0">
                <a:solidFill>
                  <a:schemeClr val="dk1"/>
                </a:solidFill>
                <a:latin typeface="Times New Roman"/>
                <a:ea typeface="Times New Roman"/>
                <a:cs typeface="Times New Roman"/>
                <a:sym typeface="Times New Roman"/>
              </a:rPr>
              <a:t> Secondary bibliographical sources</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a:p>
            <a:pPr marL="184784" marR="5080" lvl="1" indent="0" algn="l" rtl="0">
              <a:lnSpc>
                <a:spcPct val="100000"/>
              </a:lnSpc>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a:p>
            <a:pPr marL="442913" marR="5080" lvl="1" indent="0" algn="l"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	An </a:t>
            </a:r>
            <a:r>
              <a:rPr lang="en-US" sz="2200" b="1" i="0" u="none" strike="noStrike" cap="none" dirty="0">
                <a:solidFill>
                  <a:schemeClr val="dk1"/>
                </a:solidFill>
                <a:latin typeface="Times New Roman"/>
                <a:ea typeface="Times New Roman"/>
                <a:cs typeface="Times New Roman"/>
                <a:sym typeface="Times New Roman"/>
              </a:rPr>
              <a:t>interpretation,  analysis, discussion </a:t>
            </a:r>
            <a:r>
              <a:rPr lang="en-US" sz="2200" b="0" i="0" u="none" strike="noStrike" cap="none" dirty="0">
                <a:solidFill>
                  <a:schemeClr val="dk1"/>
                </a:solidFill>
                <a:latin typeface="Times New Roman"/>
                <a:ea typeface="Times New Roman"/>
                <a:cs typeface="Times New Roman"/>
                <a:sym typeface="Times New Roman"/>
              </a:rPr>
              <a:t>or </a:t>
            </a:r>
            <a:r>
              <a:rPr lang="en-US" sz="2200" b="1" i="0" u="none" strike="noStrike" cap="none" dirty="0">
                <a:solidFill>
                  <a:schemeClr val="dk1"/>
                </a:solidFill>
                <a:latin typeface="Times New Roman"/>
                <a:ea typeface="Times New Roman"/>
                <a:cs typeface="Times New Roman"/>
                <a:sym typeface="Times New Roman"/>
              </a:rPr>
              <a:t>evaluation </a:t>
            </a:r>
            <a:r>
              <a:rPr lang="en-US" sz="2200" b="0" i="0" u="none" strike="noStrike" cap="none" dirty="0">
                <a:solidFill>
                  <a:schemeClr val="dk1"/>
                </a:solidFill>
                <a:latin typeface="Times New Roman"/>
                <a:ea typeface="Times New Roman"/>
                <a:cs typeface="Times New Roman"/>
                <a:sym typeface="Times New Roman"/>
              </a:rPr>
              <a:t>of an event or issue that is based on primary source evidence.</a:t>
            </a:r>
            <a:endParaRPr sz="2200" b="0" i="0" u="none" strike="noStrike" cap="none" dirty="0">
              <a:solidFill>
                <a:schemeClr val="dk1"/>
              </a:solidFill>
              <a:latin typeface="Times New Roman"/>
              <a:ea typeface="Times New Roman"/>
              <a:cs typeface="Times New Roman"/>
              <a:sym typeface="Times New Roman"/>
            </a:endParaRPr>
          </a:p>
          <a:p>
            <a:pPr marL="457200" marR="0" lvl="1" indent="0" algn="l" rtl="0">
              <a:lnSpc>
                <a:spcPct val="100000"/>
              </a:lnSpc>
              <a:spcBef>
                <a:spcPts val="35"/>
              </a:spcBef>
              <a:spcAft>
                <a:spcPts val="0"/>
              </a:spcAft>
              <a:buNone/>
            </a:pP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Biographies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Indexes, Abstracts, Bibliographies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Journal articles</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Literary criticism</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5"/>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Monographs written about the topic</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Reviews of books, movies, musical recordings, and works of art.</a:t>
            </a:r>
            <a:endParaRPr sz="2200" b="0" i="0" u="none" strike="noStrike" cap="none" dirty="0">
              <a:solidFill>
                <a:schemeClr val="dk1"/>
              </a:solidFill>
              <a:latin typeface="Times New Roman"/>
              <a:ea typeface="Times New Roman"/>
              <a:cs typeface="Times New Roman"/>
              <a:sym typeface="Times New Roman"/>
            </a:endParaRPr>
          </a:p>
          <a:p>
            <a:pPr marL="756285" marR="0" lvl="2" indent="-287019"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Newsletters and professional news sources</a:t>
            </a:r>
            <a:endParaRPr sz="2200" b="0" i="0" u="none" strike="noStrike" cap="none" dirty="0">
              <a:solidFill>
                <a:schemeClr val="dk1"/>
              </a:solidFill>
              <a:latin typeface="Times New Roman"/>
              <a:ea typeface="Times New Roman"/>
              <a:cs typeface="Times New Roman"/>
              <a:sym typeface="Times New Roman"/>
            </a:endParaRPr>
          </a:p>
        </p:txBody>
      </p:sp>
      <p:sp>
        <p:nvSpPr>
          <p:cNvPr id="322" name="Google Shape;322;p40"/>
          <p:cNvSpPr txBox="1">
            <a:spLocks noGrp="1"/>
          </p:cNvSpPr>
          <p:nvPr>
            <p:ph type="title"/>
          </p:nvPr>
        </p:nvSpPr>
        <p:spPr>
          <a:xfrm>
            <a:off x="1602739" y="13207"/>
            <a:ext cx="537845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2. Sources of Data &gt;&gt;</a:t>
            </a:r>
            <a:endParaRPr/>
          </a:p>
        </p:txBody>
      </p:sp>
      <p:sp>
        <p:nvSpPr>
          <p:cNvPr id="323" name="Google Shape;323;p40"/>
          <p:cNvSpPr txBox="1">
            <a:spLocks noGrp="1"/>
          </p:cNvSpPr>
          <p:nvPr>
            <p:ph type="sldNum" idx="12"/>
          </p:nvPr>
        </p:nvSpPr>
        <p:spPr>
          <a:xfrm>
            <a:off x="9925558" y="6465214"/>
            <a:ext cx="231775" cy="19018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16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1"/>
          <p:cNvSpPr txBox="1"/>
          <p:nvPr/>
        </p:nvSpPr>
        <p:spPr>
          <a:xfrm>
            <a:off x="1793748" y="-76200"/>
            <a:ext cx="8569452" cy="3967097"/>
          </a:xfrm>
          <a:prstGeom prst="rect">
            <a:avLst/>
          </a:prstGeom>
          <a:noFill/>
          <a:ln>
            <a:noFill/>
          </a:ln>
        </p:spPr>
        <p:txBody>
          <a:bodyPr spcFirstLastPara="1" wrap="square" lIns="0" tIns="126350" rIns="0" bIns="0" anchor="t" anchorCtr="0">
            <a:spAutoFit/>
          </a:bodyPr>
          <a:lstStyle/>
          <a:p>
            <a:pPr marL="533400" marR="0" lvl="1" indent="0" algn="l" rtl="0">
              <a:lnSpc>
                <a:spcPct val="100000"/>
              </a:lnSpc>
              <a:spcBef>
                <a:spcPts val="894"/>
              </a:spcBef>
              <a:spcAft>
                <a:spcPts val="0"/>
              </a:spcAft>
              <a:buNone/>
            </a:pPr>
            <a:r>
              <a:rPr lang="en-US" sz="2400" b="1" i="0" u="none" strike="noStrike" cap="none" dirty="0" smtClean="0">
                <a:solidFill>
                  <a:schemeClr val="dk1"/>
                </a:solidFill>
                <a:latin typeface="Times New Roman"/>
                <a:ea typeface="Times New Roman"/>
                <a:cs typeface="Times New Roman"/>
                <a:sym typeface="Times New Roman"/>
              </a:rPr>
              <a:t>B</a:t>
            </a:r>
            <a:r>
              <a:rPr lang="en-US" sz="2400" b="1" i="0" u="none" strike="noStrike" cap="none" dirty="0">
                <a:solidFill>
                  <a:schemeClr val="dk1"/>
                </a:solidFill>
                <a:latin typeface="Times New Roman"/>
                <a:ea typeface="Times New Roman"/>
                <a:cs typeface="Times New Roman"/>
                <a:sym typeface="Times New Roman"/>
              </a:rPr>
              <a:t>) Bibliographical and Empirical sources</a:t>
            </a:r>
            <a:endParaRPr sz="2400" b="0" i="0" u="none" strike="noStrike" cap="none" dirty="0">
              <a:solidFill>
                <a:schemeClr val="dk1"/>
              </a:solidFill>
              <a:latin typeface="Times New Roman"/>
              <a:ea typeface="Times New Roman"/>
              <a:cs typeface="Times New Roman"/>
              <a:sym typeface="Times New Roman"/>
            </a:endParaRPr>
          </a:p>
          <a:p>
            <a:pPr marL="457200" marR="0" lvl="1" indent="0" algn="l" rtl="0">
              <a:lnSpc>
                <a:spcPct val="100000"/>
              </a:lnSpc>
              <a:spcBef>
                <a:spcPts val="5"/>
              </a:spcBef>
              <a:spcAft>
                <a:spcPts val="0"/>
              </a:spcAft>
              <a:buNone/>
            </a:pPr>
            <a:endParaRPr sz="2500" b="0" i="0" u="none" strike="noStrike" cap="none" dirty="0">
              <a:solidFill>
                <a:schemeClr val="dk1"/>
              </a:solidFill>
              <a:latin typeface="Times New Roman"/>
              <a:ea typeface="Times New Roman"/>
              <a:cs typeface="Times New Roman"/>
              <a:sym typeface="Times New Roman"/>
            </a:endParaRPr>
          </a:p>
          <a:p>
            <a:pPr marL="990600" marR="5080" lvl="2" indent="0" algn="l" rtl="0">
              <a:lnSpc>
                <a:spcPct val="10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2) Empirical source</a:t>
            </a:r>
            <a:endParaRPr sz="1400" b="0" i="0" u="none" strike="noStrike" cap="none" dirty="0">
              <a:solidFill>
                <a:srgbClr val="000000"/>
              </a:solidFill>
              <a:latin typeface="Arial"/>
              <a:ea typeface="Arial"/>
              <a:cs typeface="Arial"/>
              <a:sym typeface="Arial"/>
            </a:endParaRPr>
          </a:p>
          <a:p>
            <a:pPr marL="990600" marR="5080" lvl="2" indent="0" algn="l" rtl="0">
              <a:lnSpc>
                <a:spcPct val="100000"/>
              </a:lnSpc>
              <a:spcBef>
                <a:spcPts val="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1334135" marR="5080" lvl="2" indent="-343535" algn="l" rtl="0">
              <a:lnSpc>
                <a:spcPct val="100000"/>
              </a:lnSpc>
              <a:spcBef>
                <a:spcPts val="0"/>
              </a:spcBef>
              <a:spcAft>
                <a:spcPts val="0"/>
              </a:spcAft>
              <a:buClr>
                <a:schemeClr val="dk1"/>
              </a:buClr>
              <a:buSzPts val="2400"/>
              <a:buFont typeface="Courier New"/>
              <a:buChar char="o"/>
            </a:pPr>
            <a:r>
              <a:rPr lang="en-US" sz="2400" b="0" i="0" u="none" strike="noStrike" cap="none" dirty="0">
                <a:solidFill>
                  <a:schemeClr val="dk1"/>
                </a:solidFill>
                <a:latin typeface="Times New Roman"/>
                <a:ea typeface="Times New Roman"/>
                <a:cs typeface="Times New Roman"/>
                <a:sym typeface="Times New Roman"/>
              </a:rPr>
              <a:t>Experience serves as the foundation of data.</a:t>
            </a:r>
            <a:endParaRPr sz="1400" b="0" i="0" u="none" strike="noStrike" cap="none" dirty="0">
              <a:solidFill>
                <a:srgbClr val="000000"/>
              </a:solidFill>
              <a:latin typeface="Arial"/>
              <a:ea typeface="Arial"/>
              <a:cs typeface="Arial"/>
              <a:sym typeface="Arial"/>
            </a:endParaRPr>
          </a:p>
          <a:p>
            <a:pPr marL="990600" marR="5080" lvl="2"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1334135" marR="5080" lvl="2" indent="-343535" algn="l" rtl="0">
              <a:lnSpc>
                <a:spcPct val="100000"/>
              </a:lnSpc>
              <a:spcBef>
                <a:spcPts val="0"/>
              </a:spcBef>
              <a:spcAft>
                <a:spcPts val="0"/>
              </a:spcAft>
              <a:buClr>
                <a:schemeClr val="dk1"/>
              </a:buClr>
              <a:buSzPts val="2400"/>
              <a:buFont typeface="Courier New"/>
              <a:buChar char="o"/>
            </a:pPr>
            <a:r>
              <a:rPr lang="en-US" sz="2400" b="0" i="0" u="none" strike="noStrike" cap="none" dirty="0">
                <a:solidFill>
                  <a:schemeClr val="dk1"/>
                </a:solidFill>
                <a:latin typeface="Times New Roman"/>
                <a:ea typeface="Times New Roman"/>
                <a:cs typeface="Times New Roman"/>
                <a:sym typeface="Times New Roman"/>
              </a:rPr>
              <a:t>Broadly this involves observation</a:t>
            </a:r>
            <a:endParaRPr sz="2400" b="0" i="0" u="none" strike="noStrike" cap="none" dirty="0">
              <a:solidFill>
                <a:schemeClr val="dk1"/>
              </a:solidFill>
              <a:latin typeface="Times New Roman"/>
              <a:ea typeface="Times New Roman"/>
              <a:cs typeface="Times New Roman"/>
              <a:sym typeface="Times New Roman"/>
            </a:endParaRPr>
          </a:p>
          <a:p>
            <a:pPr marL="914400" marR="0" lvl="2" indent="0" algn="l" rtl="0">
              <a:lnSpc>
                <a:spcPct val="100000"/>
              </a:lnSpc>
              <a:spcBef>
                <a:spcPts val="5"/>
              </a:spcBef>
              <a:spcAft>
                <a:spcPts val="0"/>
              </a:spcAft>
              <a:buNone/>
            </a:pPr>
            <a:endParaRPr sz="2500" b="0" i="0" u="none" strike="noStrike" cap="none" dirty="0">
              <a:solidFill>
                <a:schemeClr val="dk1"/>
              </a:solidFill>
              <a:latin typeface="Times New Roman"/>
              <a:ea typeface="Times New Roman"/>
              <a:cs typeface="Times New Roman"/>
              <a:sym typeface="Times New Roman"/>
            </a:endParaRPr>
          </a:p>
          <a:p>
            <a:pPr marL="1791970" marR="0" lvl="3" indent="-34417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Mostly used to extend research (after a review of past research) by gathering original data.</a:t>
            </a:r>
            <a:endParaRPr sz="2400" b="0" i="0" u="none" strike="noStrike" cap="none" dirty="0">
              <a:solidFill>
                <a:schemeClr val="dk1"/>
              </a:solidFill>
              <a:latin typeface="Times New Roman"/>
              <a:ea typeface="Times New Roman"/>
              <a:cs typeface="Times New Roman"/>
              <a:sym typeface="Times New Roman"/>
            </a:endParaRPr>
          </a:p>
        </p:txBody>
      </p:sp>
      <p:sp>
        <p:nvSpPr>
          <p:cNvPr id="329" name="Google Shape;329;p41"/>
          <p:cNvSpPr txBox="1">
            <a:spLocks noGrp="1"/>
          </p:cNvSpPr>
          <p:nvPr>
            <p:ph type="sldNum" idx="12"/>
          </p:nvPr>
        </p:nvSpPr>
        <p:spPr>
          <a:xfrm>
            <a:off x="9925558" y="6465214"/>
            <a:ext cx="231775" cy="19018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17</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aphicFrame>
        <p:nvGraphicFramePr>
          <p:cNvPr id="3" name="Diagram 2"/>
          <p:cNvGraphicFramePr/>
          <p:nvPr>
            <p:extLst>
              <p:ext uri="{D42A27DB-BD31-4B8C-83A1-F6EECF244321}">
                <p14:modId xmlns:p14="http://schemas.microsoft.com/office/powerpoint/2010/main" val="2057603618"/>
              </p:ext>
            </p:extLst>
          </p:nvPr>
        </p:nvGraphicFramePr>
        <p:xfrm>
          <a:off x="1956844" y="113302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652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Unit of Analysis or Research Unit  </a:t>
            </a:r>
            <a:endParaRPr/>
          </a:p>
        </p:txBody>
      </p:sp>
      <p:sp>
        <p:nvSpPr>
          <p:cNvPr id="336" name="Google Shape;336;p42"/>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t>The subject (the who or what) of study about which a researcher may generalise</a:t>
            </a:r>
            <a:endParaRPr/>
          </a:p>
          <a:p>
            <a:pPr marL="182880" lvl="0" indent="-182880" algn="l" rtl="0">
              <a:lnSpc>
                <a:spcPct val="90000"/>
              </a:lnSpc>
              <a:spcBef>
                <a:spcPts val="1200"/>
              </a:spcBef>
              <a:spcAft>
                <a:spcPts val="0"/>
              </a:spcAft>
              <a:buSzPts val="3200"/>
              <a:buChar char="●"/>
            </a:pPr>
            <a:r>
              <a:rPr lang="en-US" sz="3200"/>
              <a:t>E.q. schools, institute, communities, interest groups, voters etc. </a:t>
            </a:r>
            <a:endParaRPr/>
          </a:p>
          <a:p>
            <a:pPr marL="182880" lvl="0" indent="0" algn="l" rtl="0">
              <a:lnSpc>
                <a:spcPct val="90000"/>
              </a:lnSpc>
              <a:spcBef>
                <a:spcPts val="1200"/>
              </a:spcBef>
              <a:spcAft>
                <a:spcPts val="0"/>
              </a:spcAft>
              <a:buSzPts val="3200"/>
              <a:buNone/>
            </a:pPr>
            <a:endParaRPr sz="3200"/>
          </a:p>
        </p:txBody>
      </p:sp>
      <p:sp>
        <p:nvSpPr>
          <p:cNvPr id="337" name="Google Shape;337;p4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26"/>
          <p:cNvPicPr preferRelativeResize="0"/>
          <p:nvPr/>
        </p:nvPicPr>
        <p:blipFill rotWithShape="1">
          <a:blip r:embed="rId3">
            <a:alphaModFix/>
          </a:blip>
          <a:srcRect r="31667"/>
          <a:stretch/>
        </p:blipFill>
        <p:spPr>
          <a:xfrm>
            <a:off x="2447953" y="665013"/>
            <a:ext cx="7888572" cy="5691337"/>
          </a:xfrm>
          <a:prstGeom prst="rect">
            <a:avLst/>
          </a:prstGeom>
          <a:noFill/>
          <a:ln>
            <a:noFill/>
          </a:ln>
        </p:spPr>
      </p:pic>
      <p:sp>
        <p:nvSpPr>
          <p:cNvPr id="192" name="Google Shape;192;p26"/>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
        <p:nvSpPr>
          <p:cNvPr id="193" name="Google Shape;193;p26"/>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4" name="Google Shape;194;p26"/>
          <p:cNvSpPr txBox="1">
            <a:spLocks noGrp="1"/>
          </p:cNvSpPr>
          <p:nvPr>
            <p:ph type="title" idx="4294967295"/>
          </p:nvPr>
        </p:nvSpPr>
        <p:spPr>
          <a:xfrm>
            <a:off x="3" y="-52350"/>
            <a:ext cx="6556500" cy="567000"/>
          </a:xfrm>
          <a:prstGeom prst="rect">
            <a:avLst/>
          </a:prstGeom>
          <a:noFill/>
          <a:ln>
            <a:noFill/>
          </a:ln>
        </p:spPr>
        <p:txBody>
          <a:bodyPr spcFirstLastPara="1" wrap="square" lIns="0" tIns="12700" rIns="0" bIns="0" anchor="t" anchorCtr="0">
            <a:spAutoFit/>
          </a:bodyPr>
          <a:lstStyle/>
          <a:p>
            <a:pPr marL="457200" lvl="0" indent="-457200" algn="l" rtl="0">
              <a:lnSpc>
                <a:spcPct val="100000"/>
              </a:lnSpc>
              <a:spcBef>
                <a:spcPts val="0"/>
              </a:spcBef>
              <a:spcAft>
                <a:spcPts val="0"/>
              </a:spcAft>
              <a:buSzPts val="3600"/>
              <a:buAutoNum type="arabicPeriod"/>
            </a:pPr>
            <a:r>
              <a:rPr lang="en-US"/>
              <a:t>DIKW Pyramid &gt;&gt;</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Accessing Participants: Sampling in Primary Data Source</a:t>
            </a:r>
            <a:endParaRPr/>
          </a:p>
        </p:txBody>
      </p:sp>
      <p:sp>
        <p:nvSpPr>
          <p:cNvPr id="344" name="Google Shape;344;p4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t>Selection process used for identifying possible research unit /unit of analysis </a:t>
            </a:r>
            <a:endParaRPr/>
          </a:p>
          <a:p>
            <a:pPr marL="182880" lvl="0" indent="0" algn="l" rtl="0">
              <a:lnSpc>
                <a:spcPct val="90000"/>
              </a:lnSpc>
              <a:spcBef>
                <a:spcPts val="1200"/>
              </a:spcBef>
              <a:spcAft>
                <a:spcPts val="0"/>
              </a:spcAft>
              <a:buSzPts val="3200"/>
              <a:buNone/>
            </a:pPr>
            <a:endParaRPr sz="3200"/>
          </a:p>
        </p:txBody>
      </p:sp>
      <p:sp>
        <p:nvSpPr>
          <p:cNvPr id="345" name="Google Shape;345;p4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Universe </a:t>
            </a:r>
            <a:endParaRPr/>
          </a:p>
        </p:txBody>
      </p:sp>
      <p:sp>
        <p:nvSpPr>
          <p:cNvPr id="352" name="Google Shape;352;p4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150000"/>
              </a:lnSpc>
              <a:spcBef>
                <a:spcPts val="0"/>
              </a:spcBef>
              <a:spcAft>
                <a:spcPts val="0"/>
              </a:spcAft>
              <a:buSzPts val="3600"/>
              <a:buChar char="●"/>
            </a:pPr>
            <a:r>
              <a:rPr lang="en-US" sz="3600"/>
              <a:t>Everything (individuals, objects, events etc.) that have a designated set of specifications that a research/ study aims to pursue </a:t>
            </a:r>
            <a:endParaRPr/>
          </a:p>
        </p:txBody>
      </p:sp>
      <p:sp>
        <p:nvSpPr>
          <p:cNvPr id="353" name="Google Shape;353;p4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Population</a:t>
            </a:r>
            <a:endParaRPr/>
          </a:p>
        </p:txBody>
      </p:sp>
      <p:sp>
        <p:nvSpPr>
          <p:cNvPr id="360" name="Google Shape;360;p4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600"/>
              <a:buChar char="●"/>
            </a:pPr>
            <a:r>
              <a:rPr lang="en-US" sz="3600"/>
              <a:t>Well-defined group of people, objects, etc. </a:t>
            </a:r>
            <a:endParaRPr/>
          </a:p>
          <a:p>
            <a:pPr marL="182880" lvl="0" indent="0" algn="l" rtl="0">
              <a:lnSpc>
                <a:spcPct val="90000"/>
              </a:lnSpc>
              <a:spcBef>
                <a:spcPts val="1200"/>
              </a:spcBef>
              <a:spcAft>
                <a:spcPts val="0"/>
              </a:spcAft>
              <a:buSzPts val="3600"/>
              <a:buNone/>
            </a:pPr>
            <a:endParaRPr sz="3600"/>
          </a:p>
          <a:p>
            <a:pPr marL="182880" lvl="0" indent="-182880" algn="l" rtl="0">
              <a:lnSpc>
                <a:spcPct val="90000"/>
              </a:lnSpc>
              <a:spcBef>
                <a:spcPts val="1200"/>
              </a:spcBef>
              <a:spcAft>
                <a:spcPts val="0"/>
              </a:spcAft>
              <a:buSzPts val="3600"/>
              <a:buChar char="●"/>
            </a:pPr>
            <a:r>
              <a:rPr lang="en-US" sz="3600"/>
              <a:t>The population must be defined explicitly before a sample is taken </a:t>
            </a:r>
            <a:endParaRPr/>
          </a:p>
          <a:p>
            <a:pPr marL="182880" lvl="0" indent="-5078" algn="l" rtl="0">
              <a:lnSpc>
                <a:spcPct val="90000"/>
              </a:lnSpc>
              <a:spcBef>
                <a:spcPts val="1200"/>
              </a:spcBef>
              <a:spcAft>
                <a:spcPts val="0"/>
              </a:spcAft>
              <a:buSzPts val="2800"/>
              <a:buNone/>
            </a:pPr>
            <a:endParaRPr sz="2800"/>
          </a:p>
          <a:p>
            <a:pPr marL="182880" lvl="0" indent="-55878" algn="l" rtl="0">
              <a:lnSpc>
                <a:spcPct val="90000"/>
              </a:lnSpc>
              <a:spcBef>
                <a:spcPts val="1200"/>
              </a:spcBef>
              <a:spcAft>
                <a:spcPts val="0"/>
              </a:spcAft>
              <a:buSzPts val="2000"/>
              <a:buNone/>
            </a:pPr>
            <a:endParaRPr/>
          </a:p>
        </p:txBody>
      </p:sp>
      <p:sp>
        <p:nvSpPr>
          <p:cNvPr id="361" name="Google Shape;361;p4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Why we need sampling?</a:t>
            </a:r>
            <a:endParaRPr/>
          </a:p>
        </p:txBody>
      </p:sp>
      <p:sp>
        <p:nvSpPr>
          <p:cNvPr id="368" name="Google Shape;368;p4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t>To select unit of research</a:t>
            </a:r>
            <a:endParaRPr/>
          </a:p>
          <a:p>
            <a:pPr marL="182880" lvl="0" indent="-182880" algn="l" rtl="0">
              <a:lnSpc>
                <a:spcPct val="90000"/>
              </a:lnSpc>
              <a:spcBef>
                <a:spcPts val="1200"/>
              </a:spcBef>
              <a:spcAft>
                <a:spcPts val="0"/>
              </a:spcAft>
              <a:buSzPts val="3200"/>
              <a:buChar char="●"/>
            </a:pPr>
            <a:r>
              <a:rPr lang="en-US" sz="3200"/>
              <a:t>To generalize results to a population</a:t>
            </a:r>
            <a:endParaRPr/>
          </a:p>
          <a:p>
            <a:pPr marL="182880" lvl="0" indent="-182880" algn="l" rtl="0">
              <a:lnSpc>
                <a:spcPct val="90000"/>
              </a:lnSpc>
              <a:spcBef>
                <a:spcPts val="1200"/>
              </a:spcBef>
              <a:spcAft>
                <a:spcPts val="0"/>
              </a:spcAft>
              <a:buSzPts val="3200"/>
              <a:buChar char="●"/>
            </a:pPr>
            <a:r>
              <a:rPr lang="en-US" sz="3200"/>
              <a:t>Obviously we can’t go to everyone and ask </a:t>
            </a:r>
            <a:endParaRPr/>
          </a:p>
          <a:p>
            <a:pPr marL="0" lvl="0" indent="0" algn="l" rtl="0">
              <a:lnSpc>
                <a:spcPct val="90000"/>
              </a:lnSpc>
              <a:spcBef>
                <a:spcPts val="1200"/>
              </a:spcBef>
              <a:spcAft>
                <a:spcPts val="0"/>
              </a:spcAft>
              <a:buSzPts val="2000"/>
              <a:buNone/>
            </a:pPr>
            <a:endParaRPr/>
          </a:p>
        </p:txBody>
      </p:sp>
      <p:sp>
        <p:nvSpPr>
          <p:cNvPr id="369" name="Google Shape;369;p4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pic>
        <p:nvPicPr>
          <p:cNvPr id="376" name="Google Shape;376;p47"/>
          <p:cNvPicPr preferRelativeResize="0">
            <a:picLocks noGrp="1"/>
          </p:cNvPicPr>
          <p:nvPr>
            <p:ph type="body" idx="4294967295"/>
          </p:nvPr>
        </p:nvPicPr>
        <p:blipFill rotWithShape="1">
          <a:blip r:embed="rId3">
            <a:alphaModFix/>
          </a:blip>
          <a:srcRect/>
          <a:stretch/>
        </p:blipFill>
        <p:spPr>
          <a:xfrm>
            <a:off x="0" y="457200"/>
            <a:ext cx="9228138" cy="56832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8"/>
          <p:cNvSpPr txBox="1">
            <a:spLocks noGrp="1"/>
          </p:cNvSpPr>
          <p:nvPr>
            <p:ph type="title"/>
          </p:nvPr>
        </p:nvSpPr>
        <p:spPr>
          <a:xfrm>
            <a:off x="457200" y="1553497"/>
            <a:ext cx="1858297"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 Sample </a:t>
            </a:r>
            <a:endParaRPr/>
          </a:p>
        </p:txBody>
      </p:sp>
      <p:sp>
        <p:nvSpPr>
          <p:cNvPr id="383" name="Google Shape;383;p48"/>
          <p:cNvSpPr txBox="1">
            <a:spLocks noGrp="1"/>
          </p:cNvSpPr>
          <p:nvPr>
            <p:ph type="body" idx="1"/>
          </p:nvPr>
        </p:nvSpPr>
        <p:spPr>
          <a:xfrm>
            <a:off x="3495368" y="774290"/>
            <a:ext cx="8183563" cy="495300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b="1"/>
              <a:t>Sample</a:t>
            </a:r>
            <a:r>
              <a:rPr lang="en-US" sz="3200"/>
              <a:t> </a:t>
            </a:r>
            <a:endParaRPr/>
          </a:p>
          <a:p>
            <a:pPr marL="685800" lvl="1" indent="-203200" algn="l" rtl="0">
              <a:lnSpc>
                <a:spcPct val="90000"/>
              </a:lnSpc>
              <a:spcBef>
                <a:spcPts val="250"/>
              </a:spcBef>
              <a:spcAft>
                <a:spcPts val="0"/>
              </a:spcAft>
              <a:buSzPts val="3200"/>
              <a:buChar char="●"/>
            </a:pPr>
            <a:r>
              <a:rPr lang="en-US" sz="3200"/>
              <a:t>A group/ segment/ portion of the population (people/objects etc.)</a:t>
            </a:r>
            <a:endParaRPr/>
          </a:p>
          <a:p>
            <a:pPr marL="457200" lvl="1" indent="0" algn="l" rtl="0">
              <a:lnSpc>
                <a:spcPct val="90000"/>
              </a:lnSpc>
              <a:spcBef>
                <a:spcPts val="500"/>
              </a:spcBef>
              <a:spcAft>
                <a:spcPts val="0"/>
              </a:spcAft>
              <a:buSzPts val="3200"/>
              <a:buNone/>
            </a:pPr>
            <a:endParaRPr sz="3200"/>
          </a:p>
          <a:p>
            <a:pPr marL="182880" lvl="0" indent="-182880" algn="l" rtl="0">
              <a:lnSpc>
                <a:spcPct val="90000"/>
              </a:lnSpc>
              <a:spcBef>
                <a:spcPts val="1450"/>
              </a:spcBef>
              <a:spcAft>
                <a:spcPts val="0"/>
              </a:spcAft>
              <a:buSzPts val="3200"/>
              <a:buChar char="●"/>
            </a:pPr>
            <a:r>
              <a:rPr lang="en-US" sz="3200" b="1"/>
              <a:t>Representative sample </a:t>
            </a:r>
            <a:endParaRPr/>
          </a:p>
          <a:p>
            <a:pPr marL="685800" lvl="1" indent="-203200" algn="l" rtl="0">
              <a:lnSpc>
                <a:spcPct val="90000"/>
              </a:lnSpc>
              <a:spcBef>
                <a:spcPts val="250"/>
              </a:spcBef>
              <a:spcAft>
                <a:spcPts val="0"/>
              </a:spcAft>
              <a:buSzPts val="3200"/>
              <a:buChar char="●"/>
            </a:pPr>
            <a:r>
              <a:rPr lang="en-US" sz="3200"/>
              <a:t>A sample that represents the characteristics of a population accurately </a:t>
            </a:r>
            <a:endParaRPr/>
          </a:p>
          <a:p>
            <a:pPr marL="182880" lvl="0" indent="0" algn="l" rtl="0">
              <a:lnSpc>
                <a:spcPct val="90000"/>
              </a:lnSpc>
              <a:spcBef>
                <a:spcPts val="1450"/>
              </a:spcBef>
              <a:spcAft>
                <a:spcPts val="0"/>
              </a:spcAft>
              <a:buSzPts val="3200"/>
              <a:buNone/>
            </a:pPr>
            <a:endParaRPr sz="3200"/>
          </a:p>
        </p:txBody>
      </p:sp>
      <p:sp>
        <p:nvSpPr>
          <p:cNvPr id="384" name="Google Shape;384;p4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pic>
        <p:nvPicPr>
          <p:cNvPr id="390" name="Google Shape;390;p49"/>
          <p:cNvPicPr preferRelativeResize="0"/>
          <p:nvPr/>
        </p:nvPicPr>
        <p:blipFill rotWithShape="1">
          <a:blip r:embed="rId3">
            <a:alphaModFix/>
          </a:blip>
          <a:srcRect/>
          <a:stretch/>
        </p:blipFill>
        <p:spPr>
          <a:xfrm>
            <a:off x="368968" y="228600"/>
            <a:ext cx="11164271" cy="647700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1"/>
          <p:cNvSpPr txBox="1">
            <a:spLocks noGrp="1"/>
          </p:cNvSpPr>
          <p:nvPr>
            <p:ph type="title"/>
          </p:nvPr>
        </p:nvSpPr>
        <p:spPr>
          <a:xfrm>
            <a:off x="454742" y="2086896"/>
            <a:ext cx="2716161" cy="21901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Sampling Frame </a:t>
            </a:r>
            <a:endParaRPr/>
          </a:p>
        </p:txBody>
      </p:sp>
      <p:sp>
        <p:nvSpPr>
          <p:cNvPr id="405" name="Google Shape;405;p51"/>
          <p:cNvSpPr txBox="1">
            <a:spLocks noGrp="1"/>
          </p:cNvSpPr>
          <p:nvPr>
            <p:ph type="body" idx="1"/>
          </p:nvPr>
        </p:nvSpPr>
        <p:spPr>
          <a:xfrm>
            <a:off x="3965524" y="336884"/>
            <a:ext cx="7772400" cy="601946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200"/>
              <a:buNone/>
            </a:pPr>
            <a:endParaRPr sz="3200"/>
          </a:p>
          <a:p>
            <a:pPr marL="0" lvl="0" indent="0" algn="l" rtl="0">
              <a:lnSpc>
                <a:spcPct val="90000"/>
              </a:lnSpc>
              <a:spcBef>
                <a:spcPts val="1200"/>
              </a:spcBef>
              <a:spcAft>
                <a:spcPts val="0"/>
              </a:spcAft>
              <a:buSzPts val="3200"/>
              <a:buNone/>
            </a:pPr>
            <a:endParaRPr sz="3200"/>
          </a:p>
          <a:p>
            <a:pPr marL="0" lvl="0" indent="0" algn="l" rtl="0">
              <a:lnSpc>
                <a:spcPct val="90000"/>
              </a:lnSpc>
              <a:spcBef>
                <a:spcPts val="1200"/>
              </a:spcBef>
              <a:spcAft>
                <a:spcPts val="0"/>
              </a:spcAft>
              <a:buSzPts val="3200"/>
              <a:buNone/>
            </a:pPr>
            <a:endParaRPr sz="3200"/>
          </a:p>
          <a:p>
            <a:pPr marL="0" lvl="0" indent="0" algn="l" rtl="0">
              <a:lnSpc>
                <a:spcPct val="90000"/>
              </a:lnSpc>
              <a:spcBef>
                <a:spcPts val="1200"/>
              </a:spcBef>
              <a:spcAft>
                <a:spcPts val="0"/>
              </a:spcAft>
              <a:buSzPts val="3200"/>
              <a:buNone/>
            </a:pPr>
            <a:endParaRPr sz="3200"/>
          </a:p>
          <a:p>
            <a:pPr marL="0" lvl="0" indent="0" algn="l" rtl="0">
              <a:lnSpc>
                <a:spcPct val="90000"/>
              </a:lnSpc>
              <a:spcBef>
                <a:spcPts val="1200"/>
              </a:spcBef>
              <a:spcAft>
                <a:spcPts val="0"/>
              </a:spcAft>
              <a:buSzPts val="3200"/>
              <a:buNone/>
            </a:pPr>
            <a:r>
              <a:rPr lang="en-US" sz="3200"/>
              <a:t>All the units in the population from which the sample will be selected </a:t>
            </a:r>
            <a:endParaRPr/>
          </a:p>
          <a:p>
            <a:pPr marL="182880" lvl="0" indent="-182880" algn="l" rtl="0">
              <a:lnSpc>
                <a:spcPct val="90000"/>
              </a:lnSpc>
              <a:spcBef>
                <a:spcPts val="1200"/>
              </a:spcBef>
              <a:spcAft>
                <a:spcPts val="0"/>
              </a:spcAft>
              <a:buSzPts val="3200"/>
              <a:buChar char="●"/>
            </a:pPr>
            <a:r>
              <a:rPr lang="en-US" sz="3200"/>
              <a:t>Examples </a:t>
            </a:r>
            <a:endParaRPr/>
          </a:p>
          <a:p>
            <a:pPr marL="685800" lvl="1" indent="-203200" algn="l" rtl="0">
              <a:lnSpc>
                <a:spcPct val="90000"/>
              </a:lnSpc>
              <a:spcBef>
                <a:spcPts val="250"/>
              </a:spcBef>
              <a:spcAft>
                <a:spcPts val="0"/>
              </a:spcAft>
              <a:buSzPts val="3200"/>
              <a:buChar char="●"/>
            </a:pPr>
            <a:r>
              <a:rPr lang="en-US" sz="3200"/>
              <a:t>Telephone directory</a:t>
            </a:r>
            <a:endParaRPr/>
          </a:p>
          <a:p>
            <a:pPr marL="685800" lvl="1" indent="-203200" algn="l" rtl="0">
              <a:lnSpc>
                <a:spcPct val="90000"/>
              </a:lnSpc>
              <a:spcBef>
                <a:spcPts val="500"/>
              </a:spcBef>
              <a:spcAft>
                <a:spcPts val="0"/>
              </a:spcAft>
              <a:buSzPts val="3200"/>
              <a:buChar char="●"/>
            </a:pPr>
            <a:r>
              <a:rPr lang="en-US" sz="3200"/>
              <a:t>Elementary schools</a:t>
            </a:r>
            <a:endParaRPr/>
          </a:p>
          <a:p>
            <a:pPr marL="685800" lvl="1" indent="-203200" algn="l" rtl="0">
              <a:lnSpc>
                <a:spcPct val="90000"/>
              </a:lnSpc>
              <a:spcBef>
                <a:spcPts val="500"/>
              </a:spcBef>
              <a:spcAft>
                <a:spcPts val="0"/>
              </a:spcAft>
              <a:buSzPts val="3200"/>
              <a:buChar char="●"/>
            </a:pPr>
            <a:r>
              <a:rPr lang="en-US" sz="3200"/>
              <a:t>University students, faculties</a:t>
            </a:r>
            <a:endParaRPr/>
          </a:p>
          <a:p>
            <a:pPr marL="685800" lvl="1" indent="-203200" algn="l" rtl="0">
              <a:lnSpc>
                <a:spcPct val="90000"/>
              </a:lnSpc>
              <a:spcBef>
                <a:spcPts val="500"/>
              </a:spcBef>
              <a:spcAft>
                <a:spcPts val="0"/>
              </a:spcAft>
              <a:buSzPts val="3200"/>
              <a:buChar char="●"/>
            </a:pPr>
            <a:r>
              <a:rPr lang="en-US" sz="3200"/>
              <a:t>Members  of a club</a:t>
            </a:r>
            <a:endParaRPr/>
          </a:p>
          <a:p>
            <a:pPr marL="685800" lvl="1" indent="-203200" algn="l" rtl="0">
              <a:lnSpc>
                <a:spcPct val="90000"/>
              </a:lnSpc>
              <a:spcBef>
                <a:spcPts val="500"/>
              </a:spcBef>
              <a:spcAft>
                <a:spcPts val="0"/>
              </a:spcAft>
              <a:buSzPts val="3200"/>
              <a:buChar char="●"/>
            </a:pPr>
            <a:r>
              <a:rPr lang="en-US" sz="3200"/>
              <a:t>Social service organizations</a:t>
            </a:r>
            <a:endParaRPr/>
          </a:p>
          <a:p>
            <a:pPr marL="685800" lvl="1" indent="-203200" algn="l" rtl="0">
              <a:lnSpc>
                <a:spcPct val="90000"/>
              </a:lnSpc>
              <a:spcBef>
                <a:spcPts val="500"/>
              </a:spcBef>
              <a:spcAft>
                <a:spcPts val="0"/>
              </a:spcAft>
              <a:buSzPts val="3200"/>
              <a:buChar char="●"/>
            </a:pPr>
            <a:r>
              <a:rPr lang="en-US" sz="3200"/>
              <a:t>Political party </a:t>
            </a:r>
            <a:endParaRPr/>
          </a:p>
          <a:p>
            <a:pPr marL="685800" lvl="1" indent="-203200" algn="l" rtl="0">
              <a:lnSpc>
                <a:spcPct val="90000"/>
              </a:lnSpc>
              <a:spcBef>
                <a:spcPts val="500"/>
              </a:spcBef>
              <a:spcAft>
                <a:spcPts val="0"/>
              </a:spcAft>
              <a:buSzPts val="3200"/>
              <a:buChar char="●"/>
            </a:pPr>
            <a:r>
              <a:rPr lang="en-US" sz="3200"/>
              <a:t>Census data </a:t>
            </a:r>
            <a:endParaRPr/>
          </a:p>
          <a:p>
            <a:pPr marL="182880" lvl="0" indent="0" algn="l" rtl="0">
              <a:lnSpc>
                <a:spcPct val="90000"/>
              </a:lnSpc>
              <a:spcBef>
                <a:spcPts val="1450"/>
              </a:spcBef>
              <a:spcAft>
                <a:spcPts val="0"/>
              </a:spcAft>
              <a:buSzPts val="3200"/>
              <a:buNone/>
            </a:pPr>
            <a:endParaRPr sz="3200"/>
          </a:p>
          <a:p>
            <a:pPr marL="182880" lvl="0" indent="0" algn="l" rtl="0">
              <a:lnSpc>
                <a:spcPct val="90000"/>
              </a:lnSpc>
              <a:spcBef>
                <a:spcPts val="1200"/>
              </a:spcBef>
              <a:spcAft>
                <a:spcPts val="0"/>
              </a:spcAft>
              <a:buSzPts val="3200"/>
              <a:buNone/>
            </a:pPr>
            <a:endParaRPr sz="3200" b="1" i="1"/>
          </a:p>
          <a:p>
            <a:pPr marL="182880" lvl="0" indent="0" algn="l" rtl="0">
              <a:lnSpc>
                <a:spcPct val="90000"/>
              </a:lnSpc>
              <a:spcBef>
                <a:spcPts val="1200"/>
              </a:spcBef>
              <a:spcAft>
                <a:spcPts val="0"/>
              </a:spcAft>
              <a:buSzPts val="3200"/>
              <a:buNone/>
            </a:pPr>
            <a:endParaRPr sz="3200"/>
          </a:p>
          <a:p>
            <a:pPr marL="182880" lvl="0" indent="0" algn="l" rtl="0">
              <a:lnSpc>
                <a:spcPct val="90000"/>
              </a:lnSpc>
              <a:spcBef>
                <a:spcPts val="1200"/>
              </a:spcBef>
              <a:spcAft>
                <a:spcPts val="0"/>
              </a:spcAft>
              <a:buSzPts val="3200"/>
              <a:buNone/>
            </a:pPr>
            <a:endParaRPr sz="3200"/>
          </a:p>
        </p:txBody>
      </p:sp>
      <p:sp>
        <p:nvSpPr>
          <p:cNvPr id="406" name="Google Shape;406;p5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Sample Size </a:t>
            </a:r>
            <a:endParaRPr/>
          </a:p>
        </p:txBody>
      </p:sp>
      <p:sp>
        <p:nvSpPr>
          <p:cNvPr id="397" name="Google Shape;397;p5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600"/>
              <a:buChar char="●"/>
            </a:pPr>
            <a:r>
              <a:rPr lang="en-US" sz="3600"/>
              <a:t>Number of the individuals/ objects/ units </a:t>
            </a:r>
            <a:endParaRPr/>
          </a:p>
          <a:p>
            <a:pPr marL="182880" lvl="0" indent="-182880" algn="l" rtl="0">
              <a:lnSpc>
                <a:spcPct val="90000"/>
              </a:lnSpc>
              <a:spcBef>
                <a:spcPts val="1200"/>
              </a:spcBef>
              <a:spcAft>
                <a:spcPts val="0"/>
              </a:spcAft>
              <a:buSzPts val="3600"/>
              <a:buChar char="●"/>
            </a:pPr>
            <a:r>
              <a:rPr lang="en-US" sz="3600"/>
              <a:t>Statistically derived from the population in case of quantitative research </a:t>
            </a:r>
            <a:endParaRPr/>
          </a:p>
          <a:p>
            <a:pPr marL="182880" lvl="0" indent="-182880" algn="l" rtl="0">
              <a:lnSpc>
                <a:spcPct val="90000"/>
              </a:lnSpc>
              <a:spcBef>
                <a:spcPts val="1200"/>
              </a:spcBef>
              <a:spcAft>
                <a:spcPts val="0"/>
              </a:spcAft>
              <a:buSzPts val="3600"/>
              <a:buChar char="●"/>
            </a:pPr>
            <a:r>
              <a:rPr lang="en-US" sz="3600"/>
              <a:t>Not predetermined for qualitative research</a:t>
            </a:r>
            <a:endParaRPr/>
          </a:p>
        </p:txBody>
      </p:sp>
      <p:sp>
        <p:nvSpPr>
          <p:cNvPr id="398" name="Google Shape;398;p5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graphicFrame>
        <p:nvGraphicFramePr>
          <p:cNvPr id="3" name="Diagram 2"/>
          <p:cNvGraphicFramePr/>
          <p:nvPr>
            <p:extLst>
              <p:ext uri="{D42A27DB-BD31-4B8C-83A1-F6EECF244321}">
                <p14:modId xmlns:p14="http://schemas.microsoft.com/office/powerpoint/2010/main" val="3489664099"/>
              </p:ext>
            </p:extLst>
          </p:nvPr>
        </p:nvGraphicFramePr>
        <p:xfrm>
          <a:off x="1956844" y="113302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6889315" y="2868460"/>
            <a:ext cx="1565753" cy="13778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674273" y="2354894"/>
            <a:ext cx="1240077" cy="10020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01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0" name="Google Shape;200;p27"/>
          <p:cNvGrpSpPr/>
          <p:nvPr/>
        </p:nvGrpSpPr>
        <p:grpSpPr>
          <a:xfrm>
            <a:off x="843334" y="595990"/>
            <a:ext cx="10505331" cy="5563050"/>
            <a:chOff x="5134" y="17921"/>
            <a:chExt cx="10505331" cy="5563050"/>
          </a:xfrm>
        </p:grpSpPr>
        <p:sp>
          <p:nvSpPr>
            <p:cNvPr id="201" name="Google Shape;201;p27"/>
            <p:cNvSpPr/>
            <p:nvPr/>
          </p:nvSpPr>
          <p:spPr>
            <a:xfrm>
              <a:off x="4780284" y="2799447"/>
              <a:ext cx="955030" cy="2053314"/>
            </a:xfrm>
            <a:custGeom>
              <a:avLst/>
              <a:gdLst/>
              <a:ahLst/>
              <a:cxnLst/>
              <a:rect l="l" t="t" r="r" b="b"/>
              <a:pathLst>
                <a:path w="120000" h="120000" extrusionOk="0">
                  <a:moveTo>
                    <a:pt x="0" y="0"/>
                  </a:moveTo>
                  <a:lnTo>
                    <a:pt x="60000" y="0"/>
                  </a:lnTo>
                  <a:lnTo>
                    <a:pt x="60000" y="120000"/>
                  </a:lnTo>
                  <a:lnTo>
                    <a:pt x="120000" y="120000"/>
                  </a:lnTo>
                </a:path>
              </a:pathLst>
            </a:custGeom>
            <a:noFill/>
            <a:ln w="10775" cap="flat" cmpd="sng">
              <a:solidFill>
                <a:srgbClr val="2F93A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 name="Google Shape;202;p27"/>
            <p:cNvSpPr/>
            <p:nvPr/>
          </p:nvSpPr>
          <p:spPr>
            <a:xfrm>
              <a:off x="4780284" y="2753727"/>
              <a:ext cx="955030" cy="91440"/>
            </a:xfrm>
            <a:custGeom>
              <a:avLst/>
              <a:gdLst/>
              <a:ahLst/>
              <a:cxnLst/>
              <a:rect l="l" t="t" r="r" b="b"/>
              <a:pathLst>
                <a:path w="120000" h="120000" extrusionOk="0">
                  <a:moveTo>
                    <a:pt x="0" y="60000"/>
                  </a:moveTo>
                  <a:lnTo>
                    <a:pt x="120000" y="60000"/>
                  </a:lnTo>
                </a:path>
              </a:pathLst>
            </a:custGeom>
            <a:noFill/>
            <a:ln w="10775" cap="flat" cmpd="sng">
              <a:solidFill>
                <a:srgbClr val="2F93A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 name="Google Shape;203;p27"/>
            <p:cNvSpPr/>
            <p:nvPr/>
          </p:nvSpPr>
          <p:spPr>
            <a:xfrm>
              <a:off x="4780284" y="746132"/>
              <a:ext cx="955030" cy="2053314"/>
            </a:xfrm>
            <a:custGeom>
              <a:avLst/>
              <a:gdLst/>
              <a:ahLst/>
              <a:cxnLst/>
              <a:rect l="l" t="t" r="r" b="b"/>
              <a:pathLst>
                <a:path w="120000" h="120000" extrusionOk="0">
                  <a:moveTo>
                    <a:pt x="0" y="120000"/>
                  </a:moveTo>
                  <a:lnTo>
                    <a:pt x="60000" y="120000"/>
                  </a:lnTo>
                  <a:lnTo>
                    <a:pt x="60000" y="0"/>
                  </a:lnTo>
                  <a:lnTo>
                    <a:pt x="120000" y="0"/>
                  </a:lnTo>
                </a:path>
              </a:pathLst>
            </a:custGeom>
            <a:noFill/>
            <a:ln w="10775" cap="flat" cmpd="sng">
              <a:solidFill>
                <a:srgbClr val="2F93A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27"/>
            <p:cNvSpPr/>
            <p:nvPr/>
          </p:nvSpPr>
          <p:spPr>
            <a:xfrm>
              <a:off x="5134" y="2071236"/>
              <a:ext cx="4775150" cy="145642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7"/>
            <p:cNvSpPr txBox="1"/>
            <p:nvPr/>
          </p:nvSpPr>
          <p:spPr>
            <a:xfrm>
              <a:off x="5134" y="2071236"/>
              <a:ext cx="4775150" cy="145642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en-US" sz="4800" b="0" i="0" u="none" strike="noStrike" cap="none">
                  <a:solidFill>
                    <a:schemeClr val="dk1"/>
                  </a:solidFill>
                  <a:latin typeface="Corbel"/>
                  <a:ea typeface="Corbel"/>
                  <a:cs typeface="Corbel"/>
                  <a:sym typeface="Corbel"/>
                </a:rPr>
                <a:t>Data Sources </a:t>
              </a:r>
              <a:endParaRPr sz="4800" b="0" i="0" u="none" strike="noStrike" cap="none">
                <a:solidFill>
                  <a:schemeClr val="dk1"/>
                </a:solidFill>
                <a:latin typeface="Corbel"/>
                <a:ea typeface="Corbel"/>
                <a:cs typeface="Corbel"/>
                <a:sym typeface="Corbel"/>
              </a:endParaRPr>
            </a:p>
          </p:txBody>
        </p:sp>
        <p:sp>
          <p:nvSpPr>
            <p:cNvPr id="206" name="Google Shape;206;p27"/>
            <p:cNvSpPr/>
            <p:nvPr/>
          </p:nvSpPr>
          <p:spPr>
            <a:xfrm>
              <a:off x="5735315" y="17921"/>
              <a:ext cx="4775150" cy="145642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7"/>
            <p:cNvSpPr txBox="1"/>
            <p:nvPr/>
          </p:nvSpPr>
          <p:spPr>
            <a:xfrm>
              <a:off x="5735315" y="17921"/>
              <a:ext cx="4775150" cy="145642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en-US" sz="4800" b="0" i="0" u="none" strike="noStrike" cap="none">
                  <a:solidFill>
                    <a:schemeClr val="dk1"/>
                  </a:solidFill>
                  <a:latin typeface="Corbel"/>
                  <a:ea typeface="Corbel"/>
                  <a:cs typeface="Corbel"/>
                  <a:sym typeface="Corbel"/>
                </a:rPr>
                <a:t>Primary </a:t>
              </a:r>
              <a:endParaRPr sz="4800" b="0" i="0" u="none" strike="noStrike" cap="none">
                <a:solidFill>
                  <a:schemeClr val="dk1"/>
                </a:solidFill>
                <a:latin typeface="Corbel"/>
                <a:ea typeface="Corbel"/>
                <a:cs typeface="Corbel"/>
                <a:sym typeface="Corbel"/>
              </a:endParaRPr>
            </a:p>
          </p:txBody>
        </p:sp>
        <p:sp>
          <p:nvSpPr>
            <p:cNvPr id="208" name="Google Shape;208;p27"/>
            <p:cNvSpPr/>
            <p:nvPr/>
          </p:nvSpPr>
          <p:spPr>
            <a:xfrm>
              <a:off x="5735315" y="2071236"/>
              <a:ext cx="4775150" cy="145642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7"/>
            <p:cNvSpPr txBox="1"/>
            <p:nvPr/>
          </p:nvSpPr>
          <p:spPr>
            <a:xfrm>
              <a:off x="5735315" y="2071236"/>
              <a:ext cx="4775150" cy="145642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en-US" sz="4800" b="0" i="0" u="none" strike="noStrike" cap="none">
                  <a:solidFill>
                    <a:schemeClr val="dk1"/>
                  </a:solidFill>
                  <a:latin typeface="Corbel"/>
                  <a:ea typeface="Corbel"/>
                  <a:cs typeface="Corbel"/>
                  <a:sym typeface="Corbel"/>
                </a:rPr>
                <a:t>Secondary </a:t>
              </a:r>
              <a:endParaRPr sz="4800" b="0" i="0" u="none" strike="noStrike" cap="none">
                <a:solidFill>
                  <a:schemeClr val="dk1"/>
                </a:solidFill>
                <a:latin typeface="Corbel"/>
                <a:ea typeface="Corbel"/>
                <a:cs typeface="Corbel"/>
                <a:sym typeface="Corbel"/>
              </a:endParaRPr>
            </a:p>
          </p:txBody>
        </p:sp>
        <p:sp>
          <p:nvSpPr>
            <p:cNvPr id="210" name="Google Shape;210;p27"/>
            <p:cNvSpPr/>
            <p:nvPr/>
          </p:nvSpPr>
          <p:spPr>
            <a:xfrm>
              <a:off x="5735315" y="4124551"/>
              <a:ext cx="4775150" cy="145642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7"/>
            <p:cNvSpPr txBox="1"/>
            <p:nvPr/>
          </p:nvSpPr>
          <p:spPr>
            <a:xfrm>
              <a:off x="5735315" y="4124551"/>
              <a:ext cx="4775150" cy="1456420"/>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4800"/>
                <a:buFont typeface="Arial"/>
                <a:buNone/>
              </a:pPr>
              <a:r>
                <a:rPr lang="en-US" sz="4800" b="0" i="0" u="none" strike="noStrike" cap="none">
                  <a:solidFill>
                    <a:schemeClr val="dk1"/>
                  </a:solidFill>
                  <a:latin typeface="Corbel"/>
                  <a:ea typeface="Corbel"/>
                  <a:cs typeface="Corbel"/>
                  <a:sym typeface="Corbel"/>
                </a:rPr>
                <a:t>Tertiary </a:t>
              </a:r>
              <a:endParaRPr sz="4800" b="0" i="0" u="none" strike="noStrike" cap="none">
                <a:solidFill>
                  <a:schemeClr val="dk1"/>
                </a:solidFill>
                <a:latin typeface="Corbel"/>
                <a:ea typeface="Corbel"/>
                <a:cs typeface="Corbel"/>
                <a:sym typeface="Corbel"/>
              </a:endParaRPr>
            </a:p>
          </p:txBody>
        </p:sp>
      </p:grpSp>
      <p:sp>
        <p:nvSpPr>
          <p:cNvPr id="212" name="Google Shape;212;p2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dirty="0" smtClean="0"/>
              <a:t>Sample</a:t>
            </a:r>
            <a:endParaRPr dirty="0"/>
          </a:p>
        </p:txBody>
      </p:sp>
      <p:sp>
        <p:nvSpPr>
          <p:cNvPr id="397" name="Google Shape;397;p50"/>
          <p:cNvSpPr txBox="1">
            <a:spLocks noGrp="1"/>
          </p:cNvSpPr>
          <p:nvPr>
            <p:ph type="body" idx="1"/>
          </p:nvPr>
        </p:nvSpPr>
        <p:spPr>
          <a:prstGeom prst="rect">
            <a:avLst/>
          </a:prstGeom>
          <a:noFill/>
          <a:ln>
            <a:noFill/>
          </a:ln>
        </p:spPr>
        <p:txBody>
          <a:bodyPr spcFirstLastPara="1" wrap="square" lIns="91425" tIns="45700" rIns="91425" bIns="45700" anchor="ctr" anchorCtr="0">
            <a:normAutofit fontScale="92500" lnSpcReduction="20000"/>
          </a:bodyPr>
          <a:lstStyle/>
          <a:p>
            <a:pPr marL="0" indent="0" algn="ctr">
              <a:buNone/>
            </a:pPr>
            <a:r>
              <a:rPr lang="en-US" sz="6000" b="1" dirty="0"/>
              <a:t>Universe</a:t>
            </a:r>
          </a:p>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3600" dirty="0"/>
              <a:t>Population</a:t>
            </a:r>
          </a:p>
          <a:p>
            <a:pPr marL="0" indent="0" algn="ctr">
              <a:buNone/>
            </a:pPr>
            <a:endParaRPr lang="en-US" sz="3600" dirty="0"/>
          </a:p>
          <a:p>
            <a:pPr marL="0" indent="0" algn="ctr">
              <a:buNone/>
            </a:pPr>
            <a:endParaRPr lang="en-US" sz="3600" dirty="0"/>
          </a:p>
          <a:p>
            <a:pPr marL="0" indent="0" algn="ctr">
              <a:buNone/>
            </a:pPr>
            <a:endParaRPr lang="en-US" sz="3600" dirty="0"/>
          </a:p>
          <a:p>
            <a:pPr marL="0" indent="0" algn="ctr">
              <a:buNone/>
            </a:pPr>
            <a:r>
              <a:rPr lang="en-US" sz="2800" dirty="0"/>
              <a:t>Sample</a:t>
            </a:r>
          </a:p>
        </p:txBody>
      </p:sp>
      <p:sp>
        <p:nvSpPr>
          <p:cNvPr id="2" name="Text Placeholder 1"/>
          <p:cNvSpPr>
            <a:spLocks noGrp="1"/>
          </p:cNvSpPr>
          <p:nvPr>
            <p:ph type="body" idx="2"/>
          </p:nvPr>
        </p:nvSpPr>
        <p:spPr/>
        <p:txBody>
          <a:bodyPr/>
          <a:lstStyle/>
          <a:p>
            <a:pPr marL="0" indent="0" algn="ctr">
              <a:buNone/>
            </a:pPr>
            <a:r>
              <a:rPr lang="en-US" dirty="0" smtClean="0"/>
              <a:t>Target </a:t>
            </a:r>
            <a:r>
              <a:rPr lang="en-US" dirty="0"/>
              <a:t>Population</a:t>
            </a:r>
          </a:p>
          <a:p>
            <a:pPr marL="0" indent="0" algn="ctr">
              <a:buNone/>
            </a:pPr>
            <a:endParaRPr lang="en-US" dirty="0"/>
          </a:p>
          <a:p>
            <a:pPr marL="0" indent="0" algn="ctr">
              <a:buNone/>
            </a:pPr>
            <a:r>
              <a:rPr lang="en-US" dirty="0"/>
              <a:t>Study population</a:t>
            </a:r>
          </a:p>
          <a:p>
            <a:pPr marL="0" indent="0" algn="ctr">
              <a:buNone/>
            </a:pPr>
            <a:endParaRPr lang="en-US" dirty="0"/>
          </a:p>
          <a:p>
            <a:pPr marL="0" indent="0" algn="ctr">
              <a:buNone/>
            </a:pPr>
            <a:r>
              <a:rPr lang="en-US" dirty="0"/>
              <a:t>Sampling frame</a:t>
            </a:r>
          </a:p>
          <a:p>
            <a:pPr marL="0" indent="0" algn="ctr">
              <a:buNone/>
            </a:pPr>
            <a:endParaRPr lang="en-US" dirty="0"/>
          </a:p>
          <a:p>
            <a:pPr marL="0" indent="0" algn="ctr">
              <a:buNone/>
            </a:pPr>
            <a:r>
              <a:rPr lang="en-US" dirty="0"/>
              <a:t>Sample</a:t>
            </a:r>
          </a:p>
          <a:p>
            <a:endParaRPr lang="en-US" dirty="0"/>
          </a:p>
        </p:txBody>
      </p:sp>
      <p:sp>
        <p:nvSpPr>
          <p:cNvPr id="398" name="Google Shape;398;p5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dirty="0"/>
          </a:p>
        </p:txBody>
      </p:sp>
      <p:sp>
        <p:nvSpPr>
          <p:cNvPr id="3" name="Down Arrow 2"/>
          <p:cNvSpPr/>
          <p:nvPr/>
        </p:nvSpPr>
        <p:spPr>
          <a:xfrm>
            <a:off x="5373666" y="1954060"/>
            <a:ext cx="501041" cy="11899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5473874" y="3970751"/>
            <a:ext cx="400833" cy="1265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9432099" y="2229633"/>
            <a:ext cx="300624" cy="3194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9432099" y="3144033"/>
            <a:ext cx="300624" cy="3194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9407047" y="3992671"/>
            <a:ext cx="300624" cy="3194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a:off x="6676373" y="3303739"/>
            <a:ext cx="588723" cy="25333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Arrow 6"/>
          <p:cNvSpPr/>
          <p:nvPr/>
        </p:nvSpPr>
        <p:spPr>
          <a:xfrm>
            <a:off x="7265095" y="4445956"/>
            <a:ext cx="513567" cy="314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017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Sampling</a:t>
            </a:r>
            <a:endParaRPr lang="en-US" dirty="0"/>
          </a:p>
        </p:txBody>
      </p:sp>
      <p:sp>
        <p:nvSpPr>
          <p:cNvPr id="7" name="Text Placeholder 6"/>
          <p:cNvSpPr>
            <a:spLocks noGrp="1"/>
          </p:cNvSpPr>
          <p:nvPr>
            <p:ph type="body" idx="1"/>
          </p:nvPr>
        </p:nvSpPr>
        <p:spPr/>
        <p:txBody>
          <a:bodyPr/>
          <a:lstStyle/>
          <a:p>
            <a:r>
              <a:rPr lang="en-US" sz="3200" dirty="0"/>
              <a:t>The process of using </a:t>
            </a:r>
            <a:r>
              <a:rPr lang="en-US" sz="3200" u="sng" dirty="0"/>
              <a:t>small number of items from the population </a:t>
            </a:r>
            <a:r>
              <a:rPr lang="en-US" sz="3200" dirty="0"/>
              <a:t>in order to make conclusions for the entire population</a:t>
            </a:r>
          </a:p>
          <a:p>
            <a:r>
              <a:rPr lang="en-US" sz="3200" dirty="0"/>
              <a:t>Its useful over studying the entire population as it is </a:t>
            </a:r>
          </a:p>
          <a:p>
            <a:pPr marL="514350" indent="-514350">
              <a:buFont typeface="+mj-lt"/>
              <a:buAutoNum type="arabicPeriod"/>
            </a:pPr>
            <a:r>
              <a:rPr lang="en-US" sz="3200" dirty="0"/>
              <a:t>more practical</a:t>
            </a:r>
          </a:p>
          <a:p>
            <a:pPr marL="514350" indent="-514350">
              <a:buFont typeface="+mj-lt"/>
              <a:buAutoNum type="arabicPeriod"/>
            </a:pPr>
            <a:r>
              <a:rPr lang="en-US" sz="3200" dirty="0"/>
              <a:t>less time consuming</a:t>
            </a:r>
          </a:p>
          <a:p>
            <a:pPr marL="514350" indent="-514350">
              <a:buFont typeface="+mj-lt"/>
              <a:buAutoNum type="arabicPeriod"/>
            </a:pPr>
            <a:r>
              <a:rPr lang="en-US" sz="3200" dirty="0"/>
              <a:t>economically viable</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2356520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Types of Sampling </a:t>
            </a:r>
            <a:endParaRPr/>
          </a:p>
        </p:txBody>
      </p:sp>
      <p:sp>
        <p:nvSpPr>
          <p:cNvPr id="413" name="Google Shape;413;p52"/>
          <p:cNvSpPr txBox="1">
            <a:spLocks noGrp="1"/>
          </p:cNvSpPr>
          <p:nvPr>
            <p:ph type="body" idx="1"/>
          </p:nvPr>
        </p:nvSpPr>
        <p:spPr>
          <a:xfrm>
            <a:off x="3414532" y="856527"/>
            <a:ext cx="3928100" cy="97477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000"/>
              <a:buNone/>
            </a:pPr>
            <a:r>
              <a:rPr lang="en-US" sz="3000">
                <a:solidFill>
                  <a:schemeClr val="dk1"/>
                </a:solidFill>
              </a:rPr>
              <a:t>Probability Sampling</a:t>
            </a:r>
            <a:endParaRPr>
              <a:solidFill>
                <a:schemeClr val="dk1"/>
              </a:solidFill>
            </a:endParaRPr>
          </a:p>
        </p:txBody>
      </p:sp>
      <p:sp>
        <p:nvSpPr>
          <p:cNvPr id="414" name="Google Shape;414;p52"/>
          <p:cNvSpPr txBox="1">
            <a:spLocks noGrp="1"/>
          </p:cNvSpPr>
          <p:nvPr>
            <p:ph type="body" idx="2"/>
          </p:nvPr>
        </p:nvSpPr>
        <p:spPr>
          <a:xfrm>
            <a:off x="3629917" y="1831306"/>
            <a:ext cx="3798017" cy="4122990"/>
          </a:xfrm>
          <a:prstGeom prst="rect">
            <a:avLst/>
          </a:prstGeom>
          <a:noFill/>
          <a:ln>
            <a:noFill/>
          </a:ln>
        </p:spPr>
        <p:txBody>
          <a:bodyPr spcFirstLastPara="1" wrap="square" lIns="91425" tIns="45700" rIns="91425" bIns="45700" anchor="ctr" anchorCtr="0">
            <a:noAutofit/>
          </a:bodyPr>
          <a:lstStyle/>
          <a:p>
            <a:pPr marL="1017270" lvl="1" indent="-514350" algn="l" rtl="0">
              <a:lnSpc>
                <a:spcPct val="90000"/>
              </a:lnSpc>
              <a:spcBef>
                <a:spcPts val="0"/>
              </a:spcBef>
              <a:spcAft>
                <a:spcPts val="0"/>
              </a:spcAft>
              <a:buSzPts val="2800"/>
              <a:buFont typeface="+mj-lt"/>
              <a:buAutoNum type="arabicPeriod"/>
            </a:pPr>
            <a:r>
              <a:rPr lang="en-US" sz="2800" dirty="0">
                <a:solidFill>
                  <a:schemeClr val="dk1"/>
                </a:solidFill>
              </a:rPr>
              <a:t>Simple Random Sampling</a:t>
            </a:r>
            <a:endParaRPr dirty="0"/>
          </a:p>
          <a:p>
            <a:pPr marL="1017270" lvl="1" indent="-514350" algn="l" rtl="0">
              <a:lnSpc>
                <a:spcPct val="90000"/>
              </a:lnSpc>
              <a:spcBef>
                <a:spcPts val="500"/>
              </a:spcBef>
              <a:spcAft>
                <a:spcPts val="0"/>
              </a:spcAft>
              <a:buSzPts val="2800"/>
              <a:buFont typeface="+mj-lt"/>
              <a:buAutoNum type="arabicPeriod"/>
            </a:pPr>
            <a:r>
              <a:rPr lang="en-US" sz="2800" dirty="0" smtClean="0">
                <a:solidFill>
                  <a:schemeClr val="dk1"/>
                </a:solidFill>
              </a:rPr>
              <a:t>Stratified Random Sampling</a:t>
            </a:r>
            <a:endParaRPr dirty="0"/>
          </a:p>
          <a:p>
            <a:pPr marL="1017270" lvl="1" indent="-514350" algn="l" rtl="0">
              <a:lnSpc>
                <a:spcPct val="90000"/>
              </a:lnSpc>
              <a:spcBef>
                <a:spcPts val="500"/>
              </a:spcBef>
              <a:spcAft>
                <a:spcPts val="0"/>
              </a:spcAft>
              <a:buSzPts val="2800"/>
              <a:buFont typeface="+mj-lt"/>
              <a:buAutoNum type="arabicPeriod"/>
            </a:pPr>
            <a:r>
              <a:rPr lang="en-US" sz="2800" dirty="0">
                <a:solidFill>
                  <a:schemeClr val="dk1"/>
                </a:solidFill>
              </a:rPr>
              <a:t>Cluster </a:t>
            </a:r>
            <a:r>
              <a:rPr lang="en-US" sz="2800" dirty="0" smtClean="0">
                <a:solidFill>
                  <a:schemeClr val="dk1"/>
                </a:solidFill>
              </a:rPr>
              <a:t>sampling</a:t>
            </a:r>
            <a:endParaRPr dirty="0"/>
          </a:p>
          <a:p>
            <a:pPr marL="685800" lvl="1" indent="-5080" algn="l" rtl="0">
              <a:lnSpc>
                <a:spcPct val="90000"/>
              </a:lnSpc>
              <a:spcBef>
                <a:spcPts val="500"/>
              </a:spcBef>
              <a:spcAft>
                <a:spcPts val="0"/>
              </a:spcAft>
              <a:buSzPts val="2800"/>
              <a:buNone/>
            </a:pPr>
            <a:endParaRPr sz="2800" dirty="0">
              <a:solidFill>
                <a:schemeClr val="dk1"/>
              </a:solidFill>
            </a:endParaRPr>
          </a:p>
          <a:p>
            <a:pPr marL="502919" lvl="1" indent="0" algn="l" rtl="0">
              <a:lnSpc>
                <a:spcPct val="90000"/>
              </a:lnSpc>
              <a:spcBef>
                <a:spcPts val="500"/>
              </a:spcBef>
              <a:spcAft>
                <a:spcPts val="0"/>
              </a:spcAft>
              <a:buSzPts val="2800"/>
              <a:buNone/>
            </a:pPr>
            <a:endParaRPr sz="2800" dirty="0">
              <a:solidFill>
                <a:schemeClr val="dk1"/>
              </a:solidFill>
            </a:endParaRPr>
          </a:p>
        </p:txBody>
      </p:sp>
      <p:sp>
        <p:nvSpPr>
          <p:cNvPr id="415" name="Google Shape;415;p52"/>
          <p:cNvSpPr txBox="1">
            <a:spLocks noGrp="1"/>
          </p:cNvSpPr>
          <p:nvPr>
            <p:ph type="body" idx="3"/>
          </p:nvPr>
        </p:nvSpPr>
        <p:spPr>
          <a:xfrm>
            <a:off x="7691141" y="856527"/>
            <a:ext cx="4415978" cy="8131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800">
                <a:solidFill>
                  <a:schemeClr val="dk1"/>
                </a:solidFill>
              </a:rPr>
              <a:t>Non-Probability sampling</a:t>
            </a:r>
            <a:endParaRPr sz="2800">
              <a:solidFill>
                <a:schemeClr val="dk1"/>
              </a:solidFill>
            </a:endParaRPr>
          </a:p>
        </p:txBody>
      </p:sp>
      <p:sp>
        <p:nvSpPr>
          <p:cNvPr id="416" name="Google Shape;416;p52"/>
          <p:cNvSpPr txBox="1">
            <a:spLocks noGrp="1"/>
          </p:cNvSpPr>
          <p:nvPr>
            <p:ph type="body" idx="4"/>
          </p:nvPr>
        </p:nvSpPr>
        <p:spPr>
          <a:xfrm>
            <a:off x="7480259" y="1707276"/>
            <a:ext cx="3855795" cy="4240805"/>
          </a:xfrm>
          <a:prstGeom prst="rect">
            <a:avLst/>
          </a:prstGeom>
          <a:noFill/>
          <a:ln>
            <a:noFill/>
          </a:ln>
        </p:spPr>
        <p:txBody>
          <a:bodyPr spcFirstLastPara="1" wrap="square" lIns="91425" tIns="45700" rIns="91425" bIns="45700" anchor="ctr" anchorCtr="0">
            <a:normAutofit/>
          </a:bodyPr>
          <a:lstStyle/>
          <a:p>
            <a:pPr marL="1017270" lvl="1" indent="-514350" algn="l" rtl="0">
              <a:lnSpc>
                <a:spcPct val="90000"/>
              </a:lnSpc>
              <a:spcBef>
                <a:spcPts val="0"/>
              </a:spcBef>
              <a:spcAft>
                <a:spcPts val="0"/>
              </a:spcAft>
              <a:buSzPts val="2800"/>
              <a:buFont typeface="+mj-lt"/>
              <a:buAutoNum type="arabicPeriod"/>
            </a:pPr>
            <a:r>
              <a:rPr lang="en-US" sz="2800" dirty="0">
                <a:solidFill>
                  <a:schemeClr val="dk1"/>
                </a:solidFill>
              </a:rPr>
              <a:t>Quota </a:t>
            </a:r>
            <a:r>
              <a:rPr lang="en-US" sz="2800" dirty="0" smtClean="0">
                <a:solidFill>
                  <a:schemeClr val="dk1"/>
                </a:solidFill>
              </a:rPr>
              <a:t>sampling</a:t>
            </a:r>
            <a:endParaRPr dirty="0"/>
          </a:p>
          <a:p>
            <a:pPr marL="1017270" lvl="1" indent="-514350" algn="l" rtl="0">
              <a:lnSpc>
                <a:spcPct val="90000"/>
              </a:lnSpc>
              <a:spcBef>
                <a:spcPts val="500"/>
              </a:spcBef>
              <a:spcAft>
                <a:spcPts val="0"/>
              </a:spcAft>
              <a:buSzPts val="2800"/>
              <a:buFont typeface="+mj-lt"/>
              <a:buAutoNum type="arabicPeriod"/>
            </a:pPr>
            <a:r>
              <a:rPr lang="en-US" sz="2800" dirty="0" smtClean="0">
                <a:solidFill>
                  <a:schemeClr val="dk1"/>
                </a:solidFill>
              </a:rPr>
              <a:t>Convenience sampling</a:t>
            </a:r>
            <a:endParaRPr dirty="0"/>
          </a:p>
          <a:p>
            <a:pPr marL="1017270" lvl="1" indent="-514350" algn="l" rtl="0">
              <a:lnSpc>
                <a:spcPct val="90000"/>
              </a:lnSpc>
              <a:spcBef>
                <a:spcPts val="500"/>
              </a:spcBef>
              <a:spcAft>
                <a:spcPts val="0"/>
              </a:spcAft>
              <a:buSzPts val="2800"/>
              <a:buFont typeface="+mj-lt"/>
              <a:buAutoNum type="arabicPeriod"/>
            </a:pPr>
            <a:r>
              <a:rPr lang="en-US" sz="2800" dirty="0">
                <a:solidFill>
                  <a:schemeClr val="dk1"/>
                </a:solidFill>
              </a:rPr>
              <a:t>Purposive </a:t>
            </a:r>
            <a:r>
              <a:rPr lang="en-US" sz="2800" dirty="0" smtClean="0">
                <a:solidFill>
                  <a:schemeClr val="dk1"/>
                </a:solidFill>
              </a:rPr>
              <a:t>sampling</a:t>
            </a:r>
            <a:endParaRPr dirty="0"/>
          </a:p>
          <a:p>
            <a:pPr marL="1017270" lvl="1" indent="-514350" algn="l" rtl="0">
              <a:lnSpc>
                <a:spcPct val="90000"/>
              </a:lnSpc>
              <a:spcBef>
                <a:spcPts val="500"/>
              </a:spcBef>
              <a:spcAft>
                <a:spcPts val="0"/>
              </a:spcAft>
              <a:buSzPts val="2800"/>
              <a:buFont typeface="+mj-lt"/>
              <a:buAutoNum type="arabicPeriod"/>
            </a:pPr>
            <a:r>
              <a:rPr lang="en-US" sz="2800" dirty="0" smtClean="0">
                <a:solidFill>
                  <a:schemeClr val="dk1"/>
                </a:solidFill>
              </a:rPr>
              <a:t>Snowball sampling</a:t>
            </a:r>
            <a:endParaRPr dirty="0"/>
          </a:p>
          <a:p>
            <a:pPr marL="1017270" lvl="1" indent="-514350" algn="l" rtl="0">
              <a:lnSpc>
                <a:spcPct val="90000"/>
              </a:lnSpc>
              <a:spcBef>
                <a:spcPts val="500"/>
              </a:spcBef>
              <a:spcAft>
                <a:spcPts val="0"/>
              </a:spcAft>
              <a:buSzPts val="2800"/>
              <a:buFont typeface="+mj-lt"/>
              <a:buAutoNum type="arabicPeriod"/>
            </a:pPr>
            <a:r>
              <a:rPr lang="en-US" sz="2800" dirty="0" smtClean="0">
                <a:solidFill>
                  <a:schemeClr val="dk1"/>
                </a:solidFill>
              </a:rPr>
              <a:t>Opportunistic sampling</a:t>
            </a:r>
            <a:endParaRPr sz="2800" dirty="0">
              <a:solidFill>
                <a:schemeClr val="dk1"/>
              </a:solidFill>
            </a:endParaRPr>
          </a:p>
          <a:p>
            <a:pPr marL="182880" lvl="0" indent="0" algn="l" rtl="0">
              <a:lnSpc>
                <a:spcPct val="90000"/>
              </a:lnSpc>
              <a:spcBef>
                <a:spcPts val="1450"/>
              </a:spcBef>
              <a:spcAft>
                <a:spcPts val="0"/>
              </a:spcAft>
              <a:buSzPts val="4000"/>
              <a:buNone/>
            </a:pPr>
            <a:endParaRPr sz="4000" dirty="0"/>
          </a:p>
        </p:txBody>
      </p:sp>
      <p:sp>
        <p:nvSpPr>
          <p:cNvPr id="417" name="Google Shape;417;p5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Probability sampling</a:t>
            </a:r>
            <a:endParaRPr lang="en-US" dirty="0"/>
          </a:p>
        </p:txBody>
      </p:sp>
      <p:sp>
        <p:nvSpPr>
          <p:cNvPr id="9" name="Text Placeholder 8"/>
          <p:cNvSpPr>
            <a:spLocks noGrp="1"/>
          </p:cNvSpPr>
          <p:nvPr>
            <p:ph type="body" idx="1"/>
          </p:nvPr>
        </p:nvSpPr>
        <p:spPr/>
        <p:txBody>
          <a:bodyPr/>
          <a:lstStyle/>
          <a:p>
            <a:r>
              <a:rPr lang="en-US" dirty="0"/>
              <a:t>Probability sampling (or </a:t>
            </a:r>
            <a:r>
              <a:rPr lang="en-US" b="1" dirty="0"/>
              <a:t>representative sampling</a:t>
            </a:r>
            <a:r>
              <a:rPr lang="en-US" dirty="0"/>
              <a:t>) is most commonly associated with </a:t>
            </a:r>
            <a:r>
              <a:rPr lang="en-US" u="sng" dirty="0"/>
              <a:t>survey-based research strategies </a:t>
            </a:r>
            <a:r>
              <a:rPr lang="en-US" dirty="0"/>
              <a:t>(helps you to make inferences)</a:t>
            </a:r>
          </a:p>
          <a:p>
            <a:r>
              <a:rPr lang="en-US" dirty="0"/>
              <a:t>Major steps:</a:t>
            </a:r>
          </a:p>
          <a:p>
            <a:pPr marL="514350" indent="-514350">
              <a:buFont typeface="+mj-lt"/>
              <a:buAutoNum type="arabicPeriod"/>
            </a:pPr>
            <a:r>
              <a:rPr lang="en-US" dirty="0"/>
              <a:t>Identify a suitable sampling frame based on your research question(s) or objectives.</a:t>
            </a:r>
          </a:p>
          <a:p>
            <a:pPr marL="514350" indent="-514350">
              <a:buFont typeface="+mj-lt"/>
              <a:buAutoNum type="arabicPeriod"/>
            </a:pPr>
            <a:r>
              <a:rPr lang="en-US" dirty="0"/>
              <a:t>Decide on a suitable sample size.</a:t>
            </a:r>
          </a:p>
          <a:p>
            <a:pPr marL="514350" indent="-514350">
              <a:buFont typeface="+mj-lt"/>
              <a:buAutoNum type="arabicPeriod"/>
            </a:pPr>
            <a:r>
              <a:rPr lang="en-US" dirty="0"/>
              <a:t>Select the most appropriate sampling technique and select the sample.</a:t>
            </a:r>
          </a:p>
          <a:p>
            <a:pPr marL="514350" indent="-514350">
              <a:buFont typeface="+mj-lt"/>
              <a:buAutoNum type="arabicPeriod"/>
            </a:pPr>
            <a:r>
              <a:rPr lang="en-US" dirty="0"/>
              <a:t>Check that the sample is representative of the population</a:t>
            </a: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4119694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sampling types</a:t>
            </a:r>
            <a:endParaRPr lang="en-US" dirty="0"/>
          </a:p>
        </p:txBody>
      </p:sp>
      <p:sp>
        <p:nvSpPr>
          <p:cNvPr id="3" name="Text Placeholder 2"/>
          <p:cNvSpPr>
            <a:spLocks noGrp="1"/>
          </p:cNvSpPr>
          <p:nvPr>
            <p:ph type="body" idx="1"/>
          </p:nvPr>
        </p:nvSpPr>
        <p:spPr/>
        <p:txBody>
          <a:bodyPr/>
          <a:lstStyle/>
          <a:p>
            <a:r>
              <a:rPr lang="en-US" sz="3200" b="1" dirty="0"/>
              <a:t>Simple Random sampling- </a:t>
            </a:r>
            <a:r>
              <a:rPr lang="en-US" sz="3200" dirty="0"/>
              <a:t>involves you selecting the </a:t>
            </a:r>
            <a:r>
              <a:rPr lang="en-US" sz="3200" u="sng" dirty="0"/>
              <a:t>sample at random </a:t>
            </a:r>
            <a:r>
              <a:rPr lang="en-US" sz="3200" dirty="0"/>
              <a:t>from the sampling frame using either random number tables , a computer or an online random number generator, such as Research Randomizer (2008)</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3475882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423" name="Google Shape;423;p53"/>
          <p:cNvSpPr txBox="1">
            <a:spLocks noGrp="1"/>
          </p:cNvSpPr>
          <p:nvPr>
            <p:ph type="title" idx="4294967295"/>
          </p:nvPr>
        </p:nvSpPr>
        <p:spPr>
          <a:xfrm>
            <a:off x="0" y="1123950"/>
            <a:ext cx="2947988" cy="46005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Simple Random Sampling </a:t>
            </a:r>
            <a:endParaRPr/>
          </a:p>
        </p:txBody>
      </p:sp>
      <p:pic>
        <p:nvPicPr>
          <p:cNvPr id="424" name="Google Shape;424;p53"/>
          <p:cNvPicPr preferRelativeResize="0">
            <a:picLocks noGrp="1"/>
          </p:cNvPicPr>
          <p:nvPr>
            <p:ph type="body" idx="4294967295"/>
          </p:nvPr>
        </p:nvPicPr>
        <p:blipFill rotWithShape="1">
          <a:blip r:embed="rId3">
            <a:alphaModFix/>
          </a:blip>
          <a:srcRect/>
          <a:stretch/>
        </p:blipFill>
        <p:spPr>
          <a:xfrm>
            <a:off x="582613" y="152400"/>
            <a:ext cx="11609387" cy="654367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428"/>
        <p:cNvGrpSpPr/>
        <p:nvPr/>
      </p:nvGrpSpPr>
      <p:grpSpPr>
        <a:xfrm>
          <a:off x="0" y="0"/>
          <a:ext cx="0" cy="0"/>
          <a:chOff x="0" y="0"/>
          <a:chExt cx="0" cy="0"/>
        </a:xfrm>
      </p:grpSpPr>
      <p:sp>
        <p:nvSpPr>
          <p:cNvPr id="429" name="Google Shape;429;p5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endParaRPr/>
          </a:p>
        </p:txBody>
      </p:sp>
      <p:pic>
        <p:nvPicPr>
          <p:cNvPr id="430" name="Google Shape;430;p54"/>
          <p:cNvPicPr preferRelativeResize="0">
            <a:picLocks noGrp="1"/>
          </p:cNvPicPr>
          <p:nvPr>
            <p:ph type="body" idx="1"/>
          </p:nvPr>
        </p:nvPicPr>
        <p:blipFill rotWithShape="1">
          <a:blip r:embed="rId3">
            <a:alphaModFix/>
          </a:blip>
          <a:srcRect/>
          <a:stretch/>
        </p:blipFill>
        <p:spPr>
          <a:xfrm>
            <a:off x="0" y="0"/>
            <a:ext cx="12192000" cy="6858000"/>
          </a:xfrm>
          <a:prstGeom prst="rect">
            <a:avLst/>
          </a:prstGeom>
          <a:noFill/>
          <a:ln>
            <a:noFill/>
          </a:ln>
        </p:spPr>
      </p:pic>
      <p:sp>
        <p:nvSpPr>
          <p:cNvPr id="431" name="Google Shape;431;p5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sampling types</a:t>
            </a:r>
          </a:p>
        </p:txBody>
      </p:sp>
      <p:sp>
        <p:nvSpPr>
          <p:cNvPr id="3" name="Text Placeholder 2"/>
          <p:cNvSpPr>
            <a:spLocks noGrp="1"/>
          </p:cNvSpPr>
          <p:nvPr>
            <p:ph type="body" idx="1"/>
          </p:nvPr>
        </p:nvSpPr>
        <p:spPr/>
        <p:txBody>
          <a:bodyPr/>
          <a:lstStyle/>
          <a:p>
            <a:r>
              <a:rPr lang="en-US" sz="3200" b="1" dirty="0"/>
              <a:t>Stratified sampling</a:t>
            </a:r>
            <a:r>
              <a:rPr lang="en-US" sz="3200" dirty="0"/>
              <a:t>- where you divide the population into two or more relevant and significant strata based on one or a number of attributes.</a:t>
            </a:r>
          </a:p>
          <a:p>
            <a:r>
              <a:rPr lang="en-US" sz="3200" dirty="0"/>
              <a:t> The sampling frame is divided into a number of subsets.</a:t>
            </a:r>
          </a:p>
          <a:p>
            <a:r>
              <a:rPr lang="en-US" sz="3200" dirty="0"/>
              <a:t>A random sample (simple or systematic) is then drawn from each of the strata. </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13212008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55"/>
          <p:cNvPicPr preferRelativeResize="0"/>
          <p:nvPr/>
        </p:nvPicPr>
        <p:blipFill rotWithShape="1">
          <a:blip r:embed="rId3">
            <a:alphaModFix/>
          </a:blip>
          <a:srcRect/>
          <a:stretch/>
        </p:blipFill>
        <p:spPr>
          <a:xfrm>
            <a:off x="755650" y="234950"/>
            <a:ext cx="10680700" cy="6388100"/>
          </a:xfrm>
          <a:prstGeom prst="rect">
            <a:avLst/>
          </a:prstGeom>
          <a:noFill/>
          <a:ln>
            <a:noFill/>
          </a:ln>
        </p:spPr>
      </p:pic>
      <p:sp>
        <p:nvSpPr>
          <p:cNvPr id="437" name="Google Shape;437;p5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sampling types</a:t>
            </a:r>
          </a:p>
        </p:txBody>
      </p:sp>
      <p:sp>
        <p:nvSpPr>
          <p:cNvPr id="3" name="Text Placeholder 2"/>
          <p:cNvSpPr>
            <a:spLocks noGrp="1"/>
          </p:cNvSpPr>
          <p:nvPr>
            <p:ph type="body" idx="1"/>
          </p:nvPr>
        </p:nvSpPr>
        <p:spPr/>
        <p:txBody>
          <a:bodyPr/>
          <a:lstStyle/>
          <a:p>
            <a:r>
              <a:rPr lang="en-US" sz="3200" b="1" dirty="0"/>
              <a:t>Cluster sampling- </a:t>
            </a:r>
            <a:r>
              <a:rPr lang="en-US" sz="3200" dirty="0"/>
              <a:t>population is divided into discrete groups before sampling, called clusters</a:t>
            </a:r>
          </a:p>
          <a:p>
            <a:r>
              <a:rPr lang="en-US" sz="3200" dirty="0"/>
              <a:t>These are based on any naturally occurring grouping</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2274694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p:nvPr/>
        </p:nvSpPr>
        <p:spPr>
          <a:xfrm>
            <a:off x="350875" y="578175"/>
            <a:ext cx="11355600" cy="5482800"/>
          </a:xfrm>
          <a:prstGeom prst="rect">
            <a:avLst/>
          </a:prstGeom>
          <a:noFill/>
          <a:ln>
            <a:noFill/>
          </a:ln>
        </p:spPr>
        <p:txBody>
          <a:bodyPr spcFirstLastPara="1" wrap="square" lIns="0" tIns="164450" rIns="0" bIns="0" anchor="t" anchorCtr="0">
            <a:spAutoFit/>
          </a:bodyPr>
          <a:lstStyle/>
          <a:p>
            <a:pPr marL="12700" marR="0" lvl="0" indent="0" algn="l" rtl="0">
              <a:lnSpc>
                <a:spcPct val="100000"/>
              </a:lnSpc>
              <a:spcBef>
                <a:spcPts val="0"/>
              </a:spcBef>
              <a:spcAft>
                <a:spcPts val="0"/>
              </a:spcAft>
              <a:buNone/>
            </a:pPr>
            <a:r>
              <a:rPr lang="en-US" sz="2600" b="1" i="0" u="none" strike="noStrike" cap="none">
                <a:solidFill>
                  <a:schemeClr val="dk1"/>
                </a:solidFill>
                <a:latin typeface="Times New Roman"/>
                <a:ea typeface="Times New Roman"/>
                <a:cs typeface="Times New Roman"/>
                <a:sym typeface="Times New Roman"/>
              </a:rPr>
              <a:t>Threefold classification of the Sources of data</a:t>
            </a:r>
            <a:endParaRPr sz="2600" b="1"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295"/>
              </a:spcBef>
              <a:spcAft>
                <a:spcPts val="0"/>
              </a:spcAft>
              <a:buNone/>
            </a:pPr>
            <a:endParaRPr sz="2400" b="1" i="0" u="none" strike="noStrike" cap="none">
              <a:solidFill>
                <a:schemeClr val="dk1"/>
              </a:solidFill>
              <a:latin typeface="Times New Roman"/>
              <a:ea typeface="Times New Roman"/>
              <a:cs typeface="Times New Roman"/>
              <a:sym typeface="Times New Roman"/>
            </a:endParaRPr>
          </a:p>
          <a:p>
            <a:pPr marL="927100" marR="0" lvl="0" indent="-470532" algn="l" rtl="0">
              <a:lnSpc>
                <a:spcPct val="100000"/>
              </a:lnSpc>
              <a:spcBef>
                <a:spcPts val="1200"/>
              </a:spcBef>
              <a:spcAft>
                <a:spcPts val="0"/>
              </a:spcAft>
              <a:buClr>
                <a:schemeClr val="dk1"/>
              </a:buClr>
              <a:buSzPts val="2400"/>
              <a:buFont typeface="Times New Roman"/>
              <a:buAutoNum type="arabicPeriod"/>
            </a:pPr>
            <a:r>
              <a:rPr lang="en-US" sz="2400" b="1" i="0" u="none" strike="noStrike" cap="none">
                <a:solidFill>
                  <a:schemeClr val="dk1"/>
                </a:solidFill>
                <a:latin typeface="Times New Roman"/>
                <a:ea typeface="Times New Roman"/>
                <a:cs typeface="Times New Roman"/>
                <a:sym typeface="Times New Roman"/>
              </a:rPr>
              <a:t>Primary source</a:t>
            </a:r>
            <a:r>
              <a:rPr lang="en-US" sz="2400" b="0" i="0" u="none" strike="noStrike" cap="none">
                <a:solidFill>
                  <a:schemeClr val="dk1"/>
                </a:solidFill>
                <a:latin typeface="Times New Roman"/>
                <a:ea typeface="Times New Roman"/>
                <a:cs typeface="Times New Roman"/>
                <a:sym typeface="Times New Roman"/>
              </a:rPr>
              <a:t>: first-hand accounts that have </a:t>
            </a:r>
            <a:r>
              <a:rPr lang="en-US" sz="2400" b="0" i="1" u="none" strike="noStrike" cap="none">
                <a:solidFill>
                  <a:schemeClr val="dk1"/>
                </a:solidFill>
                <a:latin typeface="Times New Roman"/>
                <a:ea typeface="Times New Roman"/>
                <a:cs typeface="Times New Roman"/>
                <a:sym typeface="Times New Roman"/>
              </a:rPr>
              <a:t>not been edited, interpreted or</a:t>
            </a:r>
            <a:endParaRPr sz="2400" b="0" i="0" u="none" strike="noStrike" cap="none">
              <a:solidFill>
                <a:schemeClr val="dk1"/>
              </a:solidFill>
              <a:latin typeface="Times New Roman"/>
              <a:ea typeface="Times New Roman"/>
              <a:cs typeface="Times New Roman"/>
              <a:sym typeface="Times New Roman"/>
            </a:endParaRPr>
          </a:p>
          <a:p>
            <a:pPr marL="927100" marR="0" lvl="0" indent="0" algn="l" rtl="0">
              <a:lnSpc>
                <a:spcPct val="100000"/>
              </a:lnSpc>
              <a:spcBef>
                <a:spcPts val="1200"/>
              </a:spcBef>
              <a:spcAft>
                <a:spcPts val="0"/>
              </a:spcAft>
              <a:buNone/>
            </a:pPr>
            <a:r>
              <a:rPr lang="en-US" sz="2400" i="1">
                <a:solidFill>
                  <a:schemeClr val="dk1"/>
                </a:solidFill>
                <a:latin typeface="Times New Roman"/>
                <a:ea typeface="Times New Roman"/>
                <a:cs typeface="Times New Roman"/>
                <a:sym typeface="Times New Roman"/>
              </a:rPr>
              <a:t>e</a:t>
            </a:r>
            <a:r>
              <a:rPr lang="en-US" sz="2400" b="0" i="1" u="none" strike="noStrike" cap="none">
                <a:solidFill>
                  <a:schemeClr val="dk1"/>
                </a:solidFill>
                <a:latin typeface="Times New Roman"/>
                <a:ea typeface="Times New Roman"/>
                <a:cs typeface="Times New Roman"/>
                <a:sym typeface="Times New Roman"/>
              </a:rPr>
              <a:t>valuated in any </a:t>
            </a:r>
            <a:r>
              <a:rPr lang="en-US" sz="2400" b="0" i="0" u="none" strike="noStrike" cap="none">
                <a:solidFill>
                  <a:schemeClr val="dk1"/>
                </a:solidFill>
                <a:latin typeface="Times New Roman"/>
                <a:ea typeface="Times New Roman"/>
                <a:cs typeface="Times New Roman"/>
                <a:sym typeface="Times New Roman"/>
              </a:rPr>
              <a:t>way that might change the original information</a:t>
            </a:r>
            <a:endParaRPr sz="24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5"/>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927100" marR="5080" lvl="0" indent="-470532" algn="l" rtl="0">
              <a:lnSpc>
                <a:spcPct val="150000"/>
              </a:lnSpc>
              <a:spcBef>
                <a:spcPts val="0"/>
              </a:spcBef>
              <a:spcAft>
                <a:spcPts val="0"/>
              </a:spcAft>
              <a:buClr>
                <a:schemeClr val="dk1"/>
              </a:buClr>
              <a:buSzPts val="2400"/>
              <a:buFont typeface="Times New Roman"/>
              <a:buAutoNum type="arabicPeriod" startAt="2"/>
            </a:pPr>
            <a:r>
              <a:rPr lang="en-US" sz="2400" b="1" i="0" u="none" strike="noStrike" cap="none">
                <a:solidFill>
                  <a:schemeClr val="dk1"/>
                </a:solidFill>
                <a:latin typeface="Times New Roman"/>
                <a:ea typeface="Times New Roman"/>
                <a:cs typeface="Times New Roman"/>
                <a:sym typeface="Times New Roman"/>
              </a:rPr>
              <a:t>Secondary source</a:t>
            </a:r>
            <a:r>
              <a:rPr lang="en-US" sz="2400" b="0" i="0" u="none" strike="noStrike" cap="none">
                <a:solidFill>
                  <a:schemeClr val="dk1"/>
                </a:solidFill>
                <a:latin typeface="Times New Roman"/>
                <a:ea typeface="Times New Roman"/>
                <a:cs typeface="Times New Roman"/>
                <a:sym typeface="Times New Roman"/>
              </a:rPr>
              <a:t>: is created </a:t>
            </a:r>
            <a:r>
              <a:rPr lang="en-US" sz="2400" b="0" i="1" u="none" strike="noStrike" cap="none">
                <a:solidFill>
                  <a:schemeClr val="dk1"/>
                </a:solidFill>
                <a:latin typeface="Times New Roman"/>
                <a:ea typeface="Times New Roman"/>
                <a:cs typeface="Times New Roman"/>
                <a:sym typeface="Times New Roman"/>
              </a:rPr>
              <a:t>when we do something to a primary source </a:t>
            </a:r>
            <a:r>
              <a:rPr lang="en-US" sz="2400" b="0" i="0" u="none" strike="noStrike" cap="none">
                <a:solidFill>
                  <a:schemeClr val="dk1"/>
                </a:solidFill>
                <a:latin typeface="Times New Roman"/>
                <a:ea typeface="Times New Roman"/>
                <a:cs typeface="Times New Roman"/>
                <a:sym typeface="Times New Roman"/>
              </a:rPr>
              <a:t>such as: examine it, evaluate it, critique it, interpret it, or reflect on it in order to reuse that information for another purpose.</a:t>
            </a:r>
            <a:endParaRPr sz="24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4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927100" marR="183515" lvl="0" indent="-470532" algn="l" rtl="0">
              <a:lnSpc>
                <a:spcPct val="150000"/>
              </a:lnSpc>
              <a:spcBef>
                <a:spcPts val="0"/>
              </a:spcBef>
              <a:spcAft>
                <a:spcPts val="0"/>
              </a:spcAft>
              <a:buClr>
                <a:schemeClr val="dk1"/>
              </a:buClr>
              <a:buSzPts val="2400"/>
              <a:buFont typeface="Times New Roman"/>
              <a:buAutoNum type="arabicPeriod" startAt="2"/>
            </a:pPr>
            <a:r>
              <a:rPr lang="en-US" sz="2400" b="1" i="0" u="none" strike="noStrike" cap="none">
                <a:solidFill>
                  <a:schemeClr val="dk1"/>
                </a:solidFill>
                <a:latin typeface="Times New Roman"/>
                <a:ea typeface="Times New Roman"/>
                <a:cs typeface="Times New Roman"/>
                <a:sym typeface="Times New Roman"/>
              </a:rPr>
              <a:t>Tertiary source</a:t>
            </a:r>
            <a:r>
              <a:rPr lang="en-US" sz="2400" b="0" i="0" u="none" strike="noStrike" cap="none">
                <a:solidFill>
                  <a:schemeClr val="dk1"/>
                </a:solidFill>
                <a:latin typeface="Times New Roman"/>
                <a:ea typeface="Times New Roman"/>
                <a:cs typeface="Times New Roman"/>
                <a:sym typeface="Times New Roman"/>
              </a:rPr>
              <a:t>: Emerges when one creates </a:t>
            </a:r>
            <a:r>
              <a:rPr lang="en-US" sz="2400" b="0" i="1" u="none" strike="noStrike" cap="none">
                <a:solidFill>
                  <a:schemeClr val="dk1"/>
                </a:solidFill>
                <a:latin typeface="Times New Roman"/>
                <a:ea typeface="Times New Roman"/>
                <a:cs typeface="Times New Roman"/>
                <a:sym typeface="Times New Roman"/>
              </a:rPr>
              <a:t>indexes, abstracts, organizes, compiles</a:t>
            </a:r>
            <a:r>
              <a:rPr lang="en-US" sz="2400" b="0" i="0" u="none" strike="noStrike" cap="none">
                <a:solidFill>
                  <a:schemeClr val="dk1"/>
                </a:solidFill>
                <a:latin typeface="Times New Roman"/>
                <a:ea typeface="Times New Roman"/>
                <a:cs typeface="Times New Roman"/>
                <a:sym typeface="Times New Roman"/>
              </a:rPr>
              <a:t>, or </a:t>
            </a:r>
            <a:r>
              <a:rPr lang="en-US" sz="2400" b="0" u="none" strike="noStrike" cap="none">
                <a:solidFill>
                  <a:schemeClr val="dk1"/>
                </a:solidFill>
                <a:latin typeface="Times New Roman"/>
                <a:ea typeface="Times New Roman"/>
                <a:cs typeface="Times New Roman"/>
                <a:sym typeface="Times New Roman"/>
              </a:rPr>
              <a:t>digests  primary and secondary sources into a textual consolidation.</a:t>
            </a:r>
            <a:endParaRPr sz="2400" b="0" u="none" strike="noStrike" cap="none">
              <a:solidFill>
                <a:schemeClr val="dk1"/>
              </a:solidFill>
              <a:latin typeface="Times New Roman"/>
              <a:ea typeface="Times New Roman"/>
              <a:cs typeface="Times New Roman"/>
              <a:sym typeface="Times New Roman"/>
            </a:endParaRPr>
          </a:p>
        </p:txBody>
      </p:sp>
      <p:sp>
        <p:nvSpPr>
          <p:cNvPr id="218" name="Google Shape;218;p28"/>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19" name="Google Shape;219;p28"/>
          <p:cNvSpPr txBox="1">
            <a:spLocks noGrp="1"/>
          </p:cNvSpPr>
          <p:nvPr>
            <p:ph type="title" idx="4294967295"/>
          </p:nvPr>
        </p:nvSpPr>
        <p:spPr>
          <a:xfrm>
            <a:off x="3" y="-52350"/>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2. Sources of Data &gt;&gt;</a:t>
            </a:r>
            <a:endParaRPr/>
          </a:p>
        </p:txBody>
      </p:sp>
      <p:sp>
        <p:nvSpPr>
          <p:cNvPr id="220" name="Google Shape;220;p28"/>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pic>
        <p:nvPicPr>
          <p:cNvPr id="443" name="Google Shape;443;p56"/>
          <p:cNvPicPr preferRelativeResize="0">
            <a:picLocks noGrp="1"/>
          </p:cNvPicPr>
          <p:nvPr>
            <p:ph type="body" idx="4294967295"/>
          </p:nvPr>
        </p:nvPicPr>
        <p:blipFill rotWithShape="1">
          <a:blip r:embed="rId3">
            <a:alphaModFix/>
          </a:blip>
          <a:srcRect/>
          <a:stretch/>
        </p:blipFill>
        <p:spPr>
          <a:xfrm>
            <a:off x="0" y="554038"/>
            <a:ext cx="8113713" cy="5969000"/>
          </a:xfrm>
          <a:prstGeom prst="rect">
            <a:avLst/>
          </a:prstGeom>
          <a:noFill/>
          <a:ln>
            <a:noFill/>
          </a:ln>
        </p:spPr>
      </p:pic>
      <p:sp>
        <p:nvSpPr>
          <p:cNvPr id="444" name="Google Shape;444;p56"/>
          <p:cNvSpPr txBox="1"/>
          <p:nvPr/>
        </p:nvSpPr>
        <p:spPr>
          <a:xfrm>
            <a:off x="6803754" y="5300418"/>
            <a:ext cx="491296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Corbel"/>
                <a:ea typeface="Corbel"/>
                <a:cs typeface="Corbel"/>
                <a:sym typeface="Corbel"/>
              </a:rPr>
              <a:t>Cluster Sampling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Probability </a:t>
            </a:r>
            <a:r>
              <a:rPr lang="en-US" dirty="0"/>
              <a:t>sampling </a:t>
            </a:r>
          </a:p>
        </p:txBody>
      </p:sp>
      <p:sp>
        <p:nvSpPr>
          <p:cNvPr id="3" name="Text Placeholder 2"/>
          <p:cNvSpPr>
            <a:spLocks noGrp="1"/>
          </p:cNvSpPr>
          <p:nvPr>
            <p:ph type="body" idx="1"/>
          </p:nvPr>
        </p:nvSpPr>
        <p:spPr/>
        <p:txBody>
          <a:bodyPr/>
          <a:lstStyle/>
          <a:p>
            <a:r>
              <a:rPr lang="en-US" sz="3200" dirty="0"/>
              <a:t>Nonprobability sampling (or </a:t>
            </a:r>
            <a:r>
              <a:rPr lang="en-US" sz="3200" b="1" dirty="0"/>
              <a:t>non-random sampling</a:t>
            </a:r>
            <a:r>
              <a:rPr lang="en-US" sz="3200" dirty="0"/>
              <a:t>) provides a range of alternative techniques to select samples based on your </a:t>
            </a:r>
            <a:r>
              <a:rPr lang="en-US" sz="3200" u="sng" dirty="0"/>
              <a:t>subjective judgment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extLst>
      <p:ext uri="{BB962C8B-B14F-4D97-AF65-F5344CB8AC3E}">
        <p14:creationId xmlns:p14="http://schemas.microsoft.com/office/powerpoint/2010/main" val="2748147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types</a:t>
            </a:r>
            <a:endParaRPr lang="en-US" dirty="0"/>
          </a:p>
        </p:txBody>
      </p:sp>
      <p:sp>
        <p:nvSpPr>
          <p:cNvPr id="3" name="Text Placeholder 2"/>
          <p:cNvSpPr>
            <a:spLocks noGrp="1"/>
          </p:cNvSpPr>
          <p:nvPr>
            <p:ph type="body" idx="1"/>
          </p:nvPr>
        </p:nvSpPr>
        <p:spPr/>
        <p:txBody>
          <a:bodyPr>
            <a:normAutofit/>
          </a:bodyPr>
          <a:lstStyle/>
          <a:p>
            <a:r>
              <a:rPr lang="en-US" sz="3600" b="1" dirty="0"/>
              <a:t>Quota sampling </a:t>
            </a:r>
            <a:r>
              <a:rPr lang="en-US" sz="3600" dirty="0"/>
              <a:t>is  a type of stratified sample in which selection of cases within strata is entirely non-random (Barnett 1991)</a:t>
            </a:r>
          </a:p>
          <a:p>
            <a:r>
              <a:rPr lang="en-US" sz="3600" dirty="0"/>
              <a:t>It is normally used for interview surveys</a:t>
            </a:r>
          </a:p>
          <a:p>
            <a:endParaRPr lang="en-US" sz="3600" dirty="0"/>
          </a:p>
        </p:txBody>
      </p:sp>
      <p:sp>
        <p:nvSpPr>
          <p:cNvPr id="4" name="Slide Number Placeholder 3"/>
          <p:cNvSpPr>
            <a:spLocks noGrp="1"/>
          </p:cNvSpPr>
          <p:nvPr>
            <p:ph type="sldNum" idx="12"/>
          </p:nvPr>
        </p:nvSpPr>
        <p:spPr>
          <a:xfrm>
            <a:off x="10661073" y="6306246"/>
            <a:ext cx="1530927" cy="365125"/>
          </a:xfrm>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32852683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pic>
        <p:nvPicPr>
          <p:cNvPr id="463" name="Google Shape;463;p59"/>
          <p:cNvPicPr preferRelativeResize="0">
            <a:picLocks noGrp="1"/>
          </p:cNvPicPr>
          <p:nvPr>
            <p:ph type="body" idx="4294967295"/>
          </p:nvPr>
        </p:nvPicPr>
        <p:blipFill rotWithShape="1">
          <a:blip r:embed="rId3">
            <a:alphaModFix/>
          </a:blip>
          <a:srcRect/>
          <a:stretch/>
        </p:blipFill>
        <p:spPr>
          <a:xfrm>
            <a:off x="0" y="128588"/>
            <a:ext cx="11715750" cy="645795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types</a:t>
            </a:r>
            <a:endParaRPr lang="en-US" dirty="0"/>
          </a:p>
        </p:txBody>
      </p:sp>
      <p:sp>
        <p:nvSpPr>
          <p:cNvPr id="3" name="Text Placeholder 2"/>
          <p:cNvSpPr>
            <a:spLocks noGrp="1"/>
          </p:cNvSpPr>
          <p:nvPr>
            <p:ph type="body" idx="1"/>
          </p:nvPr>
        </p:nvSpPr>
        <p:spPr/>
        <p:txBody>
          <a:bodyPr>
            <a:normAutofit/>
          </a:bodyPr>
          <a:lstStyle/>
          <a:p>
            <a:r>
              <a:rPr lang="en-US" sz="3600" b="1" dirty="0"/>
              <a:t>Purposive sampling- </a:t>
            </a:r>
            <a:r>
              <a:rPr lang="en-US" sz="3600" dirty="0"/>
              <a:t>enables you to use your judgment to select cases that will best enable you to answer your research question(s) and to meet your objectives</a:t>
            </a:r>
          </a:p>
          <a:p>
            <a:r>
              <a:rPr lang="en-US" sz="3600" dirty="0"/>
              <a:t>This is often used when working with very small samples such as in case study research</a:t>
            </a:r>
          </a:p>
          <a:p>
            <a:endParaRPr lang="en-US" sz="3600" dirty="0"/>
          </a:p>
        </p:txBody>
      </p:sp>
      <p:sp>
        <p:nvSpPr>
          <p:cNvPr id="4" name="Slide Number Placeholder 3"/>
          <p:cNvSpPr>
            <a:spLocks noGrp="1"/>
          </p:cNvSpPr>
          <p:nvPr>
            <p:ph type="sldNum" idx="12"/>
          </p:nvPr>
        </p:nvSpPr>
        <p:spPr>
          <a:xfrm>
            <a:off x="10661073" y="6306246"/>
            <a:ext cx="1530927" cy="365125"/>
          </a:xfrm>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669427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45</a:t>
            </a:fld>
            <a:endParaRPr/>
          </a:p>
        </p:txBody>
      </p:sp>
      <p:pic>
        <p:nvPicPr>
          <p:cNvPr id="475" name="Google Shape;475;p61"/>
          <p:cNvPicPr preferRelativeResize="0">
            <a:picLocks noGrp="1"/>
          </p:cNvPicPr>
          <p:nvPr>
            <p:ph type="body" idx="4294967295"/>
          </p:nvPr>
        </p:nvPicPr>
        <p:blipFill rotWithShape="1">
          <a:blip r:embed="rId3">
            <a:alphaModFix/>
          </a:blip>
          <a:srcRect/>
          <a:stretch/>
        </p:blipFill>
        <p:spPr>
          <a:xfrm>
            <a:off x="0" y="557213"/>
            <a:ext cx="11436350" cy="5905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types</a:t>
            </a:r>
            <a:endParaRPr lang="en-US" dirty="0"/>
          </a:p>
        </p:txBody>
      </p:sp>
      <p:sp>
        <p:nvSpPr>
          <p:cNvPr id="3" name="Text Placeholder 2"/>
          <p:cNvSpPr>
            <a:spLocks noGrp="1"/>
          </p:cNvSpPr>
          <p:nvPr>
            <p:ph type="body" idx="1"/>
          </p:nvPr>
        </p:nvSpPr>
        <p:spPr/>
        <p:txBody>
          <a:bodyPr>
            <a:normAutofit/>
          </a:bodyPr>
          <a:lstStyle/>
          <a:p>
            <a:r>
              <a:rPr lang="en-US" sz="3600" b="1" dirty="0"/>
              <a:t>Snowball sampling- </a:t>
            </a:r>
            <a:r>
              <a:rPr lang="en-US" sz="3600" dirty="0"/>
              <a:t>in which subsequent respondents are obtained from information provided by initial respondents</a:t>
            </a:r>
          </a:p>
          <a:p>
            <a:endParaRPr lang="en-US" sz="3600" dirty="0"/>
          </a:p>
        </p:txBody>
      </p:sp>
      <p:sp>
        <p:nvSpPr>
          <p:cNvPr id="4" name="Slide Number Placeholder 3"/>
          <p:cNvSpPr>
            <a:spLocks noGrp="1"/>
          </p:cNvSpPr>
          <p:nvPr>
            <p:ph type="sldNum" idx="12"/>
          </p:nvPr>
        </p:nvSpPr>
        <p:spPr>
          <a:xfrm>
            <a:off x="10661073" y="6306246"/>
            <a:ext cx="1530927" cy="365125"/>
          </a:xfrm>
        </p:spPr>
        <p:txBody>
          <a:bodyPr/>
          <a:lstStyle/>
          <a:p>
            <a:pPr marL="0" lvl="0" indent="0" algn="r"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3769547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Snowball Sampling</a:t>
            </a:r>
            <a:endParaRPr/>
          </a:p>
        </p:txBody>
      </p:sp>
      <p:pic>
        <p:nvPicPr>
          <p:cNvPr id="481" name="Google Shape;481;p62"/>
          <p:cNvPicPr preferRelativeResize="0">
            <a:picLocks noGrp="1"/>
          </p:cNvPicPr>
          <p:nvPr>
            <p:ph type="body" idx="1"/>
          </p:nvPr>
        </p:nvPicPr>
        <p:blipFill rotWithShape="1">
          <a:blip r:embed="rId3">
            <a:alphaModFix/>
          </a:blip>
          <a:srcRect/>
          <a:stretch/>
        </p:blipFill>
        <p:spPr>
          <a:xfrm>
            <a:off x="2753006" y="679343"/>
            <a:ext cx="4696512" cy="5395993"/>
          </a:xfrm>
          <a:prstGeom prst="rect">
            <a:avLst/>
          </a:prstGeom>
          <a:noFill/>
          <a:ln>
            <a:noFill/>
          </a:ln>
        </p:spPr>
      </p:pic>
      <p:sp>
        <p:nvSpPr>
          <p:cNvPr id="482" name="Google Shape;482;p6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47</a:t>
            </a:fld>
            <a:endParaRPr/>
          </a:p>
        </p:txBody>
      </p:sp>
      <p:pic>
        <p:nvPicPr>
          <p:cNvPr id="483" name="Google Shape;483;p62"/>
          <p:cNvPicPr preferRelativeResize="0"/>
          <p:nvPr/>
        </p:nvPicPr>
        <p:blipFill rotWithShape="1">
          <a:blip r:embed="rId4">
            <a:alphaModFix/>
          </a:blip>
          <a:srcRect/>
          <a:stretch/>
        </p:blipFill>
        <p:spPr>
          <a:xfrm>
            <a:off x="7736234" y="679342"/>
            <a:ext cx="4305949" cy="471406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types</a:t>
            </a:r>
            <a:endParaRPr lang="en-US" dirty="0"/>
          </a:p>
        </p:txBody>
      </p:sp>
      <p:sp>
        <p:nvSpPr>
          <p:cNvPr id="3" name="Text Placeholder 2"/>
          <p:cNvSpPr>
            <a:spLocks noGrp="1"/>
          </p:cNvSpPr>
          <p:nvPr>
            <p:ph type="body" idx="1"/>
          </p:nvPr>
        </p:nvSpPr>
        <p:spPr/>
        <p:txBody>
          <a:bodyPr>
            <a:normAutofit/>
          </a:bodyPr>
          <a:lstStyle/>
          <a:p>
            <a:r>
              <a:rPr lang="en-US" sz="3600" b="1" dirty="0"/>
              <a:t>Convenience Sampling- </a:t>
            </a:r>
            <a:r>
              <a:rPr lang="en-US" sz="3600" dirty="0"/>
              <a:t>involves selecting haphazardly those cases that are easiest to obtain for your sample</a:t>
            </a:r>
          </a:p>
          <a:p>
            <a:endParaRPr lang="en-US" sz="3600" dirty="0"/>
          </a:p>
        </p:txBody>
      </p:sp>
      <p:sp>
        <p:nvSpPr>
          <p:cNvPr id="4" name="Slide Number Placeholder 3"/>
          <p:cNvSpPr>
            <a:spLocks noGrp="1"/>
          </p:cNvSpPr>
          <p:nvPr>
            <p:ph type="sldNum" idx="12"/>
          </p:nvPr>
        </p:nvSpPr>
        <p:spPr>
          <a:xfrm>
            <a:off x="10661073" y="6306246"/>
            <a:ext cx="1530927" cy="365125"/>
          </a:xfrm>
        </p:spPr>
        <p:txBody>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4120882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49</a:t>
            </a:fld>
            <a:endParaRPr/>
          </a:p>
        </p:txBody>
      </p:sp>
      <p:pic>
        <p:nvPicPr>
          <p:cNvPr id="469" name="Google Shape;469;p60"/>
          <p:cNvPicPr preferRelativeResize="0">
            <a:picLocks noGrp="1"/>
          </p:cNvPicPr>
          <p:nvPr>
            <p:ph type="body" idx="4294967295"/>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27" name="Google Shape;227;p29"/>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28" name="Google Shape;228;p29"/>
          <p:cNvSpPr txBox="1">
            <a:spLocks noGrp="1"/>
          </p:cNvSpPr>
          <p:nvPr>
            <p:ph type="title" idx="4294967295"/>
          </p:nvPr>
        </p:nvSpPr>
        <p:spPr>
          <a:xfrm>
            <a:off x="3" y="-68275"/>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3. Primary sources &gt;&gt;</a:t>
            </a:r>
            <a:endParaRPr/>
          </a:p>
        </p:txBody>
      </p:sp>
      <p:sp>
        <p:nvSpPr>
          <p:cNvPr id="229" name="Google Shape;229;p29"/>
          <p:cNvSpPr txBox="1"/>
          <p:nvPr/>
        </p:nvSpPr>
        <p:spPr>
          <a:xfrm>
            <a:off x="717700" y="578175"/>
            <a:ext cx="10717500" cy="4999200"/>
          </a:xfrm>
          <a:prstGeom prst="rect">
            <a:avLst/>
          </a:prstGeom>
          <a:noFill/>
          <a:ln>
            <a:noFill/>
          </a:ln>
        </p:spPr>
        <p:txBody>
          <a:bodyPr spcFirstLastPara="1" wrap="square" lIns="0" tIns="164450" rIns="0" bIns="0" anchor="t" anchorCtr="0">
            <a:spAutoFit/>
          </a:bodyPr>
          <a:lstStyle/>
          <a:p>
            <a:pPr marL="0" marR="0" lvl="0" indent="0" algn="l" rtl="0">
              <a:lnSpc>
                <a:spcPct val="100000"/>
              </a:lnSpc>
              <a:spcBef>
                <a:spcPts val="0"/>
              </a:spcBef>
              <a:spcAft>
                <a:spcPts val="0"/>
              </a:spcAft>
              <a:buNone/>
            </a:pPr>
            <a:r>
              <a:rPr lang="en-US" sz="2800" b="1">
                <a:solidFill>
                  <a:schemeClr val="dk1"/>
                </a:solidFill>
                <a:latin typeface="Times New Roman"/>
                <a:ea typeface="Times New Roman"/>
                <a:cs typeface="Times New Roman"/>
                <a:sym typeface="Times New Roman"/>
              </a:rPr>
              <a:t>What are primary sources?</a:t>
            </a:r>
            <a:endParaRPr sz="2800" b="1">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chemeClr val="dk1"/>
              </a:buClr>
              <a:buSzPts val="2400"/>
              <a:buFont typeface="Times New Roman"/>
              <a:buChar char="●"/>
            </a:pPr>
            <a:r>
              <a:rPr lang="en-US" sz="2600">
                <a:solidFill>
                  <a:schemeClr val="dk1"/>
                </a:solidFill>
                <a:latin typeface="Times New Roman"/>
                <a:ea typeface="Times New Roman"/>
                <a:cs typeface="Times New Roman"/>
                <a:sym typeface="Times New Roman"/>
              </a:rPr>
              <a:t>First hand accounts of a phenomenon or event. </a:t>
            </a:r>
            <a:endParaRPr sz="2600">
              <a:solidFill>
                <a:schemeClr val="dk1"/>
              </a:solidFill>
              <a:latin typeface="Times New Roman"/>
              <a:ea typeface="Times New Roman"/>
              <a:cs typeface="Times New Roman"/>
              <a:sym typeface="Times New Roman"/>
            </a:endParaRPr>
          </a:p>
          <a:p>
            <a:pPr marL="914400" marR="0" lvl="1"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Contain original, raw or unprocessed data. </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800" b="1">
                <a:solidFill>
                  <a:schemeClr val="dk1"/>
                </a:solidFill>
                <a:latin typeface="Times New Roman"/>
                <a:ea typeface="Times New Roman"/>
                <a:cs typeface="Times New Roman"/>
                <a:sym typeface="Times New Roman"/>
              </a:rPr>
              <a:t>How are primary sources created?</a:t>
            </a:r>
            <a:endParaRPr sz="28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b="1">
              <a:solidFill>
                <a:schemeClr val="dk1"/>
              </a:solidFill>
              <a:latin typeface="Times New Roman"/>
              <a:ea typeface="Times New Roman"/>
              <a:cs typeface="Times New Roman"/>
              <a:sym typeface="Times New Roman"/>
            </a:endParaRPr>
          </a:p>
          <a:p>
            <a:pPr marL="457200" marR="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Created by witnesses or recorders who experienced the events or conditions and documented it. </a:t>
            </a:r>
            <a:endParaRPr sz="26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50</a:t>
            </a:fld>
            <a:endParaRPr/>
          </a:p>
        </p:txBody>
      </p:sp>
      <p:pic>
        <p:nvPicPr>
          <p:cNvPr id="489" name="Google Shape;489;p63"/>
          <p:cNvPicPr preferRelativeResize="0">
            <a:picLocks noGrp="1"/>
          </p:cNvPicPr>
          <p:nvPr>
            <p:ph type="body" idx="4294967295"/>
          </p:nvPr>
        </p:nvPicPr>
        <p:blipFill rotWithShape="1">
          <a:blip r:embed="rId3">
            <a:alphaModFix/>
          </a:blip>
          <a:srcRect/>
          <a:stretch/>
        </p:blipFill>
        <p:spPr>
          <a:xfrm>
            <a:off x="0" y="457200"/>
            <a:ext cx="8763000" cy="5943600"/>
          </a:xfrm>
          <a:prstGeom prst="rect">
            <a:avLst/>
          </a:prstGeom>
          <a:noFill/>
          <a:ln>
            <a:noFill/>
          </a:ln>
        </p:spPr>
      </p:pic>
      <p:sp>
        <p:nvSpPr>
          <p:cNvPr id="490" name="Google Shape;490;p63"/>
          <p:cNvSpPr txBox="1"/>
          <p:nvPr/>
        </p:nvSpPr>
        <p:spPr>
          <a:xfrm>
            <a:off x="6411132" y="164812"/>
            <a:ext cx="578086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Corbel"/>
                <a:ea typeface="Corbel"/>
                <a:cs typeface="Corbel"/>
                <a:sym typeface="Corbel"/>
              </a:rPr>
              <a:t>Opportunistic Sampling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graphicFrame>
        <p:nvGraphicFramePr>
          <p:cNvPr id="3" name="Diagram 2"/>
          <p:cNvGraphicFramePr/>
          <p:nvPr>
            <p:extLst>
              <p:ext uri="{D42A27DB-BD31-4B8C-83A1-F6EECF244321}">
                <p14:modId xmlns:p14="http://schemas.microsoft.com/office/powerpoint/2010/main" val="1358383096"/>
              </p:ext>
            </p:extLst>
          </p:nvPr>
        </p:nvGraphicFramePr>
        <p:xfrm>
          <a:off x="1956844" y="113302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60197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 THE STEPS FOR SAMPLING </a:t>
            </a:r>
          </a:p>
        </p:txBody>
      </p:sp>
      <p:sp>
        <p:nvSpPr>
          <p:cNvPr id="3" name="Text Placeholder 2"/>
          <p:cNvSpPr>
            <a:spLocks noGrp="1"/>
          </p:cNvSpPr>
          <p:nvPr>
            <p:ph type="body" idx="1"/>
          </p:nvPr>
        </p:nvSpPr>
        <p:spPr/>
        <p:txBody>
          <a:bodyPr>
            <a:normAutofit/>
          </a:bodyPr>
          <a:lstStyle/>
          <a:p>
            <a:pPr marL="514350" lvl="1" indent="-514350">
              <a:lnSpc>
                <a:spcPct val="150000"/>
              </a:lnSpc>
              <a:spcBef>
                <a:spcPts val="0"/>
              </a:spcBef>
              <a:buClr>
                <a:schemeClr val="dk1"/>
              </a:buClr>
              <a:buFont typeface="+mj-lt"/>
              <a:buAutoNum type="arabicPeriod"/>
            </a:pPr>
            <a:r>
              <a:rPr lang="en-US" sz="3200" dirty="0">
                <a:solidFill>
                  <a:schemeClr val="dk1"/>
                </a:solidFill>
              </a:rPr>
              <a:t>Defining the Target Population </a:t>
            </a:r>
          </a:p>
          <a:p>
            <a:pPr marL="514350" lvl="1" indent="-514350">
              <a:lnSpc>
                <a:spcPct val="150000"/>
              </a:lnSpc>
              <a:spcBef>
                <a:spcPts val="180"/>
              </a:spcBef>
              <a:buClr>
                <a:schemeClr val="dk1"/>
              </a:buClr>
              <a:buFont typeface="+mj-lt"/>
              <a:buAutoNum type="arabicPeriod"/>
            </a:pPr>
            <a:r>
              <a:rPr lang="en-US" sz="3200" dirty="0">
                <a:solidFill>
                  <a:schemeClr val="dk1"/>
                </a:solidFill>
              </a:rPr>
              <a:t>Determining the Sampling Frame </a:t>
            </a:r>
          </a:p>
          <a:p>
            <a:pPr marL="514350" lvl="1" indent="-514350">
              <a:lnSpc>
                <a:spcPct val="150000"/>
              </a:lnSpc>
              <a:spcBef>
                <a:spcPts val="180"/>
              </a:spcBef>
              <a:buClr>
                <a:schemeClr val="dk1"/>
              </a:buClr>
              <a:buFont typeface="+mj-lt"/>
              <a:buAutoNum type="arabicPeriod"/>
            </a:pPr>
            <a:r>
              <a:rPr lang="en-US" sz="3200" dirty="0">
                <a:solidFill>
                  <a:schemeClr val="dk1"/>
                </a:solidFill>
              </a:rPr>
              <a:t>Select A Sampling Technique(s) </a:t>
            </a:r>
          </a:p>
          <a:p>
            <a:pPr marL="514350" lvl="1" indent="-514350">
              <a:lnSpc>
                <a:spcPct val="150000"/>
              </a:lnSpc>
              <a:spcBef>
                <a:spcPts val="180"/>
              </a:spcBef>
              <a:buClr>
                <a:schemeClr val="dk1"/>
              </a:buClr>
              <a:buFont typeface="+mj-lt"/>
              <a:buAutoNum type="arabicPeriod"/>
            </a:pPr>
            <a:r>
              <a:rPr lang="en-US" sz="3200" dirty="0">
                <a:solidFill>
                  <a:schemeClr val="dk1"/>
                </a:solidFill>
              </a:rPr>
              <a:t>Determine the Sampling Size  </a:t>
            </a:r>
          </a:p>
          <a:p>
            <a:pPr marL="514350" lvl="1" indent="-514350">
              <a:lnSpc>
                <a:spcPct val="150000"/>
              </a:lnSpc>
              <a:spcBef>
                <a:spcPts val="180"/>
              </a:spcBef>
              <a:buClr>
                <a:schemeClr val="dk1"/>
              </a:buClr>
              <a:buFont typeface="+mj-lt"/>
              <a:buAutoNum type="arabicPeriod"/>
            </a:pPr>
            <a:r>
              <a:rPr lang="en-US" sz="3200" dirty="0">
                <a:solidFill>
                  <a:schemeClr val="dk1"/>
                </a:solidFill>
              </a:rPr>
              <a:t>Execution of Sampling  Process </a:t>
            </a:r>
          </a:p>
          <a:p>
            <a:endParaRPr lang="en-US" sz="3600" dirty="0"/>
          </a:p>
        </p:txBody>
      </p:sp>
      <p:sp>
        <p:nvSpPr>
          <p:cNvPr id="4" name="Slide Number Placeholder 3"/>
          <p:cNvSpPr>
            <a:spLocks noGrp="1"/>
          </p:cNvSpPr>
          <p:nvPr>
            <p:ph type="sldNum" idx="12"/>
          </p:nvPr>
        </p:nvSpPr>
        <p:spPr>
          <a:xfrm>
            <a:off x="10661073" y="6306246"/>
            <a:ext cx="1530927" cy="365125"/>
          </a:xfrm>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39711372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503"/>
        <p:cNvGrpSpPr/>
        <p:nvPr/>
      </p:nvGrpSpPr>
      <p:grpSpPr>
        <a:xfrm>
          <a:off x="0" y="0"/>
          <a:ext cx="0" cy="0"/>
          <a:chOff x="0" y="0"/>
          <a:chExt cx="0" cy="0"/>
        </a:xfrm>
      </p:grpSpPr>
      <p:sp>
        <p:nvSpPr>
          <p:cNvPr id="504" name="Google Shape;504;p6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Study Context </a:t>
            </a:r>
            <a:endParaRPr/>
          </a:p>
        </p:txBody>
      </p:sp>
      <p:sp>
        <p:nvSpPr>
          <p:cNvPr id="505" name="Google Shape;505;p6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solidFill>
                  <a:schemeClr val="dk1"/>
                </a:solidFill>
              </a:rPr>
              <a:t>Geographical </a:t>
            </a:r>
            <a:endParaRPr/>
          </a:p>
          <a:p>
            <a:pPr marL="182880" lvl="0" indent="-182880" algn="l" rtl="0">
              <a:lnSpc>
                <a:spcPct val="90000"/>
              </a:lnSpc>
              <a:spcBef>
                <a:spcPts val="1200"/>
              </a:spcBef>
              <a:spcAft>
                <a:spcPts val="0"/>
              </a:spcAft>
              <a:buSzPts val="3200"/>
              <a:buChar char="●"/>
            </a:pPr>
            <a:r>
              <a:rPr lang="en-US" sz="3200">
                <a:solidFill>
                  <a:schemeClr val="dk1"/>
                </a:solidFill>
              </a:rPr>
              <a:t>Social </a:t>
            </a:r>
            <a:endParaRPr/>
          </a:p>
          <a:p>
            <a:pPr marL="182880" lvl="0" indent="-182880" algn="l" rtl="0">
              <a:lnSpc>
                <a:spcPct val="90000"/>
              </a:lnSpc>
              <a:spcBef>
                <a:spcPts val="1200"/>
              </a:spcBef>
              <a:spcAft>
                <a:spcPts val="0"/>
              </a:spcAft>
              <a:buSzPts val="3200"/>
              <a:buChar char="●"/>
            </a:pPr>
            <a:r>
              <a:rPr lang="en-US" sz="3200">
                <a:solidFill>
                  <a:schemeClr val="dk1"/>
                </a:solidFill>
              </a:rPr>
              <a:t>Psychological </a:t>
            </a:r>
            <a:endParaRPr/>
          </a:p>
          <a:p>
            <a:pPr marL="182880" lvl="0" indent="-182880" algn="l" rtl="0">
              <a:lnSpc>
                <a:spcPct val="90000"/>
              </a:lnSpc>
              <a:spcBef>
                <a:spcPts val="1200"/>
              </a:spcBef>
              <a:spcAft>
                <a:spcPts val="0"/>
              </a:spcAft>
              <a:buSzPts val="3200"/>
              <a:buChar char="●"/>
            </a:pPr>
            <a:r>
              <a:rPr lang="en-US" sz="3200">
                <a:solidFill>
                  <a:schemeClr val="dk1"/>
                </a:solidFill>
              </a:rPr>
              <a:t>Political </a:t>
            </a:r>
            <a:endParaRPr/>
          </a:p>
          <a:p>
            <a:pPr marL="182880" lvl="0" indent="0" algn="l" rtl="0">
              <a:lnSpc>
                <a:spcPct val="90000"/>
              </a:lnSpc>
              <a:spcBef>
                <a:spcPts val="1200"/>
              </a:spcBef>
              <a:spcAft>
                <a:spcPts val="0"/>
              </a:spcAft>
              <a:buSzPts val="1800"/>
              <a:buNone/>
            </a:pPr>
            <a:endParaRPr/>
          </a:p>
        </p:txBody>
      </p:sp>
      <p:sp>
        <p:nvSpPr>
          <p:cNvPr id="506" name="Google Shape;506;p6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Methods of Data Collection </a:t>
            </a:r>
            <a:endParaRPr/>
          </a:p>
        </p:txBody>
      </p:sp>
      <p:graphicFrame>
        <p:nvGraphicFramePr>
          <p:cNvPr id="512" name="Google Shape;512;p66"/>
          <p:cNvGraphicFramePr/>
          <p:nvPr/>
        </p:nvGraphicFramePr>
        <p:xfrm>
          <a:off x="3868738" y="1622323"/>
          <a:ext cx="7649750" cy="4152760"/>
        </p:xfrm>
        <a:graphic>
          <a:graphicData uri="http://schemas.openxmlformats.org/drawingml/2006/table">
            <a:tbl>
              <a:tblPr firstRow="1" bandRow="1">
                <a:noFill/>
                <a:tableStyleId>{1A47EE5D-A0B9-4C33-B836-DB9B69A3F15E}</a:tableStyleId>
              </a:tblPr>
              <a:tblGrid>
                <a:gridCol w="3824875"/>
                <a:gridCol w="3824875"/>
              </a:tblGrid>
              <a:tr h="1016750">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Data  Source Type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Mode of Data collection </a:t>
                      </a:r>
                      <a:endParaRPr sz="1400" u="none" strike="noStrike" cap="none"/>
                    </a:p>
                  </a:txBody>
                  <a:tcPr marL="91450" marR="91450" marT="45725" marB="45725"/>
                </a:tc>
              </a:tr>
              <a:tr h="1028650">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Primary</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Direct </a:t>
                      </a:r>
                      <a:endParaRPr sz="1400" u="none" strike="noStrike" cap="none"/>
                    </a:p>
                  </a:txBody>
                  <a:tcPr marL="91450" marR="91450" marT="45725" marB="45725"/>
                </a:tc>
              </a:tr>
              <a:tr h="1028650">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Secondary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Indirect </a:t>
                      </a:r>
                      <a:endParaRPr sz="1400" u="none" strike="noStrike" cap="none"/>
                    </a:p>
                  </a:txBody>
                  <a:tcPr marL="91450" marR="91450" marT="45725" marB="45725"/>
                </a:tc>
              </a:tr>
              <a:tr h="1028650">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Tertiary </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en-US" sz="3200" u="none" strike="noStrike" cap="none"/>
                        <a:t>Indirect </a:t>
                      </a:r>
                      <a:endParaRPr sz="1400" u="none" strike="noStrike" cap="none"/>
                    </a:p>
                  </a:txBody>
                  <a:tcPr marL="91450" marR="91450" marT="45725" marB="45725"/>
                </a:tc>
              </a:tr>
            </a:tbl>
          </a:graphicData>
        </a:graphic>
      </p:graphicFrame>
      <p:sp>
        <p:nvSpPr>
          <p:cNvPr id="513" name="Google Shape;513;p6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54</a:t>
            </a:fld>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Types of Data Collection Tools </a:t>
            </a:r>
            <a:endParaRPr/>
          </a:p>
        </p:txBody>
      </p:sp>
      <p:graphicFrame>
        <p:nvGraphicFramePr>
          <p:cNvPr id="520" name="Google Shape;520;p67"/>
          <p:cNvGraphicFramePr/>
          <p:nvPr>
            <p:extLst>
              <p:ext uri="{D42A27DB-BD31-4B8C-83A1-F6EECF244321}">
                <p14:modId xmlns:p14="http://schemas.microsoft.com/office/powerpoint/2010/main" val="2218356678"/>
              </p:ext>
            </p:extLst>
          </p:nvPr>
        </p:nvGraphicFramePr>
        <p:xfrm>
          <a:off x="3853990" y="521071"/>
          <a:ext cx="8033200" cy="5719300"/>
        </p:xfrm>
        <a:graphic>
          <a:graphicData uri="http://schemas.openxmlformats.org/drawingml/2006/table">
            <a:tbl>
              <a:tblPr firstRow="1" bandRow="1">
                <a:noFill/>
                <a:tableStyleId>{1A47EE5D-A0B9-4C33-B836-DB9B69A3F15E}</a:tableStyleId>
              </a:tblPr>
              <a:tblGrid>
                <a:gridCol w="2402425"/>
                <a:gridCol w="5630775"/>
              </a:tblGrid>
              <a:tr h="1280700">
                <a:tc>
                  <a:txBody>
                    <a:bodyPr/>
                    <a:lstStyle/>
                    <a:p>
                      <a:pPr marL="0" marR="0" lvl="0" indent="0" algn="l" rtl="0">
                        <a:lnSpc>
                          <a:spcPct val="100000"/>
                        </a:lnSpc>
                        <a:spcBef>
                          <a:spcPts val="0"/>
                        </a:spcBef>
                        <a:spcAft>
                          <a:spcPts val="0"/>
                        </a:spcAft>
                        <a:buClr>
                          <a:srgbClr val="000000"/>
                        </a:buClr>
                        <a:buSzPts val="3200"/>
                        <a:buFont typeface="Arial"/>
                        <a:buNone/>
                      </a:pPr>
                      <a:r>
                        <a:rPr lang="en-US" sz="3200" u="none" strike="noStrike" cap="none" dirty="0"/>
                        <a:t>Type of Data Source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3200"/>
                        <a:buFont typeface="Arial"/>
                        <a:buNone/>
                      </a:pPr>
                      <a:r>
                        <a:rPr lang="en-US" sz="3200" u="none" strike="noStrike" cap="none"/>
                        <a:t>Tools </a:t>
                      </a:r>
                      <a:endParaRPr sz="1400" u="none" strike="noStrike" cap="none"/>
                    </a:p>
                  </a:txBody>
                  <a:tcPr marL="91450" marR="91450" marT="45725" marB="45725"/>
                </a:tc>
              </a:tr>
              <a:tr h="3157900">
                <a:tc>
                  <a:txBody>
                    <a:bodyPr/>
                    <a:lstStyle/>
                    <a:p>
                      <a:pPr marL="0" marR="0" lvl="0" indent="0" algn="l" rtl="0">
                        <a:lnSpc>
                          <a:spcPct val="100000"/>
                        </a:lnSpc>
                        <a:spcBef>
                          <a:spcPts val="0"/>
                        </a:spcBef>
                        <a:spcAft>
                          <a:spcPts val="0"/>
                        </a:spcAft>
                        <a:buClr>
                          <a:srgbClr val="000000"/>
                        </a:buClr>
                        <a:buSzPts val="3200"/>
                        <a:buFont typeface="Arial"/>
                        <a:buNone/>
                      </a:pPr>
                      <a:r>
                        <a:rPr lang="en-US" sz="3200" u="none" strike="noStrike" cap="none"/>
                        <a:t>Primary </a:t>
                      </a:r>
                      <a:endParaRPr sz="1400" u="none" strike="noStrike" cap="none"/>
                    </a:p>
                  </a:txBody>
                  <a:tcPr marL="91450" marR="91450" marT="45725" marB="45725"/>
                </a:tc>
                <a:tc>
                  <a:txBody>
                    <a:bodyPr/>
                    <a:lstStyle/>
                    <a:p>
                      <a:pPr marL="514350" marR="0" lvl="0" indent="-514350" algn="l" defTabSz="914400" rtl="0" eaLnBrk="1" fontAlgn="auto" latinLnBrk="0" hangingPunct="1">
                        <a:lnSpc>
                          <a:spcPct val="100000"/>
                        </a:lnSpc>
                        <a:spcBef>
                          <a:spcPts val="0"/>
                        </a:spcBef>
                        <a:spcAft>
                          <a:spcPts val="0"/>
                        </a:spcAft>
                        <a:buClr>
                          <a:srgbClr val="000000"/>
                        </a:buClr>
                        <a:buSzPts val="3200"/>
                        <a:buFont typeface="+mj-lt"/>
                        <a:buAutoNum type="arabicPeriod"/>
                        <a:tabLst/>
                        <a:defRPr/>
                      </a:pPr>
                      <a:r>
                        <a:rPr lang="en-US" sz="3200" u="none" strike="noStrike" cap="none" dirty="0" smtClean="0"/>
                        <a:t>Experiments</a:t>
                      </a:r>
                    </a:p>
                    <a:p>
                      <a:pPr marL="514350" marR="0" lvl="0" indent="-514350" algn="l" defTabSz="914400" rtl="0" eaLnBrk="1" fontAlgn="auto" latinLnBrk="0" hangingPunct="1">
                        <a:lnSpc>
                          <a:spcPct val="100000"/>
                        </a:lnSpc>
                        <a:spcBef>
                          <a:spcPts val="0"/>
                        </a:spcBef>
                        <a:spcAft>
                          <a:spcPts val="0"/>
                        </a:spcAft>
                        <a:buClr>
                          <a:srgbClr val="000000"/>
                        </a:buClr>
                        <a:buSzPts val="3200"/>
                        <a:buFont typeface="+mj-lt"/>
                        <a:buAutoNum type="arabicPeriod"/>
                        <a:tabLst/>
                        <a:defRPr/>
                      </a:pPr>
                      <a:r>
                        <a:rPr lang="en-US" sz="3200" u="none" strike="noStrike" cap="none" dirty="0" smtClean="0"/>
                        <a:t>Observation (Participatory &amp; Non-participatory)</a:t>
                      </a:r>
                      <a:endParaRPr lang="en-US" sz="3200" dirty="0" smtClean="0"/>
                    </a:p>
                    <a:p>
                      <a:pPr marL="514350" marR="0" lvl="0" indent="-514350" algn="l" rtl="0">
                        <a:lnSpc>
                          <a:spcPct val="100000"/>
                        </a:lnSpc>
                        <a:spcBef>
                          <a:spcPts val="0"/>
                        </a:spcBef>
                        <a:spcAft>
                          <a:spcPts val="0"/>
                        </a:spcAft>
                        <a:buClr>
                          <a:srgbClr val="000000"/>
                        </a:buClr>
                        <a:buSzPts val="3200"/>
                        <a:buFont typeface="+mj-lt"/>
                        <a:buAutoNum type="arabicPeriod"/>
                      </a:pPr>
                      <a:r>
                        <a:rPr lang="en-US" sz="3200" u="none" strike="noStrike" cap="none" dirty="0" smtClean="0"/>
                        <a:t>Interviews (face-to-face, focus group)</a:t>
                      </a:r>
                      <a:endParaRPr dirty="0" smtClean="0"/>
                    </a:p>
                    <a:p>
                      <a:pPr marL="514350" marR="0" lvl="0" indent="-514350" algn="l" rtl="0">
                        <a:lnSpc>
                          <a:spcPct val="100000"/>
                        </a:lnSpc>
                        <a:spcBef>
                          <a:spcPts val="0"/>
                        </a:spcBef>
                        <a:spcAft>
                          <a:spcPts val="0"/>
                        </a:spcAft>
                        <a:buClr>
                          <a:srgbClr val="000000"/>
                        </a:buClr>
                        <a:buSzPts val="3200"/>
                        <a:buFont typeface="+mj-lt"/>
                        <a:buAutoNum type="arabicPeriod"/>
                      </a:pPr>
                      <a:r>
                        <a:rPr lang="en-US" sz="3200" u="none" strike="noStrike" cap="none" dirty="0" smtClean="0"/>
                        <a:t>Surveys</a:t>
                      </a:r>
                      <a:endParaRPr dirty="0"/>
                    </a:p>
                  </a:txBody>
                  <a:tcPr marL="91450" marR="91450" marT="45725" marB="45725"/>
                </a:tc>
              </a:tr>
              <a:tr h="1280700">
                <a:tc>
                  <a:txBody>
                    <a:bodyPr/>
                    <a:lstStyle/>
                    <a:p>
                      <a:pPr marL="0" marR="0" lvl="0" indent="0" algn="l" rtl="0">
                        <a:lnSpc>
                          <a:spcPct val="100000"/>
                        </a:lnSpc>
                        <a:spcBef>
                          <a:spcPts val="0"/>
                        </a:spcBef>
                        <a:spcAft>
                          <a:spcPts val="0"/>
                        </a:spcAft>
                        <a:buClr>
                          <a:srgbClr val="000000"/>
                        </a:buClr>
                        <a:buSzPts val="3200"/>
                        <a:buFont typeface="Arial"/>
                        <a:buNone/>
                      </a:pPr>
                      <a:r>
                        <a:rPr lang="en-US" sz="3200" u="none" strike="noStrike" cap="none"/>
                        <a:t>Secondary </a:t>
                      </a:r>
                      <a:endParaRPr sz="1400" u="none" strike="noStrike" cap="none"/>
                    </a:p>
                  </a:txBody>
                  <a:tcPr marL="91450" marR="91450" marT="45725" marB="45725"/>
                </a:tc>
                <a:tc>
                  <a:txBody>
                    <a:bodyPr/>
                    <a:lstStyle/>
                    <a:p>
                      <a:pPr marL="457200" marR="0" lvl="0" indent="-457200" algn="l" rtl="0">
                        <a:lnSpc>
                          <a:spcPct val="100000"/>
                        </a:lnSpc>
                        <a:spcBef>
                          <a:spcPts val="0"/>
                        </a:spcBef>
                        <a:spcAft>
                          <a:spcPts val="0"/>
                        </a:spcAft>
                        <a:buClr>
                          <a:srgbClr val="000000"/>
                        </a:buClr>
                        <a:buSzPts val="3200"/>
                        <a:buFont typeface="Arial"/>
                        <a:buChar char="•"/>
                      </a:pPr>
                      <a:r>
                        <a:rPr lang="en-US" sz="3200" u="none" strike="noStrike" cap="none" dirty="0"/>
                        <a:t>Review</a:t>
                      </a:r>
                      <a:endParaRPr dirty="0"/>
                    </a:p>
                    <a:p>
                      <a:pPr marL="457200" marR="0" lvl="0" indent="-457200" algn="l" rtl="0">
                        <a:lnSpc>
                          <a:spcPct val="100000"/>
                        </a:lnSpc>
                        <a:spcBef>
                          <a:spcPts val="0"/>
                        </a:spcBef>
                        <a:spcAft>
                          <a:spcPts val="0"/>
                        </a:spcAft>
                        <a:buClr>
                          <a:srgbClr val="000000"/>
                        </a:buClr>
                        <a:buSzPts val="3200"/>
                        <a:buFont typeface="Arial"/>
                        <a:buChar char="•"/>
                      </a:pPr>
                      <a:r>
                        <a:rPr lang="en-US" sz="3200" u="none" strike="noStrike" cap="none" dirty="0"/>
                        <a:t>Systematic review, etc.</a:t>
                      </a:r>
                      <a:endParaRPr sz="1400" u="none" strike="noStrike" cap="none" dirty="0"/>
                    </a:p>
                  </a:txBody>
                  <a:tcPr marL="91450" marR="91450" marT="45725" marB="45725"/>
                </a:tc>
              </a:tr>
            </a:tbl>
          </a:graphicData>
        </a:graphic>
      </p:graphicFrame>
      <p:sp>
        <p:nvSpPr>
          <p:cNvPr id="521" name="Google Shape;521;p6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55</a:t>
            </a:fld>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8"/>
          <p:cNvSpPr txBox="1"/>
          <p:nvPr/>
        </p:nvSpPr>
        <p:spPr>
          <a:xfrm>
            <a:off x="1657712" y="-76200"/>
            <a:ext cx="9010200" cy="6816900"/>
          </a:xfrm>
          <a:prstGeom prst="rect">
            <a:avLst/>
          </a:prstGeom>
          <a:noFill/>
          <a:ln>
            <a:noFill/>
          </a:ln>
        </p:spPr>
        <p:txBody>
          <a:bodyPr spcFirstLastPara="1" wrap="square" lIns="0" tIns="161275" rIns="0" bIns="0" anchor="t" anchorCtr="0">
            <a:spAutoFit/>
          </a:bodyPr>
          <a:lstStyle/>
          <a:p>
            <a:pPr marL="12065" marR="0" lvl="0" indent="0" algn="l" rtl="0">
              <a:lnSpc>
                <a:spcPct val="100000"/>
              </a:lnSpc>
              <a:spcBef>
                <a:spcPts val="0"/>
              </a:spcBef>
              <a:spcAft>
                <a:spcPts val="0"/>
              </a:spcAft>
              <a:buNone/>
            </a:pPr>
            <a:r>
              <a:rPr lang="en-US" sz="2400" b="1" i="0" u="none" strike="noStrike" cap="none" dirty="0">
                <a:solidFill>
                  <a:srgbClr val="A72326"/>
                </a:solidFill>
                <a:latin typeface="Calibri"/>
                <a:ea typeface="Calibri"/>
                <a:cs typeface="Calibri"/>
                <a:sym typeface="Calibri"/>
              </a:rPr>
              <a:t>4. Methods of Data Collection</a:t>
            </a:r>
            <a:endParaRPr sz="2400" b="0" i="0" u="none" strike="noStrike" cap="none" dirty="0">
              <a:solidFill>
                <a:srgbClr val="A72326"/>
              </a:solidFill>
              <a:latin typeface="Calibri"/>
              <a:ea typeface="Calibri"/>
              <a:cs typeface="Calibri"/>
              <a:sym typeface="Calibri"/>
            </a:endParaRPr>
          </a:p>
          <a:p>
            <a:pPr marL="722312" marR="0" lvl="0" indent="-358775"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a:ea typeface="Times New Roman"/>
                <a:cs typeface="Times New Roman"/>
                <a:sym typeface="Times New Roman"/>
              </a:rPr>
              <a:t>Experiments</a:t>
            </a:r>
            <a:endParaRPr sz="2400" b="1" i="0" u="none" strike="noStrike" cap="none" dirty="0">
              <a:solidFill>
                <a:schemeClr val="dk1"/>
              </a:solidFill>
              <a:latin typeface="Times New Roman"/>
              <a:ea typeface="Times New Roman"/>
              <a:cs typeface="Times New Roman"/>
              <a:sym typeface="Times New Roman"/>
            </a:endParaRPr>
          </a:p>
          <a:p>
            <a:pPr marL="987425"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1076325" marR="807720" lvl="1" indent="-357188"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Prime method of inquiry in </a:t>
            </a:r>
            <a:r>
              <a:rPr lang="en-US" sz="2400" dirty="0">
                <a:solidFill>
                  <a:schemeClr val="dk1"/>
                </a:solidFill>
                <a:latin typeface="Times New Roman"/>
                <a:ea typeface="Times New Roman"/>
                <a:cs typeface="Times New Roman"/>
                <a:sym typeface="Times New Roman"/>
              </a:rPr>
              <a:t>natural sciences and social sciences like psychology</a:t>
            </a:r>
            <a:endParaRPr sz="2400" b="0" i="0" u="none" strike="noStrike" cap="none" dirty="0">
              <a:solidFill>
                <a:schemeClr val="dk1"/>
              </a:solidFill>
              <a:latin typeface="Times New Roman"/>
              <a:ea typeface="Times New Roman"/>
              <a:cs typeface="Times New Roman"/>
              <a:sym typeface="Times New Roman"/>
            </a:endParaRPr>
          </a:p>
          <a:p>
            <a:pPr marL="1902460" marR="807720" lvl="2"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1430338" marR="0" lvl="1" indent="-358775"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Key features:</a:t>
            </a:r>
            <a:endParaRPr sz="2400" b="0" i="0" u="none" strike="noStrike" cap="none" dirty="0">
              <a:solidFill>
                <a:schemeClr val="dk1"/>
              </a:solidFill>
              <a:latin typeface="Times New Roman"/>
              <a:ea typeface="Times New Roman"/>
              <a:cs typeface="Times New Roman"/>
              <a:sym typeface="Times New Roman"/>
            </a:endParaRPr>
          </a:p>
          <a:p>
            <a:pPr marL="1798638" marR="10795" lvl="2" indent="-357188"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Motivation</a:t>
            </a:r>
            <a:r>
              <a:rPr lang="en-US" sz="2400" b="0" i="0" u="sng" strike="noStrike" cap="none" dirty="0">
                <a:solidFill>
                  <a:schemeClr val="dk1"/>
                </a:solidFill>
                <a:latin typeface="Times New Roman"/>
                <a:ea typeface="Times New Roman"/>
                <a:cs typeface="Times New Roman"/>
                <a:sym typeface="Times New Roman"/>
              </a:rPr>
              <a:t>: to establish cause and effect relationships</a:t>
            </a:r>
            <a:endParaRPr sz="1400" b="0" i="0" u="sng" strike="noStrike" cap="none" dirty="0">
              <a:solidFill>
                <a:srgbClr val="000000"/>
              </a:solidFill>
              <a:sym typeface="Arial"/>
            </a:endParaRPr>
          </a:p>
          <a:p>
            <a:pPr marL="1798638" marR="551180" lvl="2" indent="-357188"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An investigation in which </a:t>
            </a:r>
            <a:r>
              <a:rPr lang="en-US" sz="2400" b="0" i="0" u="sng" strike="noStrike" cap="none" dirty="0">
                <a:solidFill>
                  <a:schemeClr val="dk1"/>
                </a:solidFill>
                <a:latin typeface="Times New Roman"/>
                <a:ea typeface="Times New Roman"/>
                <a:cs typeface="Times New Roman"/>
                <a:sym typeface="Times New Roman"/>
              </a:rPr>
              <a:t>a  hypothesis about cause and effect is scientifically tested.</a:t>
            </a:r>
            <a:endParaRPr sz="2400" b="0" i="0" u="sng" strike="noStrike" cap="none" dirty="0">
              <a:solidFill>
                <a:schemeClr val="dk1"/>
              </a:solidFill>
              <a:latin typeface="Times New Roman"/>
              <a:ea typeface="Times New Roman"/>
              <a:cs typeface="Times New Roman"/>
              <a:sym typeface="Times New Roman"/>
            </a:endParaRPr>
          </a:p>
          <a:p>
            <a:pPr marL="2260600" marR="551180" lvl="2" indent="-205739"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2606675" marR="5080" lvl="4" indent="-457200" algn="l" rtl="0">
              <a:lnSpc>
                <a:spcPct val="100000"/>
              </a:lnSpc>
              <a:spcBef>
                <a:spcPts val="5"/>
              </a:spcBef>
              <a:spcAft>
                <a:spcPts val="0"/>
              </a:spcAft>
              <a:buClr>
                <a:schemeClr val="dk1"/>
              </a:buClr>
              <a:buSzPts val="2400"/>
              <a:buFont typeface="+mj-lt"/>
              <a:buAutoNum type="arabicPeriod"/>
            </a:pPr>
            <a:r>
              <a:rPr lang="en-US" sz="2400" b="0" i="0" u="none" strike="noStrike" cap="none" dirty="0">
                <a:solidFill>
                  <a:schemeClr val="dk1"/>
                </a:solidFill>
                <a:latin typeface="Times New Roman"/>
                <a:ea typeface="Times New Roman"/>
                <a:cs typeface="Times New Roman"/>
                <a:sym typeface="Times New Roman"/>
              </a:rPr>
              <a:t>An independent variable  (the cause) is manipulated</a:t>
            </a:r>
            <a:endParaRPr sz="2400" b="0" i="0" u="none" strike="noStrike" cap="none" dirty="0">
              <a:solidFill>
                <a:schemeClr val="dk1"/>
              </a:solidFill>
              <a:latin typeface="Times New Roman"/>
              <a:ea typeface="Times New Roman"/>
              <a:cs typeface="Times New Roman"/>
              <a:sym typeface="Times New Roman"/>
            </a:endParaRPr>
          </a:p>
          <a:p>
            <a:pPr marL="2606675" marR="5080" lvl="4" indent="-457200" algn="l" rtl="0">
              <a:lnSpc>
                <a:spcPct val="100000"/>
              </a:lnSpc>
              <a:spcBef>
                <a:spcPts val="5"/>
              </a:spcBef>
              <a:spcAft>
                <a:spcPts val="0"/>
              </a:spcAft>
              <a:buFont typeface="+mj-lt"/>
              <a:buAutoNum type="arabicPeriod"/>
            </a:pPr>
            <a:endParaRPr sz="2400" b="0" i="0" u="none" strike="noStrike" cap="none" dirty="0">
              <a:solidFill>
                <a:schemeClr val="dk1"/>
              </a:solidFill>
              <a:latin typeface="Times New Roman"/>
              <a:ea typeface="Times New Roman"/>
              <a:cs typeface="Times New Roman"/>
              <a:sym typeface="Times New Roman"/>
            </a:endParaRPr>
          </a:p>
          <a:p>
            <a:pPr marL="2606675" marR="5080" lvl="4" indent="-457200" algn="l" rtl="0">
              <a:lnSpc>
                <a:spcPct val="100000"/>
              </a:lnSpc>
              <a:spcBef>
                <a:spcPts val="5"/>
              </a:spcBef>
              <a:spcAft>
                <a:spcPts val="0"/>
              </a:spcAft>
              <a:buClr>
                <a:schemeClr val="dk1"/>
              </a:buClr>
              <a:buSzPts val="2400"/>
              <a:buFont typeface="+mj-lt"/>
              <a:buAutoNum type="arabicPeriod"/>
            </a:pPr>
            <a:r>
              <a:rPr lang="en-US" sz="2400" b="0" i="0" u="none" strike="noStrike" cap="none" dirty="0">
                <a:solidFill>
                  <a:schemeClr val="dk1"/>
                </a:solidFill>
                <a:latin typeface="Times New Roman"/>
                <a:ea typeface="Times New Roman"/>
                <a:cs typeface="Times New Roman"/>
                <a:sym typeface="Times New Roman"/>
              </a:rPr>
              <a:t>The dependent  variable (the effect) is measured</a:t>
            </a:r>
            <a:endParaRPr sz="2400" b="0" i="0" u="none" strike="noStrike" cap="none" dirty="0">
              <a:solidFill>
                <a:schemeClr val="dk1"/>
              </a:solidFill>
              <a:latin typeface="Times New Roman"/>
              <a:ea typeface="Times New Roman"/>
              <a:cs typeface="Times New Roman"/>
              <a:sym typeface="Times New Roman"/>
            </a:endParaRPr>
          </a:p>
          <a:p>
            <a:pPr marL="2606675" marR="5080" lvl="4" indent="-457200" algn="l" rtl="0">
              <a:lnSpc>
                <a:spcPct val="100000"/>
              </a:lnSpc>
              <a:spcBef>
                <a:spcPts val="5"/>
              </a:spcBef>
              <a:spcAft>
                <a:spcPts val="0"/>
              </a:spcAft>
              <a:buFont typeface="+mj-lt"/>
              <a:buAutoNum type="arabicPeriod"/>
            </a:pPr>
            <a:endParaRPr sz="2400" b="0" i="0" u="none" strike="noStrike" cap="none" dirty="0">
              <a:solidFill>
                <a:schemeClr val="dk1"/>
              </a:solidFill>
              <a:latin typeface="Times New Roman"/>
              <a:ea typeface="Times New Roman"/>
              <a:cs typeface="Times New Roman"/>
              <a:sym typeface="Times New Roman"/>
            </a:endParaRPr>
          </a:p>
          <a:p>
            <a:pPr marL="2606675" marR="5080" lvl="4" indent="-457200" algn="l" rtl="0">
              <a:lnSpc>
                <a:spcPct val="100000"/>
              </a:lnSpc>
              <a:spcBef>
                <a:spcPts val="5"/>
              </a:spcBef>
              <a:spcAft>
                <a:spcPts val="0"/>
              </a:spcAft>
              <a:buClr>
                <a:schemeClr val="dk1"/>
              </a:buClr>
              <a:buSzPts val="2400"/>
              <a:buFont typeface="+mj-lt"/>
              <a:buAutoNum type="arabicPeriod"/>
            </a:pPr>
            <a:r>
              <a:rPr lang="en-US" sz="2400" b="0" i="0" u="none" strike="noStrike" cap="none" dirty="0" smtClean="0">
                <a:solidFill>
                  <a:schemeClr val="dk1"/>
                </a:solidFill>
                <a:latin typeface="Times New Roman"/>
                <a:ea typeface="Times New Roman"/>
                <a:cs typeface="Times New Roman"/>
                <a:sym typeface="Times New Roman"/>
              </a:rPr>
              <a:t>Extraneous/Peripheral </a:t>
            </a:r>
            <a:r>
              <a:rPr lang="en-US" sz="2400" b="0" i="0" u="none" strike="noStrike" cap="none" dirty="0">
                <a:solidFill>
                  <a:schemeClr val="dk1"/>
                </a:solidFill>
                <a:latin typeface="Times New Roman"/>
                <a:ea typeface="Times New Roman"/>
                <a:cs typeface="Times New Roman"/>
                <a:sym typeface="Times New Roman"/>
              </a:rPr>
              <a:t>variables are controlled</a:t>
            </a:r>
            <a:endParaRPr sz="2400" b="0" i="0" u="none" strike="noStrike" cap="none" dirty="0">
              <a:solidFill>
                <a:schemeClr val="dk1"/>
              </a:solidFill>
              <a:latin typeface="Times New Roman"/>
              <a:ea typeface="Times New Roman"/>
              <a:cs typeface="Times New Roman"/>
              <a:sym typeface="Times New Roman"/>
            </a:endParaRPr>
          </a:p>
          <a:p>
            <a:pPr marL="2606675" marR="5080" lvl="4" indent="-457200" algn="l" rtl="0">
              <a:lnSpc>
                <a:spcPct val="100000"/>
              </a:lnSpc>
              <a:spcBef>
                <a:spcPts val="5"/>
              </a:spcBef>
              <a:spcAft>
                <a:spcPts val="0"/>
              </a:spcAft>
              <a:buFont typeface="+mj-lt"/>
              <a:buAutoNum type="arabicPeriod"/>
            </a:pPr>
            <a:endParaRPr sz="2400" b="0" i="0" u="none" strike="noStrike" cap="none" dirty="0">
              <a:solidFill>
                <a:schemeClr val="dk1"/>
              </a:solidFill>
              <a:latin typeface="Times New Roman"/>
              <a:ea typeface="Times New Roman"/>
              <a:cs typeface="Times New Roman"/>
              <a:sym typeface="Times New Roman"/>
            </a:endParaRPr>
          </a:p>
          <a:p>
            <a:pPr marL="2606675" marR="5080" lvl="4" indent="-457200" algn="l" rtl="0">
              <a:lnSpc>
                <a:spcPct val="100000"/>
              </a:lnSpc>
              <a:spcBef>
                <a:spcPts val="5"/>
              </a:spcBef>
              <a:spcAft>
                <a:spcPts val="0"/>
              </a:spcAft>
              <a:buClr>
                <a:schemeClr val="dk1"/>
              </a:buClr>
              <a:buSzPts val="2400"/>
              <a:buFont typeface="+mj-lt"/>
              <a:buAutoNum type="arabicPeriod"/>
            </a:pPr>
            <a:r>
              <a:rPr lang="en-US" sz="2400" b="0" i="0" u="none" strike="noStrike" cap="none" dirty="0">
                <a:solidFill>
                  <a:schemeClr val="dk1"/>
                </a:solidFill>
                <a:latin typeface="Times New Roman"/>
                <a:ea typeface="Times New Roman"/>
                <a:cs typeface="Times New Roman"/>
                <a:sym typeface="Times New Roman"/>
              </a:rPr>
              <a:t>Control procedure</a:t>
            </a:r>
            <a:endParaRPr sz="2400" b="0" i="0" u="none" strike="noStrike" cap="none" dirty="0">
              <a:solidFill>
                <a:schemeClr val="dk1"/>
              </a:solidFill>
              <a:latin typeface="Times New Roman"/>
              <a:ea typeface="Times New Roman"/>
              <a:cs typeface="Times New Roman"/>
              <a:sym typeface="Times New Roman"/>
            </a:endParaRPr>
          </a:p>
        </p:txBody>
      </p:sp>
      <p:sp>
        <p:nvSpPr>
          <p:cNvPr id="527" name="Google Shape;527;p68"/>
          <p:cNvSpPr txBox="1">
            <a:spLocks noGrp="1"/>
          </p:cNvSpPr>
          <p:nvPr>
            <p:ph type="sldNum" idx="12"/>
          </p:nvPr>
        </p:nvSpPr>
        <p:spPr>
          <a:xfrm>
            <a:off x="9925558" y="6465214"/>
            <a:ext cx="231775" cy="19018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56</a:t>
            </a:fld>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531"/>
        <p:cNvGrpSpPr/>
        <p:nvPr/>
      </p:nvGrpSpPr>
      <p:grpSpPr>
        <a:xfrm>
          <a:off x="0" y="0"/>
          <a:ext cx="0" cy="0"/>
          <a:chOff x="0" y="0"/>
          <a:chExt cx="0" cy="0"/>
        </a:xfrm>
      </p:grpSpPr>
      <p:sp>
        <p:nvSpPr>
          <p:cNvPr id="532" name="Google Shape;532;p69"/>
          <p:cNvSpPr txBox="1"/>
          <p:nvPr/>
        </p:nvSpPr>
        <p:spPr>
          <a:xfrm>
            <a:off x="1602740" y="0"/>
            <a:ext cx="8913000" cy="532182"/>
          </a:xfrm>
          <a:prstGeom prst="rect">
            <a:avLst/>
          </a:prstGeom>
          <a:noFill/>
          <a:ln>
            <a:noFill/>
          </a:ln>
        </p:spPr>
        <p:txBody>
          <a:bodyPr spcFirstLastPara="1" wrap="square" lIns="0" tIns="161275" rIns="0" bIns="0" anchor="t" anchorCtr="0">
            <a:spAutoFit/>
          </a:bodyPr>
          <a:lstStyle/>
          <a:p>
            <a:pPr marL="12065" marR="0" lvl="0" indent="0" algn="l" rtl="0">
              <a:lnSpc>
                <a:spcPct val="100000"/>
              </a:lnSpc>
              <a:spcBef>
                <a:spcPts val="0"/>
              </a:spcBef>
              <a:spcAft>
                <a:spcPts val="0"/>
              </a:spcAft>
              <a:buNone/>
            </a:pPr>
            <a:r>
              <a:rPr lang="en-US" sz="2400" b="1" i="0" u="none" strike="noStrike" cap="none" dirty="0">
                <a:solidFill>
                  <a:srgbClr val="C00000"/>
                </a:solidFill>
                <a:latin typeface="Calibri"/>
                <a:ea typeface="Calibri"/>
                <a:cs typeface="Calibri"/>
                <a:sym typeface="Calibri"/>
              </a:rPr>
              <a:t>4. Methods of Data Collection </a:t>
            </a:r>
            <a:r>
              <a:rPr lang="en-US" sz="2400" b="1" i="0" u="none" strike="noStrike" cap="none" dirty="0" smtClean="0">
                <a:solidFill>
                  <a:srgbClr val="C00000"/>
                </a:solidFill>
                <a:latin typeface="Calibri"/>
                <a:ea typeface="Calibri"/>
                <a:cs typeface="Calibri"/>
                <a:sym typeface="Calibri"/>
              </a:rPr>
              <a:t>&gt;&gt;</a:t>
            </a:r>
            <a:endParaRPr sz="2400" b="0" i="0" u="none" strike="noStrike" cap="none" dirty="0">
              <a:solidFill>
                <a:srgbClr val="C00000"/>
              </a:solidFill>
              <a:latin typeface="Calibri"/>
              <a:ea typeface="Calibri"/>
              <a:cs typeface="Calibri"/>
              <a:sym typeface="Calibri"/>
            </a:endParaRPr>
          </a:p>
        </p:txBody>
      </p:sp>
      <p:pic>
        <p:nvPicPr>
          <p:cNvPr id="533" name="Google Shape;533;p69"/>
          <p:cNvPicPr preferRelativeResize="0"/>
          <p:nvPr/>
        </p:nvPicPr>
        <p:blipFill rotWithShape="1">
          <a:blip r:embed="rId3">
            <a:alphaModFix/>
          </a:blip>
          <a:srcRect/>
          <a:stretch/>
        </p:blipFill>
        <p:spPr>
          <a:xfrm>
            <a:off x="1865312" y="1144816"/>
            <a:ext cx="8176132" cy="3366378"/>
          </a:xfrm>
          <a:prstGeom prst="rect">
            <a:avLst/>
          </a:prstGeom>
          <a:noFill/>
          <a:ln>
            <a:noFill/>
          </a:ln>
        </p:spPr>
      </p:pic>
      <p:sp>
        <p:nvSpPr>
          <p:cNvPr id="534" name="Google Shape;534;p69"/>
          <p:cNvSpPr txBox="1">
            <a:spLocks noGrp="1"/>
          </p:cNvSpPr>
          <p:nvPr>
            <p:ph type="sldNum" idx="12"/>
          </p:nvPr>
        </p:nvSpPr>
        <p:spPr>
          <a:xfrm>
            <a:off x="9925558" y="6465214"/>
            <a:ext cx="231900" cy="1902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57</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0"/>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58</a:t>
            </a:fld>
            <a:endParaRPr/>
          </a:p>
        </p:txBody>
      </p:sp>
      <p:sp>
        <p:nvSpPr>
          <p:cNvPr id="541" name="Google Shape;541;p7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Observation</a:t>
            </a:r>
            <a:endParaRPr/>
          </a:p>
        </p:txBody>
      </p:sp>
      <p:sp>
        <p:nvSpPr>
          <p:cNvPr id="542" name="Google Shape;542;p70"/>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rmAutofit/>
          </a:bodyPr>
          <a:lstStyle/>
          <a:p>
            <a:pPr marL="457200" lvl="0" indent="-412750" rtl="0">
              <a:spcBef>
                <a:spcPts val="1200"/>
              </a:spcBef>
              <a:spcAft>
                <a:spcPts val="0"/>
              </a:spcAft>
              <a:buSzPts val="2900"/>
              <a:buChar char="●"/>
            </a:pPr>
            <a:r>
              <a:rPr lang="en-US" sz="2800" dirty="0">
                <a:solidFill>
                  <a:srgbClr val="646F79"/>
                </a:solidFill>
                <a:highlight>
                  <a:srgbClr val="FFFFFF"/>
                </a:highlight>
                <a:latin typeface="Roboto"/>
                <a:ea typeface="Roboto"/>
                <a:cs typeface="Roboto"/>
                <a:sym typeface="Roboto"/>
              </a:rPr>
              <a:t>Systematically observing and documenting behaviors, events, or phenomena to gather data</a:t>
            </a:r>
            <a:endParaRPr sz="2800" dirty="0">
              <a:solidFill>
                <a:srgbClr val="646F79"/>
              </a:solidFill>
              <a:highlight>
                <a:srgbClr val="FFFFFF"/>
              </a:highlight>
              <a:latin typeface="Roboto"/>
              <a:ea typeface="Roboto"/>
              <a:cs typeface="Roboto"/>
              <a:sym typeface="Roboto"/>
            </a:endParaRPr>
          </a:p>
          <a:p>
            <a:pPr marL="457200" lvl="0" indent="-412750" rtl="0">
              <a:spcBef>
                <a:spcPts val="0"/>
              </a:spcBef>
              <a:spcAft>
                <a:spcPts val="0"/>
              </a:spcAft>
              <a:buSzPts val="2900"/>
              <a:buChar char="●"/>
            </a:pPr>
            <a:r>
              <a:rPr lang="en-US" sz="2800" dirty="0">
                <a:solidFill>
                  <a:srgbClr val="646F79"/>
                </a:solidFill>
                <a:highlight>
                  <a:srgbClr val="FFFFFF"/>
                </a:highlight>
                <a:latin typeface="Roboto"/>
                <a:ea typeface="Roboto"/>
                <a:cs typeface="Roboto"/>
                <a:sym typeface="Roboto"/>
              </a:rPr>
              <a:t>Used to obtain real-time information about subjects under study</a:t>
            </a:r>
            <a:endParaRPr sz="2800" dirty="0">
              <a:solidFill>
                <a:srgbClr val="646F79"/>
              </a:solidFill>
              <a:highlight>
                <a:srgbClr val="FFFFFF"/>
              </a:highlight>
              <a:latin typeface="Roboto"/>
              <a:ea typeface="Roboto"/>
              <a:cs typeface="Roboto"/>
              <a:sym typeface="Roboto"/>
            </a:endParaRPr>
          </a:p>
          <a:p>
            <a:pPr marL="457200" lvl="0" indent="-412750" algn="l" rtl="0">
              <a:spcBef>
                <a:spcPts val="0"/>
              </a:spcBef>
              <a:spcAft>
                <a:spcPts val="0"/>
              </a:spcAft>
              <a:buSzPts val="2900"/>
              <a:buChar char="●"/>
            </a:pPr>
            <a:r>
              <a:rPr lang="en-US" sz="2800" dirty="0">
                <a:solidFill>
                  <a:srgbClr val="646F79"/>
                </a:solidFill>
                <a:highlight>
                  <a:srgbClr val="FFFFFF"/>
                </a:highlight>
                <a:latin typeface="Roboto"/>
                <a:ea typeface="Roboto"/>
                <a:cs typeface="Roboto"/>
                <a:sym typeface="Roboto"/>
              </a:rPr>
              <a:t>Steps involved- </a:t>
            </a:r>
            <a:endParaRPr sz="2800" dirty="0">
              <a:solidFill>
                <a:srgbClr val="646F79"/>
              </a:solidFill>
              <a:highlight>
                <a:srgbClr val="FFFFFF"/>
              </a:highlight>
              <a:latin typeface="Roboto"/>
              <a:ea typeface="Roboto"/>
              <a:cs typeface="Roboto"/>
              <a:sym typeface="Roboto"/>
            </a:endParaRPr>
          </a:p>
          <a:p>
            <a:pPr marL="457200" lvl="0" indent="-365125" algn="l" rtl="0">
              <a:spcBef>
                <a:spcPts val="0"/>
              </a:spcBef>
              <a:spcAft>
                <a:spcPts val="0"/>
              </a:spcAft>
              <a:buClr>
                <a:srgbClr val="646F79"/>
              </a:buClr>
              <a:buSzPts val="2150"/>
              <a:buFont typeface="Roboto"/>
              <a:buAutoNum type="arabicPeriod"/>
            </a:pPr>
            <a:r>
              <a:rPr lang="en-US" sz="2800" dirty="0">
                <a:solidFill>
                  <a:srgbClr val="646F79"/>
                </a:solidFill>
                <a:highlight>
                  <a:srgbClr val="FFFFFF"/>
                </a:highlight>
                <a:latin typeface="Roboto"/>
                <a:ea typeface="Roboto"/>
                <a:cs typeface="Roboto"/>
                <a:sym typeface="Roboto"/>
              </a:rPr>
              <a:t>defining objectives</a:t>
            </a:r>
            <a:endParaRPr sz="2800" dirty="0">
              <a:solidFill>
                <a:srgbClr val="646F79"/>
              </a:solidFill>
              <a:highlight>
                <a:srgbClr val="FFFFFF"/>
              </a:highlight>
              <a:latin typeface="Roboto"/>
              <a:ea typeface="Roboto"/>
              <a:cs typeface="Roboto"/>
              <a:sym typeface="Roboto"/>
            </a:endParaRPr>
          </a:p>
          <a:p>
            <a:pPr marL="457200" lvl="0" indent="-365125" algn="l" rtl="0">
              <a:spcBef>
                <a:spcPts val="0"/>
              </a:spcBef>
              <a:spcAft>
                <a:spcPts val="0"/>
              </a:spcAft>
              <a:buClr>
                <a:srgbClr val="646F79"/>
              </a:buClr>
              <a:buSzPts val="2150"/>
              <a:buFont typeface="Roboto"/>
              <a:buAutoNum type="arabicPeriod"/>
            </a:pPr>
            <a:r>
              <a:rPr lang="en-US" sz="2800" dirty="0">
                <a:solidFill>
                  <a:srgbClr val="646F79"/>
                </a:solidFill>
                <a:highlight>
                  <a:srgbClr val="FFFFFF"/>
                </a:highlight>
                <a:latin typeface="Roboto"/>
                <a:ea typeface="Roboto"/>
                <a:cs typeface="Roboto"/>
                <a:sym typeface="Roboto"/>
              </a:rPr>
              <a:t>determining variables</a:t>
            </a:r>
            <a:endParaRPr sz="2800" dirty="0">
              <a:solidFill>
                <a:srgbClr val="646F79"/>
              </a:solidFill>
              <a:highlight>
                <a:srgbClr val="FFFFFF"/>
              </a:highlight>
              <a:latin typeface="Roboto"/>
              <a:ea typeface="Roboto"/>
              <a:cs typeface="Roboto"/>
              <a:sym typeface="Roboto"/>
            </a:endParaRPr>
          </a:p>
          <a:p>
            <a:pPr marL="457200" lvl="0" indent="-365125" algn="l" rtl="0">
              <a:spcBef>
                <a:spcPts val="0"/>
              </a:spcBef>
              <a:spcAft>
                <a:spcPts val="0"/>
              </a:spcAft>
              <a:buClr>
                <a:srgbClr val="646F79"/>
              </a:buClr>
              <a:buSzPts val="2150"/>
              <a:buFont typeface="Roboto"/>
              <a:buAutoNum type="arabicPeriod"/>
            </a:pPr>
            <a:r>
              <a:rPr lang="en-US" sz="2800" dirty="0">
                <a:solidFill>
                  <a:srgbClr val="646F79"/>
                </a:solidFill>
                <a:highlight>
                  <a:srgbClr val="FFFFFF"/>
                </a:highlight>
                <a:latin typeface="Roboto"/>
                <a:ea typeface="Roboto"/>
                <a:cs typeface="Roboto"/>
                <a:sym typeface="Roboto"/>
              </a:rPr>
              <a:t>identifying the setting</a:t>
            </a:r>
            <a:endParaRPr sz="2800" dirty="0">
              <a:solidFill>
                <a:srgbClr val="646F79"/>
              </a:solidFill>
              <a:highlight>
                <a:srgbClr val="FFFFFF"/>
              </a:highlight>
              <a:latin typeface="Roboto"/>
              <a:ea typeface="Roboto"/>
              <a:cs typeface="Roboto"/>
              <a:sym typeface="Roboto"/>
            </a:endParaRPr>
          </a:p>
          <a:p>
            <a:pPr marL="457200" lvl="0" indent="-365125" algn="l" rtl="0">
              <a:spcBef>
                <a:spcPts val="0"/>
              </a:spcBef>
              <a:spcAft>
                <a:spcPts val="0"/>
              </a:spcAft>
              <a:buClr>
                <a:srgbClr val="646F79"/>
              </a:buClr>
              <a:buSzPts val="2150"/>
              <a:buFont typeface="Roboto"/>
              <a:buAutoNum type="arabicPeriod"/>
            </a:pPr>
            <a:r>
              <a:rPr lang="en-US" sz="2800" dirty="0">
                <a:solidFill>
                  <a:srgbClr val="646F79"/>
                </a:solidFill>
                <a:highlight>
                  <a:srgbClr val="FFFFFF"/>
                </a:highlight>
                <a:latin typeface="Roboto"/>
                <a:ea typeface="Roboto"/>
                <a:cs typeface="Roboto"/>
                <a:sym typeface="Roboto"/>
              </a:rPr>
              <a:t>developing the observation protocol</a:t>
            </a:r>
            <a:endParaRPr sz="2800" dirty="0">
              <a:solidFill>
                <a:srgbClr val="646F79"/>
              </a:solidFill>
              <a:highlight>
                <a:srgbClr val="FFFFFF"/>
              </a:highlight>
              <a:latin typeface="Roboto"/>
              <a:ea typeface="Roboto"/>
              <a:cs typeface="Roboto"/>
              <a:sym typeface="Roboto"/>
            </a:endParaRPr>
          </a:p>
          <a:p>
            <a:pPr marL="457200" lvl="0" indent="-365125" algn="l" rtl="0">
              <a:spcBef>
                <a:spcPts val="0"/>
              </a:spcBef>
              <a:spcAft>
                <a:spcPts val="0"/>
              </a:spcAft>
              <a:buClr>
                <a:srgbClr val="646F79"/>
              </a:buClr>
              <a:buSzPts val="2150"/>
              <a:buFont typeface="Roboto"/>
              <a:buAutoNum type="arabicPeriod"/>
            </a:pPr>
            <a:r>
              <a:rPr lang="en-US" sz="2800" dirty="0">
                <a:solidFill>
                  <a:srgbClr val="646F79"/>
                </a:solidFill>
                <a:highlight>
                  <a:srgbClr val="FFFFFF"/>
                </a:highlight>
                <a:latin typeface="Roboto"/>
                <a:ea typeface="Roboto"/>
                <a:cs typeface="Roboto"/>
                <a:sym typeface="Roboto"/>
              </a:rPr>
              <a:t>observation and recording</a:t>
            </a:r>
            <a:endParaRPr sz="2800" dirty="0">
              <a:solidFill>
                <a:srgbClr val="646F79"/>
              </a:solidFill>
              <a:highlight>
                <a:srgbClr val="FFFFFF"/>
              </a:highlight>
              <a:latin typeface="Roboto"/>
              <a:ea typeface="Roboto"/>
              <a:cs typeface="Roboto"/>
              <a:sym typeface="Roboto"/>
            </a:endParaRPr>
          </a:p>
          <a:p>
            <a:pPr marL="457200" lvl="0" indent="-365125" algn="l" rtl="0">
              <a:spcBef>
                <a:spcPts val="0"/>
              </a:spcBef>
              <a:spcAft>
                <a:spcPts val="0"/>
              </a:spcAft>
              <a:buClr>
                <a:srgbClr val="646F79"/>
              </a:buClr>
              <a:buSzPts val="2150"/>
              <a:buFont typeface="Roboto"/>
              <a:buAutoNum type="arabicPeriod"/>
            </a:pPr>
            <a:r>
              <a:rPr lang="en-US" sz="2800" dirty="0">
                <a:solidFill>
                  <a:srgbClr val="646F79"/>
                </a:solidFill>
                <a:highlight>
                  <a:srgbClr val="FFFFFF"/>
                </a:highlight>
                <a:latin typeface="Roboto"/>
                <a:ea typeface="Roboto"/>
                <a:cs typeface="Roboto"/>
                <a:sym typeface="Roboto"/>
              </a:rPr>
              <a:t>recording and </a:t>
            </a:r>
            <a:r>
              <a:rPr lang="en-US" sz="2800" dirty="0" err="1">
                <a:solidFill>
                  <a:srgbClr val="646F79"/>
                </a:solidFill>
                <a:highlight>
                  <a:srgbClr val="FFFFFF"/>
                </a:highlight>
                <a:latin typeface="Roboto"/>
                <a:ea typeface="Roboto"/>
                <a:cs typeface="Roboto"/>
                <a:sym typeface="Roboto"/>
              </a:rPr>
              <a:t>analysing</a:t>
            </a:r>
            <a:r>
              <a:rPr lang="en-US" sz="2800" dirty="0">
                <a:solidFill>
                  <a:srgbClr val="646F79"/>
                </a:solidFill>
                <a:highlight>
                  <a:srgbClr val="FFFFFF"/>
                </a:highlight>
                <a:latin typeface="Roboto"/>
                <a:ea typeface="Roboto"/>
                <a:cs typeface="Roboto"/>
                <a:sym typeface="Roboto"/>
              </a:rPr>
              <a:t> </a:t>
            </a:r>
            <a:endParaRPr sz="2800" dirty="0">
              <a:solidFill>
                <a:srgbClr val="646F79"/>
              </a:solidFill>
              <a:highlight>
                <a:srgbClr val="FFFFFF"/>
              </a:highlight>
              <a:latin typeface="Roboto"/>
              <a:ea typeface="Roboto"/>
              <a:cs typeface="Roboto"/>
              <a:sym typeface="Roboto"/>
            </a:endParaRPr>
          </a:p>
          <a:p>
            <a:pPr marL="457200" lvl="0" indent="0" algn="l" rtl="0">
              <a:spcBef>
                <a:spcPts val="1200"/>
              </a:spcBef>
              <a:spcAft>
                <a:spcPts val="0"/>
              </a:spcAft>
              <a:buNone/>
            </a:pPr>
            <a:endParaRPr sz="2150" dirty="0">
              <a:solidFill>
                <a:srgbClr val="646F79"/>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1"/>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Types of observation</a:t>
            </a:r>
            <a:endParaRPr/>
          </a:p>
        </p:txBody>
      </p:sp>
      <p:sp>
        <p:nvSpPr>
          <p:cNvPr id="549" name="Google Shape;549;p71"/>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rmAutofit/>
          </a:bodyPr>
          <a:lstStyle/>
          <a:p>
            <a:pPr marL="457200" lvl="0" indent="-431800" algn="l" rtl="0">
              <a:spcBef>
                <a:spcPts val="1200"/>
              </a:spcBef>
              <a:spcAft>
                <a:spcPts val="0"/>
              </a:spcAft>
              <a:buSzPts val="3200"/>
              <a:buAutoNum type="arabicPeriod"/>
            </a:pPr>
            <a:r>
              <a:rPr lang="en-US" sz="3400"/>
              <a:t>Controlled observation- observation conducted within a defined setting like a lab</a:t>
            </a:r>
            <a:endParaRPr sz="3400"/>
          </a:p>
          <a:p>
            <a:pPr marL="457200" lvl="0" indent="-431800" algn="l" rtl="0">
              <a:spcBef>
                <a:spcPts val="0"/>
              </a:spcBef>
              <a:spcAft>
                <a:spcPts val="0"/>
              </a:spcAft>
              <a:buSzPts val="3200"/>
              <a:buAutoNum type="arabicPeriod"/>
            </a:pPr>
            <a:r>
              <a:rPr lang="en-US" sz="3400"/>
              <a:t>Naturalistic observation- observation conducted in the natural setting</a:t>
            </a:r>
            <a:endParaRPr sz="3400"/>
          </a:p>
          <a:p>
            <a:pPr marL="457200" lvl="0" indent="-431800" algn="l" rtl="0">
              <a:spcBef>
                <a:spcPts val="0"/>
              </a:spcBef>
              <a:spcAft>
                <a:spcPts val="0"/>
              </a:spcAft>
              <a:buSzPts val="3200"/>
              <a:buAutoNum type="arabicPeriod"/>
            </a:pPr>
            <a:r>
              <a:rPr lang="en-US" sz="3400"/>
              <a:t>Participant observation- participation of the observer/researcher in the setting</a:t>
            </a:r>
            <a:endParaRPr sz="3400"/>
          </a:p>
        </p:txBody>
      </p:sp>
      <p:sp>
        <p:nvSpPr>
          <p:cNvPr id="550" name="Google Shape;550;p71"/>
          <p:cNvSpPr txBox="1">
            <a:spLocks noGrp="1"/>
          </p:cNvSpPr>
          <p:nvPr>
            <p:ph type="sldNum" idx="12"/>
          </p:nvPr>
        </p:nvSpPr>
        <p:spPr>
          <a:xfrm>
            <a:off x="10634135" y="6356350"/>
            <a:ext cx="15309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59</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
        <p:nvSpPr>
          <p:cNvPr id="236" name="Google Shape;236;p30"/>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37" name="Google Shape;237;p30"/>
          <p:cNvSpPr txBox="1">
            <a:spLocks noGrp="1"/>
          </p:cNvSpPr>
          <p:nvPr>
            <p:ph type="title" idx="4294967295"/>
          </p:nvPr>
        </p:nvSpPr>
        <p:spPr>
          <a:xfrm>
            <a:off x="3" y="-68275"/>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3. Primary sources &gt;&gt;</a:t>
            </a:r>
            <a:endParaRPr/>
          </a:p>
        </p:txBody>
      </p:sp>
      <p:sp>
        <p:nvSpPr>
          <p:cNvPr id="238" name="Google Shape;238;p30"/>
          <p:cNvSpPr txBox="1"/>
          <p:nvPr/>
        </p:nvSpPr>
        <p:spPr>
          <a:xfrm>
            <a:off x="382775" y="578175"/>
            <a:ext cx="11307600" cy="5542800"/>
          </a:xfrm>
          <a:prstGeom prst="rect">
            <a:avLst/>
          </a:prstGeom>
          <a:noFill/>
          <a:ln>
            <a:noFill/>
          </a:ln>
        </p:spPr>
        <p:txBody>
          <a:bodyPr spcFirstLastPara="1" wrap="square" lIns="0" tIns="164450" rIns="0" bIns="0" anchor="t" anchorCtr="0">
            <a:spAutoFit/>
          </a:bodyPr>
          <a:lstStyle/>
          <a:p>
            <a:pPr marL="0" marR="0" lvl="0" indent="0" algn="l" rtl="0">
              <a:lnSpc>
                <a:spcPct val="100000"/>
              </a:lnSpc>
              <a:spcBef>
                <a:spcPts val="0"/>
              </a:spcBef>
              <a:spcAft>
                <a:spcPts val="0"/>
              </a:spcAft>
              <a:buNone/>
            </a:pPr>
            <a:r>
              <a:rPr lang="en-US" sz="2400" b="1" dirty="0">
                <a:solidFill>
                  <a:schemeClr val="dk1"/>
                </a:solidFill>
              </a:rPr>
              <a:t>Examples of primary sources?</a:t>
            </a:r>
            <a:endParaRPr sz="2400" b="1" dirty="0">
              <a:solidFill>
                <a:schemeClr val="dk1"/>
              </a:solidFill>
            </a:endParaRPr>
          </a:p>
          <a:p>
            <a:pPr marL="914400" lvl="0" indent="-368300" algn="l" rtl="0">
              <a:lnSpc>
                <a:spcPct val="150000"/>
              </a:lnSpc>
              <a:spcBef>
                <a:spcPts val="1200"/>
              </a:spcBef>
              <a:spcAft>
                <a:spcPts val="0"/>
              </a:spcAft>
              <a:buClr>
                <a:schemeClr val="dk1"/>
              </a:buClr>
              <a:buSzPts val="2200"/>
              <a:buFont typeface="Times New Roman"/>
              <a:buChar char="●"/>
            </a:pPr>
            <a:r>
              <a:rPr lang="en-US" sz="2200" b="1" dirty="0">
                <a:solidFill>
                  <a:srgbClr val="333333"/>
                </a:solidFill>
                <a:highlight>
                  <a:srgbClr val="FFFFFF"/>
                </a:highlight>
              </a:rPr>
              <a:t>Original documents</a:t>
            </a:r>
            <a:r>
              <a:rPr lang="en-US" sz="2200" dirty="0">
                <a:solidFill>
                  <a:srgbClr val="333333"/>
                </a:solidFill>
                <a:highlight>
                  <a:srgbClr val="FFFFFF"/>
                </a:highlight>
              </a:rPr>
              <a:t>: Lab recordings, instrument measurements, diaries, speeches, manuscripts, letters, interviews, news film footage, contemporary newspaper articles, autobiographies, official records, pamphlets, meeting notes, photographs and contemporary sketches.</a:t>
            </a:r>
            <a:endParaRPr sz="2200" dirty="0">
              <a:solidFill>
                <a:srgbClr val="333333"/>
              </a:solidFill>
              <a:highlight>
                <a:srgbClr val="FFFFFF"/>
              </a:highlight>
            </a:endParaRPr>
          </a:p>
          <a:p>
            <a:pPr marL="914400" lvl="0" indent="-368300" algn="l" rtl="0">
              <a:lnSpc>
                <a:spcPct val="150000"/>
              </a:lnSpc>
              <a:spcBef>
                <a:spcPts val="0"/>
              </a:spcBef>
              <a:spcAft>
                <a:spcPts val="0"/>
              </a:spcAft>
              <a:buClr>
                <a:schemeClr val="dk1"/>
              </a:buClr>
              <a:buSzPts val="2200"/>
              <a:buFont typeface="Times New Roman"/>
              <a:buChar char="●"/>
            </a:pPr>
            <a:r>
              <a:rPr lang="en-US" sz="2200" b="1" dirty="0">
                <a:solidFill>
                  <a:srgbClr val="333333"/>
                </a:solidFill>
                <a:highlight>
                  <a:srgbClr val="FFFFFF"/>
                </a:highlight>
              </a:rPr>
              <a:t>Creative works</a:t>
            </a:r>
            <a:r>
              <a:rPr lang="en-US" sz="2200" dirty="0">
                <a:solidFill>
                  <a:srgbClr val="333333"/>
                </a:solidFill>
                <a:highlight>
                  <a:srgbClr val="FFFFFF"/>
                </a:highlight>
              </a:rPr>
              <a:t>: Poetry, drama, novels, music, art </a:t>
            </a:r>
            <a:endParaRPr sz="2200" dirty="0">
              <a:solidFill>
                <a:srgbClr val="333333"/>
              </a:solidFill>
              <a:highlight>
                <a:srgbClr val="FFFFFF"/>
              </a:highlight>
            </a:endParaRPr>
          </a:p>
          <a:p>
            <a:pPr marL="914400" lvl="0" indent="-368300" algn="l" rtl="0">
              <a:lnSpc>
                <a:spcPct val="150000"/>
              </a:lnSpc>
              <a:spcBef>
                <a:spcPts val="0"/>
              </a:spcBef>
              <a:spcAft>
                <a:spcPts val="0"/>
              </a:spcAft>
              <a:buClr>
                <a:schemeClr val="dk1"/>
              </a:buClr>
              <a:buSzPts val="2200"/>
              <a:buFont typeface="Times New Roman"/>
              <a:buChar char="●"/>
            </a:pPr>
            <a:r>
              <a:rPr lang="en-US" sz="2200" b="1" dirty="0">
                <a:solidFill>
                  <a:srgbClr val="333333"/>
                </a:solidFill>
                <a:highlight>
                  <a:srgbClr val="FFFFFF"/>
                </a:highlight>
              </a:rPr>
              <a:t>Relics or artifacts</a:t>
            </a:r>
            <a:r>
              <a:rPr lang="en-US" sz="2200" dirty="0">
                <a:solidFill>
                  <a:srgbClr val="333333"/>
                </a:solidFill>
                <a:highlight>
                  <a:srgbClr val="FFFFFF"/>
                </a:highlight>
              </a:rPr>
              <a:t>: Furniture, clothing, buildings</a:t>
            </a:r>
            <a:endParaRPr sz="2000" dirty="0">
              <a:solidFill>
                <a:schemeClr val="dk1"/>
              </a:solidFill>
            </a:endParaRPr>
          </a:p>
          <a:p>
            <a:pPr marL="914400" marR="0" lvl="0" indent="0" algn="l" rtl="0">
              <a:lnSpc>
                <a:spcPct val="100000"/>
              </a:lnSpc>
              <a:spcBef>
                <a:spcPts val="600"/>
              </a:spcBef>
              <a:spcAft>
                <a:spcPts val="0"/>
              </a:spcAft>
              <a:buNone/>
            </a:pPr>
            <a:endParaRPr sz="1900" b="1" dirty="0">
              <a:solidFill>
                <a:schemeClr val="dk1"/>
              </a:solidFill>
            </a:endParaRPr>
          </a:p>
          <a:p>
            <a:pPr marL="0" marR="0" lvl="0" indent="0" algn="l" rtl="0">
              <a:lnSpc>
                <a:spcPct val="100000"/>
              </a:lnSpc>
              <a:spcBef>
                <a:spcPts val="0"/>
              </a:spcBef>
              <a:spcAft>
                <a:spcPts val="0"/>
              </a:spcAft>
              <a:buNone/>
            </a:pPr>
            <a:r>
              <a:rPr lang="en-US" sz="2400" b="1" dirty="0">
                <a:solidFill>
                  <a:schemeClr val="dk1"/>
                </a:solidFill>
              </a:rPr>
              <a:t>Advantages &amp; Disadvantages</a:t>
            </a:r>
            <a:endParaRPr sz="2400" b="1" dirty="0">
              <a:solidFill>
                <a:schemeClr val="dk1"/>
              </a:solidFill>
            </a:endParaRPr>
          </a:p>
          <a:p>
            <a:pPr marL="914400" marR="0" lvl="0" indent="-361950" algn="l" rtl="0">
              <a:lnSpc>
                <a:spcPct val="115000"/>
              </a:lnSpc>
              <a:spcBef>
                <a:spcPts val="0"/>
              </a:spcBef>
              <a:spcAft>
                <a:spcPts val="0"/>
              </a:spcAft>
              <a:buClr>
                <a:schemeClr val="dk1"/>
              </a:buClr>
              <a:buSzPts val="2100"/>
              <a:buChar char="●"/>
            </a:pPr>
            <a:r>
              <a:rPr lang="en-US" sz="2100" i="1" dirty="0">
                <a:solidFill>
                  <a:schemeClr val="dk1"/>
                </a:solidFill>
              </a:rPr>
              <a:t>Pros</a:t>
            </a:r>
            <a:r>
              <a:rPr lang="en-US" sz="2100" dirty="0">
                <a:solidFill>
                  <a:schemeClr val="dk1"/>
                </a:solidFill>
              </a:rPr>
              <a:t>: purest form of data, first hand accounts, contains richness in detail.</a:t>
            </a:r>
            <a:endParaRPr sz="2100" dirty="0">
              <a:solidFill>
                <a:schemeClr val="dk1"/>
              </a:solidFill>
            </a:endParaRPr>
          </a:p>
          <a:p>
            <a:pPr marL="914400" marR="0" lvl="0" indent="-361950" algn="l" rtl="0">
              <a:lnSpc>
                <a:spcPct val="115000"/>
              </a:lnSpc>
              <a:spcBef>
                <a:spcPts val="0"/>
              </a:spcBef>
              <a:spcAft>
                <a:spcPts val="0"/>
              </a:spcAft>
              <a:buClr>
                <a:schemeClr val="dk1"/>
              </a:buClr>
              <a:buSzPts val="2100"/>
              <a:buChar char="●"/>
            </a:pPr>
            <a:r>
              <a:rPr lang="en-US" sz="2100" i="1" dirty="0">
                <a:solidFill>
                  <a:schemeClr val="dk1"/>
                </a:solidFill>
              </a:rPr>
              <a:t>Cons</a:t>
            </a:r>
            <a:r>
              <a:rPr lang="en-US" sz="2100" dirty="0">
                <a:solidFill>
                  <a:schemeClr val="dk1"/>
                </a:solidFill>
              </a:rPr>
              <a:t>: can contain biases, difficult/expensive to obtain; could be fragile (e.g. old manuscripts). </a:t>
            </a:r>
            <a:endParaRPr sz="24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dirty="0"/>
              <a:t>I</a:t>
            </a:r>
            <a:r>
              <a:rPr lang="en-US" dirty="0" smtClean="0"/>
              <a:t>nterview</a:t>
            </a:r>
            <a:endParaRPr dirty="0"/>
          </a:p>
        </p:txBody>
      </p:sp>
      <p:sp>
        <p:nvSpPr>
          <p:cNvPr id="556" name="Google Shape;556;p72"/>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0" algn="l" rtl="0">
              <a:lnSpc>
                <a:spcPct val="90000"/>
              </a:lnSpc>
              <a:spcBef>
                <a:spcPts val="0"/>
              </a:spcBef>
              <a:spcAft>
                <a:spcPts val="0"/>
              </a:spcAft>
              <a:buSzPts val="3200"/>
              <a:buNone/>
            </a:pPr>
            <a:endParaRPr sz="3200"/>
          </a:p>
          <a:p>
            <a:pPr marL="182880" lvl="0" indent="-182880" algn="l" rtl="0">
              <a:lnSpc>
                <a:spcPct val="90000"/>
              </a:lnSpc>
              <a:spcBef>
                <a:spcPts val="1200"/>
              </a:spcBef>
              <a:spcAft>
                <a:spcPts val="0"/>
              </a:spcAft>
              <a:buSzPts val="3200"/>
              <a:buChar char="●"/>
            </a:pPr>
            <a:r>
              <a:rPr lang="en-US" sz="3200"/>
              <a:t>Decide the duration of the interview </a:t>
            </a:r>
            <a:endParaRPr/>
          </a:p>
          <a:p>
            <a:pPr marL="182880" lvl="0" indent="-182880" algn="l" rtl="0">
              <a:lnSpc>
                <a:spcPct val="90000"/>
              </a:lnSpc>
              <a:spcBef>
                <a:spcPts val="1200"/>
              </a:spcBef>
              <a:spcAft>
                <a:spcPts val="0"/>
              </a:spcAft>
              <a:buSzPts val="3200"/>
              <a:buChar char="●"/>
            </a:pPr>
            <a:r>
              <a:rPr lang="en-US" sz="3200"/>
              <a:t>Decide the number of questions accordingly</a:t>
            </a:r>
            <a:endParaRPr/>
          </a:p>
          <a:p>
            <a:pPr marL="182880" lvl="0" indent="-182880" algn="l" rtl="0">
              <a:lnSpc>
                <a:spcPct val="90000"/>
              </a:lnSpc>
              <a:spcBef>
                <a:spcPts val="1200"/>
              </a:spcBef>
              <a:spcAft>
                <a:spcPts val="0"/>
              </a:spcAft>
              <a:buSzPts val="3200"/>
              <a:buChar char="●"/>
            </a:pPr>
            <a:r>
              <a:rPr lang="en-US" sz="3200"/>
              <a:t>Adequate focus on the topic</a:t>
            </a:r>
            <a:endParaRPr/>
          </a:p>
          <a:p>
            <a:pPr marL="182880" lvl="0" indent="-182880" algn="l" rtl="0">
              <a:lnSpc>
                <a:spcPct val="90000"/>
              </a:lnSpc>
              <a:spcBef>
                <a:spcPts val="1200"/>
              </a:spcBef>
              <a:spcAft>
                <a:spcPts val="0"/>
              </a:spcAft>
              <a:buSzPts val="3200"/>
              <a:buChar char="●"/>
            </a:pPr>
            <a:r>
              <a:rPr lang="en-US" sz="3200"/>
              <a:t>Think about sequence</a:t>
            </a:r>
            <a:endParaRPr/>
          </a:p>
          <a:p>
            <a:pPr marL="182880" lvl="0" indent="-182880" algn="l" rtl="0">
              <a:lnSpc>
                <a:spcPct val="90000"/>
              </a:lnSpc>
              <a:spcBef>
                <a:spcPts val="1200"/>
              </a:spcBef>
              <a:spcAft>
                <a:spcPts val="0"/>
              </a:spcAft>
              <a:buSzPts val="3200"/>
              <a:buChar char="●"/>
            </a:pPr>
            <a:r>
              <a:rPr lang="en-US" sz="3200"/>
              <a:t>Ask intelligent and smart questions</a:t>
            </a:r>
            <a:endParaRPr/>
          </a:p>
          <a:p>
            <a:pPr marL="182880" lvl="0" indent="0" algn="l" rtl="0">
              <a:lnSpc>
                <a:spcPct val="90000"/>
              </a:lnSpc>
              <a:spcBef>
                <a:spcPts val="1200"/>
              </a:spcBef>
              <a:spcAft>
                <a:spcPts val="0"/>
              </a:spcAft>
              <a:buSzPts val="3200"/>
              <a:buNone/>
            </a:pPr>
            <a:endParaRPr sz="3200"/>
          </a:p>
        </p:txBody>
      </p:sp>
      <p:sp>
        <p:nvSpPr>
          <p:cNvPr id="557" name="Google Shape;557;p7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60</a:t>
            </a:fld>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3600"/>
              <a:buFont typeface="Corbel"/>
              <a:buNone/>
            </a:pPr>
            <a:r>
              <a:rPr lang="en-US" sz="3500"/>
              <a:t>Advantages &amp; Disadvantages</a:t>
            </a:r>
            <a:endParaRPr sz="3500"/>
          </a:p>
        </p:txBody>
      </p:sp>
      <p:sp>
        <p:nvSpPr>
          <p:cNvPr id="563" name="Google Shape;563;p7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t>Advantages- </a:t>
            </a:r>
            <a:endParaRPr/>
          </a:p>
          <a:p>
            <a:pPr marL="685800" lvl="1" indent="-190500" algn="l" rtl="0">
              <a:lnSpc>
                <a:spcPct val="90000"/>
              </a:lnSpc>
              <a:spcBef>
                <a:spcPts val="250"/>
              </a:spcBef>
              <a:spcAft>
                <a:spcPts val="0"/>
              </a:spcAft>
              <a:buSzPts val="3000"/>
              <a:buChar char="●"/>
            </a:pPr>
            <a:r>
              <a:rPr lang="en-US" sz="3000"/>
              <a:t>Provides qualitative data </a:t>
            </a:r>
            <a:endParaRPr/>
          </a:p>
          <a:p>
            <a:pPr marL="685800" lvl="1" indent="-190500" algn="l" rtl="0">
              <a:lnSpc>
                <a:spcPct val="90000"/>
              </a:lnSpc>
              <a:spcBef>
                <a:spcPts val="500"/>
              </a:spcBef>
              <a:spcAft>
                <a:spcPts val="0"/>
              </a:spcAft>
              <a:buSzPts val="3000"/>
              <a:buChar char="●"/>
            </a:pPr>
            <a:r>
              <a:rPr lang="en-US" sz="3000"/>
              <a:t>Enables you to observe the reactions of the respondent</a:t>
            </a:r>
            <a:endParaRPr/>
          </a:p>
          <a:p>
            <a:pPr marL="182880" lvl="0" indent="-182880" algn="l" rtl="0">
              <a:lnSpc>
                <a:spcPct val="90000"/>
              </a:lnSpc>
              <a:spcBef>
                <a:spcPts val="1450"/>
              </a:spcBef>
              <a:spcAft>
                <a:spcPts val="0"/>
              </a:spcAft>
              <a:buSzPts val="3200"/>
              <a:buChar char="●"/>
            </a:pPr>
            <a:r>
              <a:rPr lang="en-US" sz="3200"/>
              <a:t>Disadvantages- </a:t>
            </a:r>
            <a:endParaRPr/>
          </a:p>
          <a:p>
            <a:pPr marL="685800" lvl="1" indent="-190500" algn="l" rtl="0">
              <a:lnSpc>
                <a:spcPct val="90000"/>
              </a:lnSpc>
              <a:spcBef>
                <a:spcPts val="250"/>
              </a:spcBef>
              <a:spcAft>
                <a:spcPts val="0"/>
              </a:spcAft>
              <a:buSzPts val="3000"/>
              <a:buChar char="●"/>
            </a:pPr>
            <a:r>
              <a:rPr lang="en-US" sz="3000"/>
              <a:t>Time consuming</a:t>
            </a:r>
            <a:endParaRPr/>
          </a:p>
          <a:p>
            <a:pPr marL="685800" lvl="1" indent="-190500" algn="l" rtl="0">
              <a:lnSpc>
                <a:spcPct val="90000"/>
              </a:lnSpc>
              <a:spcBef>
                <a:spcPts val="500"/>
              </a:spcBef>
              <a:spcAft>
                <a:spcPts val="0"/>
              </a:spcAft>
              <a:buSzPts val="3000"/>
              <a:buChar char="●"/>
            </a:pPr>
            <a:r>
              <a:rPr lang="en-US" sz="3000"/>
              <a:t>Cannot contact large number of people</a:t>
            </a:r>
            <a:endParaRPr/>
          </a:p>
          <a:p>
            <a:pPr marL="182880" lvl="0" indent="-182880" algn="l" rtl="0">
              <a:lnSpc>
                <a:spcPct val="90000"/>
              </a:lnSpc>
              <a:spcBef>
                <a:spcPts val="1450"/>
              </a:spcBef>
              <a:spcAft>
                <a:spcPts val="0"/>
              </a:spcAft>
              <a:buSzPts val="3200"/>
              <a:buFont typeface="Noto Sans Symbols"/>
              <a:buNone/>
            </a:pPr>
            <a:r>
              <a:rPr lang="en-US" sz="3200"/>
              <a:t>     </a:t>
            </a:r>
            <a:endParaRPr/>
          </a:p>
        </p:txBody>
      </p:sp>
      <p:sp>
        <p:nvSpPr>
          <p:cNvPr id="564" name="Google Shape;564;p7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61</a:t>
            </a:fld>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Telephonic  Interviews</a:t>
            </a:r>
            <a:endParaRPr/>
          </a:p>
        </p:txBody>
      </p:sp>
      <p:sp>
        <p:nvSpPr>
          <p:cNvPr id="571" name="Google Shape;571;p7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dirty="0"/>
              <a:t>Advantages </a:t>
            </a:r>
            <a:endParaRPr dirty="0"/>
          </a:p>
          <a:p>
            <a:pPr marL="685800" lvl="1" indent="-190500" algn="l" rtl="0">
              <a:lnSpc>
                <a:spcPct val="90000"/>
              </a:lnSpc>
              <a:spcBef>
                <a:spcPts val="250"/>
              </a:spcBef>
              <a:spcAft>
                <a:spcPts val="0"/>
              </a:spcAft>
              <a:buSzPts val="3000"/>
              <a:buChar char="●"/>
            </a:pPr>
            <a:r>
              <a:rPr lang="en-US" sz="3000" dirty="0"/>
              <a:t>Quickest of the survey techniques</a:t>
            </a:r>
            <a:endParaRPr dirty="0"/>
          </a:p>
          <a:p>
            <a:pPr marL="685800" lvl="1" indent="-190500" algn="l" rtl="0">
              <a:lnSpc>
                <a:spcPct val="90000"/>
              </a:lnSpc>
              <a:spcBef>
                <a:spcPts val="500"/>
              </a:spcBef>
              <a:spcAft>
                <a:spcPts val="0"/>
              </a:spcAft>
              <a:buSzPts val="3000"/>
              <a:buChar char="●"/>
            </a:pPr>
            <a:r>
              <a:rPr lang="en-US" sz="3000" dirty="0"/>
              <a:t>Easy access</a:t>
            </a:r>
            <a:endParaRPr dirty="0"/>
          </a:p>
          <a:p>
            <a:pPr marL="685800" lvl="1" indent="-190500" algn="l" rtl="0">
              <a:lnSpc>
                <a:spcPct val="90000"/>
              </a:lnSpc>
              <a:spcBef>
                <a:spcPts val="500"/>
              </a:spcBef>
              <a:spcAft>
                <a:spcPts val="0"/>
              </a:spcAft>
              <a:buSzPts val="3000"/>
              <a:buChar char="●"/>
            </a:pPr>
            <a:r>
              <a:rPr lang="en-US" sz="3000" dirty="0"/>
              <a:t>Cost is low</a:t>
            </a:r>
            <a:endParaRPr dirty="0"/>
          </a:p>
          <a:p>
            <a:pPr marL="182880" lvl="0" indent="-182880" algn="l" rtl="0">
              <a:lnSpc>
                <a:spcPct val="90000"/>
              </a:lnSpc>
              <a:spcBef>
                <a:spcPts val="1450"/>
              </a:spcBef>
              <a:spcAft>
                <a:spcPts val="0"/>
              </a:spcAft>
              <a:buSzPts val="3400"/>
              <a:buChar char="●"/>
            </a:pPr>
            <a:r>
              <a:rPr lang="en-US" sz="3400" dirty="0"/>
              <a:t>Disadvantages</a:t>
            </a:r>
            <a:endParaRPr dirty="0"/>
          </a:p>
          <a:p>
            <a:pPr marL="685800" lvl="1" indent="-190500" algn="l" rtl="0">
              <a:lnSpc>
                <a:spcPct val="90000"/>
              </a:lnSpc>
              <a:spcBef>
                <a:spcPts val="250"/>
              </a:spcBef>
              <a:spcAft>
                <a:spcPts val="0"/>
              </a:spcAft>
              <a:buSzPts val="3000"/>
              <a:buChar char="●"/>
            </a:pPr>
            <a:r>
              <a:rPr lang="en-US" sz="3000" dirty="0"/>
              <a:t>Detailed data cannot be gathered</a:t>
            </a:r>
            <a:endParaRPr dirty="0"/>
          </a:p>
          <a:p>
            <a:pPr marL="685800" lvl="1" indent="-190500" algn="l" rtl="0">
              <a:lnSpc>
                <a:spcPct val="90000"/>
              </a:lnSpc>
              <a:spcBef>
                <a:spcPts val="500"/>
              </a:spcBef>
              <a:spcAft>
                <a:spcPts val="0"/>
              </a:spcAft>
              <a:buSzPts val="3000"/>
              <a:buChar char="●"/>
            </a:pPr>
            <a:r>
              <a:rPr lang="en-US" sz="3000" dirty="0" smtClean="0"/>
              <a:t>Cannot observe body language</a:t>
            </a:r>
          </a:p>
          <a:p>
            <a:pPr marL="685800" lvl="1" indent="-190500" algn="l" rtl="0">
              <a:lnSpc>
                <a:spcPct val="90000"/>
              </a:lnSpc>
              <a:spcBef>
                <a:spcPts val="500"/>
              </a:spcBef>
              <a:spcAft>
                <a:spcPts val="0"/>
              </a:spcAft>
              <a:buSzPts val="3000"/>
              <a:buChar char="●"/>
            </a:pPr>
            <a:r>
              <a:rPr lang="en-US" sz="3000" dirty="0" smtClean="0"/>
              <a:t>Lack of privacy</a:t>
            </a:r>
            <a:endParaRPr dirty="0"/>
          </a:p>
        </p:txBody>
      </p:sp>
      <p:sp>
        <p:nvSpPr>
          <p:cNvPr id="572" name="Google Shape;572;p7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62</a:t>
            </a:fld>
            <a:endParaRP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Development of  Tools:  Survey questionnaire</a:t>
            </a:r>
            <a:endParaRPr/>
          </a:p>
        </p:txBody>
      </p:sp>
      <p:sp>
        <p:nvSpPr>
          <p:cNvPr id="578" name="Google Shape;578;p7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t>Interaction or conversation with a purpose</a:t>
            </a:r>
            <a:endParaRPr/>
          </a:p>
          <a:p>
            <a:pPr marL="182880" lvl="0" indent="-182880" algn="l" rtl="0">
              <a:lnSpc>
                <a:spcPct val="90000"/>
              </a:lnSpc>
              <a:spcBef>
                <a:spcPts val="1200"/>
              </a:spcBef>
              <a:spcAft>
                <a:spcPts val="0"/>
              </a:spcAft>
              <a:buSzPts val="3200"/>
              <a:buChar char="●"/>
            </a:pPr>
            <a:r>
              <a:rPr lang="en-US" sz="3200"/>
              <a:t>Effective method for collecting primary information </a:t>
            </a:r>
            <a:endParaRPr/>
          </a:p>
          <a:p>
            <a:pPr marL="182880" lvl="0" indent="-182880" algn="l" rtl="0">
              <a:lnSpc>
                <a:spcPct val="90000"/>
              </a:lnSpc>
              <a:spcBef>
                <a:spcPts val="1200"/>
              </a:spcBef>
              <a:spcAft>
                <a:spcPts val="0"/>
              </a:spcAft>
              <a:buSzPts val="3200"/>
              <a:buChar char="●"/>
            </a:pPr>
            <a:r>
              <a:rPr lang="en-US" sz="3200"/>
              <a:t>Purpose of collecting data – data collection interviews </a:t>
            </a:r>
            <a:endParaRPr/>
          </a:p>
          <a:p>
            <a:pPr marL="182880" lvl="0" indent="-182880" algn="l" rtl="0">
              <a:lnSpc>
                <a:spcPct val="90000"/>
              </a:lnSpc>
              <a:spcBef>
                <a:spcPts val="1200"/>
              </a:spcBef>
              <a:spcAft>
                <a:spcPts val="0"/>
              </a:spcAft>
              <a:buSzPts val="3200"/>
              <a:buChar char="●"/>
            </a:pPr>
            <a:r>
              <a:rPr lang="en-US" sz="3200"/>
              <a:t>Face -to-face  or telephonic </a:t>
            </a:r>
            <a:endParaRPr/>
          </a:p>
          <a:p>
            <a:pPr marL="182880" lvl="0" indent="0" algn="l" rtl="0">
              <a:lnSpc>
                <a:spcPct val="90000"/>
              </a:lnSpc>
              <a:spcBef>
                <a:spcPts val="1200"/>
              </a:spcBef>
              <a:spcAft>
                <a:spcPts val="0"/>
              </a:spcAft>
              <a:buSzPts val="3200"/>
              <a:buNone/>
            </a:pPr>
            <a:endParaRPr sz="3200"/>
          </a:p>
        </p:txBody>
      </p:sp>
      <p:sp>
        <p:nvSpPr>
          <p:cNvPr id="579" name="Google Shape;579;p7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63</a:t>
            </a:fld>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               Preparing Questions</a:t>
            </a:r>
            <a:br>
              <a:rPr lang="en-US"/>
            </a:br>
            <a:endParaRPr/>
          </a:p>
        </p:txBody>
      </p:sp>
      <p:sp>
        <p:nvSpPr>
          <p:cNvPr id="585" name="Google Shape;585;p7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0" algn="l" rtl="0">
              <a:lnSpc>
                <a:spcPct val="90000"/>
              </a:lnSpc>
              <a:spcBef>
                <a:spcPts val="0"/>
              </a:spcBef>
              <a:spcAft>
                <a:spcPts val="0"/>
              </a:spcAft>
              <a:buSzPts val="3200"/>
              <a:buNone/>
            </a:pPr>
            <a:endParaRPr sz="3200"/>
          </a:p>
          <a:p>
            <a:pPr marL="182880" lvl="0" indent="-182880" algn="l" rtl="0">
              <a:lnSpc>
                <a:spcPct val="90000"/>
              </a:lnSpc>
              <a:spcBef>
                <a:spcPts val="1200"/>
              </a:spcBef>
              <a:spcAft>
                <a:spcPts val="0"/>
              </a:spcAft>
              <a:buSzPts val="3200"/>
              <a:buChar char="●"/>
            </a:pPr>
            <a:r>
              <a:rPr lang="en-US" sz="3200"/>
              <a:t>Data Collection Interviews </a:t>
            </a:r>
            <a:endParaRPr/>
          </a:p>
          <a:p>
            <a:pPr marL="182880" lvl="0" indent="-182880" algn="l" rtl="0">
              <a:lnSpc>
                <a:spcPct val="90000"/>
              </a:lnSpc>
              <a:spcBef>
                <a:spcPts val="1200"/>
              </a:spcBef>
              <a:spcAft>
                <a:spcPts val="0"/>
              </a:spcAft>
              <a:buSzPts val="3200"/>
              <a:buChar char="●"/>
            </a:pPr>
            <a:r>
              <a:rPr lang="en-US" sz="3200"/>
              <a:t>Personal interviews</a:t>
            </a:r>
            <a:endParaRPr/>
          </a:p>
          <a:p>
            <a:pPr marL="182880" lvl="0" indent="-182880" algn="l" rtl="0">
              <a:lnSpc>
                <a:spcPct val="90000"/>
              </a:lnSpc>
              <a:spcBef>
                <a:spcPts val="1200"/>
              </a:spcBef>
              <a:spcAft>
                <a:spcPts val="0"/>
              </a:spcAft>
              <a:buSzPts val="3200"/>
              <a:buChar char="●"/>
            </a:pPr>
            <a:r>
              <a:rPr lang="en-US" sz="3200"/>
              <a:t>Subjective – attitudes – preferences – opinions – tastes – emotional reactions</a:t>
            </a:r>
            <a:endParaRPr/>
          </a:p>
          <a:p>
            <a:pPr marL="182880" lvl="0" indent="-182880" algn="l" rtl="0">
              <a:lnSpc>
                <a:spcPct val="90000"/>
              </a:lnSpc>
              <a:spcBef>
                <a:spcPts val="1200"/>
              </a:spcBef>
              <a:spcAft>
                <a:spcPts val="0"/>
              </a:spcAft>
              <a:buSzPts val="3200"/>
              <a:buChar char="●"/>
            </a:pPr>
            <a:r>
              <a:rPr lang="en-US" sz="3200"/>
              <a:t>Determine facts known to a single individual or a group of people</a:t>
            </a:r>
            <a:endParaRPr/>
          </a:p>
          <a:p>
            <a:pPr marL="182880" lvl="0" indent="-182880" algn="l" rtl="0">
              <a:lnSpc>
                <a:spcPct val="90000"/>
              </a:lnSpc>
              <a:spcBef>
                <a:spcPts val="1200"/>
              </a:spcBef>
              <a:spcAft>
                <a:spcPts val="0"/>
              </a:spcAft>
              <a:buSzPts val="3200"/>
              <a:buFont typeface="Noto Sans Symbols"/>
              <a:buNone/>
            </a:pPr>
            <a:endParaRPr sz="3200"/>
          </a:p>
        </p:txBody>
      </p:sp>
      <p:sp>
        <p:nvSpPr>
          <p:cNvPr id="586" name="Google Shape;586;p7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64</a:t>
            </a:fld>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Preparing Questions</a:t>
            </a:r>
            <a:br>
              <a:rPr lang="en-US"/>
            </a:br>
            <a:endParaRPr/>
          </a:p>
        </p:txBody>
      </p:sp>
      <p:sp>
        <p:nvSpPr>
          <p:cNvPr id="592" name="Google Shape;592;p77"/>
          <p:cNvSpPr txBox="1">
            <a:spLocks noGrp="1"/>
          </p:cNvSpPr>
          <p:nvPr>
            <p:ph type="body" idx="1"/>
          </p:nvPr>
        </p:nvSpPr>
        <p:spPr>
          <a:xfrm>
            <a:off x="3869268" y="160421"/>
            <a:ext cx="7953764" cy="6529137"/>
          </a:xfrm>
          <a:prstGeom prst="rect">
            <a:avLst/>
          </a:prstGeom>
          <a:noFill/>
          <a:ln>
            <a:noFill/>
          </a:ln>
        </p:spPr>
        <p:txBody>
          <a:bodyPr spcFirstLastPara="1" wrap="square" lIns="91425" tIns="45700" rIns="91425" bIns="45700" anchor="ctr" anchorCtr="0">
            <a:normAutofit/>
          </a:bodyPr>
          <a:lstStyle/>
          <a:p>
            <a:pPr marL="182880" lvl="0" indent="-5078" algn="l" rtl="0">
              <a:lnSpc>
                <a:spcPct val="90000"/>
              </a:lnSpc>
              <a:spcBef>
                <a:spcPts val="0"/>
              </a:spcBef>
              <a:spcAft>
                <a:spcPts val="0"/>
              </a:spcAft>
              <a:buSzPts val="2800"/>
              <a:buNone/>
            </a:pPr>
            <a:endParaRPr sz="2800" dirty="0"/>
          </a:p>
          <a:p>
            <a:pPr marL="182880" lvl="0" indent="-182880" algn="l" rtl="0">
              <a:lnSpc>
                <a:spcPct val="90000"/>
              </a:lnSpc>
              <a:spcBef>
                <a:spcPts val="1200"/>
              </a:spcBef>
              <a:spcAft>
                <a:spcPts val="0"/>
              </a:spcAft>
              <a:buSzPts val="2800"/>
              <a:buChar char="●"/>
            </a:pPr>
            <a:r>
              <a:rPr lang="en-US" sz="2800" b="1" dirty="0"/>
              <a:t>Open-ended questions </a:t>
            </a:r>
            <a:r>
              <a:rPr lang="en-US" sz="2800" dirty="0"/>
              <a:t>– respondent can offer an opinion – not just an yes or no</a:t>
            </a:r>
            <a:endParaRPr dirty="0"/>
          </a:p>
          <a:p>
            <a:pPr marL="182880" lvl="0" indent="-182880" algn="l" rtl="0">
              <a:lnSpc>
                <a:spcPct val="90000"/>
              </a:lnSpc>
              <a:spcBef>
                <a:spcPts val="1200"/>
              </a:spcBef>
              <a:spcAft>
                <a:spcPts val="0"/>
              </a:spcAft>
              <a:buSzPts val="2800"/>
              <a:buFont typeface="Noto Sans Symbols"/>
              <a:buNone/>
            </a:pPr>
            <a:r>
              <a:rPr lang="en-US" sz="2800" dirty="0"/>
              <a:t>     “What is your role in bringing back normalcy among employees?</a:t>
            </a:r>
            <a:endParaRPr dirty="0"/>
          </a:p>
          <a:p>
            <a:pPr marL="182880" lvl="0" indent="-182880" algn="l" rtl="0">
              <a:lnSpc>
                <a:spcPct val="90000"/>
              </a:lnSpc>
              <a:spcBef>
                <a:spcPts val="1200"/>
              </a:spcBef>
              <a:spcAft>
                <a:spcPts val="0"/>
              </a:spcAft>
              <a:buSzPts val="2800"/>
              <a:buChar char="●"/>
            </a:pPr>
            <a:r>
              <a:rPr lang="en-US" sz="2800" dirty="0"/>
              <a:t>  </a:t>
            </a:r>
            <a:r>
              <a:rPr lang="en-US" sz="2800" b="1" dirty="0"/>
              <a:t>Close –ended questions </a:t>
            </a:r>
            <a:r>
              <a:rPr lang="en-US" sz="2800" dirty="0"/>
              <a:t>– gives specific information</a:t>
            </a:r>
            <a:endParaRPr dirty="0"/>
          </a:p>
          <a:p>
            <a:pPr marL="182880" lvl="0" indent="-182880" algn="l" rtl="0">
              <a:lnSpc>
                <a:spcPct val="90000"/>
              </a:lnSpc>
              <a:spcBef>
                <a:spcPts val="1200"/>
              </a:spcBef>
              <a:spcAft>
                <a:spcPts val="0"/>
              </a:spcAft>
              <a:buSzPts val="2800"/>
              <a:buFont typeface="Noto Sans Symbols"/>
              <a:buNone/>
            </a:pPr>
            <a:r>
              <a:rPr lang="en-US" sz="2800" dirty="0"/>
              <a:t>     “ Do you feel the unrest among employees will continue for a week?”  </a:t>
            </a:r>
            <a:endParaRPr dirty="0"/>
          </a:p>
          <a:p>
            <a:pPr marL="182880" lvl="0" indent="-182880" algn="l" rtl="0">
              <a:lnSpc>
                <a:spcPct val="90000"/>
              </a:lnSpc>
              <a:spcBef>
                <a:spcPts val="1200"/>
              </a:spcBef>
              <a:spcAft>
                <a:spcPts val="0"/>
              </a:spcAft>
              <a:buSzPts val="2800"/>
              <a:buChar char="●"/>
            </a:pPr>
            <a:r>
              <a:rPr lang="en-US" sz="2800" b="1" dirty="0"/>
              <a:t>Restatement question </a:t>
            </a:r>
            <a:r>
              <a:rPr lang="en-US" sz="2800" dirty="0"/>
              <a:t>– based on the respondent’s previous answer</a:t>
            </a:r>
            <a:endParaRPr dirty="0"/>
          </a:p>
          <a:p>
            <a:pPr marL="182880" lvl="0" indent="-182880" algn="l" rtl="0">
              <a:lnSpc>
                <a:spcPct val="90000"/>
              </a:lnSpc>
              <a:spcBef>
                <a:spcPts val="1200"/>
              </a:spcBef>
              <a:spcAft>
                <a:spcPts val="0"/>
              </a:spcAft>
              <a:buSzPts val="2800"/>
              <a:buFont typeface="Noto Sans Symbols"/>
              <a:buNone/>
            </a:pPr>
            <a:r>
              <a:rPr lang="en-US" sz="2800" dirty="0"/>
              <a:t>    “ You said that the union leader would be meeting the employees this evening. Is that information correct?”</a:t>
            </a:r>
            <a:endParaRPr dirty="0"/>
          </a:p>
          <a:p>
            <a:pPr marL="182880" lvl="0" indent="-182880" algn="l" rtl="0">
              <a:lnSpc>
                <a:spcPct val="90000"/>
              </a:lnSpc>
              <a:spcBef>
                <a:spcPts val="1200"/>
              </a:spcBef>
              <a:spcAft>
                <a:spcPts val="0"/>
              </a:spcAft>
              <a:buSzPts val="2800"/>
              <a:buFont typeface="Noto Sans Symbols"/>
              <a:buNone/>
            </a:pPr>
            <a:endParaRPr sz="2800" dirty="0"/>
          </a:p>
        </p:txBody>
      </p:sp>
      <p:sp>
        <p:nvSpPr>
          <p:cNvPr id="593" name="Google Shape;593;p7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65</a:t>
            </a:fld>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Double-barreled questions</a:t>
            </a:r>
            <a:endParaRPr/>
          </a:p>
        </p:txBody>
      </p:sp>
      <p:sp>
        <p:nvSpPr>
          <p:cNvPr id="599" name="Google Shape;599;p7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514350" lvl="0" indent="-514350" algn="l" rtl="0">
              <a:lnSpc>
                <a:spcPct val="90000"/>
              </a:lnSpc>
              <a:spcBef>
                <a:spcPts val="0"/>
              </a:spcBef>
              <a:spcAft>
                <a:spcPts val="0"/>
              </a:spcAft>
              <a:buSzPts val="3200"/>
              <a:buFont typeface="Corbel"/>
              <a:buAutoNum type="arabicPeriod"/>
            </a:pPr>
            <a:r>
              <a:rPr lang="en-US" sz="3200" b="1">
                <a:solidFill>
                  <a:srgbClr val="0070C0"/>
                </a:solidFill>
              </a:rPr>
              <a:t>Do you think students should have more classes in Technical Report Writing and Biology?</a:t>
            </a:r>
            <a:endParaRPr/>
          </a:p>
          <a:p>
            <a:pPr marL="514350" lvl="0" indent="-514350" algn="l" rtl="0">
              <a:lnSpc>
                <a:spcPct val="90000"/>
              </a:lnSpc>
              <a:spcBef>
                <a:spcPts val="1200"/>
              </a:spcBef>
              <a:spcAft>
                <a:spcPts val="0"/>
              </a:spcAft>
              <a:buSzPts val="3200"/>
              <a:buFont typeface="Corbel"/>
              <a:buAutoNum type="arabicPeriod"/>
            </a:pPr>
            <a:r>
              <a:rPr lang="en-US" sz="3200" b="1">
                <a:solidFill>
                  <a:srgbClr val="A72326"/>
                </a:solidFill>
              </a:rPr>
              <a:t>Would you like to go for a menu which is spicy and colourful?</a:t>
            </a:r>
            <a:endParaRPr/>
          </a:p>
          <a:p>
            <a:pPr marL="514350" lvl="0" indent="-514350" algn="l" rtl="0">
              <a:lnSpc>
                <a:spcPct val="90000"/>
              </a:lnSpc>
              <a:spcBef>
                <a:spcPts val="1200"/>
              </a:spcBef>
              <a:spcAft>
                <a:spcPts val="0"/>
              </a:spcAft>
              <a:buSzPts val="3200"/>
              <a:buFont typeface="Corbel"/>
              <a:buAutoNum type="arabicPeriod"/>
            </a:pPr>
            <a:r>
              <a:rPr lang="en-US" sz="3200" b="1">
                <a:solidFill>
                  <a:srgbClr val="0070C0"/>
                </a:solidFill>
              </a:rPr>
              <a:t>Do you prefer a grading system that is more liberal and with more division of grades?</a:t>
            </a:r>
            <a:endParaRPr/>
          </a:p>
          <a:p>
            <a:pPr marL="514350" lvl="0" indent="-514350" algn="l" rtl="0">
              <a:lnSpc>
                <a:spcPct val="90000"/>
              </a:lnSpc>
              <a:spcBef>
                <a:spcPts val="1200"/>
              </a:spcBef>
              <a:spcAft>
                <a:spcPts val="0"/>
              </a:spcAft>
              <a:buSzPts val="3200"/>
              <a:buFont typeface="Corbel"/>
              <a:buAutoNum type="arabicPeriod"/>
            </a:pPr>
            <a:r>
              <a:rPr lang="en-US" sz="3200" b="1">
                <a:solidFill>
                  <a:srgbClr val="A72326"/>
                </a:solidFill>
              </a:rPr>
              <a:t>Do you feel this shop has variety and quality in its selling products? </a:t>
            </a:r>
            <a:endParaRPr/>
          </a:p>
        </p:txBody>
      </p:sp>
      <p:sp>
        <p:nvSpPr>
          <p:cNvPr id="600" name="Google Shape;600;p7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9">
                                            <p:txEl>
                                              <p:pRg st="0" end="0"/>
                                            </p:txEl>
                                          </p:spTgt>
                                        </p:tgtEl>
                                        <p:attrNameLst>
                                          <p:attrName>style.visibility</p:attrName>
                                        </p:attrNameLst>
                                      </p:cBhvr>
                                      <p:to>
                                        <p:strVal val="visible"/>
                                      </p:to>
                                    </p:set>
                                    <p:anim calcmode="lin" valueType="num">
                                      <p:cBhvr additive="base">
                                        <p:cTn id="7" dur="500"/>
                                        <p:tgtEl>
                                          <p:spTgt spid="5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99">
                                            <p:txEl>
                                              <p:pRg st="1" end="1"/>
                                            </p:txEl>
                                          </p:spTgt>
                                        </p:tgtEl>
                                        <p:attrNameLst>
                                          <p:attrName>style.visibility</p:attrName>
                                        </p:attrNameLst>
                                      </p:cBhvr>
                                      <p:to>
                                        <p:strVal val="visible"/>
                                      </p:to>
                                    </p:set>
                                    <p:anim calcmode="lin" valueType="num">
                                      <p:cBhvr additive="base">
                                        <p:cTn id="12" dur="500"/>
                                        <p:tgtEl>
                                          <p:spTgt spid="5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99">
                                            <p:txEl>
                                              <p:pRg st="2" end="2"/>
                                            </p:txEl>
                                          </p:spTgt>
                                        </p:tgtEl>
                                        <p:attrNameLst>
                                          <p:attrName>style.visibility</p:attrName>
                                        </p:attrNameLst>
                                      </p:cBhvr>
                                      <p:to>
                                        <p:strVal val="visible"/>
                                      </p:to>
                                    </p:set>
                                    <p:anim calcmode="lin" valueType="num">
                                      <p:cBhvr additive="base">
                                        <p:cTn id="17" dur="500"/>
                                        <p:tgtEl>
                                          <p:spTgt spid="5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99">
                                            <p:txEl>
                                              <p:pRg st="3" end="3"/>
                                            </p:txEl>
                                          </p:spTgt>
                                        </p:tgtEl>
                                        <p:attrNameLst>
                                          <p:attrName>style.visibility</p:attrName>
                                        </p:attrNameLst>
                                      </p:cBhvr>
                                      <p:to>
                                        <p:strVal val="visible"/>
                                      </p:to>
                                    </p:set>
                                    <p:anim calcmode="lin" valueType="num">
                                      <p:cBhvr additive="base">
                                        <p:cTn id="22" dur="500"/>
                                        <p:tgtEl>
                                          <p:spTgt spid="5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9"/>
          <p:cNvSpPr txBox="1">
            <a:spLocks noGrp="1"/>
          </p:cNvSpPr>
          <p:nvPr>
            <p:ph type="title"/>
          </p:nvPr>
        </p:nvSpPr>
        <p:spPr>
          <a:xfrm>
            <a:off x="252919" y="1123837"/>
            <a:ext cx="3080216"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                Questionnaires</a:t>
            </a:r>
            <a:endParaRPr/>
          </a:p>
        </p:txBody>
      </p:sp>
      <p:sp>
        <p:nvSpPr>
          <p:cNvPr id="607" name="Google Shape;607;p79"/>
          <p:cNvSpPr txBox="1">
            <a:spLocks noGrp="1"/>
          </p:cNvSpPr>
          <p:nvPr>
            <p:ph type="body" idx="1"/>
          </p:nvPr>
        </p:nvSpPr>
        <p:spPr>
          <a:xfrm>
            <a:off x="3869267" y="336883"/>
            <a:ext cx="7873553" cy="6288505"/>
          </a:xfrm>
          <a:prstGeom prst="rect">
            <a:avLst/>
          </a:prstGeom>
          <a:noFill/>
          <a:ln>
            <a:noFill/>
          </a:ln>
        </p:spPr>
        <p:txBody>
          <a:bodyPr spcFirstLastPara="1" wrap="square" lIns="91425" tIns="45700" rIns="91425" bIns="45700" anchor="ctr" anchorCtr="0">
            <a:normAutofit lnSpcReduction="10000"/>
          </a:bodyPr>
          <a:lstStyle/>
          <a:p>
            <a:pPr marL="182880" lvl="0" indent="-182880" algn="l" rtl="0">
              <a:lnSpc>
                <a:spcPct val="90000"/>
              </a:lnSpc>
              <a:spcBef>
                <a:spcPts val="0"/>
              </a:spcBef>
              <a:spcAft>
                <a:spcPts val="0"/>
              </a:spcAft>
              <a:buSzPts val="3200"/>
              <a:buChar char="●"/>
            </a:pPr>
            <a:r>
              <a:rPr lang="en-US" sz="3200"/>
              <a:t>To collect data from a large number of people </a:t>
            </a:r>
            <a:endParaRPr/>
          </a:p>
          <a:p>
            <a:pPr marL="182880" lvl="0" indent="-182880" algn="l" rtl="0">
              <a:lnSpc>
                <a:spcPct val="90000"/>
              </a:lnSpc>
              <a:spcBef>
                <a:spcPts val="1200"/>
              </a:spcBef>
              <a:spcAft>
                <a:spcPts val="0"/>
              </a:spcAft>
              <a:buSzPts val="3200"/>
              <a:buChar char="●"/>
            </a:pPr>
            <a:r>
              <a:rPr lang="en-US" sz="3200"/>
              <a:t>To secure information ,facts, opinions, and attitudes</a:t>
            </a:r>
            <a:endParaRPr/>
          </a:p>
          <a:p>
            <a:pPr marL="182880" lvl="0" indent="-182880" algn="l" rtl="0">
              <a:lnSpc>
                <a:spcPct val="90000"/>
              </a:lnSpc>
              <a:spcBef>
                <a:spcPts val="1200"/>
              </a:spcBef>
              <a:spcAft>
                <a:spcPts val="0"/>
              </a:spcAft>
              <a:buSzPts val="3200"/>
              <a:buChar char="●"/>
            </a:pPr>
            <a:r>
              <a:rPr lang="en-US" sz="3200"/>
              <a:t>Examples: </a:t>
            </a:r>
            <a:endParaRPr/>
          </a:p>
          <a:p>
            <a:pPr marL="685800" lvl="1" indent="-190500" algn="l" rtl="0">
              <a:lnSpc>
                <a:spcPct val="90000"/>
              </a:lnSpc>
              <a:spcBef>
                <a:spcPts val="250"/>
              </a:spcBef>
              <a:spcAft>
                <a:spcPts val="0"/>
              </a:spcAft>
              <a:buSzPts val="3000"/>
              <a:buChar char="●"/>
            </a:pPr>
            <a:r>
              <a:rPr lang="en-US" sz="3000"/>
              <a:t>What is your opinion on establishing a gymnasium in our campus? (open ended)</a:t>
            </a:r>
            <a:endParaRPr/>
          </a:p>
          <a:p>
            <a:pPr marL="685800" lvl="1" indent="-203200" algn="l" rtl="0">
              <a:lnSpc>
                <a:spcPct val="90000"/>
              </a:lnSpc>
              <a:spcBef>
                <a:spcPts val="500"/>
              </a:spcBef>
              <a:spcAft>
                <a:spcPts val="0"/>
              </a:spcAft>
              <a:buSzPts val="3200"/>
              <a:buChar char="●"/>
            </a:pPr>
            <a:r>
              <a:rPr lang="en-US" sz="3200"/>
              <a:t>What do you feel about the availability of space  for gym adequate/inadequate?(dichotomous  close ended)</a:t>
            </a:r>
            <a:endParaRPr/>
          </a:p>
          <a:p>
            <a:pPr marL="182880" lvl="0" indent="-182880" algn="l" rtl="0">
              <a:lnSpc>
                <a:spcPct val="90000"/>
              </a:lnSpc>
              <a:spcBef>
                <a:spcPts val="1450"/>
              </a:spcBef>
              <a:spcAft>
                <a:spcPts val="0"/>
              </a:spcAft>
              <a:buSzPts val="3200"/>
              <a:buFont typeface="Noto Sans Symbols"/>
              <a:buNone/>
            </a:pPr>
            <a:r>
              <a:rPr lang="en-US" sz="3200"/>
              <a:t>    </a:t>
            </a:r>
            <a:endParaRPr/>
          </a:p>
          <a:p>
            <a:pPr marL="182880" lvl="0" indent="-182880" algn="l" rtl="0">
              <a:lnSpc>
                <a:spcPct val="90000"/>
              </a:lnSpc>
              <a:spcBef>
                <a:spcPts val="1200"/>
              </a:spcBef>
              <a:spcAft>
                <a:spcPts val="0"/>
              </a:spcAft>
              <a:buSzPts val="3200"/>
              <a:buFont typeface="Noto Sans Symbols"/>
              <a:buNone/>
            </a:pPr>
            <a:r>
              <a:rPr lang="en-US" sz="3200"/>
              <a:t>  </a:t>
            </a:r>
            <a:endParaRPr/>
          </a:p>
        </p:txBody>
      </p:sp>
      <p:sp>
        <p:nvSpPr>
          <p:cNvPr id="608" name="Google Shape;608;p7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67</a:t>
            </a:fld>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8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Example </a:t>
            </a:r>
            <a:endParaRPr/>
          </a:p>
        </p:txBody>
      </p:sp>
      <p:sp>
        <p:nvSpPr>
          <p:cNvPr id="614" name="Google Shape;614;p8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t>Multiple choice </a:t>
            </a:r>
            <a:endParaRPr/>
          </a:p>
          <a:p>
            <a:pPr marL="182880" lvl="0" indent="-182880" algn="l" rtl="0">
              <a:lnSpc>
                <a:spcPct val="90000"/>
              </a:lnSpc>
              <a:spcBef>
                <a:spcPts val="1200"/>
              </a:spcBef>
              <a:spcAft>
                <a:spcPts val="0"/>
              </a:spcAft>
              <a:buSzPts val="3200"/>
              <a:buChar char="●"/>
            </a:pPr>
            <a:r>
              <a:rPr lang="en-US" sz="3200"/>
              <a:t>What are the time slots do you feel would be appropriate for the new gymnasium?</a:t>
            </a:r>
            <a:endParaRPr/>
          </a:p>
          <a:p>
            <a:pPr marL="182880" lvl="0" indent="-182880" algn="l" rtl="0">
              <a:lnSpc>
                <a:spcPct val="90000"/>
              </a:lnSpc>
              <a:spcBef>
                <a:spcPts val="1200"/>
              </a:spcBef>
              <a:spcAft>
                <a:spcPts val="0"/>
              </a:spcAft>
              <a:buSzPts val="3200"/>
              <a:buFont typeface="Noto Sans Symbols"/>
              <a:buNone/>
            </a:pPr>
            <a:r>
              <a:rPr lang="en-US" sz="3200"/>
              <a:t> a. 5.30 - 6.30 a.m</a:t>
            </a:r>
            <a:endParaRPr sz="3200"/>
          </a:p>
          <a:p>
            <a:pPr marL="182880" lvl="0" indent="-182880" algn="l" rtl="0">
              <a:lnSpc>
                <a:spcPct val="90000"/>
              </a:lnSpc>
              <a:spcBef>
                <a:spcPts val="1200"/>
              </a:spcBef>
              <a:spcAft>
                <a:spcPts val="0"/>
              </a:spcAft>
              <a:buSzPts val="3200"/>
              <a:buFont typeface="Noto Sans Symbols"/>
              <a:buNone/>
            </a:pPr>
            <a:r>
              <a:rPr lang="en-US" sz="3200"/>
              <a:t> b. 6.00 – 7.00 a.m</a:t>
            </a:r>
            <a:endParaRPr sz="3200"/>
          </a:p>
          <a:p>
            <a:pPr marL="182880" lvl="0" indent="-182880" algn="l" rtl="0">
              <a:lnSpc>
                <a:spcPct val="90000"/>
              </a:lnSpc>
              <a:spcBef>
                <a:spcPts val="1200"/>
              </a:spcBef>
              <a:spcAft>
                <a:spcPts val="0"/>
              </a:spcAft>
              <a:buSzPts val="3200"/>
              <a:buFont typeface="Noto Sans Symbols"/>
              <a:buNone/>
            </a:pPr>
            <a:r>
              <a:rPr lang="en-US" sz="3200"/>
              <a:t> c. 5.00 – 6.00 p.m</a:t>
            </a:r>
            <a:endParaRPr sz="3200"/>
          </a:p>
          <a:p>
            <a:pPr marL="182880" lvl="0" indent="-182880" algn="l" rtl="0">
              <a:lnSpc>
                <a:spcPct val="90000"/>
              </a:lnSpc>
              <a:spcBef>
                <a:spcPts val="1200"/>
              </a:spcBef>
              <a:spcAft>
                <a:spcPts val="0"/>
              </a:spcAft>
              <a:buSzPts val="3200"/>
              <a:buFont typeface="Noto Sans Symbols"/>
              <a:buNone/>
            </a:pPr>
            <a:r>
              <a:rPr lang="en-US" sz="3200"/>
              <a:t> d. 6.30 – 7.30 p.m. </a:t>
            </a:r>
            <a:endParaRPr/>
          </a:p>
        </p:txBody>
      </p:sp>
      <p:sp>
        <p:nvSpPr>
          <p:cNvPr id="615" name="Google Shape;615;p8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68</a:t>
            </a:fld>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8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         Preparatory Steps </a:t>
            </a:r>
            <a:endParaRPr/>
          </a:p>
        </p:txBody>
      </p:sp>
      <p:sp>
        <p:nvSpPr>
          <p:cNvPr id="621" name="Google Shape;621;p8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3200"/>
              <a:buChar char="●"/>
            </a:pPr>
            <a:r>
              <a:rPr lang="en-US" sz="3200"/>
              <a:t>Provide clear instructions</a:t>
            </a:r>
            <a:endParaRPr/>
          </a:p>
          <a:p>
            <a:pPr marL="182880" lvl="0" indent="-182880" algn="l" rtl="0">
              <a:lnSpc>
                <a:spcPct val="90000"/>
              </a:lnSpc>
              <a:spcBef>
                <a:spcPts val="1200"/>
              </a:spcBef>
              <a:spcAft>
                <a:spcPts val="0"/>
              </a:spcAft>
              <a:buSzPts val="3200"/>
              <a:buChar char="●"/>
            </a:pPr>
            <a:r>
              <a:rPr lang="en-US" sz="3200"/>
              <a:t>Keep the questionnaire short </a:t>
            </a:r>
            <a:endParaRPr/>
          </a:p>
          <a:p>
            <a:pPr marL="182880" lvl="0" indent="-182880" algn="l" rtl="0">
              <a:lnSpc>
                <a:spcPct val="90000"/>
              </a:lnSpc>
              <a:spcBef>
                <a:spcPts val="1200"/>
              </a:spcBef>
              <a:spcAft>
                <a:spcPts val="0"/>
              </a:spcAft>
              <a:buSzPts val="3200"/>
              <a:buChar char="●"/>
            </a:pPr>
            <a:r>
              <a:rPr lang="en-US" sz="3200"/>
              <a:t>Sequencing - ask about only one aspect at a time</a:t>
            </a:r>
            <a:endParaRPr/>
          </a:p>
          <a:p>
            <a:pPr marL="182880" lvl="0" indent="-182880" algn="l" rtl="0">
              <a:lnSpc>
                <a:spcPct val="90000"/>
              </a:lnSpc>
              <a:spcBef>
                <a:spcPts val="1200"/>
              </a:spcBef>
              <a:spcAft>
                <a:spcPts val="0"/>
              </a:spcAft>
              <a:buSzPts val="3200"/>
              <a:buChar char="●"/>
            </a:pPr>
            <a:r>
              <a:rPr lang="en-US" sz="3200"/>
              <a:t>Pretest the questionnaire</a:t>
            </a:r>
            <a:endParaRPr/>
          </a:p>
        </p:txBody>
      </p:sp>
      <p:sp>
        <p:nvSpPr>
          <p:cNvPr id="622" name="Google Shape;622;p8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69</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45" name="Google Shape;245;p31"/>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46" name="Google Shape;246;p31"/>
          <p:cNvSpPr txBox="1">
            <a:spLocks noGrp="1"/>
          </p:cNvSpPr>
          <p:nvPr>
            <p:ph type="title" idx="4294967295"/>
          </p:nvPr>
        </p:nvSpPr>
        <p:spPr>
          <a:xfrm>
            <a:off x="3" y="-68275"/>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4. Secondary sources &gt;&gt;</a:t>
            </a:r>
            <a:endParaRPr/>
          </a:p>
        </p:txBody>
      </p:sp>
      <p:sp>
        <p:nvSpPr>
          <p:cNvPr id="247" name="Google Shape;247;p31"/>
          <p:cNvSpPr txBox="1"/>
          <p:nvPr/>
        </p:nvSpPr>
        <p:spPr>
          <a:xfrm>
            <a:off x="717700" y="578175"/>
            <a:ext cx="10717500" cy="4137300"/>
          </a:xfrm>
          <a:prstGeom prst="rect">
            <a:avLst/>
          </a:prstGeom>
          <a:noFill/>
          <a:ln>
            <a:noFill/>
          </a:ln>
        </p:spPr>
        <p:txBody>
          <a:bodyPr spcFirstLastPara="1" wrap="square" lIns="0" tIns="164450" rIns="0" bIns="0" anchor="t" anchorCtr="0">
            <a:spAutoFit/>
          </a:bodyPr>
          <a:lstStyle/>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What are secondary sources?</a:t>
            </a:r>
            <a:endParaRPr sz="2600" b="1">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600">
                <a:solidFill>
                  <a:schemeClr val="dk1"/>
                </a:solidFill>
                <a:latin typeface="Times New Roman"/>
                <a:ea typeface="Times New Roman"/>
                <a:cs typeface="Times New Roman"/>
                <a:sym typeface="Times New Roman"/>
              </a:rPr>
              <a:t>Provides a distilled (summarises) and interpreted view of primary sources. </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How are secondary sources created?</a:t>
            </a: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b="1">
              <a:solidFill>
                <a:schemeClr val="dk1"/>
              </a:solidFill>
              <a:latin typeface="Times New Roman"/>
              <a:ea typeface="Times New Roman"/>
              <a:cs typeface="Times New Roman"/>
              <a:sym typeface="Times New Roman"/>
            </a:endParaRPr>
          </a:p>
          <a:p>
            <a:pPr marL="4572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Created by analysing, interpreting and synthesising primary sources. </a:t>
            </a:r>
            <a:endParaRPr sz="2600">
              <a:solidFill>
                <a:schemeClr val="dk1"/>
              </a:solidFill>
              <a:latin typeface="Times New Roman"/>
              <a:ea typeface="Times New Roman"/>
              <a:cs typeface="Times New Roman"/>
              <a:sym typeface="Times New Roman"/>
            </a:endParaRPr>
          </a:p>
          <a:p>
            <a:pPr marL="1371600" marR="0" lvl="1"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Secondary, since it is a degree removed from a primary source.. </a:t>
            </a:r>
            <a:endParaRPr sz="26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8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Ethical Consideration </a:t>
            </a:r>
            <a:endParaRPr/>
          </a:p>
        </p:txBody>
      </p:sp>
      <p:sp>
        <p:nvSpPr>
          <p:cNvPr id="643" name="Google Shape;643;p8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lnSpcReduction="10000"/>
          </a:bodyPr>
          <a:lstStyle/>
          <a:p>
            <a:pPr marL="182880" lvl="0" indent="-182880" algn="l" rtl="0">
              <a:lnSpc>
                <a:spcPct val="90000"/>
              </a:lnSpc>
              <a:spcBef>
                <a:spcPts val="0"/>
              </a:spcBef>
              <a:spcAft>
                <a:spcPts val="0"/>
              </a:spcAft>
              <a:buSzPts val="3200"/>
              <a:buChar char="●"/>
            </a:pPr>
            <a:r>
              <a:rPr lang="en-US" sz="3200"/>
              <a:t>Informed consent should be collected from the participants </a:t>
            </a:r>
            <a:endParaRPr/>
          </a:p>
          <a:p>
            <a:pPr marL="182880" lvl="0" indent="-182880" algn="l" rtl="0">
              <a:lnSpc>
                <a:spcPct val="90000"/>
              </a:lnSpc>
              <a:spcBef>
                <a:spcPts val="1200"/>
              </a:spcBef>
              <a:spcAft>
                <a:spcPts val="0"/>
              </a:spcAft>
              <a:buSzPts val="3200"/>
              <a:buChar char="●"/>
            </a:pPr>
            <a:r>
              <a:rPr lang="en-US" sz="3200"/>
              <a:t>All the required permission should be obtained </a:t>
            </a:r>
            <a:endParaRPr/>
          </a:p>
          <a:p>
            <a:pPr marL="182880" lvl="0" indent="-182880" algn="l" rtl="0">
              <a:lnSpc>
                <a:spcPct val="90000"/>
              </a:lnSpc>
              <a:spcBef>
                <a:spcPts val="1200"/>
              </a:spcBef>
              <a:spcAft>
                <a:spcPts val="0"/>
              </a:spcAft>
              <a:buSzPts val="3200"/>
              <a:buChar char="●"/>
            </a:pPr>
            <a:r>
              <a:rPr lang="en-US" sz="3200"/>
              <a:t>Participants’ identity should be kept confidential </a:t>
            </a:r>
            <a:endParaRPr/>
          </a:p>
          <a:p>
            <a:pPr marL="182880" lvl="0" indent="-182880" algn="l" rtl="0">
              <a:lnSpc>
                <a:spcPct val="90000"/>
              </a:lnSpc>
              <a:spcBef>
                <a:spcPts val="1200"/>
              </a:spcBef>
              <a:spcAft>
                <a:spcPts val="0"/>
              </a:spcAft>
              <a:buSzPts val="3200"/>
              <a:buChar char="●"/>
            </a:pPr>
            <a:r>
              <a:rPr lang="en-US" sz="3200"/>
              <a:t>Objectives and purpose of the study should be explained to the participants</a:t>
            </a:r>
            <a:endParaRPr/>
          </a:p>
          <a:p>
            <a:pPr marL="182880" lvl="0" indent="-182880" algn="l" rtl="0">
              <a:lnSpc>
                <a:spcPct val="90000"/>
              </a:lnSpc>
              <a:spcBef>
                <a:spcPts val="1200"/>
              </a:spcBef>
              <a:spcAft>
                <a:spcPts val="0"/>
              </a:spcAft>
              <a:buSzPts val="3200"/>
              <a:buChar char="●"/>
            </a:pPr>
            <a:r>
              <a:rPr lang="en-US" sz="3200"/>
              <a:t>All participants should be given choice of withdrawing from the study at any point of time </a:t>
            </a:r>
            <a:endParaRPr/>
          </a:p>
        </p:txBody>
      </p:sp>
      <p:sp>
        <p:nvSpPr>
          <p:cNvPr id="644" name="Google Shape;644;p8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70</a:t>
            </a:fld>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0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References </a:t>
            </a:r>
            <a:endParaRPr/>
          </a:p>
        </p:txBody>
      </p:sp>
      <p:sp>
        <p:nvSpPr>
          <p:cNvPr id="779" name="Google Shape;779;p106"/>
          <p:cNvSpPr txBox="1">
            <a:spLocks noGrp="1"/>
          </p:cNvSpPr>
          <p:nvPr>
            <p:ph type="body" idx="1"/>
          </p:nvPr>
        </p:nvSpPr>
        <p:spPr>
          <a:xfrm>
            <a:off x="3869267" y="304800"/>
            <a:ext cx="7921679" cy="5679948"/>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2000"/>
              <a:buChar char="●"/>
            </a:pPr>
            <a:r>
              <a:rPr lang="en-US"/>
              <a:t>Kerlinger, F N. (1986).</a:t>
            </a:r>
            <a:r>
              <a:rPr lang="en-US" i="1"/>
              <a:t>Foundations of Behvaioral Research </a:t>
            </a:r>
            <a:r>
              <a:rPr lang="en-US"/>
              <a:t>(3</a:t>
            </a:r>
            <a:r>
              <a:rPr lang="en-US" baseline="30000"/>
              <a:t>rd</a:t>
            </a:r>
            <a:r>
              <a:rPr lang="en-US"/>
              <a:t> edition). Chicago: Holt, Rinehart and Winston, Inc. </a:t>
            </a:r>
            <a:endParaRPr/>
          </a:p>
          <a:p>
            <a:pPr marL="182880" lvl="0" indent="-182880" algn="l" rtl="0">
              <a:lnSpc>
                <a:spcPct val="90000"/>
              </a:lnSpc>
              <a:spcBef>
                <a:spcPts val="1200"/>
              </a:spcBef>
              <a:spcAft>
                <a:spcPts val="0"/>
              </a:spcAft>
              <a:buSzPts val="2000"/>
              <a:buChar char="●"/>
            </a:pPr>
            <a:r>
              <a:rPr lang="en-US"/>
              <a:t>Long, K J. (2011). </a:t>
            </a:r>
            <a:r>
              <a:rPr lang="en-US" i="1"/>
              <a:t>Unit Of Analysis </a:t>
            </a:r>
            <a:r>
              <a:rPr lang="en-US"/>
              <a:t>in Lewis-Beck, M. S., Bryman, A., &amp; Futing Liao, T.  edited  </a:t>
            </a:r>
            <a:r>
              <a:rPr lang="en-US" i="1"/>
              <a:t>The SAGE encyclopedia of social science research methods</a:t>
            </a:r>
            <a:r>
              <a:rPr lang="en-US"/>
              <a:t> Thousand Oaks, CA: Sage Publications, Inc. doi: 10.4135/9781412950589</a:t>
            </a:r>
            <a:endParaRPr/>
          </a:p>
          <a:p>
            <a:pPr marL="182880" lvl="0" indent="-182880" algn="l" rtl="0">
              <a:lnSpc>
                <a:spcPct val="90000"/>
              </a:lnSpc>
              <a:spcBef>
                <a:spcPts val="1200"/>
              </a:spcBef>
              <a:spcAft>
                <a:spcPts val="0"/>
              </a:spcAft>
              <a:buSzPts val="2000"/>
              <a:buChar char="●"/>
            </a:pPr>
            <a:r>
              <a:rPr lang="en-US"/>
              <a:t>Malhotra, N K. &amp; Das, S. (2017). </a:t>
            </a:r>
            <a:r>
              <a:rPr lang="en-US" i="1"/>
              <a:t>Marketing Research: An Applied Oriantation </a:t>
            </a:r>
            <a:r>
              <a:rPr lang="en-US"/>
              <a:t>(7</a:t>
            </a:r>
            <a:r>
              <a:rPr lang="en-US" baseline="30000"/>
              <a:t>th</a:t>
            </a:r>
            <a:r>
              <a:rPr lang="en-US"/>
              <a:t> edition). India: Pearson</a:t>
            </a:r>
            <a:endParaRPr/>
          </a:p>
          <a:p>
            <a:pPr marL="182880" lvl="0" indent="-182880" algn="l" rtl="0">
              <a:lnSpc>
                <a:spcPct val="90000"/>
              </a:lnSpc>
              <a:spcBef>
                <a:spcPts val="1200"/>
              </a:spcBef>
              <a:spcAft>
                <a:spcPts val="0"/>
              </a:spcAft>
              <a:buSzPts val="2000"/>
              <a:buChar char="●"/>
            </a:pPr>
            <a:r>
              <a:rPr lang="en-US"/>
              <a:t>McGinn, M K (2012). Secondary Data in Given, L. M. </a:t>
            </a:r>
            <a:r>
              <a:rPr lang="en-US" i="1"/>
              <a:t>he SAGE encyclopedia of qualitative research methods</a:t>
            </a:r>
            <a:r>
              <a:rPr lang="en-US"/>
              <a:t> (Vols. 1-0). Thousand Oaks, CA: SAGE Publications, Inc. doi: 10.4135/9781412963909</a:t>
            </a:r>
            <a:endParaRPr/>
          </a:p>
          <a:p>
            <a:pPr marL="182880" lvl="0" indent="-182880" algn="l" rtl="0">
              <a:lnSpc>
                <a:spcPct val="90000"/>
              </a:lnSpc>
              <a:spcBef>
                <a:spcPts val="1200"/>
              </a:spcBef>
              <a:spcAft>
                <a:spcPts val="0"/>
              </a:spcAft>
              <a:buSzPts val="2000"/>
              <a:buChar char="●"/>
            </a:pPr>
            <a:r>
              <a:rPr lang="en-US"/>
              <a:t>Persaud, N. (2012). Primary Data Source. In Salkind, N. J. edited </a:t>
            </a:r>
            <a:r>
              <a:rPr lang="en-US" i="1"/>
              <a:t>Encyclopedia of research design. </a:t>
            </a:r>
            <a:r>
              <a:rPr lang="en-US"/>
              <a:t>Thousand Oaks, CA: SAGE Publications, Inc. doi: 10.4135/9781412961288</a:t>
            </a:r>
            <a:endParaRPr/>
          </a:p>
        </p:txBody>
      </p:sp>
      <p:sp>
        <p:nvSpPr>
          <p:cNvPr id="780" name="Google Shape;780;p10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71</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54" name="Google Shape;254;p32"/>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55" name="Google Shape;255;p32"/>
          <p:cNvSpPr txBox="1">
            <a:spLocks noGrp="1"/>
          </p:cNvSpPr>
          <p:nvPr>
            <p:ph type="title" idx="4294967295"/>
          </p:nvPr>
        </p:nvSpPr>
        <p:spPr>
          <a:xfrm>
            <a:off x="3" y="-68275"/>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4. Secondary sources &gt;&gt;</a:t>
            </a:r>
            <a:endParaRPr/>
          </a:p>
        </p:txBody>
      </p:sp>
      <p:sp>
        <p:nvSpPr>
          <p:cNvPr id="256" name="Google Shape;256;p32"/>
          <p:cNvSpPr txBox="1"/>
          <p:nvPr/>
        </p:nvSpPr>
        <p:spPr>
          <a:xfrm>
            <a:off x="717700" y="578175"/>
            <a:ext cx="10717500" cy="6138300"/>
          </a:xfrm>
          <a:prstGeom prst="rect">
            <a:avLst/>
          </a:prstGeom>
          <a:noFill/>
          <a:ln>
            <a:noFill/>
          </a:ln>
        </p:spPr>
        <p:txBody>
          <a:bodyPr spcFirstLastPara="1" wrap="square" lIns="0" tIns="164450" rIns="0" bIns="0" anchor="t" anchorCtr="0">
            <a:spAutoFit/>
          </a:bodyPr>
          <a:lstStyle/>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Examples of secondary sources?</a:t>
            </a:r>
            <a:endParaRPr sz="2600" b="1">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600">
                <a:solidFill>
                  <a:schemeClr val="dk1"/>
                </a:solidFill>
                <a:latin typeface="Times New Roman"/>
                <a:ea typeface="Times New Roman"/>
                <a:cs typeface="Times New Roman"/>
                <a:sym typeface="Times New Roman"/>
              </a:rPr>
              <a:t> Books, Journals articles, Documentaries, Biographies, Literary criticism and Industry reports.</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Advantages and Disadvantages of secondary sources</a:t>
            </a: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i="1">
                <a:solidFill>
                  <a:schemeClr val="dk1"/>
                </a:solidFill>
                <a:latin typeface="Times New Roman"/>
                <a:ea typeface="Times New Roman"/>
                <a:cs typeface="Times New Roman"/>
                <a:sym typeface="Times New Roman"/>
              </a:rPr>
              <a:t>Pros</a:t>
            </a:r>
            <a:endParaRPr sz="2600" b="1" i="1">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Convenience</a:t>
            </a:r>
            <a:endParaRPr sz="2600">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Contains interpretation and synthesis</a:t>
            </a:r>
            <a:endParaRPr sz="2600">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Time saving. </a:t>
            </a: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i="1">
                <a:solidFill>
                  <a:schemeClr val="dk1"/>
                </a:solidFill>
                <a:latin typeface="Times New Roman"/>
                <a:ea typeface="Times New Roman"/>
                <a:cs typeface="Times New Roman"/>
                <a:sym typeface="Times New Roman"/>
              </a:rPr>
              <a:t>Cons</a:t>
            </a:r>
            <a:endParaRPr sz="2600" b="1" i="1">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Distance removed so contextual information and richness of details omitted.</a:t>
            </a:r>
            <a:endParaRPr sz="2600">
              <a:solidFill>
                <a:schemeClr val="dk1"/>
              </a:solidFill>
              <a:latin typeface="Times New Roman"/>
              <a:ea typeface="Times New Roman"/>
              <a:cs typeface="Times New Roman"/>
              <a:sym typeface="Times New Roman"/>
            </a:endParaRPr>
          </a:p>
          <a:p>
            <a:pPr marL="9144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Interpretation: may contain biases, inaccuracies and misinterpretations. </a:t>
            </a:r>
            <a:endParaRPr sz="26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63" name="Google Shape;263;p33"/>
          <p:cNvSpPr/>
          <p:nvPr/>
        </p:nvSpPr>
        <p:spPr>
          <a:xfrm>
            <a:off x="0" y="0"/>
            <a:ext cx="12184380" cy="567449"/>
          </a:xfrm>
          <a:custGeom>
            <a:avLst/>
            <a:gdLst/>
            <a:ahLst/>
            <a:cxnLst/>
            <a:rect l="l" t="t" r="r" b="b"/>
            <a:pathLst>
              <a:path w="9144000" h="462280" extrusionOk="0">
                <a:moveTo>
                  <a:pt x="9144000" y="0"/>
                </a:moveTo>
                <a:lnTo>
                  <a:pt x="0" y="0"/>
                </a:lnTo>
                <a:lnTo>
                  <a:pt x="0" y="461772"/>
                </a:lnTo>
                <a:lnTo>
                  <a:pt x="9144000" y="461772"/>
                </a:lnTo>
                <a:lnTo>
                  <a:pt x="9144000" y="0"/>
                </a:lnTo>
                <a:close/>
              </a:path>
            </a:pathLst>
          </a:custGeom>
          <a:solidFill>
            <a:srgbClr val="548E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64" name="Google Shape;264;p33"/>
          <p:cNvSpPr txBox="1">
            <a:spLocks noGrp="1"/>
          </p:cNvSpPr>
          <p:nvPr>
            <p:ph type="title" idx="4294967295"/>
          </p:nvPr>
        </p:nvSpPr>
        <p:spPr>
          <a:xfrm>
            <a:off x="3" y="-68275"/>
            <a:ext cx="6556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800"/>
              <a:buNone/>
            </a:pPr>
            <a:r>
              <a:rPr lang="en-US"/>
              <a:t>5. Tertiary sources &gt;&gt;</a:t>
            </a:r>
            <a:endParaRPr/>
          </a:p>
        </p:txBody>
      </p:sp>
      <p:sp>
        <p:nvSpPr>
          <p:cNvPr id="265" name="Google Shape;265;p33"/>
          <p:cNvSpPr txBox="1"/>
          <p:nvPr/>
        </p:nvSpPr>
        <p:spPr>
          <a:xfrm>
            <a:off x="717700" y="578175"/>
            <a:ext cx="10717500" cy="4537500"/>
          </a:xfrm>
          <a:prstGeom prst="rect">
            <a:avLst/>
          </a:prstGeom>
          <a:noFill/>
          <a:ln>
            <a:noFill/>
          </a:ln>
        </p:spPr>
        <p:txBody>
          <a:bodyPr spcFirstLastPara="1" wrap="square" lIns="0" tIns="164450" rIns="0" bIns="0" anchor="t" anchorCtr="0">
            <a:spAutoFit/>
          </a:bodyPr>
          <a:lstStyle/>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What are tertiary sources?</a:t>
            </a:r>
            <a:endParaRPr sz="2600" b="1">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600">
                <a:solidFill>
                  <a:schemeClr val="dk1"/>
                </a:solidFill>
                <a:latin typeface="Times New Roman"/>
                <a:ea typeface="Times New Roman"/>
                <a:cs typeface="Times New Roman"/>
                <a:sym typeface="Times New Roman"/>
              </a:rPr>
              <a:t>Provides a general overview of a topic from a combination of primary and secondary sources. </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600" b="1">
                <a:solidFill>
                  <a:schemeClr val="dk1"/>
                </a:solidFill>
                <a:latin typeface="Times New Roman"/>
                <a:ea typeface="Times New Roman"/>
                <a:cs typeface="Times New Roman"/>
                <a:sym typeface="Times New Roman"/>
              </a:rPr>
              <a:t>How are tertiary sources created?</a:t>
            </a:r>
            <a:endParaRPr sz="26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b="1">
              <a:solidFill>
                <a:schemeClr val="dk1"/>
              </a:solidFill>
              <a:latin typeface="Times New Roman"/>
              <a:ea typeface="Times New Roman"/>
              <a:cs typeface="Times New Roman"/>
              <a:sym typeface="Times New Roman"/>
            </a:endParaRPr>
          </a:p>
          <a:p>
            <a:pPr marL="457200" marR="0" lvl="0"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Created by summarising and repackaging key ideas/themes related to a topic. </a:t>
            </a:r>
            <a:endParaRPr sz="2600">
              <a:solidFill>
                <a:schemeClr val="dk1"/>
              </a:solidFill>
              <a:latin typeface="Times New Roman"/>
              <a:ea typeface="Times New Roman"/>
              <a:cs typeface="Times New Roman"/>
              <a:sym typeface="Times New Roman"/>
            </a:endParaRPr>
          </a:p>
          <a:p>
            <a:pPr marL="1371600" marR="0" lvl="1" indent="-393700" algn="l" rtl="0">
              <a:lnSpc>
                <a:spcPct val="10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Tertiary, since it is two degrees removed from a primary source. </a:t>
            </a:r>
            <a:endParaRPr sz="260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TotalTime>
  <Words>3644</Words>
  <Application>Microsoft Office PowerPoint</Application>
  <PresentationFormat>Custom</PresentationFormat>
  <Paragraphs>634</Paragraphs>
  <Slides>71</Slides>
  <Notes>57</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Corbel</vt:lpstr>
      <vt:lpstr>Roboto</vt:lpstr>
      <vt:lpstr>Times New Roman</vt:lpstr>
      <vt:lpstr>Noto Sans Symbols</vt:lpstr>
      <vt:lpstr>Calibri</vt:lpstr>
      <vt:lpstr>Courier New</vt:lpstr>
      <vt:lpstr>Frame</vt:lpstr>
      <vt:lpstr>Data Sources &amp; Methods </vt:lpstr>
      <vt:lpstr>DIKW Pyramid &gt;&gt;</vt:lpstr>
      <vt:lpstr>PowerPoint Presentation</vt:lpstr>
      <vt:lpstr>2. Sources of Data &gt;&gt;</vt:lpstr>
      <vt:lpstr>3. Primary sources &gt;&gt;</vt:lpstr>
      <vt:lpstr>3. Primary sources &gt;&gt;</vt:lpstr>
      <vt:lpstr>4. Secondary sources &gt;&gt;</vt:lpstr>
      <vt:lpstr>4. Secondary sources &gt;&gt;</vt:lpstr>
      <vt:lpstr>5. Tertiary sources &gt;&gt;</vt:lpstr>
      <vt:lpstr>5. Tertiary sources &gt;&gt;</vt:lpstr>
      <vt:lpstr>Types of Methods: According to types of data </vt:lpstr>
      <vt:lpstr>7. Using the various sources of information &gt;&gt;</vt:lpstr>
      <vt:lpstr>Class exercise &gt;&gt;</vt:lpstr>
      <vt:lpstr>PowerPoint Presentation</vt:lpstr>
      <vt:lpstr>Bibliographical sources</vt:lpstr>
      <vt:lpstr>2. Sources of Data &gt;&gt;</vt:lpstr>
      <vt:lpstr>PowerPoint Presentation</vt:lpstr>
      <vt:lpstr>PowerPoint Presentation</vt:lpstr>
      <vt:lpstr>Unit of Analysis or Research Unit  </vt:lpstr>
      <vt:lpstr>Accessing Participants: Sampling in Primary Data Source</vt:lpstr>
      <vt:lpstr>Universe </vt:lpstr>
      <vt:lpstr>Population</vt:lpstr>
      <vt:lpstr>Why we need sampling?</vt:lpstr>
      <vt:lpstr>PowerPoint Presentation</vt:lpstr>
      <vt:lpstr> Sample </vt:lpstr>
      <vt:lpstr>PowerPoint Presentation</vt:lpstr>
      <vt:lpstr>Sampling Frame </vt:lpstr>
      <vt:lpstr>Sample Size </vt:lpstr>
      <vt:lpstr>PowerPoint Presentation</vt:lpstr>
      <vt:lpstr>Sample</vt:lpstr>
      <vt:lpstr>Sampling</vt:lpstr>
      <vt:lpstr>Types of Sampling </vt:lpstr>
      <vt:lpstr>Probability sampling</vt:lpstr>
      <vt:lpstr>Probability sampling types</vt:lpstr>
      <vt:lpstr>Simple Random Sampling </vt:lpstr>
      <vt:lpstr>PowerPoint Presentation</vt:lpstr>
      <vt:lpstr>Probability sampling types</vt:lpstr>
      <vt:lpstr>PowerPoint Presentation</vt:lpstr>
      <vt:lpstr>Probability sampling types</vt:lpstr>
      <vt:lpstr>PowerPoint Presentation</vt:lpstr>
      <vt:lpstr>Non- Probability sampling </vt:lpstr>
      <vt:lpstr>Non-probability sampling types</vt:lpstr>
      <vt:lpstr>PowerPoint Presentation</vt:lpstr>
      <vt:lpstr>Non-probability sampling types</vt:lpstr>
      <vt:lpstr>PowerPoint Presentation</vt:lpstr>
      <vt:lpstr>Non-probability sampling types</vt:lpstr>
      <vt:lpstr>Snowball Sampling</vt:lpstr>
      <vt:lpstr>Non-probability sampling types</vt:lpstr>
      <vt:lpstr>PowerPoint Presentation</vt:lpstr>
      <vt:lpstr>PowerPoint Presentation</vt:lpstr>
      <vt:lpstr>PowerPoint Presentation</vt:lpstr>
      <vt:lpstr>IN SUMMARY THE STEPS FOR SAMPLING </vt:lpstr>
      <vt:lpstr>Study Context </vt:lpstr>
      <vt:lpstr>Methods of Data Collection </vt:lpstr>
      <vt:lpstr>Types of Data Collection Tools </vt:lpstr>
      <vt:lpstr>PowerPoint Presentation</vt:lpstr>
      <vt:lpstr>PowerPoint Presentation</vt:lpstr>
      <vt:lpstr>Observation</vt:lpstr>
      <vt:lpstr>Types of observation</vt:lpstr>
      <vt:lpstr>Interview</vt:lpstr>
      <vt:lpstr>Advantages &amp; Disadvantages</vt:lpstr>
      <vt:lpstr>Telephonic  Interviews</vt:lpstr>
      <vt:lpstr>Development of  Tools:  Survey questionnaire</vt:lpstr>
      <vt:lpstr>               Preparing Questions </vt:lpstr>
      <vt:lpstr>Preparing Questions </vt:lpstr>
      <vt:lpstr>Double-barreled questions</vt:lpstr>
      <vt:lpstr>                Questionnaires</vt:lpstr>
      <vt:lpstr>Example </vt:lpstr>
      <vt:lpstr>         Preparatory Steps </vt:lpstr>
      <vt:lpstr>Ethical Consideration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Sources &amp; Methods</dc:title>
  <dc:creator>Sayantani Sarkar</dc:creator>
  <cp:lastModifiedBy>Windows User</cp:lastModifiedBy>
  <cp:revision>14</cp:revision>
  <dcterms:modified xsi:type="dcterms:W3CDTF">2024-09-17T03:26:01Z</dcterms:modified>
</cp:coreProperties>
</file>